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xlsx" ContentType="application/vnd.openxmlformats-officedocument.spreadsheetml.sheet"/>
  <Override PartName="/ppt/presentation.xml" ContentType="application/vnd.ms-powerpoint.slideshow.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5.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2" r:id="rId1"/>
    <p:sldMasterId id="2147483654" r:id="rId2"/>
    <p:sldMasterId id="2147483680" r:id="rId3"/>
    <p:sldMasterId id="2147483693" r:id="rId4"/>
    <p:sldMasterId id="2147483708" r:id="rId5"/>
  </p:sldMasterIdLst>
  <p:notesMasterIdLst>
    <p:notesMasterId r:id="rId71"/>
  </p:notesMasterIdLst>
  <p:handoutMasterIdLst>
    <p:handoutMasterId r:id="rId72"/>
  </p:handoutMasterIdLst>
  <p:sldIdLst>
    <p:sldId id="297" r:id="rId6"/>
    <p:sldId id="559" r:id="rId7"/>
    <p:sldId id="558" r:id="rId8"/>
    <p:sldId id="560" r:id="rId9"/>
    <p:sldId id="561" r:id="rId10"/>
    <p:sldId id="507" r:id="rId11"/>
    <p:sldId id="583" r:id="rId12"/>
    <p:sldId id="620" r:id="rId13"/>
    <p:sldId id="562" r:id="rId14"/>
    <p:sldId id="563" r:id="rId15"/>
    <p:sldId id="535" r:id="rId16"/>
    <p:sldId id="649" r:id="rId17"/>
    <p:sldId id="584" r:id="rId18"/>
    <p:sldId id="632" r:id="rId19"/>
    <p:sldId id="596" r:id="rId20"/>
    <p:sldId id="582" r:id="rId21"/>
    <p:sldId id="587" r:id="rId22"/>
    <p:sldId id="633" r:id="rId23"/>
    <p:sldId id="591" r:id="rId24"/>
    <p:sldId id="634" r:id="rId25"/>
    <p:sldId id="635" r:id="rId26"/>
    <p:sldId id="588" r:id="rId27"/>
    <p:sldId id="520" r:id="rId28"/>
    <p:sldId id="616" r:id="rId29"/>
    <p:sldId id="547" r:id="rId30"/>
    <p:sldId id="548" r:id="rId31"/>
    <p:sldId id="597" r:id="rId32"/>
    <p:sldId id="598" r:id="rId33"/>
    <p:sldId id="599" r:id="rId34"/>
    <p:sldId id="600" r:id="rId35"/>
    <p:sldId id="601" r:id="rId36"/>
    <p:sldId id="602" r:id="rId37"/>
    <p:sldId id="650" r:id="rId38"/>
    <p:sldId id="651" r:id="rId39"/>
    <p:sldId id="603" r:id="rId40"/>
    <p:sldId id="472" r:id="rId41"/>
    <p:sldId id="604" r:id="rId42"/>
    <p:sldId id="474" r:id="rId43"/>
    <p:sldId id="607" r:id="rId44"/>
    <p:sldId id="636" r:id="rId45"/>
    <p:sldId id="645" r:id="rId46"/>
    <p:sldId id="475" r:id="rId47"/>
    <p:sldId id="637" r:id="rId48"/>
    <p:sldId id="638" r:id="rId49"/>
    <p:sldId id="476" r:id="rId50"/>
    <p:sldId id="639" r:id="rId51"/>
    <p:sldId id="609" r:id="rId52"/>
    <p:sldId id="477" r:id="rId53"/>
    <p:sldId id="610" r:id="rId54"/>
    <p:sldId id="640" r:id="rId55"/>
    <p:sldId id="478" r:id="rId56"/>
    <p:sldId id="611" r:id="rId57"/>
    <p:sldId id="641" r:id="rId58"/>
    <p:sldId id="479" r:id="rId59"/>
    <p:sldId id="480" r:id="rId60"/>
    <p:sldId id="614" r:id="rId61"/>
    <p:sldId id="613" r:id="rId62"/>
    <p:sldId id="612" r:id="rId63"/>
    <p:sldId id="646" r:id="rId64"/>
    <p:sldId id="519" r:id="rId65"/>
    <p:sldId id="652" r:id="rId66"/>
    <p:sldId id="653" r:id="rId67"/>
    <p:sldId id="483" r:id="rId68"/>
    <p:sldId id="449" r:id="rId69"/>
    <p:sldId id="625" r:id="rId70"/>
  </p:sldIdLst>
  <p:sldSz cx="9144000" cy="6858000" type="screen4x3"/>
  <p:notesSz cx="7019925" cy="9305925"/>
  <p:defaultTextStyle>
    <a:defPPr>
      <a:defRPr lang="en-US"/>
    </a:defPPr>
    <a:lvl1pPr algn="l" rtl="0" fontAlgn="base">
      <a:spcBef>
        <a:spcPct val="0"/>
      </a:spcBef>
      <a:spcAft>
        <a:spcPct val="0"/>
      </a:spcAft>
      <a:defRPr kern="1200">
        <a:solidFill>
          <a:srgbClr val="FF0000"/>
        </a:solidFill>
        <a:latin typeface="Calibri" pitchFamily="34" charset="0"/>
        <a:ea typeface="+mn-ea"/>
        <a:cs typeface="Arial" charset="0"/>
      </a:defRPr>
    </a:lvl1pPr>
    <a:lvl2pPr marL="457200" algn="l" rtl="0" fontAlgn="base">
      <a:spcBef>
        <a:spcPct val="0"/>
      </a:spcBef>
      <a:spcAft>
        <a:spcPct val="0"/>
      </a:spcAft>
      <a:defRPr kern="1200">
        <a:solidFill>
          <a:srgbClr val="FF0000"/>
        </a:solidFill>
        <a:latin typeface="Calibri" pitchFamily="34" charset="0"/>
        <a:ea typeface="+mn-ea"/>
        <a:cs typeface="Arial" charset="0"/>
      </a:defRPr>
    </a:lvl2pPr>
    <a:lvl3pPr marL="914400" algn="l" rtl="0" fontAlgn="base">
      <a:spcBef>
        <a:spcPct val="0"/>
      </a:spcBef>
      <a:spcAft>
        <a:spcPct val="0"/>
      </a:spcAft>
      <a:defRPr kern="1200">
        <a:solidFill>
          <a:srgbClr val="FF0000"/>
        </a:solidFill>
        <a:latin typeface="Calibri" pitchFamily="34" charset="0"/>
        <a:ea typeface="+mn-ea"/>
        <a:cs typeface="Arial" charset="0"/>
      </a:defRPr>
    </a:lvl3pPr>
    <a:lvl4pPr marL="1371600" algn="l" rtl="0" fontAlgn="base">
      <a:spcBef>
        <a:spcPct val="0"/>
      </a:spcBef>
      <a:spcAft>
        <a:spcPct val="0"/>
      </a:spcAft>
      <a:defRPr kern="1200">
        <a:solidFill>
          <a:srgbClr val="FF0000"/>
        </a:solidFill>
        <a:latin typeface="Calibri" pitchFamily="34" charset="0"/>
        <a:ea typeface="+mn-ea"/>
        <a:cs typeface="Arial" charset="0"/>
      </a:defRPr>
    </a:lvl4pPr>
    <a:lvl5pPr marL="1828800" algn="l" rtl="0" fontAlgn="base">
      <a:spcBef>
        <a:spcPct val="0"/>
      </a:spcBef>
      <a:spcAft>
        <a:spcPct val="0"/>
      </a:spcAft>
      <a:defRPr kern="1200">
        <a:solidFill>
          <a:srgbClr val="FF0000"/>
        </a:solidFill>
        <a:latin typeface="Calibri" pitchFamily="34" charset="0"/>
        <a:ea typeface="+mn-ea"/>
        <a:cs typeface="Arial" charset="0"/>
      </a:defRPr>
    </a:lvl5pPr>
    <a:lvl6pPr marL="2286000" algn="l" defTabSz="914400" rtl="0" eaLnBrk="1" latinLnBrk="0" hangingPunct="1">
      <a:defRPr kern="1200">
        <a:solidFill>
          <a:srgbClr val="FF0000"/>
        </a:solidFill>
        <a:latin typeface="Calibri" pitchFamily="34" charset="0"/>
        <a:ea typeface="+mn-ea"/>
        <a:cs typeface="Arial" charset="0"/>
      </a:defRPr>
    </a:lvl6pPr>
    <a:lvl7pPr marL="2743200" algn="l" defTabSz="914400" rtl="0" eaLnBrk="1" latinLnBrk="0" hangingPunct="1">
      <a:defRPr kern="1200">
        <a:solidFill>
          <a:srgbClr val="FF0000"/>
        </a:solidFill>
        <a:latin typeface="Calibri" pitchFamily="34" charset="0"/>
        <a:ea typeface="+mn-ea"/>
        <a:cs typeface="Arial" charset="0"/>
      </a:defRPr>
    </a:lvl7pPr>
    <a:lvl8pPr marL="3200400" algn="l" defTabSz="914400" rtl="0" eaLnBrk="1" latinLnBrk="0" hangingPunct="1">
      <a:defRPr kern="1200">
        <a:solidFill>
          <a:srgbClr val="FF0000"/>
        </a:solidFill>
        <a:latin typeface="Calibri" pitchFamily="34" charset="0"/>
        <a:ea typeface="+mn-ea"/>
        <a:cs typeface="Arial" charset="0"/>
      </a:defRPr>
    </a:lvl8pPr>
    <a:lvl9pPr marL="3657600" algn="l" defTabSz="914400" rtl="0" eaLnBrk="1" latinLnBrk="0" hangingPunct="1">
      <a:defRPr kern="1200">
        <a:solidFill>
          <a:srgbClr val="FF0000"/>
        </a:solidFill>
        <a:latin typeface="Calibri" pitchFamily="34" charset="0"/>
        <a:ea typeface="+mn-ea"/>
        <a:cs typeface="Arial" charset="0"/>
      </a:defRPr>
    </a:lvl9pPr>
  </p:defaultTextStyle>
  <p:extLst>
    <p:ext uri="{521415D9-36F7-43E2-AB2F-B90AF26B5E84}">
      <p14:sectionLst xmlns:p14="http://schemas.microsoft.com/office/powerpoint/2010/main">
        <p14:section name="Default Section" id="{0653D9D7-7B2A-4AFB-B9AD-5CB1546062E2}">
          <p14:sldIdLst>
            <p14:sldId id="297"/>
            <p14:sldId id="559"/>
            <p14:sldId id="558"/>
            <p14:sldId id="560"/>
            <p14:sldId id="561"/>
            <p14:sldId id="507"/>
          </p14:sldIdLst>
        </p14:section>
        <p14:section name="Summary Section" id="{15E5A9BD-B7EB-4248-808A-DBD2AE9C21D2}">
          <p14:sldIdLst>
            <p14:sldId id="583"/>
          </p14:sldIdLst>
        </p14:section>
        <p14:section name="Revenue Summary" id="{C7DDE721-C0C7-411B-B3C9-843677BDF491}">
          <p14:sldIdLst>
            <p14:sldId id="620"/>
            <p14:sldId id="562"/>
          </p14:sldIdLst>
        </p14:section>
        <p14:section name="Tax Levy" id="{6F0B6723-7CBC-4F36-A0DD-2E478CC3D421}">
          <p14:sldIdLst>
            <p14:sldId id="563"/>
          </p14:sldIdLst>
        </p14:section>
        <p14:section name="State Aid" id="{D54105D3-3599-4A04-B1D4-DBA4F079F7F5}">
          <p14:sldIdLst>
            <p14:sldId id="535"/>
            <p14:sldId id="649"/>
          </p14:sldIdLst>
        </p14:section>
        <p14:section name="Reserves" id="{6324EB49-C7E5-488B-A83D-6E9C893221FD}">
          <p14:sldIdLst>
            <p14:sldId id="584"/>
            <p14:sldId id="632"/>
          </p14:sldIdLst>
        </p14:section>
        <p14:section name="Fund Balance" id="{D9DCA1E2-61CE-49AB-A76D-7C39FB652574}">
          <p14:sldIdLst>
            <p14:sldId id="596"/>
            <p14:sldId id="582"/>
          </p14:sldIdLst>
        </p14:section>
        <p14:section name="PILOTs" id="{CC07E61E-E915-4BCA-AA34-90547850D490}">
          <p14:sldIdLst>
            <p14:sldId id="587"/>
            <p14:sldId id="633"/>
            <p14:sldId id="591"/>
            <p14:sldId id="634"/>
            <p14:sldId id="635"/>
            <p14:sldId id="588"/>
          </p14:sldIdLst>
        </p14:section>
        <p14:section name="Other Revenue" id="{7F07B894-3640-44BF-AB44-2757F6ADAC0C}">
          <p14:sldIdLst>
            <p14:sldId id="520"/>
          </p14:sldIdLst>
        </p14:section>
        <p14:section name="Summary Section" id="{5EAA557F-F67C-4D4E-AC01-F29736477DEC}">
          <p14:sldIdLst>
            <p14:sldId id="616"/>
          </p14:sldIdLst>
        </p14:section>
        <p14:section name="2022-23 Expense Summary" id="{CB412850-AC2F-463D-BEE9-8422B6A14F14}">
          <p14:sldIdLst>
            <p14:sldId id="547"/>
            <p14:sldId id="548"/>
            <p14:sldId id="597"/>
            <p14:sldId id="598"/>
            <p14:sldId id="599"/>
            <p14:sldId id="600"/>
            <p14:sldId id="601"/>
            <p14:sldId id="602"/>
            <p14:sldId id="650"/>
            <p14:sldId id="651"/>
            <p14:sldId id="603"/>
          </p14:sldIdLst>
        </p14:section>
        <p14:section name="Expenses by Category" id="{1F539BBB-F3D6-493E-B357-9989299D481C}">
          <p14:sldIdLst>
            <p14:sldId id="472"/>
            <p14:sldId id="604"/>
            <p14:sldId id="474"/>
            <p14:sldId id="607"/>
            <p14:sldId id="636"/>
            <p14:sldId id="645"/>
            <p14:sldId id="475"/>
            <p14:sldId id="637"/>
            <p14:sldId id="638"/>
            <p14:sldId id="476"/>
            <p14:sldId id="639"/>
            <p14:sldId id="609"/>
            <p14:sldId id="477"/>
            <p14:sldId id="610"/>
            <p14:sldId id="640"/>
            <p14:sldId id="478"/>
            <p14:sldId id="611"/>
            <p14:sldId id="641"/>
            <p14:sldId id="479"/>
          </p14:sldIdLst>
        </p14:section>
        <p14:section name="Website" id="{B28668D8-1DA9-4E42-A62E-D0BA9493A3A5}">
          <p14:sldIdLst>
            <p14:sldId id="480"/>
            <p14:sldId id="614"/>
            <p14:sldId id="613"/>
            <p14:sldId id="612"/>
            <p14:sldId id="646"/>
          </p14:sldIdLst>
        </p14:section>
        <p14:section name="Vote Information" id="{0C13A728-C5E5-4160-80D8-4C5358406008}">
          <p14:sldIdLst>
            <p14:sldId id="519"/>
            <p14:sldId id="652"/>
            <p14:sldId id="653"/>
          </p14:sldIdLst>
        </p14:section>
        <p14:section name="Contingent Budget" id="{4C201D9F-3333-4394-8B0D-910539C85E49}">
          <p14:sldIdLst>
            <p14:sldId id="483"/>
          </p14:sldIdLst>
        </p14:section>
        <p14:section name="What’s to Come…" id="{841B52EA-8B6E-42E5-971D-80F05EC5BCA4}">
          <p14:sldIdLst>
            <p14:sldId id="449"/>
            <p14:sldId id="625"/>
          </p14:sldIdLst>
        </p14:section>
      </p14:sectionLst>
    </p:ext>
    <p:ext uri="{EFAFB233-063F-42B5-8137-9DF3F51BA10A}">
      <p15:sldGuideLst xmlns:p15="http://schemas.microsoft.com/office/powerpoint/2012/main">
        <p15:guide id="1" orient="horz" pos="1920" userDrawn="1">
          <p15:clr>
            <a:srgbClr val="A4A3A4"/>
          </p15:clr>
        </p15:guide>
        <p15:guide id="2" pos="480" userDrawn="1">
          <p15:clr>
            <a:srgbClr val="A4A3A4"/>
          </p15:clr>
        </p15:guide>
        <p15:guide id="3" pos="5376">
          <p15:clr>
            <a:srgbClr val="A4A3A4"/>
          </p15:clr>
        </p15:guide>
        <p15:guide id="4" pos="2736" userDrawn="1">
          <p15:clr>
            <a:srgbClr val="A4A3A4"/>
          </p15:clr>
        </p15:guide>
        <p15:guide id="5" orient="horz" pos="1824" userDrawn="1">
          <p15:clr>
            <a:srgbClr val="A4A3A4"/>
          </p15:clr>
        </p15:guide>
      </p15:sldGuideLst>
    </p:ext>
    <p:ext uri="{2D200454-40CA-4A62-9FC3-DE9A4176ACB9}">
      <p15:notesGuideLst xmlns:p15="http://schemas.microsoft.com/office/powerpoint/2012/main">
        <p15:guide id="1" orient="horz" pos="2931" userDrawn="1">
          <p15:clr>
            <a:srgbClr val="A4A3A4"/>
          </p15:clr>
        </p15:guide>
        <p15:guide id="2" pos="221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ne Marie Marrone Caliendo" initials="AMMC" lastIdx="1" clrIdx="0">
    <p:extLst>
      <p:ext uri="{19B8F6BF-5375-455C-9EA6-DF929625EA0E}">
        <p15:presenceInfo xmlns:p15="http://schemas.microsoft.com/office/powerpoint/2012/main" userId="S-1-5-21-1085031214-790525478-839522115-720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FF"/>
    <a:srgbClr val="324D5E"/>
    <a:srgbClr val="0DB315"/>
    <a:srgbClr val="009999"/>
    <a:srgbClr val="3399FF"/>
    <a:srgbClr val="FFC000"/>
    <a:srgbClr val="7030A0"/>
    <a:srgbClr val="2A10EE"/>
    <a:srgbClr val="4AAC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9112" autoAdjust="0"/>
  </p:normalViewPr>
  <p:slideViewPr>
    <p:cSldViewPr showGuides="1">
      <p:cViewPr varScale="1">
        <p:scale>
          <a:sx n="159" d="100"/>
          <a:sy n="159" d="100"/>
        </p:scale>
        <p:origin x="4314" y="144"/>
      </p:cViewPr>
      <p:guideLst>
        <p:guide orient="horz" pos="1920"/>
        <p:guide pos="480"/>
        <p:guide pos="5376"/>
        <p:guide pos="2736"/>
        <p:guide orient="horz" pos="1824"/>
      </p:guideLst>
    </p:cSldViewPr>
  </p:slideViewPr>
  <p:notesTextViewPr>
    <p:cViewPr>
      <p:scale>
        <a:sx n="3" d="2"/>
        <a:sy n="3" d="2"/>
      </p:scale>
      <p:origin x="0" y="0"/>
    </p:cViewPr>
  </p:notesTextViewPr>
  <p:sorterViewPr>
    <p:cViewPr>
      <p:scale>
        <a:sx n="90" d="100"/>
        <a:sy n="90" d="100"/>
      </p:scale>
      <p:origin x="0" y="0"/>
    </p:cViewPr>
  </p:sorterViewPr>
  <p:notesViewPr>
    <p:cSldViewPr showGuides="1">
      <p:cViewPr varScale="1">
        <p:scale>
          <a:sx n="52" d="100"/>
          <a:sy n="52" d="100"/>
        </p:scale>
        <p:origin x="-1830" y="-102"/>
      </p:cViewPr>
      <p:guideLst>
        <p:guide orient="horz" pos="2931"/>
        <p:guide pos="2212"/>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handoutMaster" Target="handoutMasters/handoutMaster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theme" Target="theme/theme1.xml"/><Relationship Id="rId7" Type="http://schemas.openxmlformats.org/officeDocument/2006/relationships/slide" Target="slides/slide2.xml"/><Relationship Id="rId71" Type="http://schemas.openxmlformats.org/officeDocument/2006/relationships/notesMaster" Target="notesMasters/notesMaster1.xml"/><Relationship Id="rId2" Type="http://schemas.openxmlformats.org/officeDocument/2006/relationships/slideMaster" Target="slideMasters/slideMaster2.xml"/><Relationship Id="rId29" Type="http://schemas.openxmlformats.org/officeDocument/2006/relationships/slide" Target="slides/slide24.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2.xml"/><Relationship Id="rId1" Type="http://schemas.microsoft.com/office/2011/relationships/chartStyle" Target="style2.xml"/></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rgbClr val="7030A0"/>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rgbClr val="3399FF"/>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rgbClr val="FFC000"/>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rgbClr val="C00000"/>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rgbClr val="009999"/>
              </a:solidFill>
              <a:ln w="38100">
                <a:solidFill>
                  <a:schemeClr val="bg1"/>
                </a:solidFill>
              </a:ln>
            </c:spPr>
            <c:extLst>
              <c:ext xmlns:c16="http://schemas.microsoft.com/office/drawing/2014/chart" uri="{C3380CC4-5D6E-409C-BE32-E72D297353CC}">
                <c16:uniqueId val="{00000009-D932-418C-AC3B-8999A34B44B4}"/>
              </c:ext>
            </c:extLst>
          </c:dPt>
          <c:dLbls>
            <c:dLbl>
              <c:idx val="0"/>
              <c:layout>
                <c:manualLayout>
                  <c:x val="-0.15073301648104798"/>
                  <c:y val="-0.36872244773424634"/>
                </c:manualLayout>
              </c:layout>
              <c:numFmt formatCode="0.0%" sourceLinked="0"/>
              <c:spPr/>
              <c:txPr>
                <a:bodyPr/>
                <a:lstStyle/>
                <a:p>
                  <a:pPr>
                    <a:defRPr sz="1800" b="0">
                      <a:solidFill>
                        <a:schemeClr val="bg1"/>
                      </a:solidFill>
                      <a:effectLst/>
                      <a:latin typeface="+mn-lt"/>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D932-418C-AC3B-8999A34B44B4}"/>
                </c:ext>
              </c:extLst>
            </c:dLbl>
            <c:dLbl>
              <c:idx val="1"/>
              <c:layout>
                <c:manualLayout>
                  <c:x val="0.15143813104443027"/>
                  <c:y val="0.17691031663775464"/>
                </c:manualLayout>
              </c:layout>
              <c:tx>
                <c:rich>
                  <a:bodyPr/>
                  <a:lstStyle/>
                  <a:p>
                    <a:pPr>
                      <a:defRPr sz="1800" b="0">
                        <a:solidFill>
                          <a:schemeClr val="bg1"/>
                        </a:solidFill>
                        <a:effectLst>
                          <a:outerShdw blurRad="38100" dist="38100" dir="2700000" algn="tl">
                            <a:srgbClr val="000000">
                              <a:alpha val="43137"/>
                            </a:srgbClr>
                          </a:outerShdw>
                        </a:effectLst>
                        <a:latin typeface="+mn-lt"/>
                      </a:defRPr>
                    </a:pPr>
                    <a:fld id="{E40964D3-9393-482B-BAEB-9EC7EC71316B}" type="PERCENTAGE">
                      <a:rPr lang="en-US">
                        <a:solidFill>
                          <a:srgbClr val="3399FF"/>
                        </a:solidFill>
                        <a:effectLst/>
                      </a:rPr>
                      <a:pPr>
                        <a:defRPr sz="1800" b="0">
                          <a:solidFill>
                            <a:schemeClr val="bg1"/>
                          </a:solidFill>
                          <a:effectLst>
                            <a:outerShdw blurRad="38100" dist="38100" dir="2700000" algn="tl">
                              <a:srgbClr val="000000">
                                <a:alpha val="43137"/>
                              </a:srgbClr>
                            </a:outerShdw>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layout>
                    <c:manualLayout>
                      <c:w val="6.4549549549549556E-2"/>
                      <c:h val="7.2342243373694826E-2"/>
                    </c:manualLayout>
                  </c15:layout>
                  <c15:dlblFieldTable/>
                  <c15:showDataLabelsRange val="0"/>
                </c:ext>
                <c:ext xmlns:c16="http://schemas.microsoft.com/office/drawing/2014/chart" uri="{C3380CC4-5D6E-409C-BE32-E72D297353CC}">
                  <c16:uniqueId val="{00000003-D932-418C-AC3B-8999A34B44B4}"/>
                </c:ext>
              </c:extLst>
            </c:dLbl>
            <c:dLbl>
              <c:idx val="2"/>
              <c:layout>
                <c:manualLayout>
                  <c:x val="0.25300306211723533"/>
                  <c:y val="0.26662247950339463"/>
                </c:manualLayout>
              </c:layout>
              <c:tx>
                <c:rich>
                  <a:bodyPr/>
                  <a:lstStyle/>
                  <a:p>
                    <a:pPr>
                      <a:defRPr sz="1800" b="1">
                        <a:solidFill>
                          <a:schemeClr val="bg1"/>
                        </a:solidFill>
                        <a:effectLst/>
                        <a:latin typeface="+mn-lt"/>
                      </a:defRPr>
                    </a:pPr>
                    <a:fld id="{1ABF1931-A060-40B7-A5D0-3846AFBD2D98}" type="PERCENTAGE">
                      <a:rPr lang="en-US" b="0" dirty="0">
                        <a:solidFill>
                          <a:srgbClr val="FFC000"/>
                        </a:solidFill>
                        <a:effectLst/>
                        <a:latin typeface="+mn-lt"/>
                      </a:rPr>
                      <a:pPr>
                        <a:defRPr sz="1800" b="1">
                          <a:solidFill>
                            <a:schemeClr val="bg1"/>
                          </a:solidFill>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layout>
                    <c:manualLayout>
                      <c:w val="8.5646000331039682E-2"/>
                      <c:h val="8.9694371356180899E-2"/>
                    </c:manualLayout>
                  </c15:layout>
                  <c15:dlblFieldTable/>
                  <c15:showDataLabelsRange val="0"/>
                </c:ext>
                <c:ext xmlns:c16="http://schemas.microsoft.com/office/drawing/2014/chart" uri="{C3380CC4-5D6E-409C-BE32-E72D297353CC}">
                  <c16:uniqueId val="{00000005-D932-418C-AC3B-8999A34B44B4}"/>
                </c:ext>
              </c:extLst>
            </c:dLbl>
            <c:dLbl>
              <c:idx val="3"/>
              <c:layout>
                <c:manualLayout>
                  <c:x val="0.12532725639024853"/>
                  <c:y val="0.22468769511683021"/>
                </c:manualLayout>
              </c:layout>
              <c:tx>
                <c:rich>
                  <a:bodyPr/>
                  <a:lstStyle/>
                  <a:p>
                    <a:pPr>
                      <a:defRPr sz="1800" b="0">
                        <a:solidFill>
                          <a:schemeClr val="bg1"/>
                        </a:solidFill>
                        <a:effectLst>
                          <a:outerShdw blurRad="38100" dist="38100" dir="2700000" algn="tl">
                            <a:srgbClr val="000000">
                              <a:alpha val="43137"/>
                            </a:srgbClr>
                          </a:outerShdw>
                        </a:effectLst>
                        <a:latin typeface="+mn-lt"/>
                      </a:defRPr>
                    </a:pPr>
                    <a:fld id="{9C05BD5A-0E04-4674-98C9-581ED5A35136}" type="PERCENTAGE">
                      <a:rPr lang="en-US">
                        <a:solidFill>
                          <a:schemeClr val="bg1"/>
                        </a:solidFill>
                        <a:effectLst/>
                      </a:rPr>
                      <a:pPr>
                        <a:defRPr sz="1800" b="0">
                          <a:solidFill>
                            <a:schemeClr val="bg1"/>
                          </a:solidFill>
                          <a:effectLst>
                            <a:outerShdw blurRad="38100" dist="38100" dir="2700000" algn="tl">
                              <a:srgbClr val="000000">
                                <a:alpha val="43137"/>
                              </a:srgbClr>
                            </a:outerShdw>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D932-418C-AC3B-8999A34B44B4}"/>
                </c:ext>
              </c:extLst>
            </c:dLbl>
            <c:dLbl>
              <c:idx val="4"/>
              <c:layout>
                <c:manualLayout>
                  <c:x val="0.13363363363363365"/>
                  <c:y val="0.20972375781843461"/>
                </c:manualLayout>
              </c:layout>
              <c:numFmt formatCode="0.0%" sourceLinked="0"/>
              <c:spPr>
                <a:noFill/>
                <a:ln>
                  <a:noFill/>
                </a:ln>
                <a:effectLst/>
              </c:spPr>
              <c:txPr>
                <a:bodyPr/>
                <a:lstStyle/>
                <a:p>
                  <a:pPr>
                    <a:defRPr sz="1800" b="0">
                      <a:solidFill>
                        <a:schemeClr val="accent1">
                          <a:lumMod val="75000"/>
                        </a:schemeClr>
                      </a:solidFill>
                      <a:latin typeface="+mn-lt"/>
                    </a:defRPr>
                  </a:pPr>
                  <a:endParaRPr lang="en-US"/>
                </a:p>
              </c:txPr>
              <c:dLblPos val="bestFit"/>
              <c:showLegendKey val="0"/>
              <c:showVal val="0"/>
              <c:showCatName val="0"/>
              <c:showSerName val="0"/>
              <c:showPercent val="1"/>
              <c:showBubbleSize val="0"/>
              <c:extLst>
                <c:ext xmlns:c15="http://schemas.microsoft.com/office/drawing/2012/chart" uri="{CE6537A1-D6FC-4f65-9D91-7224C49458BB}">
                  <c15:layout>
                    <c:manualLayout>
                      <c:w val="7.7142063323165685E-2"/>
                      <c:h val="0.1296417163518323"/>
                    </c:manualLayout>
                  </c15:layout>
                </c:ext>
                <c:ext xmlns:c16="http://schemas.microsoft.com/office/drawing/2014/chart" uri="{C3380CC4-5D6E-409C-BE32-E72D297353CC}">
                  <c16:uniqueId val="{00000009-D932-418C-AC3B-8999A34B44B4}"/>
                </c:ext>
              </c:extLst>
            </c:dLbl>
            <c:numFmt formatCode="0.0%" sourceLinked="0"/>
            <c:spPr>
              <a:noFill/>
              <a:ln>
                <a:noFill/>
              </a:ln>
              <a:effectLst/>
            </c:spPr>
            <c:txPr>
              <a:bodyPr/>
              <a:lstStyle/>
              <a:p>
                <a:pPr>
                  <a:defRPr sz="1800" b="0">
                    <a:solidFill>
                      <a:schemeClr val="bg1"/>
                    </a:solidFill>
                    <a:latin typeface="+mn-lt"/>
                  </a:defRPr>
                </a:pPr>
                <a:endParaRPr lang="en-US"/>
              </a:p>
            </c:txPr>
            <c:dLblPos val="bestFit"/>
            <c:showLegendKey val="0"/>
            <c:showVal val="0"/>
            <c:showCatName val="0"/>
            <c:showSerName val="0"/>
            <c:showPercent val="1"/>
            <c:showBubbleSize val="0"/>
            <c:showLeaderLines val="0"/>
            <c:extLst>
              <c:ext xmlns:c15="http://schemas.microsoft.com/office/drawing/2012/chart" uri="{CE6537A1-D6FC-4f65-9D91-7224C49458BB}"/>
            </c:extLst>
          </c:dLbls>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230235146</c:v>
                </c:pt>
                <c:pt idx="1">
                  <c:v>6650000</c:v>
                </c:pt>
                <c:pt idx="2">
                  <c:v>6410775</c:v>
                </c:pt>
                <c:pt idx="3">
                  <c:v>42541087</c:v>
                </c:pt>
                <c:pt idx="4">
                  <c:v>13075000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rgbClr val="7030A0"/>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rgbClr val="3399FF"/>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rgbClr val="FFC000"/>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rgbClr val="C00000"/>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rgbClr val="009999"/>
              </a:solidFill>
              <a:ln w="38100">
                <a:solidFill>
                  <a:schemeClr val="bg1"/>
                </a:solidFill>
              </a:ln>
            </c:spPr>
            <c:extLst>
              <c:ext xmlns:c16="http://schemas.microsoft.com/office/drawing/2014/chart" uri="{C3380CC4-5D6E-409C-BE32-E72D297353CC}">
                <c16:uniqueId val="{00000009-D932-418C-AC3B-8999A34B44B4}"/>
              </c:ext>
            </c:extLst>
          </c:dPt>
          <c:dLbls>
            <c:dLbl>
              <c:idx val="0"/>
              <c:layout>
                <c:manualLayout>
                  <c:x val="-0.13227412451821902"/>
                  <c:y val="-0.3862432510218814"/>
                </c:manualLayout>
              </c:layout>
              <c:spPr>
                <a:noFill/>
                <a:ln>
                  <a:noFill/>
                </a:ln>
                <a:effectLst/>
              </c:spPr>
              <c:txPr>
                <a:bodyPr wrap="square" lIns="38100" tIns="19050" rIns="38100" bIns="19050" anchor="ctr">
                  <a:spAutoFit/>
                </a:bodyPr>
                <a:lstStyle/>
                <a:p>
                  <a:pPr>
                    <a:defRPr>
                      <a:solidFill>
                        <a:schemeClr val="bg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932-418C-AC3B-8999A34B44B4}"/>
                </c:ext>
              </c:extLst>
            </c:dLbl>
            <c:dLbl>
              <c:idx val="1"/>
              <c:layout>
                <c:manualLayout>
                  <c:x val="0.26711628951786426"/>
                  <c:y val="0.26025557650781567"/>
                </c:manualLayout>
              </c:layout>
              <c:spPr>
                <a:noFill/>
                <a:ln>
                  <a:noFill/>
                </a:ln>
                <a:effectLst/>
              </c:spPr>
              <c:txPr>
                <a:bodyPr wrap="square" lIns="38100" tIns="19050" rIns="38100" bIns="19050" anchor="ctr">
                  <a:spAutoFit/>
                </a:bodyPr>
                <a:lstStyle/>
                <a:p>
                  <a:pPr>
                    <a:defRPr>
                      <a:solidFill>
                        <a:srgbClr val="3399FF"/>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932-418C-AC3B-8999A34B44B4}"/>
                </c:ext>
              </c:extLst>
            </c:dLbl>
            <c:dLbl>
              <c:idx val="2"/>
              <c:layout>
                <c:manualLayout>
                  <c:x val="0.32659903998486678"/>
                  <c:y val="0.24833841063039741"/>
                </c:manualLayout>
              </c:layout>
              <c:spPr>
                <a:noFill/>
                <a:ln>
                  <a:noFill/>
                </a:ln>
                <a:effectLst/>
              </c:spPr>
              <c:txPr>
                <a:bodyPr wrap="square" lIns="38100" tIns="19050" rIns="38100" bIns="19050" anchor="ctr">
                  <a:spAutoFit/>
                </a:bodyPr>
                <a:lstStyle/>
                <a:p>
                  <a:pPr>
                    <a:defRPr>
                      <a:solidFill>
                        <a:srgbClr val="FFC000"/>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932-418C-AC3B-8999A34B44B4}"/>
                </c:ext>
              </c:extLst>
            </c:dLbl>
            <c:dLbl>
              <c:idx val="3"/>
              <c:layout>
                <c:manualLayout>
                  <c:x val="0.16198434655127564"/>
                  <c:y val="0.22566809575410049"/>
                </c:manualLayout>
              </c:layout>
              <c:spPr>
                <a:noFill/>
                <a:ln>
                  <a:noFill/>
                </a:ln>
                <a:effectLst/>
              </c:spPr>
              <c:txPr>
                <a:bodyPr wrap="square" lIns="38100" tIns="19050" rIns="38100" bIns="19050" anchor="ctr">
                  <a:spAutoFit/>
                </a:bodyPr>
                <a:lstStyle/>
                <a:p>
                  <a:pPr>
                    <a:defRPr>
                      <a:solidFill>
                        <a:schemeClr val="bg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D932-418C-AC3B-8999A34B44B4}"/>
                </c:ext>
              </c:extLst>
            </c:dLbl>
            <c:dLbl>
              <c:idx val="4"/>
              <c:layout>
                <c:manualLayout>
                  <c:x val="0.19671265753942918"/>
                  <c:y val="0.28524901035957329"/>
                </c:manualLayout>
              </c:layout>
              <c:spPr>
                <a:noFill/>
                <a:ln>
                  <a:noFill/>
                </a:ln>
                <a:effectLst/>
              </c:spPr>
              <c:txPr>
                <a:bodyPr wrap="square" lIns="38100" tIns="19050" rIns="38100" bIns="19050" anchor="ctr">
                  <a:spAutoFit/>
                </a:bodyPr>
                <a:lstStyle/>
                <a:p>
                  <a:pPr>
                    <a:defRPr>
                      <a:solidFill>
                        <a:srgbClr val="009999"/>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D932-418C-AC3B-8999A34B44B4}"/>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extLst>
          </c:dLbls>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230235146</c:v>
                </c:pt>
                <c:pt idx="1">
                  <c:v>6650000</c:v>
                </c:pt>
                <c:pt idx="2">
                  <c:v>6410775</c:v>
                </c:pt>
                <c:pt idx="3">
                  <c:v>42541087</c:v>
                </c:pt>
                <c:pt idx="4">
                  <c:v>13075000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2023-24 budgeted</c:v>
                </c:pt>
              </c:strCache>
            </c:strRef>
          </c:tx>
          <c:spPr>
            <a:solidFill>
              <a:srgbClr val="00B05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Sheet1!$B$2:$B$8</c:f>
              <c:numCache>
                <c:formatCode>#,##0</c:formatCode>
                <c:ptCount val="7"/>
                <c:pt idx="0">
                  <c:v>28668718</c:v>
                </c:pt>
                <c:pt idx="1">
                  <c:v>1355779</c:v>
                </c:pt>
                <c:pt idx="2">
                  <c:v>1903001</c:v>
                </c:pt>
                <c:pt idx="3">
                  <c:v>1716884</c:v>
                </c:pt>
                <c:pt idx="4">
                  <c:v>648639</c:v>
                </c:pt>
                <c:pt idx="5">
                  <c:v>4984349</c:v>
                </c:pt>
                <c:pt idx="6">
                  <c:v>2496515</c:v>
                </c:pt>
              </c:numCache>
            </c:numRef>
          </c:val>
          <c:extLst>
            <c:ext xmlns:c16="http://schemas.microsoft.com/office/drawing/2014/chart" uri="{C3380CC4-5D6E-409C-BE32-E72D297353CC}">
              <c16:uniqueId val="{00000000-9236-4B12-A7FF-7F1D652C8BC7}"/>
            </c:ext>
          </c:extLst>
        </c:ser>
        <c:ser>
          <c:idx val="1"/>
          <c:order val="1"/>
          <c:tx>
            <c:strRef>
              <c:f>Sheet1!$C$1</c:f>
              <c:strCache>
                <c:ptCount val="1"/>
                <c:pt idx="0">
                  <c:v>2023-24 updated</c:v>
                </c:pt>
              </c:strCache>
            </c:strRef>
          </c:tx>
          <c:spPr>
            <a:solidFill>
              <a:srgbClr val="F17C3F"/>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Sheet1!$C$2:$C$8</c:f>
              <c:numCache>
                <c:formatCode>#,##0</c:formatCode>
                <c:ptCount val="7"/>
                <c:pt idx="0">
                  <c:v>28999853</c:v>
                </c:pt>
                <c:pt idx="1">
                  <c:v>1355779</c:v>
                </c:pt>
                <c:pt idx="2">
                  <c:v>1835296</c:v>
                </c:pt>
                <c:pt idx="3">
                  <c:v>1174638</c:v>
                </c:pt>
                <c:pt idx="4">
                  <c:v>648774</c:v>
                </c:pt>
                <c:pt idx="5">
                  <c:v>4438220</c:v>
                </c:pt>
                <c:pt idx="6">
                  <c:v>2142465</c:v>
                </c:pt>
              </c:numCache>
            </c:numRef>
          </c:val>
          <c:extLst>
            <c:ext xmlns:c16="http://schemas.microsoft.com/office/drawing/2014/chart" uri="{C3380CC4-5D6E-409C-BE32-E72D297353CC}">
              <c16:uniqueId val="{00000001-9236-4B12-A7FF-7F1D652C8BC7}"/>
            </c:ext>
          </c:extLst>
        </c:ser>
        <c:ser>
          <c:idx val="2"/>
          <c:order val="2"/>
          <c:tx>
            <c:strRef>
              <c:f>Sheet1!$D$1</c:f>
              <c:strCache>
                <c:ptCount val="1"/>
                <c:pt idx="0">
                  <c:v>2024-25 estimated</c:v>
                </c:pt>
              </c:strCache>
            </c:strRef>
          </c:tx>
          <c:spPr>
            <a:solidFill>
              <a:srgbClr val="0070C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Sheet1!$D$2:$D$8</c:f>
              <c:numCache>
                <c:formatCode>#,##0</c:formatCode>
                <c:ptCount val="7"/>
                <c:pt idx="0">
                  <c:v>29824864</c:v>
                </c:pt>
                <c:pt idx="1">
                  <c:v>1355779</c:v>
                </c:pt>
                <c:pt idx="2">
                  <c:v>2289920</c:v>
                </c:pt>
                <c:pt idx="3">
                  <c:v>2096388</c:v>
                </c:pt>
                <c:pt idx="4">
                  <c:v>640801</c:v>
                </c:pt>
                <c:pt idx="5">
                  <c:v>4356255</c:v>
                </c:pt>
                <c:pt idx="6">
                  <c:v>1977080</c:v>
                </c:pt>
              </c:numCache>
            </c:numRef>
          </c:val>
          <c:extLst>
            <c:ext xmlns:c16="http://schemas.microsoft.com/office/drawing/2014/chart" uri="{C3380CC4-5D6E-409C-BE32-E72D297353CC}">
              <c16:uniqueId val="{00000003-9236-4B12-A7FF-7F1D652C8BC7}"/>
            </c:ext>
          </c:extLst>
        </c:ser>
        <c:dLbls>
          <c:showLegendKey val="0"/>
          <c:showVal val="0"/>
          <c:showCatName val="0"/>
          <c:showSerName val="0"/>
          <c:showPercent val="0"/>
          <c:showBubbleSize val="0"/>
        </c:dLbls>
        <c:gapWidth val="219"/>
        <c:overlap val="-27"/>
        <c:axId val="1880823999"/>
        <c:axId val="1880827327"/>
      </c:barChart>
      <c:catAx>
        <c:axId val="1880823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7327"/>
        <c:crosses val="autoZero"/>
        <c:auto val="1"/>
        <c:lblAlgn val="ctr"/>
        <c:lblOffset val="100"/>
        <c:noMultiLvlLbl val="0"/>
      </c:catAx>
      <c:valAx>
        <c:axId val="188082732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39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2023-24 budgeted</c:v>
                </c:pt>
              </c:strCache>
            </c:strRef>
          </c:tx>
          <c:spPr>
            <a:solidFill>
              <a:srgbClr val="00B05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Sheet1!$B$2:$B$8</c:f>
              <c:numCache>
                <c:formatCode>#,##0</c:formatCode>
                <c:ptCount val="7"/>
                <c:pt idx="0">
                  <c:v>28668718</c:v>
                </c:pt>
                <c:pt idx="1">
                  <c:v>1355779</c:v>
                </c:pt>
                <c:pt idx="2">
                  <c:v>1903001</c:v>
                </c:pt>
                <c:pt idx="3">
                  <c:v>1716884</c:v>
                </c:pt>
                <c:pt idx="4">
                  <c:v>648639</c:v>
                </c:pt>
                <c:pt idx="5">
                  <c:v>4984349</c:v>
                </c:pt>
                <c:pt idx="6">
                  <c:v>2496515</c:v>
                </c:pt>
              </c:numCache>
            </c:numRef>
          </c:val>
          <c:extLst>
            <c:ext xmlns:c16="http://schemas.microsoft.com/office/drawing/2014/chart" uri="{C3380CC4-5D6E-409C-BE32-E72D297353CC}">
              <c16:uniqueId val="{00000000-9236-4B12-A7FF-7F1D652C8BC7}"/>
            </c:ext>
          </c:extLst>
        </c:ser>
        <c:ser>
          <c:idx val="1"/>
          <c:order val="1"/>
          <c:tx>
            <c:strRef>
              <c:f>Sheet1!$C$1</c:f>
              <c:strCache>
                <c:ptCount val="1"/>
                <c:pt idx="0">
                  <c:v>2023-24 updated</c:v>
                </c:pt>
              </c:strCache>
            </c:strRef>
          </c:tx>
          <c:spPr>
            <a:solidFill>
              <a:srgbClr val="F17C3F"/>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Sheet1!$C$2:$C$8</c:f>
              <c:numCache>
                <c:formatCode>#,##0</c:formatCode>
                <c:ptCount val="7"/>
                <c:pt idx="0">
                  <c:v>28999853</c:v>
                </c:pt>
                <c:pt idx="1">
                  <c:v>1355779</c:v>
                </c:pt>
                <c:pt idx="2">
                  <c:v>1835296</c:v>
                </c:pt>
                <c:pt idx="3">
                  <c:v>1174638</c:v>
                </c:pt>
                <c:pt idx="4">
                  <c:v>648774</c:v>
                </c:pt>
                <c:pt idx="5">
                  <c:v>4438220</c:v>
                </c:pt>
                <c:pt idx="6">
                  <c:v>2142465</c:v>
                </c:pt>
              </c:numCache>
            </c:numRef>
          </c:val>
          <c:extLst>
            <c:ext xmlns:c16="http://schemas.microsoft.com/office/drawing/2014/chart" uri="{C3380CC4-5D6E-409C-BE32-E72D297353CC}">
              <c16:uniqueId val="{00000001-9236-4B12-A7FF-7F1D652C8BC7}"/>
            </c:ext>
          </c:extLst>
        </c:ser>
        <c:ser>
          <c:idx val="2"/>
          <c:order val="2"/>
          <c:tx>
            <c:strRef>
              <c:f>Sheet1!$D$1</c:f>
              <c:strCache>
                <c:ptCount val="1"/>
                <c:pt idx="0">
                  <c:v>2024-25 estimated</c:v>
                </c:pt>
              </c:strCache>
            </c:strRef>
          </c:tx>
          <c:spPr>
            <a:solidFill>
              <a:srgbClr val="0070C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Sheet1!$D$2:$D$8</c:f>
              <c:numCache>
                <c:formatCode>#,##0</c:formatCode>
                <c:ptCount val="7"/>
                <c:pt idx="0">
                  <c:v>29824864</c:v>
                </c:pt>
                <c:pt idx="1">
                  <c:v>1355779</c:v>
                </c:pt>
                <c:pt idx="2">
                  <c:v>2289920</c:v>
                </c:pt>
                <c:pt idx="3">
                  <c:v>2096388</c:v>
                </c:pt>
                <c:pt idx="4">
                  <c:v>640801</c:v>
                </c:pt>
                <c:pt idx="5">
                  <c:v>4356255</c:v>
                </c:pt>
                <c:pt idx="6">
                  <c:v>1977080</c:v>
                </c:pt>
              </c:numCache>
            </c:numRef>
          </c:val>
          <c:extLst>
            <c:ext xmlns:c16="http://schemas.microsoft.com/office/drawing/2014/chart" uri="{C3380CC4-5D6E-409C-BE32-E72D297353CC}">
              <c16:uniqueId val="{00000003-9236-4B12-A7FF-7F1D652C8BC7}"/>
            </c:ext>
          </c:extLst>
        </c:ser>
        <c:dLbls>
          <c:showLegendKey val="0"/>
          <c:showVal val="0"/>
          <c:showCatName val="0"/>
          <c:showSerName val="0"/>
          <c:showPercent val="0"/>
          <c:showBubbleSize val="0"/>
        </c:dLbls>
        <c:gapWidth val="219"/>
        <c:overlap val="-27"/>
        <c:axId val="1880823999"/>
        <c:axId val="1880827327"/>
      </c:barChart>
      <c:catAx>
        <c:axId val="1880823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7327"/>
        <c:crosses val="autoZero"/>
        <c:auto val="1"/>
        <c:lblAlgn val="ctr"/>
        <c:lblOffset val="100"/>
        <c:noMultiLvlLbl val="0"/>
      </c:catAx>
      <c:valAx>
        <c:axId val="188082732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39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28"/>
    </mc:Choice>
    <mc:Fallback>
      <c:style val="28"/>
    </mc:Fallback>
  </mc:AlternateContent>
  <c:chart>
    <c:autoTitleDeleted val="1"/>
    <c:view3D>
      <c:rotX val="30"/>
      <c:rotY val="0"/>
      <c:rAngAx val="1"/>
    </c:view3D>
    <c:floor>
      <c:thickness val="0"/>
    </c:floor>
    <c:sideWall>
      <c:thickness val="0"/>
    </c:sideWall>
    <c:backWall>
      <c:thickness val="0"/>
    </c:backWall>
    <c:plotArea>
      <c:layout/>
      <c:pie3DChart>
        <c:varyColors val="1"/>
        <c:ser>
          <c:idx val="0"/>
          <c:order val="0"/>
          <c:tx>
            <c:strRef>
              <c:f>Tabelle1!$B$1</c:f>
              <c:strCache>
                <c:ptCount val="1"/>
                <c:pt idx="0">
                  <c:v>24-25 Budget</c:v>
                </c:pt>
              </c:strCache>
            </c:strRef>
          </c:tx>
          <c:spPr>
            <a:scene3d>
              <a:camera prst="orthographicFront"/>
              <a:lightRig rig="threePt" dir="t">
                <a:rot lat="0" lon="0" rev="1200000"/>
              </a:lightRig>
            </a:scene3d>
            <a:sp3d prstMaterial="plastic">
              <a:bevelT w="762000" h="635000"/>
              <a:bevelB w="762000" h="635000" prst="relaxedInset"/>
            </a:sp3d>
          </c:spPr>
          <c:dPt>
            <c:idx val="0"/>
            <c:bubble3D val="0"/>
            <c:spPr>
              <a:solidFill>
                <a:srgbClr val="7030A0"/>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1-B6E0-46DD-8897-A09EB58A6118}"/>
              </c:ext>
            </c:extLst>
          </c:dPt>
          <c:dPt>
            <c:idx val="1"/>
            <c:bubble3D val="0"/>
            <c:spPr>
              <a:solidFill>
                <a:srgbClr val="3AA52B"/>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3-B6E0-46DD-8897-A09EB58A6118}"/>
              </c:ext>
            </c:extLst>
          </c:dPt>
          <c:dPt>
            <c:idx val="2"/>
            <c:bubble3D val="0"/>
            <c:spPr>
              <a:solidFill>
                <a:srgbClr val="0070C0"/>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5-B6E0-46DD-8897-A09EB58A6118}"/>
              </c:ext>
            </c:extLst>
          </c:dPt>
          <c:dPt>
            <c:idx val="3"/>
            <c:bubble3D val="0"/>
            <c:spPr>
              <a:solidFill>
                <a:srgbClr val="FF3399"/>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7-B6E0-46DD-8897-A09EB58A6118}"/>
              </c:ext>
            </c:extLst>
          </c:dPt>
          <c:dPt>
            <c:idx val="4"/>
            <c:bubble3D val="0"/>
            <c:spPr>
              <a:solidFill>
                <a:srgbClr val="990033"/>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9-B6E0-46DD-8897-A09EB58A6118}"/>
              </c:ext>
            </c:extLst>
          </c:dPt>
          <c:dPt>
            <c:idx val="5"/>
            <c:bubble3D val="0"/>
            <c:spPr>
              <a:solidFill>
                <a:srgbClr val="7030A0"/>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B-B6E0-46DD-8897-A09EB58A6118}"/>
              </c:ext>
            </c:extLst>
          </c:dPt>
          <c:dPt>
            <c:idx val="6"/>
            <c:bubble3D val="0"/>
            <c:spPr>
              <a:solidFill>
                <a:srgbClr val="009999"/>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D-B6E0-46DD-8897-A09EB58A6118}"/>
              </c:ext>
            </c:extLst>
          </c:dPt>
          <c:dPt>
            <c:idx val="7"/>
            <c:bubble3D val="0"/>
            <c:spPr>
              <a:solidFill>
                <a:srgbClr val="FF3399"/>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F-B6E0-46DD-8897-A09EB58A6118}"/>
              </c:ext>
            </c:extLst>
          </c:dPt>
          <c:dLbls>
            <c:dLbl>
              <c:idx val="0"/>
              <c:layout>
                <c:manualLayout>
                  <c:x val="-0.13544071554162521"/>
                  <c:y val="7.6923177871996776E-2"/>
                </c:manualLayout>
              </c:layout>
              <c:numFmt formatCode="0.0%" sourceLinked="0"/>
              <c:spPr>
                <a:noFill/>
                <a:ln>
                  <a:noFill/>
                </a:ln>
                <a:effectLst/>
              </c:spPr>
              <c:txPr>
                <a:bodyPr wrap="square" lIns="38100" tIns="19050" rIns="38100" bIns="19050" anchor="ctr">
                  <a:noAutofit/>
                </a:bodyPr>
                <a:lstStyle/>
                <a:p>
                  <a:pPr>
                    <a:defRPr sz="1600">
                      <a:solidFill>
                        <a:schemeClr val="bg1"/>
                      </a:solidFill>
                      <a:latin typeface="Avenir LT Std 45 Book" panose="020B0502020203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2029611650485437"/>
                      <c:h val="0.13570522915404803"/>
                    </c:manualLayout>
                  </c15:layout>
                </c:ext>
                <c:ext xmlns:c16="http://schemas.microsoft.com/office/drawing/2014/chart" uri="{C3380CC4-5D6E-409C-BE32-E72D297353CC}">
                  <c16:uniqueId val="{00000001-B6E0-46DD-8897-A09EB58A6118}"/>
                </c:ext>
              </c:extLst>
            </c:dLbl>
            <c:dLbl>
              <c:idx val="1"/>
              <c:numFmt formatCode="0.0%" sourceLinked="0"/>
              <c:spPr>
                <a:noFill/>
                <a:ln>
                  <a:noFill/>
                </a:ln>
                <a:effectLst/>
              </c:spPr>
              <c:txPr>
                <a:bodyPr wrap="square" lIns="38100" tIns="19050" rIns="38100" bIns="19050" anchor="ctr">
                  <a:spAutoFit/>
                </a:bodyPr>
                <a:lstStyle/>
                <a:p>
                  <a:pPr>
                    <a:defRPr sz="1600">
                      <a:solidFill>
                        <a:schemeClr val="bg1"/>
                      </a:solidFill>
                      <a:latin typeface="Avenir LT Std 45 Book" panose="020B0502020203020204" pitchFamily="34" charset="0"/>
                    </a:defRPr>
                  </a:pPr>
                  <a:endParaRPr lang="en-US"/>
                </a:p>
              </c:txPr>
              <c:dLblPos val="ctr"/>
              <c:showLegendKey val="0"/>
              <c:showVal val="0"/>
              <c:showCatName val="1"/>
              <c:showSerName val="0"/>
              <c:showPercent val="1"/>
              <c:showBubbleSize val="0"/>
              <c:extLst>
                <c:ext xmlns:c16="http://schemas.microsoft.com/office/drawing/2014/chart" uri="{C3380CC4-5D6E-409C-BE32-E72D297353CC}">
                  <c16:uniqueId val="{00000003-B6E0-46DD-8897-A09EB58A6118}"/>
                </c:ext>
              </c:extLst>
            </c:dLbl>
            <c:dLbl>
              <c:idx val="2"/>
              <c:numFmt formatCode="0.0%" sourceLinked="0"/>
              <c:spPr>
                <a:noFill/>
                <a:ln>
                  <a:noFill/>
                </a:ln>
                <a:effectLst/>
              </c:spPr>
              <c:txPr>
                <a:bodyPr wrap="square" lIns="38100" tIns="19050" rIns="38100" bIns="19050" anchor="ctr">
                  <a:spAutoFit/>
                </a:bodyPr>
                <a:lstStyle/>
                <a:p>
                  <a:pPr>
                    <a:defRPr sz="1600">
                      <a:solidFill>
                        <a:schemeClr val="bg1"/>
                      </a:solidFill>
                      <a:latin typeface="Avenir LT Std 45 Book" panose="020B0502020203020204" pitchFamily="34" charset="0"/>
                    </a:defRPr>
                  </a:pPr>
                  <a:endParaRPr lang="en-US"/>
                </a:p>
              </c:txPr>
              <c:dLblPos val="ctr"/>
              <c:showLegendKey val="0"/>
              <c:showVal val="0"/>
              <c:showCatName val="1"/>
              <c:showSerName val="0"/>
              <c:showPercent val="1"/>
              <c:showBubbleSize val="0"/>
              <c:extLst>
                <c:ext xmlns:c16="http://schemas.microsoft.com/office/drawing/2014/chart" uri="{C3380CC4-5D6E-409C-BE32-E72D297353CC}">
                  <c16:uniqueId val="{00000005-B6E0-46DD-8897-A09EB58A6118}"/>
                </c:ext>
              </c:extLst>
            </c:dLbl>
            <c:dLbl>
              <c:idx val="3"/>
              <c:layout>
                <c:manualLayout>
                  <c:x val="-0.1311493769589481"/>
                  <c:y val="2.3599636583888552E-2"/>
                </c:manualLayout>
              </c:layout>
              <c:numFmt formatCode="0.0%" sourceLinked="0"/>
              <c:spPr>
                <a:noFill/>
                <a:ln>
                  <a:noFill/>
                </a:ln>
                <a:effectLst/>
              </c:spPr>
              <c:txPr>
                <a:bodyPr wrap="square" lIns="38100" tIns="19050" rIns="38100" bIns="19050" anchor="ctr">
                  <a:spAutoFit/>
                </a:bodyPr>
                <a:lstStyle/>
                <a:p>
                  <a:pPr>
                    <a:defRPr sz="1600">
                      <a:solidFill>
                        <a:schemeClr val="tx1"/>
                      </a:solidFill>
                      <a:latin typeface="Avenir LT Std 45 Book" panose="020B0502020203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B6E0-46DD-8897-A09EB58A6118}"/>
                </c:ext>
              </c:extLst>
            </c:dLbl>
            <c:dLbl>
              <c:idx val="4"/>
              <c:layout>
                <c:manualLayout>
                  <c:x val="0.38996700048416277"/>
                  <c:y val="3.1259842519685041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B6E0-46DD-8897-A09EB58A6118}"/>
                </c:ext>
              </c:extLst>
            </c:dLbl>
            <c:numFmt formatCode="0.0%" sourceLinked="0"/>
            <c:spPr>
              <a:noFill/>
              <a:ln>
                <a:noFill/>
              </a:ln>
              <a:effectLst/>
            </c:spPr>
            <c:txPr>
              <a:bodyPr wrap="square" lIns="38100" tIns="19050" rIns="38100" bIns="19050" anchor="ctr">
                <a:spAutoFit/>
              </a:bodyPr>
              <a:lstStyle/>
              <a:p>
                <a:pPr>
                  <a:defRPr sz="1600">
                    <a:latin typeface="Avenir LT Std 45 Book" panose="020B0502020203020204" pitchFamily="34" charset="0"/>
                  </a:defRPr>
                </a:pPr>
                <a:endParaRPr lang="en-US"/>
              </a:p>
            </c:txPr>
            <c:dLblPos val="ctr"/>
            <c:showLegendKey val="0"/>
            <c:showVal val="0"/>
            <c:showCatName val="1"/>
            <c:showSerName val="0"/>
            <c:showPercent val="1"/>
            <c:showBubbleSize val="0"/>
            <c:showLeaderLines val="0"/>
            <c:extLst>
              <c:ext xmlns:c15="http://schemas.microsoft.com/office/drawing/2012/chart" uri="{CE6537A1-D6FC-4f65-9D91-7224C49458BB}"/>
            </c:extLst>
          </c:dLbls>
          <c:cat>
            <c:strRef>
              <c:f>Tabelle1!$A$2:$A$6</c:f>
              <c:strCache>
                <c:ptCount val="5"/>
                <c:pt idx="0">
                  <c:v>General Support</c:v>
                </c:pt>
                <c:pt idx="1">
                  <c:v>Instruction</c:v>
                </c:pt>
                <c:pt idx="2">
                  <c:v>Undistributed</c:v>
                </c:pt>
                <c:pt idx="3">
                  <c:v>Transportation</c:v>
                </c:pt>
                <c:pt idx="4">
                  <c:v>Community Service</c:v>
                </c:pt>
              </c:strCache>
            </c:strRef>
          </c:cat>
          <c:val>
            <c:numRef>
              <c:f>Tabelle1!$B$2:$B$6</c:f>
              <c:numCache>
                <c:formatCode>#,##0</c:formatCode>
                <c:ptCount val="5"/>
                <c:pt idx="0">
                  <c:v>28039280</c:v>
                </c:pt>
                <c:pt idx="1">
                  <c:v>160791362</c:v>
                </c:pt>
                <c:pt idx="2">
                  <c:v>91054226</c:v>
                </c:pt>
                <c:pt idx="3">
                  <c:v>18915740</c:v>
                </c:pt>
                <c:pt idx="4">
                  <c:v>111400</c:v>
                </c:pt>
              </c:numCache>
            </c:numRef>
          </c:val>
          <c:extLst>
            <c:ext xmlns:c16="http://schemas.microsoft.com/office/drawing/2014/chart" uri="{C3380CC4-5D6E-409C-BE32-E72D297353CC}">
              <c16:uniqueId val="{00000010-B6E0-46DD-8897-A09EB58A6118}"/>
            </c:ext>
          </c:extLst>
        </c:ser>
        <c:dLbls>
          <c:showLegendKey val="0"/>
          <c:showVal val="0"/>
          <c:showCatName val="0"/>
          <c:showSerName val="0"/>
          <c:showPercent val="0"/>
          <c:showBubbleSize val="0"/>
          <c:showLeaderLines val="0"/>
        </c:dLbls>
      </c:pie3DChart>
      <c:spPr>
        <a:effectLst/>
        <a:scene3d>
          <a:camera prst="orthographicFront"/>
          <a:lightRig rig="threePt" dir="t"/>
        </a:scene3d>
        <a:sp3d>
          <a:bevelT/>
        </a:sp3d>
      </c:spPr>
    </c:plotArea>
    <c:plotVisOnly val="1"/>
    <c:dispBlanksAs val="gap"/>
    <c:showDLblsOverMax val="0"/>
  </c:chart>
  <c:spPr>
    <a:noFill/>
    <a:ln>
      <a:noFill/>
    </a:ln>
    <a:effectLst/>
    <a:scene3d>
      <a:camera prst="orthographicFront"/>
      <a:lightRig rig="threePt" dir="t"/>
    </a:scene3d>
    <a:sp3d/>
  </c:sp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66DE79-EA42-4D47-9D09-FADB112B9920}" type="doc">
      <dgm:prSet loTypeId="urn:microsoft.com/office/officeart/2008/layout/VerticalCurvedList" loCatId="list" qsTypeId="urn:microsoft.com/office/officeart/2005/8/quickstyle/3d2" qsCatId="3D" csTypeId="urn:microsoft.com/office/officeart/2005/8/colors/accent1_2" csCatId="accent1" phldr="1"/>
      <dgm:spPr/>
      <dgm:t>
        <a:bodyPr/>
        <a:lstStyle/>
        <a:p>
          <a:endParaRPr lang="en-US"/>
        </a:p>
      </dgm:t>
    </dgm:pt>
    <dgm:pt modelId="{B74DF497-0697-4E48-9703-04E7C364FD11}">
      <dgm:prSet phldrT="[Text]"/>
      <dgm:spPr>
        <a:solidFill>
          <a:srgbClr val="C00000"/>
        </a:solidFill>
      </dgm:spPr>
      <dgm:t>
        <a:bodyPr/>
        <a:lstStyle/>
        <a:p>
          <a:r>
            <a:rPr lang="en-US" b="1" dirty="0"/>
            <a:t>Instruction</a:t>
          </a:r>
        </a:p>
      </dgm:t>
    </dgm:pt>
    <dgm:pt modelId="{CA7E37F2-5086-410C-8E6D-9A84CB98B397}" type="parTrans" cxnId="{FA136245-A998-4103-9245-C7EC81950A14}">
      <dgm:prSet/>
      <dgm:spPr/>
      <dgm:t>
        <a:bodyPr/>
        <a:lstStyle/>
        <a:p>
          <a:endParaRPr lang="en-US"/>
        </a:p>
      </dgm:t>
    </dgm:pt>
    <dgm:pt modelId="{D864894D-FE10-454D-8C79-D07D90190FDE}" type="sibTrans" cxnId="{FA136245-A998-4103-9245-C7EC81950A14}">
      <dgm:prSet/>
      <dgm:spPr>
        <a:ln>
          <a:solidFill>
            <a:schemeClr val="tx1"/>
          </a:solidFill>
        </a:ln>
      </dgm:spPr>
      <dgm:t>
        <a:bodyPr/>
        <a:lstStyle/>
        <a:p>
          <a:endParaRPr lang="en-US"/>
        </a:p>
      </dgm:t>
    </dgm:pt>
    <dgm:pt modelId="{22CF216C-D7EB-4C3C-B262-30BE09CB7FD3}">
      <dgm:prSet phldrT="[Text]"/>
      <dgm:spPr>
        <a:solidFill>
          <a:srgbClr val="0070C0"/>
        </a:solidFill>
      </dgm:spPr>
      <dgm:t>
        <a:bodyPr/>
        <a:lstStyle/>
        <a:p>
          <a:r>
            <a:rPr lang="en-US" b="1" dirty="0"/>
            <a:t>Transportation</a:t>
          </a:r>
        </a:p>
      </dgm:t>
    </dgm:pt>
    <dgm:pt modelId="{4758843F-A59B-49ED-8D42-AE46F97EE26C}" type="parTrans" cxnId="{6368746A-A26C-4357-8A29-CC1F9062C6F4}">
      <dgm:prSet/>
      <dgm:spPr/>
      <dgm:t>
        <a:bodyPr/>
        <a:lstStyle/>
        <a:p>
          <a:endParaRPr lang="en-US"/>
        </a:p>
      </dgm:t>
    </dgm:pt>
    <dgm:pt modelId="{C9CB126A-D66C-4D90-B7EB-E7543258C4A0}" type="sibTrans" cxnId="{6368746A-A26C-4357-8A29-CC1F9062C6F4}">
      <dgm:prSet/>
      <dgm:spPr/>
      <dgm:t>
        <a:bodyPr/>
        <a:lstStyle/>
        <a:p>
          <a:endParaRPr lang="en-US"/>
        </a:p>
      </dgm:t>
    </dgm:pt>
    <dgm:pt modelId="{01C7690E-D367-457C-9879-EDB23027F133}">
      <dgm:prSet phldrT="[Text]"/>
      <dgm:spPr>
        <a:solidFill>
          <a:srgbClr val="FF6600"/>
        </a:solidFill>
      </dgm:spPr>
      <dgm:t>
        <a:bodyPr/>
        <a:lstStyle/>
        <a:p>
          <a:r>
            <a:rPr lang="en-US" b="1" dirty="0"/>
            <a:t>Undistributed</a:t>
          </a:r>
        </a:p>
      </dgm:t>
    </dgm:pt>
    <dgm:pt modelId="{FE05C406-A56B-4109-972D-A9DDF5856F9F}" type="parTrans" cxnId="{EF92D944-D0F8-4344-8806-F5D39AC133C1}">
      <dgm:prSet/>
      <dgm:spPr/>
      <dgm:t>
        <a:bodyPr/>
        <a:lstStyle/>
        <a:p>
          <a:endParaRPr lang="en-US"/>
        </a:p>
      </dgm:t>
    </dgm:pt>
    <dgm:pt modelId="{AC22E260-FF1A-4D65-89F8-F9CAD58197C8}" type="sibTrans" cxnId="{EF92D944-D0F8-4344-8806-F5D39AC133C1}">
      <dgm:prSet/>
      <dgm:spPr/>
      <dgm:t>
        <a:bodyPr/>
        <a:lstStyle/>
        <a:p>
          <a:endParaRPr lang="en-US"/>
        </a:p>
      </dgm:t>
    </dgm:pt>
    <dgm:pt modelId="{43982B43-B98B-404E-B104-CF44208EAA34}">
      <dgm:prSet phldrT="[Text]"/>
      <dgm:spPr>
        <a:solidFill>
          <a:srgbClr val="FF3399"/>
        </a:solidFill>
      </dgm:spPr>
      <dgm:t>
        <a:bodyPr/>
        <a:lstStyle/>
        <a:p>
          <a:r>
            <a:rPr lang="en-US" b="1" dirty="0"/>
            <a:t>Community Services</a:t>
          </a:r>
        </a:p>
      </dgm:t>
    </dgm:pt>
    <dgm:pt modelId="{D5678DA9-8485-48C1-8522-D0D5FC0A3289}" type="parTrans" cxnId="{0CA1E4D5-1993-4572-A5EA-E6754F248CE0}">
      <dgm:prSet/>
      <dgm:spPr/>
      <dgm:t>
        <a:bodyPr/>
        <a:lstStyle/>
        <a:p>
          <a:endParaRPr lang="en-US"/>
        </a:p>
      </dgm:t>
    </dgm:pt>
    <dgm:pt modelId="{8C090E71-7F2F-46A3-A690-2BB762049330}" type="sibTrans" cxnId="{0CA1E4D5-1993-4572-A5EA-E6754F248CE0}">
      <dgm:prSet/>
      <dgm:spPr/>
      <dgm:t>
        <a:bodyPr/>
        <a:lstStyle/>
        <a:p>
          <a:endParaRPr lang="en-US"/>
        </a:p>
      </dgm:t>
    </dgm:pt>
    <dgm:pt modelId="{84AA6DA2-1031-435B-BC1F-64F33DCDEBDE}">
      <dgm:prSet phldrT="[Text]"/>
      <dgm:spPr>
        <a:solidFill>
          <a:srgbClr val="009900"/>
        </a:solidFill>
      </dgm:spPr>
      <dgm:t>
        <a:bodyPr/>
        <a:lstStyle/>
        <a:p>
          <a:r>
            <a:rPr lang="en-US" b="1" dirty="0"/>
            <a:t>General Support</a:t>
          </a:r>
        </a:p>
      </dgm:t>
    </dgm:pt>
    <dgm:pt modelId="{3ECC0D37-15A4-4565-97E0-D0BC0DBB6617}" type="parTrans" cxnId="{BCED9495-E40D-47EF-979F-93D7D5F8B9D4}">
      <dgm:prSet/>
      <dgm:spPr/>
      <dgm:t>
        <a:bodyPr/>
        <a:lstStyle/>
        <a:p>
          <a:endParaRPr lang="en-US"/>
        </a:p>
      </dgm:t>
    </dgm:pt>
    <dgm:pt modelId="{CDE916F1-30EE-4291-85EA-8D5C1680A6E0}" type="sibTrans" cxnId="{BCED9495-E40D-47EF-979F-93D7D5F8B9D4}">
      <dgm:prSet/>
      <dgm:spPr/>
      <dgm:t>
        <a:bodyPr/>
        <a:lstStyle/>
        <a:p>
          <a:endParaRPr lang="en-US"/>
        </a:p>
      </dgm:t>
    </dgm:pt>
    <dgm:pt modelId="{0D4BBECC-9AC8-4840-AB43-0EDFF0ED20D2}" type="pres">
      <dgm:prSet presAssocID="{DA66DE79-EA42-4D47-9D09-FADB112B9920}" presName="Name0" presStyleCnt="0">
        <dgm:presLayoutVars>
          <dgm:chMax val="7"/>
          <dgm:chPref val="7"/>
          <dgm:dir/>
        </dgm:presLayoutVars>
      </dgm:prSet>
      <dgm:spPr/>
    </dgm:pt>
    <dgm:pt modelId="{3F430C48-5810-4E64-8A61-634920F21D10}" type="pres">
      <dgm:prSet presAssocID="{DA66DE79-EA42-4D47-9D09-FADB112B9920}" presName="Name1" presStyleCnt="0"/>
      <dgm:spPr/>
    </dgm:pt>
    <dgm:pt modelId="{84DB231F-EF3F-40BE-A489-34D3DDC82C2A}" type="pres">
      <dgm:prSet presAssocID="{DA66DE79-EA42-4D47-9D09-FADB112B9920}" presName="cycle" presStyleCnt="0"/>
      <dgm:spPr/>
    </dgm:pt>
    <dgm:pt modelId="{31126D34-4F97-4969-A4BD-060E8B3AF183}" type="pres">
      <dgm:prSet presAssocID="{DA66DE79-EA42-4D47-9D09-FADB112B9920}" presName="srcNode" presStyleLbl="node1" presStyleIdx="0" presStyleCnt="5"/>
      <dgm:spPr/>
    </dgm:pt>
    <dgm:pt modelId="{38AD150E-AA88-4A8E-B74E-BDA8E0ACEC12}" type="pres">
      <dgm:prSet presAssocID="{DA66DE79-EA42-4D47-9D09-FADB112B9920}" presName="conn" presStyleLbl="parChTrans1D2" presStyleIdx="0" presStyleCnt="1"/>
      <dgm:spPr/>
    </dgm:pt>
    <dgm:pt modelId="{C9B4A7C4-B627-4FF7-8E54-304B0EF9C6CE}" type="pres">
      <dgm:prSet presAssocID="{DA66DE79-EA42-4D47-9D09-FADB112B9920}" presName="extraNode" presStyleLbl="node1" presStyleIdx="0" presStyleCnt="5"/>
      <dgm:spPr/>
    </dgm:pt>
    <dgm:pt modelId="{6B62ECF5-9F48-4C0D-A97B-148D5CEB7ACE}" type="pres">
      <dgm:prSet presAssocID="{DA66DE79-EA42-4D47-9D09-FADB112B9920}" presName="dstNode" presStyleLbl="node1" presStyleIdx="0" presStyleCnt="5"/>
      <dgm:spPr/>
    </dgm:pt>
    <dgm:pt modelId="{42371BBD-EC4D-4A01-8DFF-190339900CEF}" type="pres">
      <dgm:prSet presAssocID="{B74DF497-0697-4E48-9703-04E7C364FD11}" presName="text_1" presStyleLbl="node1" presStyleIdx="0" presStyleCnt="5">
        <dgm:presLayoutVars>
          <dgm:bulletEnabled val="1"/>
        </dgm:presLayoutVars>
      </dgm:prSet>
      <dgm:spPr/>
    </dgm:pt>
    <dgm:pt modelId="{CEFF2FF2-0BF5-46B0-BF13-3A7A35CB7F16}" type="pres">
      <dgm:prSet presAssocID="{B74DF497-0697-4E48-9703-04E7C364FD11}" presName="accent_1" presStyleCnt="0"/>
      <dgm:spPr/>
    </dgm:pt>
    <dgm:pt modelId="{5B192319-6404-45CC-AD32-EBA530165D1C}" type="pres">
      <dgm:prSet presAssocID="{B74DF497-0697-4E48-9703-04E7C364FD11}" presName="accentRepeatNode" presStyleLbl="solidFgAcc1" presStyleIdx="0" presStyleCnt="5"/>
      <dgm:spPr>
        <a:ln>
          <a:solidFill>
            <a:schemeClr val="tx2"/>
          </a:solidFill>
        </a:ln>
      </dgm:spPr>
    </dgm:pt>
    <dgm:pt modelId="{C5C29235-14A0-42A2-941D-B79B21D5F081}" type="pres">
      <dgm:prSet presAssocID="{01C7690E-D367-457C-9879-EDB23027F133}" presName="text_2" presStyleLbl="node1" presStyleIdx="1" presStyleCnt="5">
        <dgm:presLayoutVars>
          <dgm:bulletEnabled val="1"/>
        </dgm:presLayoutVars>
      </dgm:prSet>
      <dgm:spPr/>
    </dgm:pt>
    <dgm:pt modelId="{C38C28D6-7659-4867-80DA-F3691BB62FEF}" type="pres">
      <dgm:prSet presAssocID="{01C7690E-D367-457C-9879-EDB23027F133}" presName="accent_2" presStyleCnt="0"/>
      <dgm:spPr/>
    </dgm:pt>
    <dgm:pt modelId="{C015C9A5-071E-485F-9DEF-C05FEBFB21E1}" type="pres">
      <dgm:prSet presAssocID="{01C7690E-D367-457C-9879-EDB23027F133}" presName="accentRepeatNode" presStyleLbl="solidFgAcc1" presStyleIdx="1" presStyleCnt="5"/>
      <dgm:spPr>
        <a:ln>
          <a:solidFill>
            <a:schemeClr val="tx1"/>
          </a:solidFill>
        </a:ln>
      </dgm:spPr>
    </dgm:pt>
    <dgm:pt modelId="{CF86CF3C-A2F0-4281-96F0-ACB5AB4FAFCB}" type="pres">
      <dgm:prSet presAssocID="{84AA6DA2-1031-435B-BC1F-64F33DCDEBDE}" presName="text_3" presStyleLbl="node1" presStyleIdx="2" presStyleCnt="5">
        <dgm:presLayoutVars>
          <dgm:bulletEnabled val="1"/>
        </dgm:presLayoutVars>
      </dgm:prSet>
      <dgm:spPr/>
    </dgm:pt>
    <dgm:pt modelId="{EFB3DCC6-2664-4DA9-A1BE-90BEB8E43252}" type="pres">
      <dgm:prSet presAssocID="{84AA6DA2-1031-435B-BC1F-64F33DCDEBDE}" presName="accent_3" presStyleCnt="0"/>
      <dgm:spPr/>
    </dgm:pt>
    <dgm:pt modelId="{AC997D3F-E01C-40CE-A9F4-28123A5DD2C1}" type="pres">
      <dgm:prSet presAssocID="{84AA6DA2-1031-435B-BC1F-64F33DCDEBDE}" presName="accentRepeatNode" presStyleLbl="solidFgAcc1" presStyleIdx="2" presStyleCnt="5"/>
      <dgm:spPr/>
    </dgm:pt>
    <dgm:pt modelId="{2539D830-D0B5-4388-96C6-EC609226DBF5}" type="pres">
      <dgm:prSet presAssocID="{22CF216C-D7EB-4C3C-B262-30BE09CB7FD3}" presName="text_4" presStyleLbl="node1" presStyleIdx="3" presStyleCnt="5">
        <dgm:presLayoutVars>
          <dgm:bulletEnabled val="1"/>
        </dgm:presLayoutVars>
      </dgm:prSet>
      <dgm:spPr/>
    </dgm:pt>
    <dgm:pt modelId="{2BC5452B-99AF-41FC-9342-BB950705D8A5}" type="pres">
      <dgm:prSet presAssocID="{22CF216C-D7EB-4C3C-B262-30BE09CB7FD3}" presName="accent_4" presStyleCnt="0"/>
      <dgm:spPr/>
    </dgm:pt>
    <dgm:pt modelId="{3CB57BFA-4379-4946-804F-B1B3377E6505}" type="pres">
      <dgm:prSet presAssocID="{22CF216C-D7EB-4C3C-B262-30BE09CB7FD3}" presName="accentRepeatNode" presStyleLbl="solidFgAcc1" presStyleIdx="3" presStyleCnt="5"/>
      <dgm:spPr>
        <a:ln>
          <a:solidFill>
            <a:schemeClr val="tx1"/>
          </a:solidFill>
        </a:ln>
      </dgm:spPr>
    </dgm:pt>
    <dgm:pt modelId="{3EB7323E-ADD5-445F-9627-3612C85742F0}" type="pres">
      <dgm:prSet presAssocID="{43982B43-B98B-404E-B104-CF44208EAA34}" presName="text_5" presStyleLbl="node1" presStyleIdx="4" presStyleCnt="5">
        <dgm:presLayoutVars>
          <dgm:bulletEnabled val="1"/>
        </dgm:presLayoutVars>
      </dgm:prSet>
      <dgm:spPr/>
    </dgm:pt>
    <dgm:pt modelId="{15BB7579-0B07-4FC0-A80C-0D1EA971DBE5}" type="pres">
      <dgm:prSet presAssocID="{43982B43-B98B-404E-B104-CF44208EAA34}" presName="accent_5" presStyleCnt="0"/>
      <dgm:spPr/>
    </dgm:pt>
    <dgm:pt modelId="{BFFF8F83-5EDD-4BD2-8AAA-255088A83F24}" type="pres">
      <dgm:prSet presAssocID="{43982B43-B98B-404E-B104-CF44208EAA34}" presName="accentRepeatNode" presStyleLbl="solidFgAcc1" presStyleIdx="4" presStyleCnt="5"/>
      <dgm:spPr>
        <a:ln>
          <a:solidFill>
            <a:schemeClr val="tx1"/>
          </a:solidFill>
        </a:ln>
      </dgm:spPr>
    </dgm:pt>
  </dgm:ptLst>
  <dgm:cxnLst>
    <dgm:cxn modelId="{1E21F20E-2BC6-432D-B03F-FEBCB46243DD}" type="presOf" srcId="{22CF216C-D7EB-4C3C-B262-30BE09CB7FD3}" destId="{2539D830-D0B5-4388-96C6-EC609226DBF5}" srcOrd="0" destOrd="0" presId="urn:microsoft.com/office/officeart/2008/layout/VerticalCurvedList"/>
    <dgm:cxn modelId="{C471B827-B4CE-49BF-870E-42FA3F320B8B}" type="presOf" srcId="{B74DF497-0697-4E48-9703-04E7C364FD11}" destId="{42371BBD-EC4D-4A01-8DFF-190339900CEF}" srcOrd="0" destOrd="0" presId="urn:microsoft.com/office/officeart/2008/layout/VerticalCurvedList"/>
    <dgm:cxn modelId="{38DC012A-BF0A-4D36-984A-2198E9F80912}" type="presOf" srcId="{D864894D-FE10-454D-8C79-D07D90190FDE}" destId="{38AD150E-AA88-4A8E-B74E-BDA8E0ACEC12}" srcOrd="0" destOrd="0" presId="urn:microsoft.com/office/officeart/2008/layout/VerticalCurvedList"/>
    <dgm:cxn modelId="{EF92D944-D0F8-4344-8806-F5D39AC133C1}" srcId="{DA66DE79-EA42-4D47-9D09-FADB112B9920}" destId="{01C7690E-D367-457C-9879-EDB23027F133}" srcOrd="1" destOrd="0" parTransId="{FE05C406-A56B-4109-972D-A9DDF5856F9F}" sibTransId="{AC22E260-FF1A-4D65-89F8-F9CAD58197C8}"/>
    <dgm:cxn modelId="{FA136245-A998-4103-9245-C7EC81950A14}" srcId="{DA66DE79-EA42-4D47-9D09-FADB112B9920}" destId="{B74DF497-0697-4E48-9703-04E7C364FD11}" srcOrd="0" destOrd="0" parTransId="{CA7E37F2-5086-410C-8E6D-9A84CB98B397}" sibTransId="{D864894D-FE10-454D-8C79-D07D90190FDE}"/>
    <dgm:cxn modelId="{6368746A-A26C-4357-8A29-CC1F9062C6F4}" srcId="{DA66DE79-EA42-4D47-9D09-FADB112B9920}" destId="{22CF216C-D7EB-4C3C-B262-30BE09CB7FD3}" srcOrd="3" destOrd="0" parTransId="{4758843F-A59B-49ED-8D42-AE46F97EE26C}" sibTransId="{C9CB126A-D66C-4D90-B7EB-E7543258C4A0}"/>
    <dgm:cxn modelId="{76939E85-50DB-4701-AE1D-30CF3CA81079}" type="presOf" srcId="{84AA6DA2-1031-435B-BC1F-64F33DCDEBDE}" destId="{CF86CF3C-A2F0-4281-96F0-ACB5AB4FAFCB}" srcOrd="0" destOrd="0" presId="urn:microsoft.com/office/officeart/2008/layout/VerticalCurvedList"/>
    <dgm:cxn modelId="{7BE91C8D-9F1B-4D18-AAE4-77ED44D17875}" type="presOf" srcId="{01C7690E-D367-457C-9879-EDB23027F133}" destId="{C5C29235-14A0-42A2-941D-B79B21D5F081}" srcOrd="0" destOrd="0" presId="urn:microsoft.com/office/officeart/2008/layout/VerticalCurvedList"/>
    <dgm:cxn modelId="{BCED9495-E40D-47EF-979F-93D7D5F8B9D4}" srcId="{DA66DE79-EA42-4D47-9D09-FADB112B9920}" destId="{84AA6DA2-1031-435B-BC1F-64F33DCDEBDE}" srcOrd="2" destOrd="0" parTransId="{3ECC0D37-15A4-4565-97E0-D0BC0DBB6617}" sibTransId="{CDE916F1-30EE-4291-85EA-8D5C1680A6E0}"/>
    <dgm:cxn modelId="{5F76289C-7A0F-448E-99D9-8F18B866DB09}" type="presOf" srcId="{DA66DE79-EA42-4D47-9D09-FADB112B9920}" destId="{0D4BBECC-9AC8-4840-AB43-0EDFF0ED20D2}" srcOrd="0" destOrd="0" presId="urn:microsoft.com/office/officeart/2008/layout/VerticalCurvedList"/>
    <dgm:cxn modelId="{641929A2-CD32-42BA-9027-4BDB0DDC1A3F}" type="presOf" srcId="{43982B43-B98B-404E-B104-CF44208EAA34}" destId="{3EB7323E-ADD5-445F-9627-3612C85742F0}" srcOrd="0" destOrd="0" presId="urn:microsoft.com/office/officeart/2008/layout/VerticalCurvedList"/>
    <dgm:cxn modelId="{0CA1E4D5-1993-4572-A5EA-E6754F248CE0}" srcId="{DA66DE79-EA42-4D47-9D09-FADB112B9920}" destId="{43982B43-B98B-404E-B104-CF44208EAA34}" srcOrd="4" destOrd="0" parTransId="{D5678DA9-8485-48C1-8522-D0D5FC0A3289}" sibTransId="{8C090E71-7F2F-46A3-A690-2BB762049330}"/>
    <dgm:cxn modelId="{5F51FDB9-C3E9-4572-BB8B-71B3AE7D0BAF}" type="presParOf" srcId="{0D4BBECC-9AC8-4840-AB43-0EDFF0ED20D2}" destId="{3F430C48-5810-4E64-8A61-634920F21D10}" srcOrd="0" destOrd="0" presId="urn:microsoft.com/office/officeart/2008/layout/VerticalCurvedList"/>
    <dgm:cxn modelId="{6F628288-CE00-4D96-8DE3-67CC313AA73A}" type="presParOf" srcId="{3F430C48-5810-4E64-8A61-634920F21D10}" destId="{84DB231F-EF3F-40BE-A489-34D3DDC82C2A}" srcOrd="0" destOrd="0" presId="urn:microsoft.com/office/officeart/2008/layout/VerticalCurvedList"/>
    <dgm:cxn modelId="{2AF1B4C1-AE1E-44BE-8547-BBC2CC0AB830}" type="presParOf" srcId="{84DB231F-EF3F-40BE-A489-34D3DDC82C2A}" destId="{31126D34-4F97-4969-A4BD-060E8B3AF183}" srcOrd="0" destOrd="0" presId="urn:microsoft.com/office/officeart/2008/layout/VerticalCurvedList"/>
    <dgm:cxn modelId="{C155BD84-A5F3-4E36-8ABB-DA856D5CE840}" type="presParOf" srcId="{84DB231F-EF3F-40BE-A489-34D3DDC82C2A}" destId="{38AD150E-AA88-4A8E-B74E-BDA8E0ACEC12}" srcOrd="1" destOrd="0" presId="urn:microsoft.com/office/officeart/2008/layout/VerticalCurvedList"/>
    <dgm:cxn modelId="{8F3E9E27-439E-44F3-B2BA-0CE7DF518C67}" type="presParOf" srcId="{84DB231F-EF3F-40BE-A489-34D3DDC82C2A}" destId="{C9B4A7C4-B627-4FF7-8E54-304B0EF9C6CE}" srcOrd="2" destOrd="0" presId="urn:microsoft.com/office/officeart/2008/layout/VerticalCurvedList"/>
    <dgm:cxn modelId="{BEAC48D3-8514-4154-9262-F315E6179157}" type="presParOf" srcId="{84DB231F-EF3F-40BE-A489-34D3DDC82C2A}" destId="{6B62ECF5-9F48-4C0D-A97B-148D5CEB7ACE}" srcOrd="3" destOrd="0" presId="urn:microsoft.com/office/officeart/2008/layout/VerticalCurvedList"/>
    <dgm:cxn modelId="{FF8778F1-80D3-4316-A297-EC272799038F}" type="presParOf" srcId="{3F430C48-5810-4E64-8A61-634920F21D10}" destId="{42371BBD-EC4D-4A01-8DFF-190339900CEF}" srcOrd="1" destOrd="0" presId="urn:microsoft.com/office/officeart/2008/layout/VerticalCurvedList"/>
    <dgm:cxn modelId="{6281719A-1146-42CC-BAFE-9FC4539FBD68}" type="presParOf" srcId="{3F430C48-5810-4E64-8A61-634920F21D10}" destId="{CEFF2FF2-0BF5-46B0-BF13-3A7A35CB7F16}" srcOrd="2" destOrd="0" presId="urn:microsoft.com/office/officeart/2008/layout/VerticalCurvedList"/>
    <dgm:cxn modelId="{D13C4808-E6AE-44E0-B059-147CAA659A3C}" type="presParOf" srcId="{CEFF2FF2-0BF5-46B0-BF13-3A7A35CB7F16}" destId="{5B192319-6404-45CC-AD32-EBA530165D1C}" srcOrd="0" destOrd="0" presId="urn:microsoft.com/office/officeart/2008/layout/VerticalCurvedList"/>
    <dgm:cxn modelId="{6F4C1381-A48F-4100-9D3D-0462F38DBF16}" type="presParOf" srcId="{3F430C48-5810-4E64-8A61-634920F21D10}" destId="{C5C29235-14A0-42A2-941D-B79B21D5F081}" srcOrd="3" destOrd="0" presId="urn:microsoft.com/office/officeart/2008/layout/VerticalCurvedList"/>
    <dgm:cxn modelId="{3523FB21-E36C-49F3-BC7A-0D19E851F7E1}" type="presParOf" srcId="{3F430C48-5810-4E64-8A61-634920F21D10}" destId="{C38C28D6-7659-4867-80DA-F3691BB62FEF}" srcOrd="4" destOrd="0" presId="urn:microsoft.com/office/officeart/2008/layout/VerticalCurvedList"/>
    <dgm:cxn modelId="{A3B926F5-83F4-45D9-B17F-704F2BB78535}" type="presParOf" srcId="{C38C28D6-7659-4867-80DA-F3691BB62FEF}" destId="{C015C9A5-071E-485F-9DEF-C05FEBFB21E1}" srcOrd="0" destOrd="0" presId="urn:microsoft.com/office/officeart/2008/layout/VerticalCurvedList"/>
    <dgm:cxn modelId="{7FC66265-AD51-47FE-8550-D7CFD306F956}" type="presParOf" srcId="{3F430C48-5810-4E64-8A61-634920F21D10}" destId="{CF86CF3C-A2F0-4281-96F0-ACB5AB4FAFCB}" srcOrd="5" destOrd="0" presId="urn:microsoft.com/office/officeart/2008/layout/VerticalCurvedList"/>
    <dgm:cxn modelId="{873FE764-DE19-4163-AFBA-F625EBFE43AB}" type="presParOf" srcId="{3F430C48-5810-4E64-8A61-634920F21D10}" destId="{EFB3DCC6-2664-4DA9-A1BE-90BEB8E43252}" srcOrd="6" destOrd="0" presId="urn:microsoft.com/office/officeart/2008/layout/VerticalCurvedList"/>
    <dgm:cxn modelId="{E74EFBAD-2743-414C-8359-EC846F7EE6BB}" type="presParOf" srcId="{EFB3DCC6-2664-4DA9-A1BE-90BEB8E43252}" destId="{AC997D3F-E01C-40CE-A9F4-28123A5DD2C1}" srcOrd="0" destOrd="0" presId="urn:microsoft.com/office/officeart/2008/layout/VerticalCurvedList"/>
    <dgm:cxn modelId="{DBB0DC78-233E-42C0-8132-FE454EDC4CFA}" type="presParOf" srcId="{3F430C48-5810-4E64-8A61-634920F21D10}" destId="{2539D830-D0B5-4388-96C6-EC609226DBF5}" srcOrd="7" destOrd="0" presId="urn:microsoft.com/office/officeart/2008/layout/VerticalCurvedList"/>
    <dgm:cxn modelId="{0FDFC1A6-01A5-4853-8CE2-902ECFF65487}" type="presParOf" srcId="{3F430C48-5810-4E64-8A61-634920F21D10}" destId="{2BC5452B-99AF-41FC-9342-BB950705D8A5}" srcOrd="8" destOrd="0" presId="urn:microsoft.com/office/officeart/2008/layout/VerticalCurvedList"/>
    <dgm:cxn modelId="{765B3B53-6CF7-4C18-A95C-7E2916403CE7}" type="presParOf" srcId="{2BC5452B-99AF-41FC-9342-BB950705D8A5}" destId="{3CB57BFA-4379-4946-804F-B1B3377E6505}" srcOrd="0" destOrd="0" presId="urn:microsoft.com/office/officeart/2008/layout/VerticalCurvedList"/>
    <dgm:cxn modelId="{41113E68-B451-4201-8193-C4F13E6716B2}" type="presParOf" srcId="{3F430C48-5810-4E64-8A61-634920F21D10}" destId="{3EB7323E-ADD5-445F-9627-3612C85742F0}" srcOrd="9" destOrd="0" presId="urn:microsoft.com/office/officeart/2008/layout/VerticalCurvedList"/>
    <dgm:cxn modelId="{7CC4FAFC-1476-42C7-9886-8B42E29FFEB7}" type="presParOf" srcId="{3F430C48-5810-4E64-8A61-634920F21D10}" destId="{15BB7579-0B07-4FC0-A80C-0D1EA971DBE5}" srcOrd="10" destOrd="0" presId="urn:microsoft.com/office/officeart/2008/layout/VerticalCurvedList"/>
    <dgm:cxn modelId="{44D9578E-E788-4B1E-9360-42BE53BFB72B}" type="presParOf" srcId="{15BB7579-0B07-4FC0-A80C-0D1EA971DBE5}" destId="{BFFF8F83-5EDD-4BD2-8AAA-255088A83F2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AD150E-AA88-4A8E-B74E-BDA8E0ACEC12}">
      <dsp:nvSpPr>
        <dsp:cNvPr id="0" name=""/>
        <dsp:cNvSpPr/>
      </dsp:nvSpPr>
      <dsp:spPr>
        <a:xfrm>
          <a:off x="-5169077" y="-791784"/>
          <a:ext cx="6155568" cy="6155568"/>
        </a:xfrm>
        <a:prstGeom prst="blockArc">
          <a:avLst>
            <a:gd name="adj1" fmla="val 18900000"/>
            <a:gd name="adj2" fmla="val 2700000"/>
            <a:gd name="adj3" fmla="val 351"/>
          </a:avLst>
        </a:prstGeom>
        <a:noFill/>
        <a:ln w="25400" cap="flat" cmpd="sng" algn="ctr">
          <a:solidFill>
            <a:schemeClr val="tx1"/>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42371BBD-EC4D-4A01-8DFF-190339900CEF}">
      <dsp:nvSpPr>
        <dsp:cNvPr id="0" name=""/>
        <dsp:cNvSpPr/>
      </dsp:nvSpPr>
      <dsp:spPr>
        <a:xfrm>
          <a:off x="431480" y="285658"/>
          <a:ext cx="4036387" cy="571682"/>
        </a:xfrm>
        <a:prstGeom prst="rect">
          <a:avLst/>
        </a:prstGeom>
        <a:solidFill>
          <a:srgbClr val="C000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Instruction</a:t>
          </a:r>
        </a:p>
      </dsp:txBody>
      <dsp:txXfrm>
        <a:off x="431480" y="285658"/>
        <a:ext cx="4036387" cy="571682"/>
      </dsp:txXfrm>
    </dsp:sp>
    <dsp:sp modelId="{5B192319-6404-45CC-AD32-EBA530165D1C}">
      <dsp:nvSpPr>
        <dsp:cNvPr id="0" name=""/>
        <dsp:cNvSpPr/>
      </dsp:nvSpPr>
      <dsp:spPr>
        <a:xfrm>
          <a:off x="74178" y="214198"/>
          <a:ext cx="714603" cy="714603"/>
        </a:xfrm>
        <a:prstGeom prst="ellipse">
          <a:avLst/>
        </a:prstGeom>
        <a:solidFill>
          <a:schemeClr val="lt1">
            <a:hueOff val="0"/>
            <a:satOff val="0"/>
            <a:lumOff val="0"/>
            <a:alphaOff val="0"/>
          </a:schemeClr>
        </a:solidFill>
        <a:ln w="9525" cap="flat" cmpd="sng" algn="ctr">
          <a:solidFill>
            <a:schemeClr val="tx2"/>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5C29235-14A0-42A2-941D-B79B21D5F081}">
      <dsp:nvSpPr>
        <dsp:cNvPr id="0" name=""/>
        <dsp:cNvSpPr/>
      </dsp:nvSpPr>
      <dsp:spPr>
        <a:xfrm>
          <a:off x="841131" y="1142908"/>
          <a:ext cx="3626736" cy="571682"/>
        </a:xfrm>
        <a:prstGeom prst="rect">
          <a:avLst/>
        </a:prstGeom>
        <a:solidFill>
          <a:srgbClr val="FF66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Undistributed</a:t>
          </a:r>
        </a:p>
      </dsp:txBody>
      <dsp:txXfrm>
        <a:off x="841131" y="1142908"/>
        <a:ext cx="3626736" cy="571682"/>
      </dsp:txXfrm>
    </dsp:sp>
    <dsp:sp modelId="{C015C9A5-071E-485F-9DEF-C05FEBFB21E1}">
      <dsp:nvSpPr>
        <dsp:cNvPr id="0" name=""/>
        <dsp:cNvSpPr/>
      </dsp:nvSpPr>
      <dsp:spPr>
        <a:xfrm>
          <a:off x="483829" y="107144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F86CF3C-A2F0-4281-96F0-ACB5AB4FAFCB}">
      <dsp:nvSpPr>
        <dsp:cNvPr id="0" name=""/>
        <dsp:cNvSpPr/>
      </dsp:nvSpPr>
      <dsp:spPr>
        <a:xfrm>
          <a:off x="966861" y="2000158"/>
          <a:ext cx="3501006" cy="571682"/>
        </a:xfrm>
        <a:prstGeom prst="rect">
          <a:avLst/>
        </a:prstGeom>
        <a:solidFill>
          <a:srgbClr val="0099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General Support</a:t>
          </a:r>
        </a:p>
      </dsp:txBody>
      <dsp:txXfrm>
        <a:off x="966861" y="2000158"/>
        <a:ext cx="3501006" cy="571682"/>
      </dsp:txXfrm>
    </dsp:sp>
    <dsp:sp modelId="{AC997D3F-E01C-40CE-A9F4-28123A5DD2C1}">
      <dsp:nvSpPr>
        <dsp:cNvPr id="0" name=""/>
        <dsp:cNvSpPr/>
      </dsp:nvSpPr>
      <dsp:spPr>
        <a:xfrm>
          <a:off x="609559" y="1928698"/>
          <a:ext cx="714603" cy="714603"/>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2539D830-D0B5-4388-96C6-EC609226DBF5}">
      <dsp:nvSpPr>
        <dsp:cNvPr id="0" name=""/>
        <dsp:cNvSpPr/>
      </dsp:nvSpPr>
      <dsp:spPr>
        <a:xfrm>
          <a:off x="841131" y="2857408"/>
          <a:ext cx="3626736" cy="571682"/>
        </a:xfrm>
        <a:prstGeom prst="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Transportation</a:t>
          </a:r>
        </a:p>
      </dsp:txBody>
      <dsp:txXfrm>
        <a:off x="841131" y="2857408"/>
        <a:ext cx="3626736" cy="571682"/>
      </dsp:txXfrm>
    </dsp:sp>
    <dsp:sp modelId="{3CB57BFA-4379-4946-804F-B1B3377E6505}">
      <dsp:nvSpPr>
        <dsp:cNvPr id="0" name=""/>
        <dsp:cNvSpPr/>
      </dsp:nvSpPr>
      <dsp:spPr>
        <a:xfrm>
          <a:off x="483829" y="278594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3EB7323E-ADD5-445F-9627-3612C85742F0}">
      <dsp:nvSpPr>
        <dsp:cNvPr id="0" name=""/>
        <dsp:cNvSpPr/>
      </dsp:nvSpPr>
      <dsp:spPr>
        <a:xfrm>
          <a:off x="431480" y="3714658"/>
          <a:ext cx="4036387" cy="571682"/>
        </a:xfrm>
        <a:prstGeom prst="rect">
          <a:avLst/>
        </a:prstGeom>
        <a:solidFill>
          <a:srgbClr val="FF3399"/>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Community Services</a:t>
          </a:r>
        </a:p>
      </dsp:txBody>
      <dsp:txXfrm>
        <a:off x="431480" y="3714658"/>
        <a:ext cx="4036387" cy="571682"/>
      </dsp:txXfrm>
    </dsp:sp>
    <dsp:sp modelId="{BFFF8F83-5EDD-4BD2-8AAA-255088A83F24}">
      <dsp:nvSpPr>
        <dsp:cNvPr id="0" name=""/>
        <dsp:cNvSpPr/>
      </dsp:nvSpPr>
      <dsp:spPr>
        <a:xfrm>
          <a:off x="74178" y="364319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6.emf"/></Relationships>
</file>

<file path=ppt/drawings/drawing1.xml><?xml version="1.0" encoding="utf-8"?>
<c:userShapes xmlns:c="http://schemas.openxmlformats.org/drawingml/2006/chart">
  <cdr:relSizeAnchor xmlns:cdr="http://schemas.openxmlformats.org/drawingml/2006/chartDrawing">
    <cdr:from>
      <cdr:x>0.43243</cdr:x>
      <cdr:y>0.40447</cdr:y>
    </cdr:from>
    <cdr:to>
      <cdr:x>0.4955</cdr:x>
      <cdr:y>0.55735</cdr:y>
    </cdr:to>
    <cdr:cxnSp macro="">
      <cdr:nvCxnSpPr>
        <cdr:cNvPr id="3" name="Straight Connector 2">
          <a:extLst xmlns:a="http://schemas.openxmlformats.org/drawingml/2006/main">
            <a:ext uri="{FF2B5EF4-FFF2-40B4-BE49-F238E27FC236}">
              <a16:creationId xmlns:a16="http://schemas.microsoft.com/office/drawing/2014/main" id="{CB2EEACE-8B1B-484A-83A9-53141FC84ECF}"/>
            </a:ext>
          </a:extLst>
        </cdr:cNvPr>
        <cdr:cNvCxnSpPr/>
      </cdr:nvCxnSpPr>
      <cdr:spPr bwMode="auto">
        <a:xfrm xmlns:a="http://schemas.openxmlformats.org/drawingml/2006/main" flipH="1" flipV="1">
          <a:off x="3657600" y="2057400"/>
          <a:ext cx="533420" cy="777648"/>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FFC000"/>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0.3964</cdr:x>
      <cdr:y>0.44941</cdr:y>
    </cdr:from>
    <cdr:to>
      <cdr:x>0.40541</cdr:x>
      <cdr:y>0.52242</cdr:y>
    </cdr:to>
    <cdr:cxnSp macro="">
      <cdr:nvCxnSpPr>
        <cdr:cNvPr id="6" name="Straight Connector 5">
          <a:extLst xmlns:a="http://schemas.openxmlformats.org/drawingml/2006/main">
            <a:ext uri="{FF2B5EF4-FFF2-40B4-BE49-F238E27FC236}">
              <a16:creationId xmlns:a16="http://schemas.microsoft.com/office/drawing/2014/main" id="{C7D39E7A-A390-4F3F-8B5E-677E3CBE67E1}"/>
            </a:ext>
          </a:extLst>
        </cdr:cNvPr>
        <cdr:cNvCxnSpPr/>
      </cdr:nvCxnSpPr>
      <cdr:spPr bwMode="auto">
        <a:xfrm xmlns:a="http://schemas.openxmlformats.org/drawingml/2006/main" flipH="1" flipV="1">
          <a:off x="3352800" y="2286000"/>
          <a:ext cx="76200" cy="371378"/>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3399FF"/>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0.58484</cdr:x>
      <cdr:y>0.2247</cdr:y>
    </cdr:from>
    <cdr:to>
      <cdr:x>0.63964</cdr:x>
      <cdr:y>0.25466</cdr:y>
    </cdr:to>
    <cdr:cxnSp macro="">
      <cdr:nvCxnSpPr>
        <cdr:cNvPr id="5" name="Straight Connector 4">
          <a:extLst xmlns:a="http://schemas.openxmlformats.org/drawingml/2006/main">
            <a:ext uri="{FF2B5EF4-FFF2-40B4-BE49-F238E27FC236}">
              <a16:creationId xmlns:a16="http://schemas.microsoft.com/office/drawing/2014/main" id="{25788CA2-B385-44CF-896C-AB3508A297CD}"/>
            </a:ext>
          </a:extLst>
        </cdr:cNvPr>
        <cdr:cNvCxnSpPr/>
      </cdr:nvCxnSpPr>
      <cdr:spPr bwMode="auto">
        <a:xfrm xmlns:a="http://schemas.openxmlformats.org/drawingml/2006/main" flipH="1" flipV="1">
          <a:off x="4946684" y="1143000"/>
          <a:ext cx="463516" cy="152400"/>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009999"/>
          </a:solidFill>
          <a:prstDash val="solid"/>
          <a:round/>
          <a:headEnd type="none" w="med" len="med"/>
          <a:tailEnd type="none" w="med" len="med"/>
        </a:ln>
        <a:effectLst xmlns:a="http://schemas.openxmlformats.org/drawingml/2006/main"/>
      </cdr:spPr>
    </cdr:cxnSp>
  </cdr:relSizeAnchor>
</c:userShapes>
</file>

<file path=ppt/drawings/drawing2.xml><?xml version="1.0" encoding="utf-8"?>
<c:userShapes xmlns:c="http://schemas.openxmlformats.org/drawingml/2006/chart">
  <cdr:relSizeAnchor xmlns:cdr="http://schemas.openxmlformats.org/drawingml/2006/chartDrawing">
    <cdr:from>
      <cdr:x>0.44144</cdr:x>
      <cdr:y>0.40447</cdr:y>
    </cdr:from>
    <cdr:to>
      <cdr:x>0.4955</cdr:x>
      <cdr:y>0.53929</cdr:y>
    </cdr:to>
    <cdr:cxnSp macro="">
      <cdr:nvCxnSpPr>
        <cdr:cNvPr id="3" name="Straight Connector 2">
          <a:extLst xmlns:a="http://schemas.openxmlformats.org/drawingml/2006/main">
            <a:ext uri="{FF2B5EF4-FFF2-40B4-BE49-F238E27FC236}">
              <a16:creationId xmlns:a16="http://schemas.microsoft.com/office/drawing/2014/main" id="{CB2EEACE-8B1B-484A-83A9-53141FC84ECF}"/>
            </a:ext>
          </a:extLst>
        </cdr:cNvPr>
        <cdr:cNvCxnSpPr/>
      </cdr:nvCxnSpPr>
      <cdr:spPr bwMode="auto">
        <a:xfrm xmlns:a="http://schemas.openxmlformats.org/drawingml/2006/main" flipH="1" flipV="1">
          <a:off x="3733800" y="2057400"/>
          <a:ext cx="457251" cy="685789"/>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FFC000"/>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0.41441</cdr:x>
      <cdr:y>0.41945</cdr:y>
    </cdr:from>
    <cdr:to>
      <cdr:x>0.45045</cdr:x>
      <cdr:y>0.61419</cdr:y>
    </cdr:to>
    <cdr:cxnSp macro="">
      <cdr:nvCxnSpPr>
        <cdr:cNvPr id="6" name="Straight Connector 5">
          <a:extLst xmlns:a="http://schemas.openxmlformats.org/drawingml/2006/main">
            <a:ext uri="{FF2B5EF4-FFF2-40B4-BE49-F238E27FC236}">
              <a16:creationId xmlns:a16="http://schemas.microsoft.com/office/drawing/2014/main" id="{C7D39E7A-A390-4F3F-8B5E-677E3CBE67E1}"/>
            </a:ext>
          </a:extLst>
        </cdr:cNvPr>
        <cdr:cNvCxnSpPr/>
      </cdr:nvCxnSpPr>
      <cdr:spPr bwMode="auto">
        <a:xfrm xmlns:a="http://schemas.openxmlformats.org/drawingml/2006/main" flipH="1" flipV="1">
          <a:off x="3505200" y="2133601"/>
          <a:ext cx="304800" cy="990599"/>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3399FF"/>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0.58484</cdr:x>
      <cdr:y>0.2247</cdr:y>
    </cdr:from>
    <cdr:to>
      <cdr:x>0.64865</cdr:x>
      <cdr:y>0.29961</cdr:y>
    </cdr:to>
    <cdr:cxnSp macro="">
      <cdr:nvCxnSpPr>
        <cdr:cNvPr id="5" name="Straight Connector 4">
          <a:extLst xmlns:a="http://schemas.openxmlformats.org/drawingml/2006/main">
            <a:ext uri="{FF2B5EF4-FFF2-40B4-BE49-F238E27FC236}">
              <a16:creationId xmlns:a16="http://schemas.microsoft.com/office/drawing/2014/main" id="{25788CA2-B385-44CF-896C-AB3508A297CD}"/>
            </a:ext>
          </a:extLst>
        </cdr:cNvPr>
        <cdr:cNvCxnSpPr/>
      </cdr:nvCxnSpPr>
      <cdr:spPr bwMode="auto">
        <a:xfrm xmlns:a="http://schemas.openxmlformats.org/drawingml/2006/main" flipH="1" flipV="1">
          <a:off x="4946695" y="1142981"/>
          <a:ext cx="539705" cy="381019"/>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009999"/>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0.64865</cdr:x>
      <cdr:y>0.65913</cdr:y>
    </cdr:from>
    <cdr:to>
      <cdr:x>0.75676</cdr:x>
      <cdr:y>0.83889</cdr:y>
    </cdr:to>
    <cdr:sp macro="" textlink="">
      <cdr:nvSpPr>
        <cdr:cNvPr id="2" name="TextBox 1">
          <a:extLst xmlns:a="http://schemas.openxmlformats.org/drawingml/2006/main">
            <a:ext uri="{FF2B5EF4-FFF2-40B4-BE49-F238E27FC236}">
              <a16:creationId xmlns:a16="http://schemas.microsoft.com/office/drawing/2014/main" id="{391239BA-FC62-4A26-83D2-291D58BD2664}"/>
            </a:ext>
          </a:extLst>
        </cdr:cNvPr>
        <cdr:cNvSpPr txBox="1"/>
      </cdr:nvSpPr>
      <cdr:spPr>
        <a:xfrm xmlns:a="http://schemas.openxmlformats.org/drawingml/2006/main">
          <a:off x="5486400" y="335280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hdr" sz="quarter"/>
          </p:nvPr>
        </p:nvSpPr>
        <p:spPr bwMode="auto">
          <a:xfrm>
            <a:off x="3"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a:p>
        </p:txBody>
      </p:sp>
      <p:sp>
        <p:nvSpPr>
          <p:cNvPr id="74755" name="Rectangle 3"/>
          <p:cNvSpPr>
            <a:spLocks noGrp="1" noChangeArrowheads="1"/>
          </p:cNvSpPr>
          <p:nvPr>
            <p:ph type="dt" sz="quarter" idx="1"/>
          </p:nvPr>
        </p:nvSpPr>
        <p:spPr bwMode="auto">
          <a:xfrm>
            <a:off x="3975735"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algn="r" defTabSz="933962">
              <a:defRPr sz="1200">
                <a:solidFill>
                  <a:schemeClr val="tx1"/>
                </a:solidFill>
                <a:latin typeface="Arial" charset="0"/>
                <a:cs typeface="+mn-cs"/>
              </a:defRPr>
            </a:lvl1pPr>
          </a:lstStyle>
          <a:p>
            <a:pPr>
              <a:defRPr/>
            </a:pPr>
            <a:endParaRPr lang="en-US"/>
          </a:p>
        </p:txBody>
      </p:sp>
      <p:sp>
        <p:nvSpPr>
          <p:cNvPr id="74756" name="Rectangle 4"/>
          <p:cNvSpPr>
            <a:spLocks noGrp="1" noChangeArrowheads="1"/>
          </p:cNvSpPr>
          <p:nvPr>
            <p:ph type="ftr" sz="quarter" idx="2"/>
          </p:nvPr>
        </p:nvSpPr>
        <p:spPr bwMode="auto">
          <a:xfrm>
            <a:off x="3"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a:p>
        </p:txBody>
      </p:sp>
      <p:sp>
        <p:nvSpPr>
          <p:cNvPr id="74757" name="Rectangle 5"/>
          <p:cNvSpPr>
            <a:spLocks noGrp="1" noChangeArrowheads="1"/>
          </p:cNvSpPr>
          <p:nvPr>
            <p:ph type="sldNum" sz="quarter" idx="3"/>
          </p:nvPr>
        </p:nvSpPr>
        <p:spPr bwMode="auto">
          <a:xfrm>
            <a:off x="3975735"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algn="r" defTabSz="933962">
              <a:defRPr sz="1200">
                <a:solidFill>
                  <a:schemeClr val="tx1"/>
                </a:solidFill>
                <a:latin typeface="Arial" charset="0"/>
                <a:cs typeface="+mn-cs"/>
              </a:defRPr>
            </a:lvl1pPr>
          </a:lstStyle>
          <a:p>
            <a:pPr>
              <a:defRPr/>
            </a:pPr>
            <a:fld id="{54F0F672-6971-416E-94F3-B1AF82F5B4B8}" type="slidenum">
              <a:rPr lang="en-US"/>
              <a:pPr>
                <a:defRPr/>
              </a:pPr>
              <a:t>‹#›</a:t>
            </a:fld>
            <a:endParaRPr lang="en-US"/>
          </a:p>
        </p:txBody>
      </p:sp>
    </p:spTree>
    <p:extLst>
      <p:ext uri="{BB962C8B-B14F-4D97-AF65-F5344CB8AC3E}">
        <p14:creationId xmlns:p14="http://schemas.microsoft.com/office/powerpoint/2010/main" val="42316741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3"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a:p>
        </p:txBody>
      </p:sp>
      <p:sp>
        <p:nvSpPr>
          <p:cNvPr id="7171" name="Rectangle 3"/>
          <p:cNvSpPr>
            <a:spLocks noGrp="1" noChangeArrowheads="1"/>
          </p:cNvSpPr>
          <p:nvPr>
            <p:ph type="dt" idx="1"/>
          </p:nvPr>
        </p:nvSpPr>
        <p:spPr bwMode="auto">
          <a:xfrm>
            <a:off x="3975735"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algn="r" defTabSz="933962">
              <a:defRPr sz="1200">
                <a:solidFill>
                  <a:schemeClr val="tx1"/>
                </a:solidFill>
                <a:latin typeface="Arial" charset="0"/>
                <a:cs typeface="+mn-cs"/>
              </a:defRPr>
            </a:lvl1pPr>
          </a:lstStyle>
          <a:p>
            <a:pPr>
              <a:defRPr/>
            </a:pPr>
            <a:endParaRPr lang="en-US"/>
          </a:p>
        </p:txBody>
      </p:sp>
      <p:sp>
        <p:nvSpPr>
          <p:cNvPr id="21508" name="Rectangle 4"/>
          <p:cNvSpPr>
            <a:spLocks noGrp="1" noRot="1" noChangeAspect="1" noChangeArrowheads="1" noTextEdit="1"/>
          </p:cNvSpPr>
          <p:nvPr>
            <p:ph type="sldImg" idx="2"/>
          </p:nvPr>
        </p:nvSpPr>
        <p:spPr bwMode="auto">
          <a:xfrm>
            <a:off x="1184275" y="700088"/>
            <a:ext cx="4651375" cy="34893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702631" y="4420953"/>
            <a:ext cx="5614668" cy="4185759"/>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174" name="Rectangle 6"/>
          <p:cNvSpPr>
            <a:spLocks noGrp="1" noChangeArrowheads="1"/>
          </p:cNvSpPr>
          <p:nvPr>
            <p:ph type="ftr" sz="quarter" idx="4"/>
          </p:nvPr>
        </p:nvSpPr>
        <p:spPr bwMode="auto">
          <a:xfrm>
            <a:off x="3"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a:p>
        </p:txBody>
      </p:sp>
      <p:sp>
        <p:nvSpPr>
          <p:cNvPr id="7175" name="Rectangle 7"/>
          <p:cNvSpPr>
            <a:spLocks noGrp="1" noChangeArrowheads="1"/>
          </p:cNvSpPr>
          <p:nvPr>
            <p:ph type="sldNum" sz="quarter" idx="5"/>
          </p:nvPr>
        </p:nvSpPr>
        <p:spPr bwMode="auto">
          <a:xfrm>
            <a:off x="3975735"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algn="r" defTabSz="933962">
              <a:defRPr sz="1200">
                <a:solidFill>
                  <a:schemeClr val="tx1"/>
                </a:solidFill>
                <a:latin typeface="Arial" charset="0"/>
                <a:cs typeface="+mn-cs"/>
              </a:defRPr>
            </a:lvl1pPr>
          </a:lstStyle>
          <a:p>
            <a:pPr>
              <a:defRPr/>
            </a:pPr>
            <a:fld id="{837B8AA9-9A9F-40E8-916F-00265F4BB470}" type="slidenum">
              <a:rPr lang="en-US"/>
              <a:pPr>
                <a:defRPr/>
              </a:pPr>
              <a:t>‹#›</a:t>
            </a:fld>
            <a:endParaRPr lang="en-US"/>
          </a:p>
        </p:txBody>
      </p:sp>
    </p:spTree>
    <p:extLst>
      <p:ext uri="{BB962C8B-B14F-4D97-AF65-F5344CB8AC3E}">
        <p14:creationId xmlns:p14="http://schemas.microsoft.com/office/powerpoint/2010/main" val="28337194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962" eaLnBrk="0" hangingPunct="0">
              <a:defRPr>
                <a:solidFill>
                  <a:srgbClr val="FF0000"/>
                </a:solidFill>
                <a:latin typeface="Calibri" pitchFamily="34" charset="0"/>
              </a:defRPr>
            </a:lvl1pPr>
            <a:lvl2pPr marL="743358" indent="-285907" defTabSz="933962" eaLnBrk="0" hangingPunct="0">
              <a:defRPr>
                <a:solidFill>
                  <a:srgbClr val="FF0000"/>
                </a:solidFill>
                <a:latin typeface="Calibri" pitchFamily="34" charset="0"/>
              </a:defRPr>
            </a:lvl2pPr>
            <a:lvl3pPr marL="1143628" indent="-228725" defTabSz="933962" eaLnBrk="0" hangingPunct="0">
              <a:defRPr>
                <a:solidFill>
                  <a:srgbClr val="FF0000"/>
                </a:solidFill>
                <a:latin typeface="Calibri" pitchFamily="34" charset="0"/>
              </a:defRPr>
            </a:lvl3pPr>
            <a:lvl4pPr marL="1601078" indent="-228725" defTabSz="933962" eaLnBrk="0" hangingPunct="0">
              <a:defRPr>
                <a:solidFill>
                  <a:srgbClr val="FF0000"/>
                </a:solidFill>
                <a:latin typeface="Calibri" pitchFamily="34" charset="0"/>
              </a:defRPr>
            </a:lvl4pPr>
            <a:lvl5pPr marL="2058530" indent="-228725" defTabSz="933962" eaLnBrk="0" hangingPunct="0">
              <a:defRPr>
                <a:solidFill>
                  <a:srgbClr val="FF0000"/>
                </a:solidFill>
                <a:latin typeface="Calibri" pitchFamily="34" charset="0"/>
              </a:defRPr>
            </a:lvl5pPr>
            <a:lvl6pPr marL="2515980" indent="-228725" defTabSz="933962" eaLnBrk="0" fontAlgn="base" hangingPunct="0">
              <a:spcBef>
                <a:spcPct val="0"/>
              </a:spcBef>
              <a:spcAft>
                <a:spcPct val="0"/>
              </a:spcAft>
              <a:defRPr>
                <a:solidFill>
                  <a:srgbClr val="FF0000"/>
                </a:solidFill>
                <a:latin typeface="Calibri" pitchFamily="34" charset="0"/>
              </a:defRPr>
            </a:lvl6pPr>
            <a:lvl7pPr marL="2973431" indent="-228725" defTabSz="933962" eaLnBrk="0" fontAlgn="base" hangingPunct="0">
              <a:spcBef>
                <a:spcPct val="0"/>
              </a:spcBef>
              <a:spcAft>
                <a:spcPct val="0"/>
              </a:spcAft>
              <a:defRPr>
                <a:solidFill>
                  <a:srgbClr val="FF0000"/>
                </a:solidFill>
                <a:latin typeface="Calibri" pitchFamily="34" charset="0"/>
              </a:defRPr>
            </a:lvl7pPr>
            <a:lvl8pPr marL="3430883" indent="-228725" defTabSz="933962" eaLnBrk="0" fontAlgn="base" hangingPunct="0">
              <a:spcBef>
                <a:spcPct val="0"/>
              </a:spcBef>
              <a:spcAft>
                <a:spcPct val="0"/>
              </a:spcAft>
              <a:defRPr>
                <a:solidFill>
                  <a:srgbClr val="FF0000"/>
                </a:solidFill>
                <a:latin typeface="Calibri" pitchFamily="34" charset="0"/>
              </a:defRPr>
            </a:lvl8pPr>
            <a:lvl9pPr marL="3888334" indent="-228725" defTabSz="933962" eaLnBrk="0" fontAlgn="base" hangingPunct="0">
              <a:spcBef>
                <a:spcPct val="0"/>
              </a:spcBef>
              <a:spcAft>
                <a:spcPct val="0"/>
              </a:spcAft>
              <a:defRPr>
                <a:solidFill>
                  <a:srgbClr val="FF0000"/>
                </a:solidFill>
                <a:latin typeface="Calibri" pitchFamily="34" charset="0"/>
              </a:defRPr>
            </a:lvl9pPr>
          </a:lstStyle>
          <a:p>
            <a:pPr eaLnBrk="1" hangingPunct="1">
              <a:defRPr/>
            </a:pPr>
            <a:fld id="{88F004C7-DBA7-484E-AB75-0DE52A747748}" type="slidenum">
              <a:rPr lang="en-US" smtClean="0">
                <a:solidFill>
                  <a:schemeClr val="tx1"/>
                </a:solidFill>
                <a:latin typeface="Arial" charset="0"/>
              </a:rPr>
              <a:pPr eaLnBrk="1" hangingPunct="1">
                <a:defRPr/>
              </a:pPr>
              <a:t>1</a:t>
            </a:fld>
            <a:endParaRPr lang="en-US">
              <a:solidFill>
                <a:schemeClr val="tx1"/>
              </a:solidFill>
              <a:latin typeface="Arial"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34639015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a:defRPr/>
            </a:pPr>
            <a:fld id="{1419DE2A-179F-4E85-80F4-CC1ACF9B799C}" type="slidenum">
              <a:rPr lang="en-US" smtClean="0"/>
              <a:pPr>
                <a:defRPr/>
              </a:pPr>
              <a:t>23</a:t>
            </a:fld>
            <a:endParaRPr lang="en-US"/>
          </a:p>
        </p:txBody>
      </p:sp>
      <p:sp>
        <p:nvSpPr>
          <p:cNvPr id="13" name="Rectangle 2"/>
          <p:cNvSpPr>
            <a:spLocks noGrp="1" noChangeArrowheads="1"/>
          </p:cNvSpPr>
          <p:nvPr>
            <p:ph type="body" sz="quarter" idx="11"/>
          </p:nvPr>
        </p:nvSpPr>
        <p:spPr bwMode="auto">
          <a:xfrm>
            <a:off x="379343" y="4453879"/>
            <a:ext cx="6138307" cy="3788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740" tIns="45370" rIns="90740" bIns="45370" numCol="1" anchor="ctr" anchorCtr="0" compatLnSpc="1">
            <a:prstTxWarp prst="textNoShape">
              <a:avLst/>
            </a:prstTxWarp>
            <a:spAutoFit/>
          </a:bodyPr>
          <a:lstStyle/>
          <a:p>
            <a:pPr defTabSz="907406" eaLnBrk="1" hangingPunct="1">
              <a:spcBef>
                <a:spcPct val="0"/>
              </a:spcBef>
            </a:pPr>
            <a:r>
              <a:rPr lang="en-US" sz="800" dirty="0">
                <a:solidFill>
                  <a:srgbClr val="000000"/>
                </a:solidFill>
                <a:latin typeface="Arial" pitchFamily="34" charset="0"/>
                <a:ea typeface="Times New Roman" pitchFamily="18" charset="0"/>
                <a:cs typeface="Arial" pitchFamily="34" charset="0"/>
              </a:rPr>
              <a:t>An equalization rate is New York State's measure of a municipality's level of assessment.</a:t>
            </a:r>
            <a:endParaRPr lang="en-US" sz="600" dirty="0">
              <a:latin typeface="Arial" pitchFamily="34" charset="0"/>
              <a:cs typeface="Arial" pitchFamily="34" charset="0"/>
            </a:endParaRPr>
          </a:p>
          <a:p>
            <a:pPr defTabSz="907406">
              <a:spcBef>
                <a:spcPct val="0"/>
              </a:spcBef>
            </a:pPr>
            <a:r>
              <a:rPr lang="en-US" sz="800" b="1" dirty="0">
                <a:solidFill>
                  <a:srgbClr val="000000"/>
                </a:solidFill>
                <a:latin typeface="Arial" pitchFamily="34" charset="0"/>
                <a:ea typeface="Times New Roman" pitchFamily="18" charset="0"/>
                <a:cs typeface="Arial" pitchFamily="34" charset="0"/>
              </a:rPr>
              <a:t>Equalization rates are percentages</a:t>
            </a:r>
            <a:br>
              <a:rPr lang="en-US" sz="800" b="1"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pPr>
            <a:r>
              <a:rPr lang="en-US" sz="800" dirty="0">
                <a:solidFill>
                  <a:srgbClr val="000000"/>
                </a:solidFill>
                <a:latin typeface="Arial" pitchFamily="34" charset="0"/>
                <a:ea typeface="Times New Roman" pitchFamily="18" charset="0"/>
                <a:cs typeface="Arial" pitchFamily="34" charset="0"/>
              </a:rPr>
              <a:t>For example:</a:t>
            </a: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 100 </a:t>
            </a:r>
            <a:endParaRPr lang="en-US" sz="600" dirty="0">
              <a:latin typeface="Arial" pitchFamily="34" charset="0"/>
              <a:cs typeface="Arial" pitchFamily="34"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Town is assessing property at 100% of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Most likely a reassessment was conducted in recent years</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Your property's assessment should be roughly its market value (the price for which you could sell your property)</a:t>
            </a: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&lt; 100 </a:t>
            </a:r>
            <a:endParaRPr lang="en-US" sz="600" dirty="0">
              <a:latin typeface="Arial" pitchFamily="34" charset="0"/>
              <a:cs typeface="Arial" pitchFamily="34"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Overall property in the town is assessed less than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The lower the equalization rate, the longer it has probably been since the last reassessment</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Equalization rate of 43 means overall property in the town is assessed at 43% of market value</a:t>
            </a: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&gt; 100 </a:t>
            </a:r>
            <a:endParaRPr lang="en-US" sz="600" dirty="0">
              <a:latin typeface="Arial" pitchFamily="34" charset="0"/>
              <a:cs typeface="Arial" pitchFamily="34"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Overall property in the town is assessed higher than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Property values may have decreased since the last reassessment, but assessments were not adjusted downward</a:t>
            </a:r>
            <a:br>
              <a:rPr lang="en-US" sz="800"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pPr>
            <a:endParaRPr lang="en-US" sz="600" dirty="0">
              <a:latin typeface="Arial" pitchFamily="34" charset="0"/>
              <a:cs typeface="Arial" pitchFamily="34" charset="0"/>
            </a:endParaRPr>
          </a:p>
          <a:p>
            <a:pPr defTabSz="907406">
              <a:spcBef>
                <a:spcPct val="0"/>
              </a:spcBef>
            </a:pPr>
            <a:r>
              <a:rPr lang="en-US" sz="800" b="1" dirty="0">
                <a:solidFill>
                  <a:srgbClr val="000000"/>
                </a:solidFill>
                <a:latin typeface="Arial" pitchFamily="34" charset="0"/>
                <a:ea typeface="Times New Roman" pitchFamily="18" charset="0"/>
                <a:cs typeface="Arial" pitchFamily="34" charset="0"/>
              </a:rPr>
              <a:t>Why equalization rates are necessary in New York State:</a:t>
            </a:r>
            <a:br>
              <a:rPr lang="en-US" sz="800" b="1"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Each municipality determines its own level of assessment (this is in contrast to most states that require one level of assessment statewide)</a:t>
            </a:r>
            <a:br>
              <a:rPr lang="en-US" sz="800" dirty="0">
                <a:solidFill>
                  <a:srgbClr val="000000"/>
                </a:solidFill>
                <a:latin typeface="Arial" pitchFamily="34" charset="0"/>
                <a:ea typeface="Times New Roman" pitchFamily="18" charset="0"/>
                <a:cs typeface="Arial" pitchFamily="34" charset="0"/>
              </a:rPr>
            </a:b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Hundreds of taxing jurisdictions - including most school districts and counties - do not share the same taxing boundaries as the cities and towns that are responsible for assessing properties.  In order to distribute school district or county taxes among multiple municipalities, the level of assessment of each municipality must be </a:t>
            </a:r>
            <a:r>
              <a:rPr lang="en-US" sz="800" i="1" dirty="0">
                <a:solidFill>
                  <a:srgbClr val="000000"/>
                </a:solidFill>
                <a:latin typeface="Arial" pitchFamily="34" charset="0"/>
                <a:ea typeface="Times New Roman" pitchFamily="18" charset="0"/>
                <a:cs typeface="Arial" pitchFamily="34" charset="0"/>
              </a:rPr>
              <a:t>equalized</a:t>
            </a:r>
            <a:r>
              <a:rPr lang="en-US" sz="800" dirty="0">
                <a:solidFill>
                  <a:srgbClr val="000000"/>
                </a:solidFill>
                <a:latin typeface="Arial" pitchFamily="34" charset="0"/>
                <a:ea typeface="Times New Roman" pitchFamily="18" charset="0"/>
                <a:cs typeface="Arial" pitchFamily="34" charset="0"/>
              </a:rPr>
              <a:t> to full market value.</a:t>
            </a:r>
            <a:br>
              <a:rPr lang="en-US" sz="800"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pPr>
            <a:r>
              <a:rPr lang="en-US" sz="800" dirty="0">
                <a:solidFill>
                  <a:srgbClr val="000000"/>
                </a:solidFill>
                <a:latin typeface="Arial" pitchFamily="34" charset="0"/>
                <a:ea typeface="Times New Roman" pitchFamily="18" charset="0"/>
                <a:cs typeface="Arial" pitchFamily="34" charset="0"/>
              </a:rPr>
              <a:t>Once the full market value of each municipality is determined, the school district or county can determine how much in taxes should be collected from each municipality.</a:t>
            </a:r>
            <a:endParaRPr lang="en-US" sz="600" dirty="0">
              <a:latin typeface="Arial" pitchFamily="34" charset="0"/>
              <a:cs typeface="Arial" pitchFamily="34" charset="0"/>
            </a:endParaRPr>
          </a:p>
          <a:p>
            <a:pPr defTabSz="907406">
              <a:spcBef>
                <a:spcPct val="0"/>
              </a:spcBef>
            </a:pPr>
            <a:endParaRPr lang="en-US" sz="1800" dirty="0">
              <a:latin typeface="Arial" pitchFamily="34" charset="0"/>
              <a:cs typeface="Arial" pitchFamily="34" charset="0"/>
            </a:endParaRPr>
          </a:p>
        </p:txBody>
      </p:sp>
    </p:spTree>
    <p:extLst>
      <p:ext uri="{BB962C8B-B14F-4D97-AF65-F5344CB8AC3E}">
        <p14:creationId xmlns:p14="http://schemas.microsoft.com/office/powerpoint/2010/main" val="2024796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231661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43219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Tree>
    <p:extLst>
      <p:ext uri="{BB962C8B-B14F-4D97-AF65-F5344CB8AC3E}">
        <p14:creationId xmlns:p14="http://schemas.microsoft.com/office/powerpoint/2010/main" val="3012778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12365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21342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146401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9814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69C8E09D-620D-4AE9-A9AF-AD0A64DB9954}" type="slidenum">
              <a:rPr lang="en-US"/>
              <a:pPr>
                <a:defRPr/>
              </a:pPr>
              <a:t>‹#›</a:t>
            </a:fld>
            <a:endParaRPr lang="en-US"/>
          </a:p>
        </p:txBody>
      </p:sp>
    </p:spTree>
    <p:extLst>
      <p:ext uri="{BB962C8B-B14F-4D97-AF65-F5344CB8AC3E}">
        <p14:creationId xmlns:p14="http://schemas.microsoft.com/office/powerpoint/2010/main" val="4275848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95469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430547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907212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66395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535AD02C-541F-4A06-9539-A2A6EB11F7E1}" type="slidenum">
              <a:rPr lang="en-US"/>
              <a:pPr>
                <a:defRPr/>
              </a:pPr>
              <a:t>‹#›</a:t>
            </a:fld>
            <a:endParaRPr lang="en-US"/>
          </a:p>
        </p:txBody>
      </p:sp>
    </p:spTree>
    <p:extLst>
      <p:ext uri="{BB962C8B-B14F-4D97-AF65-F5344CB8AC3E}">
        <p14:creationId xmlns:p14="http://schemas.microsoft.com/office/powerpoint/2010/main" val="2600081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84BACD34-925C-40A7-8E4F-647F3FB69F64}" type="slidenum">
              <a:rPr lang="en-US"/>
              <a:pPr>
                <a:defRPr/>
              </a:pPr>
              <a:t>‹#›</a:t>
            </a:fld>
            <a:endParaRPr lang="en-US"/>
          </a:p>
        </p:txBody>
      </p:sp>
    </p:spTree>
    <p:extLst>
      <p:ext uri="{BB962C8B-B14F-4D97-AF65-F5344CB8AC3E}">
        <p14:creationId xmlns:p14="http://schemas.microsoft.com/office/powerpoint/2010/main" val="8643105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4DE1FE02-9C99-4FE9-BD4A-810E5B7DB8B2}" type="slidenum">
              <a:rPr lang="en-US"/>
              <a:pPr>
                <a:defRPr/>
              </a:pPr>
              <a:t>‹#›</a:t>
            </a:fld>
            <a:endParaRPr lang="en-US"/>
          </a:p>
        </p:txBody>
      </p:sp>
    </p:spTree>
    <p:extLst>
      <p:ext uri="{BB962C8B-B14F-4D97-AF65-F5344CB8AC3E}">
        <p14:creationId xmlns:p14="http://schemas.microsoft.com/office/powerpoint/2010/main" val="2858883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1DDBF2D6-FFE4-4604-A73F-5B2BD7EABC6C}" type="slidenum">
              <a:rPr lang="en-US"/>
              <a:pPr>
                <a:defRPr/>
              </a:pPr>
              <a:t>‹#›</a:t>
            </a:fld>
            <a:endParaRPr lang="en-US"/>
          </a:p>
        </p:txBody>
      </p:sp>
    </p:spTree>
    <p:extLst>
      <p:ext uri="{BB962C8B-B14F-4D97-AF65-F5344CB8AC3E}">
        <p14:creationId xmlns:p14="http://schemas.microsoft.com/office/powerpoint/2010/main" val="1546959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3C042E8A-40B7-41EF-925D-F40DFD26B49A}" type="slidenum">
              <a:rPr lang="en-US"/>
              <a:pPr>
                <a:defRPr/>
              </a:pPr>
              <a:t>‹#›</a:t>
            </a:fld>
            <a:endParaRPr lang="en-US"/>
          </a:p>
        </p:txBody>
      </p:sp>
    </p:spTree>
    <p:extLst>
      <p:ext uri="{BB962C8B-B14F-4D97-AF65-F5344CB8AC3E}">
        <p14:creationId xmlns:p14="http://schemas.microsoft.com/office/powerpoint/2010/main" val="38793740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B1B2B6C9-90BC-48C6-AD1D-050AD9410F34}" type="slidenum">
              <a:rPr lang="en-US"/>
              <a:pPr>
                <a:defRPr/>
              </a:pPr>
              <a:t>‹#›</a:t>
            </a:fld>
            <a:endParaRPr lang="en-US"/>
          </a:p>
        </p:txBody>
      </p:sp>
    </p:spTree>
    <p:extLst>
      <p:ext uri="{BB962C8B-B14F-4D97-AF65-F5344CB8AC3E}">
        <p14:creationId xmlns:p14="http://schemas.microsoft.com/office/powerpoint/2010/main" val="28335579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8DB349F4-C238-46AA-895C-A930C7219183}" type="slidenum">
              <a:rPr lang="en-US"/>
              <a:pPr>
                <a:defRPr/>
              </a:pPr>
              <a:t>‹#›</a:t>
            </a:fld>
            <a:endParaRPr lang="en-US"/>
          </a:p>
        </p:txBody>
      </p:sp>
    </p:spTree>
    <p:extLst>
      <p:ext uri="{BB962C8B-B14F-4D97-AF65-F5344CB8AC3E}">
        <p14:creationId xmlns:p14="http://schemas.microsoft.com/office/powerpoint/2010/main" val="19070055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 Right">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1630387" y="862554"/>
            <a:ext cx="7056413" cy="461665"/>
          </a:xfrm>
        </p:spPr>
        <p:txBody>
          <a:bodyPr wrap="square" anchor="ctr">
            <a:spAutoFit/>
          </a:bodyPr>
          <a:lstStyle>
            <a:lvl1pPr marL="0" indent="0" algn="r">
              <a:buNone/>
              <a:defRPr sz="2400" cap="none" baseline="0">
                <a:solidFill>
                  <a:schemeClr val="accent1"/>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1630387" y="304508"/>
            <a:ext cx="7056413" cy="585216"/>
          </a:xfrm>
          <a:prstGeom prst="rect">
            <a:avLst/>
          </a:prstGeom>
        </p:spPr>
        <p:txBody>
          <a:bodyPr vert="horz" lIns="91440" tIns="45720" rIns="91440" bIns="45720" rtlCol="0" anchor="ctr">
            <a:noAutofit/>
          </a:bodyPr>
          <a:lstStyle>
            <a:lvl1pPr algn="r">
              <a:defRPr sz="3200" cap="all" baseline="0">
                <a:solidFill>
                  <a:srgbClr val="2F3A46"/>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rgbClr val="2F3A46"/>
                </a:solidFill>
              </a:defRPr>
            </a:lvl1pPr>
          </a:lstStyle>
          <a:p>
            <a:pPr fontAlgn="auto">
              <a:spcBef>
                <a:spcPts val="0"/>
              </a:spcBef>
              <a:spcAft>
                <a:spcPts val="0"/>
              </a:spcAft>
            </a:pPr>
            <a:fld id="{F68327C5-B821-4FE9-A59A-A60D9EB59A9A}" type="slidenum">
              <a:rPr lang="en-US" smtClean="0">
                <a:latin typeface="Calibri"/>
                <a:cs typeface="+mn-cs"/>
              </a:rPr>
              <a:pPr fontAlgn="auto">
                <a:spcBef>
                  <a:spcPts val="0"/>
                </a:spcBef>
                <a:spcAft>
                  <a:spcPts val="0"/>
                </a:spcAft>
              </a:pPr>
              <a:t>‹#›</a:t>
            </a:fld>
            <a:endParaRPr lang="en-US" dirty="0">
              <a:latin typeface="Calibri"/>
              <a:cs typeface="+mn-cs"/>
            </a:endParaRPr>
          </a:p>
        </p:txBody>
      </p:sp>
      <p:grpSp>
        <p:nvGrpSpPr>
          <p:cNvPr id="3" name="Group 2"/>
          <p:cNvGrpSpPr/>
          <p:nvPr userDrawn="1"/>
        </p:nvGrpSpPr>
        <p:grpSpPr>
          <a:xfrm>
            <a:off x="179512" y="237075"/>
            <a:ext cx="1435522" cy="720080"/>
            <a:chOff x="7584449" y="237075"/>
            <a:chExt cx="1435522" cy="720080"/>
          </a:xfrm>
        </p:grpSpPr>
        <p:pic>
          <p:nvPicPr>
            <p:cNvPr id="13" name="Picture 12"/>
            <p:cNvPicPr>
              <a:picLocks noChangeAspect="1"/>
            </p:cNvPicPr>
            <p:nvPr userDrawn="1"/>
          </p:nvPicPr>
          <p:blipFill>
            <a:blip r:embed="rId3"/>
            <a:stretch>
              <a:fillRect/>
            </a:stretch>
          </p:blipFill>
          <p:spPr>
            <a:xfrm>
              <a:off x="7668344" y="421437"/>
              <a:ext cx="1267733" cy="351357"/>
            </a:xfrm>
            <a:prstGeom prst="rect">
              <a:avLst/>
            </a:prstGeom>
          </p:spPr>
        </p:pic>
        <p:sp>
          <p:nvSpPr>
            <p:cNvPr id="2" name="Rectangle 1"/>
            <p:cNvSpPr/>
            <p:nvPr userDrawn="1"/>
          </p:nvSpPr>
          <p:spPr>
            <a:xfrm>
              <a:off x="7584449" y="237075"/>
              <a:ext cx="1435522" cy="72008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611340707"/>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 Left">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467914" y="862554"/>
            <a:ext cx="7200430" cy="461665"/>
          </a:xfrm>
        </p:spPr>
        <p:txBody>
          <a:bodyPr wrap="square" anchor="ctr">
            <a:spAutoFit/>
          </a:bodyPr>
          <a:lstStyle>
            <a:lvl1pPr marL="0" indent="0" algn="l">
              <a:buNone/>
              <a:defRPr sz="2400" cap="none" baseline="0">
                <a:solidFill>
                  <a:schemeClr val="accent1"/>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467914" y="304508"/>
            <a:ext cx="7200430" cy="585216"/>
          </a:xfrm>
          <a:prstGeom prst="rect">
            <a:avLst/>
          </a:prstGeom>
        </p:spPr>
        <p:txBody>
          <a:bodyPr vert="horz" lIns="91440" tIns="45720" rIns="91440" bIns="45720" rtlCol="0" anchor="ctr">
            <a:noAutofit/>
          </a:bodyPr>
          <a:lstStyle>
            <a:lvl1pPr algn="l">
              <a:defRPr sz="3200" cap="all" baseline="0">
                <a:solidFill>
                  <a:srgbClr val="2F3A46"/>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rgbClr val="2F3A46"/>
                </a:solidFill>
              </a:defRPr>
            </a:lvl1pPr>
          </a:lstStyle>
          <a:p>
            <a:pPr fontAlgn="auto">
              <a:spcBef>
                <a:spcPts val="0"/>
              </a:spcBef>
              <a:spcAft>
                <a:spcPts val="0"/>
              </a:spcAft>
            </a:pPr>
            <a:fld id="{F68327C5-B821-4FE9-A59A-A60D9EB59A9A}" type="slidenum">
              <a:rPr lang="en-US" smtClean="0">
                <a:latin typeface="Calibri"/>
                <a:cs typeface="+mn-cs"/>
              </a:rPr>
              <a:pPr fontAlgn="auto">
                <a:spcBef>
                  <a:spcPts val="0"/>
                </a:spcBef>
                <a:spcAft>
                  <a:spcPts val="0"/>
                </a:spcAft>
              </a:pPr>
              <a:t>‹#›</a:t>
            </a:fld>
            <a:endParaRPr lang="en-US" dirty="0">
              <a:latin typeface="Calibri"/>
              <a:cs typeface="+mn-cs"/>
            </a:endParaRPr>
          </a:p>
        </p:txBody>
      </p:sp>
      <p:grpSp>
        <p:nvGrpSpPr>
          <p:cNvPr id="3" name="Group 2"/>
          <p:cNvGrpSpPr/>
          <p:nvPr userDrawn="1"/>
        </p:nvGrpSpPr>
        <p:grpSpPr>
          <a:xfrm>
            <a:off x="7584449" y="237075"/>
            <a:ext cx="1435522" cy="720080"/>
            <a:chOff x="7584449" y="237075"/>
            <a:chExt cx="1435522" cy="720080"/>
          </a:xfrm>
        </p:grpSpPr>
        <p:pic>
          <p:nvPicPr>
            <p:cNvPr id="13" name="Picture 12"/>
            <p:cNvPicPr>
              <a:picLocks noChangeAspect="1"/>
            </p:cNvPicPr>
            <p:nvPr userDrawn="1"/>
          </p:nvPicPr>
          <p:blipFill>
            <a:blip r:embed="rId3"/>
            <a:stretch>
              <a:fillRect/>
            </a:stretch>
          </p:blipFill>
          <p:spPr>
            <a:xfrm>
              <a:off x="7668344" y="421437"/>
              <a:ext cx="1267733" cy="351357"/>
            </a:xfrm>
            <a:prstGeom prst="rect">
              <a:avLst/>
            </a:prstGeom>
          </p:spPr>
        </p:pic>
        <p:sp>
          <p:nvSpPr>
            <p:cNvPr id="2" name="Rectangle 1"/>
            <p:cNvSpPr/>
            <p:nvPr userDrawn="1"/>
          </p:nvSpPr>
          <p:spPr>
            <a:xfrm>
              <a:off x="7584449" y="237075"/>
              <a:ext cx="1435522" cy="72008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1615129054"/>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 Right (dark)">
    <p:bg>
      <p:bgPr>
        <a:solidFill>
          <a:srgbClr val="222A35"/>
        </a:solidFill>
        <a:effectLst/>
      </p:bgPr>
    </p:bg>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1630387" y="908720"/>
            <a:ext cx="7056413" cy="369332"/>
          </a:xfrm>
        </p:spPr>
        <p:txBody>
          <a:bodyPr wrap="square" anchor="ctr">
            <a:spAutoFit/>
          </a:bodyPr>
          <a:lstStyle>
            <a:lvl1pPr marL="0" indent="0" algn="r">
              <a:buNone/>
              <a:defRPr sz="1800" cap="none" baseline="0">
                <a:solidFill>
                  <a:schemeClr val="accent1">
                    <a:lumMod val="60000"/>
                    <a:lumOff val="40000"/>
                  </a:schemeClr>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1630387" y="304508"/>
            <a:ext cx="7056413" cy="585216"/>
          </a:xfrm>
          <a:prstGeom prst="rect">
            <a:avLst/>
          </a:prstGeom>
        </p:spPr>
        <p:txBody>
          <a:bodyPr vert="horz" lIns="91440" tIns="45720" rIns="91440" bIns="45720" rtlCol="0" anchor="ctr">
            <a:noAutofit/>
          </a:bodyPr>
          <a:lstStyle>
            <a:lvl1pPr algn="r">
              <a:defRPr sz="2800" cap="small" baseline="0">
                <a:solidFill>
                  <a:schemeClr val="bg1"/>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chemeClr val="bg1"/>
                </a:solidFill>
              </a:defRPr>
            </a:lvl1pPr>
          </a:lstStyle>
          <a:p>
            <a:pPr fontAlgn="auto">
              <a:spcBef>
                <a:spcPts val="0"/>
              </a:spcBef>
              <a:spcAft>
                <a:spcPts val="0"/>
              </a:spcAft>
            </a:pPr>
            <a:fld id="{F68327C5-B821-4FE9-A59A-A60D9EB59A9A}" type="slidenum">
              <a:rPr lang="en-US" smtClean="0">
                <a:solidFill>
                  <a:prstClr val="white"/>
                </a:solidFill>
                <a:latin typeface="Calibri"/>
                <a:cs typeface="+mn-cs"/>
              </a:rPr>
              <a:pPr fontAlgn="auto">
                <a:spcBef>
                  <a:spcPts val="0"/>
                </a:spcBef>
                <a:spcAft>
                  <a:spcPts val="0"/>
                </a:spcAft>
              </a:pPr>
              <a:t>‹#›</a:t>
            </a:fld>
            <a:endParaRPr lang="en-US" dirty="0">
              <a:solidFill>
                <a:prstClr val="white"/>
              </a:solidFill>
              <a:latin typeface="Calibri"/>
              <a:cs typeface="+mn-cs"/>
            </a:endParaRPr>
          </a:p>
        </p:txBody>
      </p:sp>
      <p:grpSp>
        <p:nvGrpSpPr>
          <p:cNvPr id="4" name="Group 3"/>
          <p:cNvGrpSpPr/>
          <p:nvPr userDrawn="1"/>
        </p:nvGrpSpPr>
        <p:grpSpPr>
          <a:xfrm>
            <a:off x="179512" y="237075"/>
            <a:ext cx="1435522" cy="720080"/>
            <a:chOff x="179512" y="237075"/>
            <a:chExt cx="1435522" cy="720080"/>
          </a:xfrm>
        </p:grpSpPr>
        <p:pic>
          <p:nvPicPr>
            <p:cNvPr id="14" name="Picture 13"/>
            <p:cNvPicPr>
              <a:picLocks noChangeAspect="1"/>
            </p:cNvPicPr>
            <p:nvPr userDrawn="1"/>
          </p:nvPicPr>
          <p:blipFill>
            <a:blip r:embed="rId3"/>
            <a:stretch>
              <a:fillRect/>
            </a:stretch>
          </p:blipFill>
          <p:spPr>
            <a:xfrm>
              <a:off x="263407" y="421437"/>
              <a:ext cx="1258268" cy="347472"/>
            </a:xfrm>
            <a:prstGeom prst="rect">
              <a:avLst/>
            </a:prstGeom>
          </p:spPr>
        </p:pic>
        <p:sp>
          <p:nvSpPr>
            <p:cNvPr id="2" name="Rectangle 1"/>
            <p:cNvSpPr/>
            <p:nvPr userDrawn="1"/>
          </p:nvSpPr>
          <p:spPr>
            <a:xfrm>
              <a:off x="179512" y="237075"/>
              <a:ext cx="1435522" cy="720080"/>
            </a:xfrm>
            <a:prstGeom prst="rect">
              <a:avLst/>
            </a:prstGeom>
            <a:solidFill>
              <a:srgbClr val="222A35">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2316090077"/>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 Left (dark)">
    <p:bg>
      <p:bgPr>
        <a:solidFill>
          <a:srgbClr val="222A35"/>
        </a:solidFill>
        <a:effectLst/>
      </p:bgPr>
    </p:bg>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467914" y="908720"/>
            <a:ext cx="7056413" cy="369332"/>
          </a:xfrm>
        </p:spPr>
        <p:txBody>
          <a:bodyPr wrap="square" anchor="ctr">
            <a:spAutoFit/>
          </a:bodyPr>
          <a:lstStyle>
            <a:lvl1pPr marL="0" indent="0" algn="l">
              <a:buNone/>
              <a:defRPr sz="1800" cap="none" baseline="0">
                <a:solidFill>
                  <a:schemeClr val="accent1">
                    <a:lumMod val="60000"/>
                    <a:lumOff val="40000"/>
                  </a:schemeClr>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467914" y="304508"/>
            <a:ext cx="7056413" cy="585216"/>
          </a:xfrm>
          <a:prstGeom prst="rect">
            <a:avLst/>
          </a:prstGeom>
        </p:spPr>
        <p:txBody>
          <a:bodyPr vert="horz" lIns="91440" tIns="45720" rIns="91440" bIns="45720" rtlCol="0" anchor="ctr">
            <a:noAutofit/>
          </a:bodyPr>
          <a:lstStyle>
            <a:lvl1pPr algn="l">
              <a:defRPr sz="2800" cap="small" baseline="0">
                <a:solidFill>
                  <a:schemeClr val="bg1"/>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chemeClr val="bg1"/>
                </a:solidFill>
              </a:defRPr>
            </a:lvl1pPr>
          </a:lstStyle>
          <a:p>
            <a:pPr fontAlgn="auto">
              <a:spcBef>
                <a:spcPts val="0"/>
              </a:spcBef>
              <a:spcAft>
                <a:spcPts val="0"/>
              </a:spcAft>
            </a:pPr>
            <a:fld id="{F68327C5-B821-4FE9-A59A-A60D9EB59A9A}" type="slidenum">
              <a:rPr lang="en-US" smtClean="0">
                <a:solidFill>
                  <a:prstClr val="white"/>
                </a:solidFill>
                <a:latin typeface="Calibri"/>
                <a:cs typeface="+mn-cs"/>
              </a:rPr>
              <a:pPr fontAlgn="auto">
                <a:spcBef>
                  <a:spcPts val="0"/>
                </a:spcBef>
                <a:spcAft>
                  <a:spcPts val="0"/>
                </a:spcAft>
              </a:pPr>
              <a:t>‹#›</a:t>
            </a:fld>
            <a:endParaRPr lang="en-US" dirty="0">
              <a:solidFill>
                <a:prstClr val="white"/>
              </a:solidFill>
              <a:latin typeface="Calibri"/>
              <a:cs typeface="+mn-cs"/>
            </a:endParaRPr>
          </a:p>
        </p:txBody>
      </p:sp>
      <p:grpSp>
        <p:nvGrpSpPr>
          <p:cNvPr id="16" name="Group 15"/>
          <p:cNvGrpSpPr/>
          <p:nvPr userDrawn="1"/>
        </p:nvGrpSpPr>
        <p:grpSpPr>
          <a:xfrm>
            <a:off x="7584449" y="237075"/>
            <a:ext cx="1435522" cy="720080"/>
            <a:chOff x="179512" y="237075"/>
            <a:chExt cx="1435522" cy="720080"/>
          </a:xfrm>
        </p:grpSpPr>
        <p:pic>
          <p:nvPicPr>
            <p:cNvPr id="17" name="Picture 16"/>
            <p:cNvPicPr>
              <a:picLocks noChangeAspect="1"/>
            </p:cNvPicPr>
            <p:nvPr userDrawn="1"/>
          </p:nvPicPr>
          <p:blipFill>
            <a:blip r:embed="rId3"/>
            <a:stretch>
              <a:fillRect/>
            </a:stretch>
          </p:blipFill>
          <p:spPr>
            <a:xfrm>
              <a:off x="263407" y="421437"/>
              <a:ext cx="1258268" cy="347472"/>
            </a:xfrm>
            <a:prstGeom prst="rect">
              <a:avLst/>
            </a:prstGeom>
          </p:spPr>
        </p:pic>
        <p:sp>
          <p:nvSpPr>
            <p:cNvPr id="18" name="Rectangle 17"/>
            <p:cNvSpPr/>
            <p:nvPr userDrawn="1"/>
          </p:nvSpPr>
          <p:spPr>
            <a:xfrm>
              <a:off x="179512" y="237075"/>
              <a:ext cx="1435522" cy="720080"/>
            </a:xfrm>
            <a:prstGeom prst="rect">
              <a:avLst/>
            </a:prstGeom>
            <a:solidFill>
              <a:srgbClr val="222A35">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2100771573"/>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Title - Left (dark)">
    <p:bg>
      <p:bgPr>
        <a:solidFill>
          <a:schemeClr val="tx1">
            <a:lumMod val="75000"/>
          </a:schemeClr>
        </a:solidFill>
        <a:effectLst/>
      </p:bgPr>
    </p:bg>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467914" y="862554"/>
            <a:ext cx="7056413" cy="461665"/>
          </a:xfrm>
        </p:spPr>
        <p:txBody>
          <a:bodyPr vert="horz" wrap="square" lIns="91440" tIns="45720" rIns="91440" bIns="45720" rtlCol="0" anchor="ctr">
            <a:spAutoFit/>
          </a:bodyPr>
          <a:lstStyle>
            <a:lvl1pPr>
              <a:defRPr lang="en-US" sz="2400" cap="none" baseline="0">
                <a:solidFill>
                  <a:schemeClr val="accent1">
                    <a:lumMod val="60000"/>
                    <a:lumOff val="40000"/>
                  </a:schemeClr>
                </a:solidFill>
                <a:latin typeface="Open Sans" panose="020B0606030504020204" pitchFamily="34" charset="0"/>
                <a:ea typeface="Open Sans" panose="020B0606030504020204" pitchFamily="34" charset="0"/>
                <a:cs typeface="Open Sans" panose="020B0606030504020204" pitchFamily="34" charset="0"/>
              </a:defRPr>
            </a:lvl1pPr>
          </a:lstStyle>
          <a:p>
            <a:pPr marL="0" lvl="0" indent="0">
              <a:buNone/>
            </a:pPr>
            <a:r>
              <a:rPr lang="en-US"/>
              <a:t>Click to edit Master subtitle style</a:t>
            </a:r>
          </a:p>
        </p:txBody>
      </p:sp>
      <p:sp>
        <p:nvSpPr>
          <p:cNvPr id="11" name="Espace réservé du titre 1"/>
          <p:cNvSpPr>
            <a:spLocks noGrp="1"/>
          </p:cNvSpPr>
          <p:nvPr>
            <p:ph type="title"/>
          </p:nvPr>
        </p:nvSpPr>
        <p:spPr>
          <a:xfrm>
            <a:off x="467914" y="304508"/>
            <a:ext cx="7056413" cy="585216"/>
          </a:xfrm>
          <a:prstGeom prst="rect">
            <a:avLst/>
          </a:prstGeom>
        </p:spPr>
        <p:txBody>
          <a:bodyPr vert="horz" lIns="91440" tIns="45720" rIns="91440" bIns="45720" rtlCol="0" anchor="ctr">
            <a:noAutofit/>
          </a:bodyPr>
          <a:lstStyle>
            <a:lvl1pPr>
              <a:defRPr lang="en-US" dirty="0">
                <a:solidFill>
                  <a:schemeClr val="bg1"/>
                </a:solidFill>
              </a:defRPr>
            </a:lvl1pPr>
          </a:lstStyle>
          <a:p>
            <a:pPr lvl="0" algn="l"/>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chemeClr val="bg1"/>
                </a:solidFill>
              </a:defRPr>
            </a:lvl1pPr>
          </a:lstStyle>
          <a:p>
            <a:pPr fontAlgn="auto">
              <a:spcBef>
                <a:spcPts val="0"/>
              </a:spcBef>
              <a:spcAft>
                <a:spcPts val="0"/>
              </a:spcAft>
            </a:pPr>
            <a:fld id="{F68327C5-B821-4FE9-A59A-A60D9EB59A9A}" type="slidenum">
              <a:rPr lang="en-US" smtClean="0">
                <a:solidFill>
                  <a:prstClr val="white"/>
                </a:solidFill>
                <a:latin typeface="Calibri"/>
                <a:cs typeface="+mn-cs"/>
              </a:rPr>
              <a:pPr fontAlgn="auto">
                <a:spcBef>
                  <a:spcPts val="0"/>
                </a:spcBef>
                <a:spcAft>
                  <a:spcPts val="0"/>
                </a:spcAft>
              </a:pPr>
              <a:t>‹#›</a:t>
            </a:fld>
            <a:endParaRPr lang="en-US" dirty="0">
              <a:solidFill>
                <a:prstClr val="white"/>
              </a:solidFill>
              <a:latin typeface="Calibri"/>
              <a:cs typeface="+mn-cs"/>
            </a:endParaRPr>
          </a:p>
        </p:txBody>
      </p:sp>
      <p:grpSp>
        <p:nvGrpSpPr>
          <p:cNvPr id="16" name="Group 15"/>
          <p:cNvGrpSpPr/>
          <p:nvPr userDrawn="1"/>
        </p:nvGrpSpPr>
        <p:grpSpPr>
          <a:xfrm>
            <a:off x="7584449" y="237075"/>
            <a:ext cx="1435522" cy="720080"/>
            <a:chOff x="179512" y="237075"/>
            <a:chExt cx="1435522" cy="720080"/>
          </a:xfrm>
        </p:grpSpPr>
        <p:pic>
          <p:nvPicPr>
            <p:cNvPr id="17" name="Picture 16"/>
            <p:cNvPicPr>
              <a:picLocks noChangeAspect="1"/>
            </p:cNvPicPr>
            <p:nvPr userDrawn="1"/>
          </p:nvPicPr>
          <p:blipFill>
            <a:blip r:embed="rId3"/>
            <a:stretch>
              <a:fillRect/>
            </a:stretch>
          </p:blipFill>
          <p:spPr>
            <a:xfrm>
              <a:off x="263407" y="421437"/>
              <a:ext cx="1258268" cy="347472"/>
            </a:xfrm>
            <a:prstGeom prst="rect">
              <a:avLst/>
            </a:prstGeom>
          </p:spPr>
        </p:pic>
        <p:sp>
          <p:nvSpPr>
            <p:cNvPr id="18" name="Rectangle 17"/>
            <p:cNvSpPr/>
            <p:nvPr userDrawn="1"/>
          </p:nvSpPr>
          <p:spPr>
            <a:xfrm>
              <a:off x="179512" y="237075"/>
              <a:ext cx="1435522" cy="720080"/>
            </a:xfrm>
            <a:prstGeom prst="rect">
              <a:avLst/>
            </a:prstGeom>
            <a:solidFill>
              <a:schemeClr val="tx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768625925"/>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spTree>
    <p:extLst>
      <p:ext uri="{BB962C8B-B14F-4D97-AF65-F5344CB8AC3E}">
        <p14:creationId xmlns:p14="http://schemas.microsoft.com/office/powerpoint/2010/main" val="31879784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ark">
    <p:bg>
      <p:bgPr>
        <a:solidFill>
          <a:srgbClr val="222A3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spTree>
    <p:extLst>
      <p:ext uri="{BB962C8B-B14F-4D97-AF65-F5344CB8AC3E}">
        <p14:creationId xmlns:p14="http://schemas.microsoft.com/office/powerpoint/2010/main" val="2179500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cSld name="Transition">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cap="all" baseline="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2800">
                <a:solidFill>
                  <a:schemeClr val="accent1">
                    <a:lumMod val="60000"/>
                    <a:lumOff val="4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7" name="Rectangle 6"/>
          <p:cNvSpPr/>
          <p:nvPr userDrawn="1"/>
        </p:nvSpPr>
        <p:spPr>
          <a:xfrm>
            <a:off x="0" y="6021288"/>
            <a:ext cx="9144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fontAlgn="auto">
              <a:spcBef>
                <a:spcPts val="0"/>
              </a:spcBef>
              <a:spcAft>
                <a:spcPts val="0"/>
              </a:spcAft>
            </a:pPr>
            <a:endParaRPr lang="en-US" sz="1350">
              <a:solidFill>
                <a:prstClr val="white"/>
              </a:solidFill>
            </a:endParaRPr>
          </a:p>
        </p:txBody>
      </p:sp>
      <p:pic>
        <p:nvPicPr>
          <p:cNvPr id="9" name="Picture 8"/>
          <p:cNvPicPr>
            <a:picLocks noChangeAspect="1"/>
          </p:cNvPicPr>
          <p:nvPr userDrawn="1"/>
        </p:nvPicPr>
        <p:blipFill>
          <a:blip r:embed="rId2"/>
          <a:stretch>
            <a:fillRect/>
          </a:stretch>
        </p:blipFill>
        <p:spPr>
          <a:xfrm>
            <a:off x="7243399" y="6216529"/>
            <a:ext cx="1627773" cy="451143"/>
          </a:xfrm>
          <a:prstGeom prst="rect">
            <a:avLst/>
          </a:prstGeom>
        </p:spPr>
      </p:pic>
      <p:pic>
        <p:nvPicPr>
          <p:cNvPr id="6" name="Picture 5"/>
          <p:cNvPicPr>
            <a:picLocks noChangeAspect="1"/>
          </p:cNvPicPr>
          <p:nvPr userDrawn="1"/>
        </p:nvPicPr>
        <p:blipFill rotWithShape="1">
          <a:blip r:embed="rId3" cstate="print">
            <a:extLst>
              <a:ext uri="{28A0092B-C50C-407E-A947-70E740481C1C}">
                <a14:useLocalDpi xmlns:a14="http://schemas.microsoft.com/office/drawing/2010/main" val="0"/>
              </a:ext>
            </a:extLst>
          </a:blip>
          <a:srcRect r="18500" b="19391"/>
          <a:stretch/>
        </p:blipFill>
        <p:spPr>
          <a:xfrm>
            <a:off x="8048512" y="4937768"/>
            <a:ext cx="1095488" cy="1083520"/>
          </a:xfrm>
          <a:prstGeom prst="rect">
            <a:avLst/>
          </a:prstGeom>
        </p:spPr>
      </p:pic>
      <p:grpSp>
        <p:nvGrpSpPr>
          <p:cNvPr id="8" name="Group 7"/>
          <p:cNvGrpSpPr/>
          <p:nvPr userDrawn="1"/>
        </p:nvGrpSpPr>
        <p:grpSpPr>
          <a:xfrm>
            <a:off x="5772419" y="6336792"/>
            <a:ext cx="1470980" cy="307777"/>
            <a:chOff x="8616280" y="6285754"/>
            <a:chExt cx="1470980" cy="307777"/>
          </a:xfrm>
        </p:grpSpPr>
        <p:sp>
          <p:nvSpPr>
            <p:cNvPr id="10" name="TextBox 9"/>
            <p:cNvSpPr txBox="1"/>
            <p:nvPr userDrawn="1"/>
          </p:nvSpPr>
          <p:spPr>
            <a:xfrm>
              <a:off x="8616280" y="6285754"/>
              <a:ext cx="1470980" cy="307777"/>
            </a:xfrm>
            <a:prstGeom prst="rect">
              <a:avLst/>
            </a:prstGeom>
            <a:noFill/>
          </p:spPr>
          <p:txBody>
            <a:bodyPr wrap="none" rtlCol="0">
              <a:spAutoFit/>
            </a:bodyPr>
            <a:lstStyle/>
            <a:p>
              <a:pPr fontAlgn="auto">
                <a:spcBef>
                  <a:spcPts val="0"/>
                </a:spcBef>
                <a:spcAft>
                  <a:spcPts val="0"/>
                </a:spcAft>
              </a:pPr>
              <a:r>
                <a:rPr lang="en-US" sz="1400">
                  <a:solidFill>
                    <a:srgbClr val="95A5A6"/>
                  </a:solidFill>
                  <a:latin typeface="Calibri"/>
                  <a:cs typeface="+mn-cs"/>
                </a:rPr>
                <a:t>Made with       by </a:t>
              </a:r>
            </a:p>
          </p:txBody>
        </p:sp>
        <p:sp>
          <p:nvSpPr>
            <p:cNvPr id="11" name="Freeform 290"/>
            <p:cNvSpPr/>
            <p:nvPr userDrawn="1"/>
          </p:nvSpPr>
          <p:spPr>
            <a:xfrm>
              <a:off x="9544347" y="6374509"/>
              <a:ext cx="152053" cy="130265"/>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endParaRPr lang="en-US" sz="1350">
                <a:solidFill>
                  <a:prstClr val="white"/>
                </a:solidFill>
              </a:endParaRPr>
            </a:p>
          </p:txBody>
        </p:sp>
      </p:grpSp>
    </p:spTree>
    <p:extLst>
      <p:ext uri="{BB962C8B-B14F-4D97-AF65-F5344CB8AC3E}">
        <p14:creationId xmlns:p14="http://schemas.microsoft.com/office/powerpoint/2010/main" val="38484730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Cover">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59532" y="782026"/>
            <a:ext cx="8424936" cy="784830"/>
          </a:xfrm>
        </p:spPr>
        <p:txBody>
          <a:bodyPr wrap="square" anchor="ctr">
            <a:spAutoFit/>
          </a:bodyPr>
          <a:lstStyle>
            <a:lvl1pPr algn="ctr">
              <a:defRPr sz="4500">
                <a:solidFill>
                  <a:schemeClr val="bg1"/>
                </a:solidFill>
              </a:defRPr>
            </a:lvl1pPr>
          </a:lstStyle>
          <a:p>
            <a:r>
              <a:rPr lang="en-US" dirty="0"/>
              <a:t>Click to edit Master title style</a:t>
            </a:r>
          </a:p>
        </p:txBody>
      </p:sp>
      <p:sp>
        <p:nvSpPr>
          <p:cNvPr id="7" name="Rectangle 6"/>
          <p:cNvSpPr/>
          <p:nvPr userDrawn="1"/>
        </p:nvSpPr>
        <p:spPr>
          <a:xfrm>
            <a:off x="0" y="6021288"/>
            <a:ext cx="9144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013">
              <a:solidFill>
                <a:prstClr val="white"/>
              </a:solidFill>
            </a:endParaRP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2348880"/>
            <a:ext cx="4901695" cy="4051250"/>
          </a:xfrm>
          <a:prstGeom prst="rect">
            <a:avLst/>
          </a:prstGeom>
          <a:effectLst>
            <a:reflection blurRad="6350" stA="52000" endA="300" endPos="35000" dir="5400000" sy="-100000" algn="bl" rotWithShape="0"/>
          </a:effectLst>
        </p:spPr>
      </p:pic>
      <p:sp>
        <p:nvSpPr>
          <p:cNvPr id="13" name="Picture Placeholder 8"/>
          <p:cNvSpPr>
            <a:spLocks noGrp="1"/>
          </p:cNvSpPr>
          <p:nvPr>
            <p:ph type="pic" sz="quarter" idx="10"/>
          </p:nvPr>
        </p:nvSpPr>
        <p:spPr>
          <a:xfrm>
            <a:off x="530650" y="2564904"/>
            <a:ext cx="4343435" cy="2449935"/>
          </a:xfrm>
        </p:spPr>
        <p:txBody>
          <a:bodyPr/>
          <a:lstStyle>
            <a:lvl1pPr>
              <a:defRPr>
                <a:solidFill>
                  <a:schemeClr val="bg1"/>
                </a:solidFill>
              </a:defRPr>
            </a:lvl1pPr>
          </a:lstStyle>
          <a:p>
            <a:endParaRPr lang="en-US"/>
          </a:p>
        </p:txBody>
      </p:sp>
      <p:pic>
        <p:nvPicPr>
          <p:cNvPr id="16" name="Picture 15"/>
          <p:cNvPicPr>
            <a:picLocks noChangeAspect="1"/>
          </p:cNvPicPr>
          <p:nvPr userDrawn="1"/>
        </p:nvPicPr>
        <p:blipFill>
          <a:blip r:embed="rId3"/>
          <a:stretch>
            <a:fillRect/>
          </a:stretch>
        </p:blipFill>
        <p:spPr>
          <a:xfrm>
            <a:off x="7243399" y="6216529"/>
            <a:ext cx="1627773" cy="451143"/>
          </a:xfrm>
          <a:prstGeom prst="rect">
            <a:avLst/>
          </a:prstGeom>
        </p:spPr>
      </p:pic>
      <p:pic>
        <p:nvPicPr>
          <p:cNvPr id="8" name="Picture 7"/>
          <p:cNvPicPr>
            <a:picLocks noChangeAspect="1"/>
          </p:cNvPicPr>
          <p:nvPr userDrawn="1"/>
        </p:nvPicPr>
        <p:blipFill rotWithShape="1">
          <a:blip r:embed="rId4" cstate="print">
            <a:extLst>
              <a:ext uri="{28A0092B-C50C-407E-A947-70E740481C1C}">
                <a14:useLocalDpi xmlns:a14="http://schemas.microsoft.com/office/drawing/2010/main" val="0"/>
              </a:ext>
            </a:extLst>
          </a:blip>
          <a:srcRect r="18500" b="19391"/>
          <a:stretch/>
        </p:blipFill>
        <p:spPr>
          <a:xfrm>
            <a:off x="8048512" y="4937768"/>
            <a:ext cx="1095488" cy="1083520"/>
          </a:xfrm>
          <a:prstGeom prst="rect">
            <a:avLst/>
          </a:prstGeom>
        </p:spPr>
      </p:pic>
    </p:spTree>
    <p:extLst>
      <p:ext uri="{BB962C8B-B14F-4D97-AF65-F5344CB8AC3E}">
        <p14:creationId xmlns:p14="http://schemas.microsoft.com/office/powerpoint/2010/main" val="25556818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ln/>
        </p:spPr>
        <p:txBody>
          <a:bodyPr/>
          <a:lstStyle>
            <a:lvl1pPr>
              <a:defRPr/>
            </a:lvl1pPr>
          </a:lstStyle>
          <a:p>
            <a:pPr>
              <a:defRPr/>
            </a:pPr>
            <a:fld id="{69C8E09D-620D-4AE9-A9AF-AD0A64DB9954}" type="slidenum">
              <a:rPr lang="en-US"/>
              <a:pPr>
                <a:defRPr/>
              </a:pPr>
              <a:t>‹#›</a:t>
            </a:fld>
            <a:endParaRPr lang="en-US" dirty="0"/>
          </a:p>
        </p:txBody>
      </p:sp>
    </p:spTree>
    <p:extLst>
      <p:ext uri="{BB962C8B-B14F-4D97-AF65-F5344CB8AC3E}">
        <p14:creationId xmlns:p14="http://schemas.microsoft.com/office/powerpoint/2010/main" val="4925965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F167A526-2166-4C58-A6B2-042EB1F80EDB}" type="slidenum">
              <a:rPr lang="en-US"/>
              <a:pPr>
                <a:defRPr/>
              </a:pPr>
              <a:t>‹#›</a:t>
            </a:fld>
            <a:endParaRPr lang="en-US" dirty="0"/>
          </a:p>
        </p:txBody>
      </p:sp>
    </p:spTree>
    <p:extLst>
      <p:ext uri="{BB962C8B-B14F-4D97-AF65-F5344CB8AC3E}">
        <p14:creationId xmlns:p14="http://schemas.microsoft.com/office/powerpoint/2010/main" val="32219111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5D873806-D109-49C0-816C-F654B3B3538B}" type="slidenum">
              <a:rPr lang="en-US"/>
              <a:pPr>
                <a:defRPr/>
              </a:pPr>
              <a:t>‹#›</a:t>
            </a:fld>
            <a:endParaRPr lang="en-US" dirty="0"/>
          </a:p>
        </p:txBody>
      </p:sp>
    </p:spTree>
    <p:extLst>
      <p:ext uri="{BB962C8B-B14F-4D97-AF65-F5344CB8AC3E}">
        <p14:creationId xmlns:p14="http://schemas.microsoft.com/office/powerpoint/2010/main" val="1345525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p:cNvSpPr>
            <a:spLocks noGrp="1" noChangeArrowheads="1"/>
          </p:cNvSpPr>
          <p:nvPr>
            <p:ph type="sldNum" sz="quarter" idx="10"/>
          </p:nvPr>
        </p:nvSpPr>
        <p:spPr>
          <a:ln/>
        </p:spPr>
        <p:txBody>
          <a:bodyPr/>
          <a:lstStyle>
            <a:lvl1pPr>
              <a:defRPr/>
            </a:lvl1pPr>
          </a:lstStyle>
          <a:p>
            <a:pPr>
              <a:defRPr/>
            </a:pPr>
            <a:fld id="{C761446B-642F-42D1-B388-72E1E4506606}" type="slidenum">
              <a:rPr lang="en-US"/>
              <a:pPr>
                <a:defRPr/>
              </a:pPr>
              <a:t>‹#›</a:t>
            </a:fld>
            <a:endParaRPr lang="en-US" dirty="0"/>
          </a:p>
        </p:txBody>
      </p:sp>
    </p:spTree>
    <p:extLst>
      <p:ext uri="{BB962C8B-B14F-4D97-AF65-F5344CB8AC3E}">
        <p14:creationId xmlns:p14="http://schemas.microsoft.com/office/powerpoint/2010/main" val="30370149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A1F9B09E-EB76-4556-9F77-3243ECBE2C2F}" type="slidenum">
              <a:rPr lang="en-US"/>
              <a:pPr>
                <a:defRPr/>
              </a:pPr>
              <a:t>‹#›</a:t>
            </a:fld>
            <a:endParaRPr lang="en-US" dirty="0"/>
          </a:p>
        </p:txBody>
      </p:sp>
    </p:spTree>
    <p:extLst>
      <p:ext uri="{BB962C8B-B14F-4D97-AF65-F5344CB8AC3E}">
        <p14:creationId xmlns:p14="http://schemas.microsoft.com/office/powerpoint/2010/main" val="34915961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p:cNvSpPr>
            <a:spLocks noGrp="1" noChangeArrowheads="1"/>
          </p:cNvSpPr>
          <p:nvPr>
            <p:ph type="sldNum" sz="quarter" idx="10"/>
          </p:nvPr>
        </p:nvSpPr>
        <p:spPr>
          <a:ln/>
        </p:spPr>
        <p:txBody>
          <a:bodyPr/>
          <a:lstStyle>
            <a:lvl1pPr>
              <a:defRPr/>
            </a:lvl1pPr>
          </a:lstStyle>
          <a:p>
            <a:pPr>
              <a:defRPr/>
            </a:pPr>
            <a:fld id="{93A1BC9E-97AE-4D19-AC99-B3968AE9C67F}" type="slidenum">
              <a:rPr lang="en-US"/>
              <a:pPr>
                <a:defRPr/>
              </a:pPr>
              <a:t>‹#›</a:t>
            </a:fld>
            <a:endParaRPr lang="en-US" dirty="0"/>
          </a:p>
        </p:txBody>
      </p:sp>
    </p:spTree>
    <p:extLst>
      <p:ext uri="{BB962C8B-B14F-4D97-AF65-F5344CB8AC3E}">
        <p14:creationId xmlns:p14="http://schemas.microsoft.com/office/powerpoint/2010/main" val="7397516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535AD02C-541F-4A06-9539-A2A6EB11F7E1}" type="slidenum">
              <a:rPr lang="en-US"/>
              <a:pPr>
                <a:defRPr/>
              </a:pPr>
              <a:t>‹#›</a:t>
            </a:fld>
            <a:endParaRPr lang="en-US" dirty="0"/>
          </a:p>
        </p:txBody>
      </p:sp>
    </p:spTree>
    <p:extLst>
      <p:ext uri="{BB962C8B-B14F-4D97-AF65-F5344CB8AC3E}">
        <p14:creationId xmlns:p14="http://schemas.microsoft.com/office/powerpoint/2010/main" val="10763384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84BACD34-925C-40A7-8E4F-647F3FB69F64}" type="slidenum">
              <a:rPr lang="en-US"/>
              <a:pPr>
                <a:defRPr/>
              </a:pPr>
              <a:t>‹#›</a:t>
            </a:fld>
            <a:endParaRPr lang="en-US" dirty="0"/>
          </a:p>
        </p:txBody>
      </p:sp>
    </p:spTree>
    <p:extLst>
      <p:ext uri="{BB962C8B-B14F-4D97-AF65-F5344CB8AC3E}">
        <p14:creationId xmlns:p14="http://schemas.microsoft.com/office/powerpoint/2010/main" val="29543021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4DE1FE02-9C99-4FE9-BD4A-810E5B7DB8B2}" type="slidenum">
              <a:rPr lang="en-US"/>
              <a:pPr>
                <a:defRPr/>
              </a:pPr>
              <a:t>‹#›</a:t>
            </a:fld>
            <a:endParaRPr lang="en-US" dirty="0"/>
          </a:p>
        </p:txBody>
      </p:sp>
    </p:spTree>
    <p:extLst>
      <p:ext uri="{BB962C8B-B14F-4D97-AF65-F5344CB8AC3E}">
        <p14:creationId xmlns:p14="http://schemas.microsoft.com/office/powerpoint/2010/main" val="26770247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1DDBF2D6-FFE4-4604-A73F-5B2BD7EABC6C}" type="slidenum">
              <a:rPr lang="en-US"/>
              <a:pPr>
                <a:defRPr/>
              </a:pPr>
              <a:t>‹#›</a:t>
            </a:fld>
            <a:endParaRPr lang="en-US" dirty="0"/>
          </a:p>
        </p:txBody>
      </p:sp>
    </p:spTree>
    <p:extLst>
      <p:ext uri="{BB962C8B-B14F-4D97-AF65-F5344CB8AC3E}">
        <p14:creationId xmlns:p14="http://schemas.microsoft.com/office/powerpoint/2010/main" val="5766476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3C042E8A-40B7-41EF-925D-F40DFD26B49A}" type="slidenum">
              <a:rPr lang="en-US"/>
              <a:pPr>
                <a:defRPr/>
              </a:pPr>
              <a:t>‹#›</a:t>
            </a:fld>
            <a:endParaRPr lang="en-US" dirty="0"/>
          </a:p>
        </p:txBody>
      </p:sp>
    </p:spTree>
    <p:extLst>
      <p:ext uri="{BB962C8B-B14F-4D97-AF65-F5344CB8AC3E}">
        <p14:creationId xmlns:p14="http://schemas.microsoft.com/office/powerpoint/2010/main" val="4664386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dirty="0"/>
          </a:p>
        </p:txBody>
      </p:sp>
      <p:sp>
        <p:nvSpPr>
          <p:cNvPr id="4" name="Rectangle 9"/>
          <p:cNvSpPr>
            <a:spLocks noGrp="1" noChangeArrowheads="1"/>
          </p:cNvSpPr>
          <p:nvPr>
            <p:ph type="sldNum" sz="quarter" idx="10"/>
          </p:nvPr>
        </p:nvSpPr>
        <p:spPr>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28533329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8DB349F4-C238-46AA-895C-A930C7219183}" type="slidenum">
              <a:rPr lang="en-US"/>
              <a:pPr>
                <a:defRPr/>
              </a:pPr>
              <a:t>‹#›</a:t>
            </a:fld>
            <a:endParaRPr lang="en-US" dirty="0"/>
          </a:p>
        </p:txBody>
      </p:sp>
    </p:spTree>
    <p:extLst>
      <p:ext uri="{BB962C8B-B14F-4D97-AF65-F5344CB8AC3E}">
        <p14:creationId xmlns:p14="http://schemas.microsoft.com/office/powerpoint/2010/main" val="4787658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ln/>
        </p:spPr>
        <p:txBody>
          <a:bodyPr/>
          <a:lstStyle>
            <a:lvl1pPr>
              <a:defRPr/>
            </a:lvl1pPr>
          </a:lstStyle>
          <a:p>
            <a:pPr>
              <a:defRPr/>
            </a:pPr>
            <a:fld id="{69C8E09D-620D-4AE9-A9AF-AD0A64DB9954}" type="slidenum">
              <a:rPr lang="en-US"/>
              <a:pPr>
                <a:defRPr/>
              </a:pPr>
              <a:t>‹#›</a:t>
            </a:fld>
            <a:endParaRPr lang="en-US" dirty="0"/>
          </a:p>
        </p:txBody>
      </p:sp>
    </p:spTree>
    <p:extLst>
      <p:ext uri="{BB962C8B-B14F-4D97-AF65-F5344CB8AC3E}">
        <p14:creationId xmlns:p14="http://schemas.microsoft.com/office/powerpoint/2010/main" val="204573080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F167A526-2166-4C58-A6B2-042EB1F80EDB}" type="slidenum">
              <a:rPr lang="en-US"/>
              <a:pPr>
                <a:defRPr/>
              </a:pPr>
              <a:t>‹#›</a:t>
            </a:fld>
            <a:endParaRPr lang="en-US" dirty="0"/>
          </a:p>
        </p:txBody>
      </p:sp>
    </p:spTree>
    <p:extLst>
      <p:ext uri="{BB962C8B-B14F-4D97-AF65-F5344CB8AC3E}">
        <p14:creationId xmlns:p14="http://schemas.microsoft.com/office/powerpoint/2010/main" val="9658069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5D873806-D109-49C0-816C-F654B3B3538B}" type="slidenum">
              <a:rPr lang="en-US"/>
              <a:pPr>
                <a:defRPr/>
              </a:pPr>
              <a:t>‹#›</a:t>
            </a:fld>
            <a:endParaRPr lang="en-US" dirty="0"/>
          </a:p>
        </p:txBody>
      </p:sp>
    </p:spTree>
    <p:extLst>
      <p:ext uri="{BB962C8B-B14F-4D97-AF65-F5344CB8AC3E}">
        <p14:creationId xmlns:p14="http://schemas.microsoft.com/office/powerpoint/2010/main" val="1358869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p:cNvSpPr>
            <a:spLocks noGrp="1" noChangeArrowheads="1"/>
          </p:cNvSpPr>
          <p:nvPr>
            <p:ph type="sldNum" sz="quarter" idx="10"/>
          </p:nvPr>
        </p:nvSpPr>
        <p:spPr>
          <a:ln/>
        </p:spPr>
        <p:txBody>
          <a:bodyPr/>
          <a:lstStyle>
            <a:lvl1pPr>
              <a:defRPr/>
            </a:lvl1pPr>
          </a:lstStyle>
          <a:p>
            <a:pPr>
              <a:defRPr/>
            </a:pPr>
            <a:fld id="{C761446B-642F-42D1-B388-72E1E4506606}" type="slidenum">
              <a:rPr lang="en-US"/>
              <a:pPr>
                <a:defRPr/>
              </a:pPr>
              <a:t>‹#›</a:t>
            </a:fld>
            <a:endParaRPr lang="en-US" dirty="0"/>
          </a:p>
        </p:txBody>
      </p:sp>
    </p:spTree>
    <p:extLst>
      <p:ext uri="{BB962C8B-B14F-4D97-AF65-F5344CB8AC3E}">
        <p14:creationId xmlns:p14="http://schemas.microsoft.com/office/powerpoint/2010/main" val="97179749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A1F9B09E-EB76-4556-9F77-3243ECBE2C2F}" type="slidenum">
              <a:rPr lang="en-US"/>
              <a:pPr>
                <a:defRPr/>
              </a:pPr>
              <a:t>‹#›</a:t>
            </a:fld>
            <a:endParaRPr lang="en-US" dirty="0"/>
          </a:p>
        </p:txBody>
      </p:sp>
    </p:spTree>
    <p:extLst>
      <p:ext uri="{BB962C8B-B14F-4D97-AF65-F5344CB8AC3E}">
        <p14:creationId xmlns:p14="http://schemas.microsoft.com/office/powerpoint/2010/main" val="344672996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p:cNvSpPr>
            <a:spLocks noGrp="1" noChangeArrowheads="1"/>
          </p:cNvSpPr>
          <p:nvPr>
            <p:ph type="sldNum" sz="quarter" idx="10"/>
          </p:nvPr>
        </p:nvSpPr>
        <p:spPr>
          <a:ln/>
        </p:spPr>
        <p:txBody>
          <a:bodyPr/>
          <a:lstStyle>
            <a:lvl1pPr>
              <a:defRPr/>
            </a:lvl1pPr>
          </a:lstStyle>
          <a:p>
            <a:pPr>
              <a:defRPr/>
            </a:pPr>
            <a:fld id="{93A1BC9E-97AE-4D19-AC99-B3968AE9C67F}" type="slidenum">
              <a:rPr lang="en-US"/>
              <a:pPr>
                <a:defRPr/>
              </a:pPr>
              <a:t>‹#›</a:t>
            </a:fld>
            <a:endParaRPr lang="en-US" dirty="0"/>
          </a:p>
        </p:txBody>
      </p:sp>
    </p:spTree>
    <p:extLst>
      <p:ext uri="{BB962C8B-B14F-4D97-AF65-F5344CB8AC3E}">
        <p14:creationId xmlns:p14="http://schemas.microsoft.com/office/powerpoint/2010/main" val="15194661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535AD02C-541F-4A06-9539-A2A6EB11F7E1}" type="slidenum">
              <a:rPr lang="en-US"/>
              <a:pPr>
                <a:defRPr/>
              </a:pPr>
              <a:t>‹#›</a:t>
            </a:fld>
            <a:endParaRPr lang="en-US" dirty="0"/>
          </a:p>
        </p:txBody>
      </p:sp>
    </p:spTree>
    <p:extLst>
      <p:ext uri="{BB962C8B-B14F-4D97-AF65-F5344CB8AC3E}">
        <p14:creationId xmlns:p14="http://schemas.microsoft.com/office/powerpoint/2010/main" val="24651937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84BACD34-925C-40A7-8E4F-647F3FB69F64}" type="slidenum">
              <a:rPr lang="en-US"/>
              <a:pPr>
                <a:defRPr/>
              </a:pPr>
              <a:t>‹#›</a:t>
            </a:fld>
            <a:endParaRPr lang="en-US" dirty="0"/>
          </a:p>
        </p:txBody>
      </p:sp>
    </p:spTree>
    <p:extLst>
      <p:ext uri="{BB962C8B-B14F-4D97-AF65-F5344CB8AC3E}">
        <p14:creationId xmlns:p14="http://schemas.microsoft.com/office/powerpoint/2010/main" val="776429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4DE1FE02-9C99-4FE9-BD4A-810E5B7DB8B2}" type="slidenum">
              <a:rPr lang="en-US"/>
              <a:pPr>
                <a:defRPr/>
              </a:pPr>
              <a:t>‹#›</a:t>
            </a:fld>
            <a:endParaRPr lang="en-US" dirty="0"/>
          </a:p>
        </p:txBody>
      </p:sp>
    </p:spTree>
    <p:extLst>
      <p:ext uri="{BB962C8B-B14F-4D97-AF65-F5344CB8AC3E}">
        <p14:creationId xmlns:p14="http://schemas.microsoft.com/office/powerpoint/2010/main" val="158975237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1DDBF2D6-FFE4-4604-A73F-5B2BD7EABC6C}" type="slidenum">
              <a:rPr lang="en-US"/>
              <a:pPr>
                <a:defRPr/>
              </a:pPr>
              <a:t>‹#›</a:t>
            </a:fld>
            <a:endParaRPr lang="en-US" dirty="0"/>
          </a:p>
        </p:txBody>
      </p:sp>
    </p:spTree>
    <p:extLst>
      <p:ext uri="{BB962C8B-B14F-4D97-AF65-F5344CB8AC3E}">
        <p14:creationId xmlns:p14="http://schemas.microsoft.com/office/powerpoint/2010/main" val="356163672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3C042E8A-40B7-41EF-925D-F40DFD26B49A}" type="slidenum">
              <a:rPr lang="en-US"/>
              <a:pPr>
                <a:defRPr/>
              </a:pPr>
              <a:t>‹#›</a:t>
            </a:fld>
            <a:endParaRPr lang="en-US" dirty="0"/>
          </a:p>
        </p:txBody>
      </p:sp>
    </p:spTree>
    <p:extLst>
      <p:ext uri="{BB962C8B-B14F-4D97-AF65-F5344CB8AC3E}">
        <p14:creationId xmlns:p14="http://schemas.microsoft.com/office/powerpoint/2010/main" val="107305786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dirty="0"/>
          </a:p>
        </p:txBody>
      </p:sp>
      <p:sp>
        <p:nvSpPr>
          <p:cNvPr id="4" name="Rectangle 9"/>
          <p:cNvSpPr>
            <a:spLocks noGrp="1" noChangeArrowheads="1"/>
          </p:cNvSpPr>
          <p:nvPr>
            <p:ph type="sldNum" sz="quarter" idx="10"/>
          </p:nvPr>
        </p:nvSpPr>
        <p:spPr>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126901043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8DB349F4-C238-46AA-895C-A930C7219183}" type="slidenum">
              <a:rPr lang="en-US"/>
              <a:pPr>
                <a:defRPr/>
              </a:pPr>
              <a:t>‹#›</a:t>
            </a:fld>
            <a:endParaRPr lang="en-US" dirty="0"/>
          </a:p>
        </p:txBody>
      </p:sp>
    </p:spTree>
    <p:extLst>
      <p:ext uri="{BB962C8B-B14F-4D97-AF65-F5344CB8AC3E}">
        <p14:creationId xmlns:p14="http://schemas.microsoft.com/office/powerpoint/2010/main" val="5500255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Diapositive de titre">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2915816" y="620688"/>
            <a:ext cx="5770984" cy="288032"/>
          </a:xfrm>
        </p:spPr>
        <p:txBody>
          <a:bodyPr anchor="ctr">
            <a:noAutofit/>
          </a:bodyPr>
          <a:lstStyle>
            <a:lvl1pPr marL="0" indent="0" algn="r">
              <a:buNone/>
              <a:defRPr sz="1600" cap="small" baseline="0">
                <a:solidFill>
                  <a:srgbClr val="1D263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a:t>Modifiez le style des sous-titres du masque</a:t>
            </a:r>
            <a:endParaRPr lang="en-US" dirty="0"/>
          </a:p>
        </p:txBody>
      </p:sp>
      <p:sp>
        <p:nvSpPr>
          <p:cNvPr id="7" name="Espace réservé du titre 1"/>
          <p:cNvSpPr>
            <a:spLocks noGrp="1"/>
          </p:cNvSpPr>
          <p:nvPr>
            <p:ph type="title"/>
          </p:nvPr>
        </p:nvSpPr>
        <p:spPr>
          <a:xfrm>
            <a:off x="2915816" y="3076"/>
            <a:ext cx="5770984" cy="617612"/>
          </a:xfrm>
          <a:prstGeom prst="rect">
            <a:avLst/>
          </a:prstGeom>
        </p:spPr>
        <p:txBody>
          <a:bodyPr vert="horz" lIns="91440" tIns="45720" rIns="91440" bIns="45720" rtlCol="0" anchor="ctr">
            <a:normAutofit/>
          </a:bodyPr>
          <a:lstStyle/>
          <a:p>
            <a:r>
              <a:rPr lang="fr-FR" dirty="0"/>
              <a:t>Modifiez le style du titre</a:t>
            </a:r>
            <a:endParaRPr lang="en-US" dirty="0"/>
          </a:p>
        </p:txBody>
      </p:sp>
    </p:spTree>
    <p:extLst>
      <p:ext uri="{BB962C8B-B14F-4D97-AF65-F5344CB8AC3E}">
        <p14:creationId xmlns:p14="http://schemas.microsoft.com/office/powerpoint/2010/main" val="18250370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p:nvPr>
        </p:nvSpPr>
        <p:spPr>
          <a:xfrm>
            <a:off x="628650" y="244372"/>
            <a:ext cx="7886700" cy="673100"/>
          </a:xfrm>
        </p:spPr>
        <p:txBody>
          <a:bodyPr/>
          <a:lstStyle>
            <a:lvl1pPr>
              <a:defRPr>
                <a:solidFill>
                  <a:schemeClr val="bg1"/>
                </a:solidFill>
              </a:defRPr>
            </a:lvl1pPr>
          </a:lstStyle>
          <a:p>
            <a:r>
              <a:rPr lang="en-US"/>
              <a:t>Click to edit Master title style</a:t>
            </a:r>
          </a:p>
        </p:txBody>
      </p:sp>
      <p:sp>
        <p:nvSpPr>
          <p:cNvPr id="16" name="Rectangle 9"/>
          <p:cNvSpPr>
            <a:spLocks noGrp="1" noChangeArrowheads="1"/>
          </p:cNvSpPr>
          <p:nvPr>
            <p:ph type="sldNum" sz="quarter" idx="10"/>
          </p:nvPr>
        </p:nvSpPr>
        <p:spPr>
          <a:xfrm>
            <a:off x="5257800" y="6153150"/>
            <a:ext cx="2133600" cy="476250"/>
          </a:xfrm>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2551690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microsoft.com/office/2007/relationships/hdphoto" Target="../media/hdphoto1.wdp"/><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microsoft.com/office/2007/relationships/hdphoto" Target="../media/hdphoto1.wdp"/><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10" Type="http://schemas.openxmlformats.org/officeDocument/2006/relationships/theme" Target="../theme/theme3.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microsoft.com/office/2007/relationships/hdphoto" Target="../media/hdphoto1.wdp"/><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image" Target="../media/image2.png"/><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microsoft.com/office/2007/relationships/hdphoto" Target="../media/hdphoto1.wdp"/><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image" Target="../media/image2.png"/><Relationship Id="rId2" Type="http://schemas.openxmlformats.org/officeDocument/2006/relationships/slideLayout" Target="../slideLayouts/slideLayout43.xml"/><Relationship Id="rId16" Type="http://schemas.openxmlformats.org/officeDocument/2006/relationships/theme" Target="../theme/theme5.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 Box 21"/>
          <p:cNvSpPr txBox="1">
            <a:spLocks noChangeArrowheads="1"/>
          </p:cNvSpPr>
          <p:nvPr userDrawn="1"/>
        </p:nvSpPr>
        <p:spPr bwMode="auto">
          <a:xfrm>
            <a:off x="0" y="3641725"/>
            <a:ext cx="9144000"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algn="ctr" eaLnBrk="1" hangingPunct="1">
              <a:defRPr/>
            </a:pPr>
            <a:r>
              <a:rPr lang="en-US" sz="4400" b="1" baseline="0" dirty="0">
                <a:solidFill>
                  <a:schemeClr val="tx1"/>
                </a:solidFill>
                <a:latin typeface="Avenir LT Std 45 Book" panose="020B0502020203020204" pitchFamily="34" charset="0"/>
              </a:rPr>
              <a:t>2024-25 Proposed Budget</a:t>
            </a:r>
          </a:p>
          <a:p>
            <a:pPr algn="ctr" eaLnBrk="1" hangingPunct="1">
              <a:defRPr/>
            </a:pPr>
            <a:r>
              <a:rPr lang="en-US" sz="4400" b="1" kern="1200" baseline="0" dirty="0">
                <a:solidFill>
                  <a:schemeClr val="tx1"/>
                </a:solidFill>
                <a:latin typeface="Avenir LT Std 45 Book" panose="020B0502020203020204" pitchFamily="34" charset="0"/>
                <a:ea typeface="+mn-ea"/>
                <a:cs typeface="Arial" charset="0"/>
              </a:rPr>
              <a:t>Budget Hearing</a:t>
            </a:r>
          </a:p>
          <a:p>
            <a:pPr algn="ctr" eaLnBrk="1" hangingPunct="1">
              <a:defRPr/>
            </a:pPr>
            <a:r>
              <a:rPr lang="en-US" sz="2800" b="1" i="1" baseline="0" dirty="0">
                <a:solidFill>
                  <a:schemeClr val="tx1"/>
                </a:solidFill>
                <a:latin typeface="Avenir LT Std 45 Book" panose="020B0502020203020204" pitchFamily="34" charset="0"/>
              </a:rPr>
              <a:t>Board of Education Meeting</a:t>
            </a:r>
          </a:p>
          <a:p>
            <a:pPr algn="ctr" eaLnBrk="1" hangingPunct="1">
              <a:defRPr/>
            </a:pPr>
            <a:r>
              <a:rPr lang="en-US" sz="2800" b="1" i="1" baseline="0" dirty="0">
                <a:solidFill>
                  <a:schemeClr val="tx1"/>
                </a:solidFill>
                <a:latin typeface="Avenir LT Std 45 Book" panose="020B0502020203020204" pitchFamily="34" charset="0"/>
              </a:rPr>
              <a:t>May 13, 2024</a:t>
            </a:r>
          </a:p>
          <a:p>
            <a:pPr algn="ctr" eaLnBrk="1" hangingPunct="1">
              <a:defRPr/>
            </a:pPr>
            <a:br>
              <a:rPr lang="en-US" sz="4400" b="1" dirty="0">
                <a:solidFill>
                  <a:schemeClr val="tx1"/>
                </a:solidFill>
                <a:latin typeface="Avenir LT Std 45 Book" panose="020B0502020203020204" pitchFamily="34" charset="0"/>
              </a:rPr>
            </a:br>
            <a:endParaRPr lang="en-US" sz="2400" b="1" i="0" dirty="0">
              <a:solidFill>
                <a:schemeClr val="tx1"/>
              </a:solidFill>
              <a:latin typeface="Avenir LT Std 45 Book" panose="020B0502020203020204" pitchFamily="34" charset="0"/>
            </a:endParaRPr>
          </a:p>
        </p:txBody>
      </p:sp>
      <p:pic>
        <p:nvPicPr>
          <p:cNvPr id="6" name="Picture 5"/>
          <p:cNvPicPr>
            <a:picLocks noChangeAspect="1"/>
          </p:cNvPicPr>
          <p:nvPr userDrawn="1"/>
        </p:nvPicPr>
        <p:blipFill rotWithShape="1">
          <a:blip r:embed="rId9" cstate="print">
            <a:extLst>
              <a:ext uri="{BEBA8EAE-BF5A-486C-A8C5-ECC9F3942E4B}">
                <a14:imgProps xmlns:a14="http://schemas.microsoft.com/office/drawing/2010/main">
                  <a14:imgLayer r:embed="rId10">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3048000" y="533400"/>
            <a:ext cx="3048000" cy="2971800"/>
          </a:xfrm>
          <a:prstGeom prst="rect">
            <a:avLst/>
          </a:prstGeom>
        </p:spPr>
      </p:pic>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Lst>
  <p:hf hdr="0" ftr="0" dt="0"/>
  <p:txStyles>
    <p:titleStyle>
      <a:lvl1pPr algn="l" rtl="0" eaLnBrk="0" fontAlgn="base" hangingPunct="0">
        <a:spcBef>
          <a:spcPct val="0"/>
        </a:spcBef>
        <a:spcAft>
          <a:spcPct val="0"/>
        </a:spcAft>
        <a:defRPr sz="4400">
          <a:solidFill>
            <a:srgbClr val="006600"/>
          </a:solidFill>
          <a:latin typeface="+mj-lt"/>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006600"/>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006600"/>
        </a:buClr>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rgbClr val="006600"/>
        </a:buClr>
        <a:buFont typeface="Wingdings" pitchFamily="2" charset="2"/>
        <a:buChar char="Ø"/>
        <a:defRPr sz="2400">
          <a:solidFill>
            <a:schemeClr val="tx1"/>
          </a:solidFill>
          <a:latin typeface="+mn-lt"/>
        </a:defRPr>
      </a:lvl3pPr>
      <a:lvl4pPr marL="1600200" indent="-228600" algn="l" rtl="0" eaLnBrk="0" fontAlgn="base" hangingPunct="0">
        <a:spcBef>
          <a:spcPct val="20000"/>
        </a:spcBef>
        <a:spcAft>
          <a:spcPct val="0"/>
        </a:spcAft>
        <a:buClr>
          <a:srgbClr val="006600"/>
        </a:buClr>
        <a:buChar char="–"/>
        <a:defRPr sz="2000">
          <a:solidFill>
            <a:schemeClr val="tx1"/>
          </a:solidFill>
          <a:latin typeface="+mn-lt"/>
        </a:defRPr>
      </a:lvl4pPr>
      <a:lvl5pPr marL="2057400" indent="-228600" algn="l" rtl="0" eaLnBrk="0" fontAlgn="base" hangingPunct="0">
        <a:spcBef>
          <a:spcPct val="20000"/>
        </a:spcBef>
        <a:spcAft>
          <a:spcPct val="0"/>
        </a:spcAft>
        <a:buClr>
          <a:srgbClr val="006600"/>
        </a:buClr>
        <a:buChar char="»"/>
        <a:defRPr sz="2000">
          <a:solidFill>
            <a:schemeClr val="tx1"/>
          </a:solidFill>
          <a:latin typeface="+mn-lt"/>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2024-25 Budget Hearing – May 13, 2024</a:t>
            </a:r>
          </a:p>
        </p:txBody>
      </p:sp>
      <p:sp>
        <p:nvSpPr>
          <p:cNvPr id="9" name="Line 9"/>
          <p:cNvSpPr>
            <a:spLocks noChangeShapeType="1"/>
          </p:cNvSpPr>
          <p:nvPr userDrawn="1"/>
        </p:nvSpPr>
        <p:spPr bwMode="auto">
          <a:xfrm>
            <a:off x="457200" y="6151562"/>
            <a:ext cx="6934200" cy="1588"/>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Rectangle 9"/>
          <p:cNvSpPr txBox="1">
            <a:spLocks noChangeArrowheads="1"/>
          </p:cNvSpPr>
          <p:nvPr userDrawn="1"/>
        </p:nvSpPr>
        <p:spPr bwMode="auto">
          <a:xfrm>
            <a:off x="6896100" y="6153150"/>
            <a:ext cx="4953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fontAlgn="base">
              <a:spcBef>
                <a:spcPct val="0"/>
              </a:spcBef>
              <a:spcAft>
                <a:spcPct val="0"/>
              </a:spcAft>
              <a:defRPr sz="1200" kern="1200">
                <a:solidFill>
                  <a:srgbClr val="3AA52B"/>
                </a:solidFill>
                <a:latin typeface="Avenir LT Std 45 Book" panose="020B0502020203020204" pitchFamily="34" charset="0"/>
                <a:ea typeface="+mn-ea"/>
                <a:cs typeface="+mn-cs"/>
              </a:defRPr>
            </a:lvl1pPr>
            <a:lvl2pPr marL="457200" algn="l" rtl="0" fontAlgn="base">
              <a:spcBef>
                <a:spcPct val="0"/>
              </a:spcBef>
              <a:spcAft>
                <a:spcPct val="0"/>
              </a:spcAft>
              <a:defRPr kern="1200">
                <a:solidFill>
                  <a:srgbClr val="FF0000"/>
                </a:solidFill>
                <a:latin typeface="Calibri" pitchFamily="34" charset="0"/>
                <a:ea typeface="+mn-ea"/>
                <a:cs typeface="Arial" charset="0"/>
              </a:defRPr>
            </a:lvl2pPr>
            <a:lvl3pPr marL="914400" algn="l" rtl="0" fontAlgn="base">
              <a:spcBef>
                <a:spcPct val="0"/>
              </a:spcBef>
              <a:spcAft>
                <a:spcPct val="0"/>
              </a:spcAft>
              <a:defRPr kern="1200">
                <a:solidFill>
                  <a:srgbClr val="FF0000"/>
                </a:solidFill>
                <a:latin typeface="Calibri" pitchFamily="34" charset="0"/>
                <a:ea typeface="+mn-ea"/>
                <a:cs typeface="Arial" charset="0"/>
              </a:defRPr>
            </a:lvl3pPr>
            <a:lvl4pPr marL="1371600" algn="l" rtl="0" fontAlgn="base">
              <a:spcBef>
                <a:spcPct val="0"/>
              </a:spcBef>
              <a:spcAft>
                <a:spcPct val="0"/>
              </a:spcAft>
              <a:defRPr kern="1200">
                <a:solidFill>
                  <a:srgbClr val="FF0000"/>
                </a:solidFill>
                <a:latin typeface="Calibri" pitchFamily="34" charset="0"/>
                <a:ea typeface="+mn-ea"/>
                <a:cs typeface="Arial" charset="0"/>
              </a:defRPr>
            </a:lvl4pPr>
            <a:lvl5pPr marL="1828800" algn="l" rtl="0" fontAlgn="base">
              <a:spcBef>
                <a:spcPct val="0"/>
              </a:spcBef>
              <a:spcAft>
                <a:spcPct val="0"/>
              </a:spcAft>
              <a:defRPr kern="1200">
                <a:solidFill>
                  <a:srgbClr val="FF0000"/>
                </a:solidFill>
                <a:latin typeface="Calibri" pitchFamily="34" charset="0"/>
                <a:ea typeface="+mn-ea"/>
                <a:cs typeface="Arial" charset="0"/>
              </a:defRPr>
            </a:lvl5pPr>
            <a:lvl6pPr marL="2286000" algn="l" defTabSz="914400" rtl="0" eaLnBrk="1" latinLnBrk="0" hangingPunct="1">
              <a:defRPr kern="1200">
                <a:solidFill>
                  <a:srgbClr val="FF0000"/>
                </a:solidFill>
                <a:latin typeface="Calibri" pitchFamily="34" charset="0"/>
                <a:ea typeface="+mn-ea"/>
                <a:cs typeface="Arial" charset="0"/>
              </a:defRPr>
            </a:lvl6pPr>
            <a:lvl7pPr marL="2743200" algn="l" defTabSz="914400" rtl="0" eaLnBrk="1" latinLnBrk="0" hangingPunct="1">
              <a:defRPr kern="1200">
                <a:solidFill>
                  <a:srgbClr val="FF0000"/>
                </a:solidFill>
                <a:latin typeface="Calibri" pitchFamily="34" charset="0"/>
                <a:ea typeface="+mn-ea"/>
                <a:cs typeface="Arial" charset="0"/>
              </a:defRPr>
            </a:lvl7pPr>
            <a:lvl8pPr marL="3200400" algn="l" defTabSz="914400" rtl="0" eaLnBrk="1" latinLnBrk="0" hangingPunct="1">
              <a:defRPr kern="1200">
                <a:solidFill>
                  <a:srgbClr val="FF0000"/>
                </a:solidFill>
                <a:latin typeface="Calibri" pitchFamily="34" charset="0"/>
                <a:ea typeface="+mn-ea"/>
                <a:cs typeface="Arial" charset="0"/>
              </a:defRPr>
            </a:lvl8pPr>
            <a:lvl9pPr marL="3657600" algn="l" defTabSz="914400" rtl="0" eaLnBrk="1" latinLnBrk="0" hangingPunct="1">
              <a:defRPr kern="1200">
                <a:solidFill>
                  <a:srgbClr val="FF0000"/>
                </a:solidFill>
                <a:latin typeface="Calibri" pitchFamily="34" charset="0"/>
                <a:ea typeface="+mn-ea"/>
                <a:cs typeface="Arial" charset="0"/>
              </a:defRPr>
            </a:lvl9pPr>
          </a:lstStyle>
          <a:p>
            <a:pPr>
              <a:defRPr/>
            </a:pPr>
            <a:fld id="{1AD3DF9D-2CF0-436C-A7DB-45FD615243B2}" type="slidenum">
              <a:rPr lang="en-US" smtClean="0">
                <a:solidFill>
                  <a:srgbClr val="00B050"/>
                </a:solidFill>
              </a:rPr>
              <a:pPr>
                <a:defRPr/>
              </a:pPr>
              <a:t>‹#›</a:t>
            </a:fld>
            <a:endParaRPr lang="en-US" dirty="0">
              <a:solidFill>
                <a:srgbClr val="00B050"/>
              </a:solidFill>
            </a:endParaRPr>
          </a:p>
        </p:txBody>
      </p:sp>
      <p:pic>
        <p:nvPicPr>
          <p:cNvPr id="11" name="Picture 10"/>
          <p:cNvPicPr>
            <a:picLocks noChangeAspect="1"/>
          </p:cNvPicPr>
          <p:nvPr userDrawn="1"/>
        </p:nvPicPr>
        <p:blipFill rotWithShape="1">
          <a:blip r:embed="rId14" cstate="print">
            <a:extLst>
              <a:ext uri="{BEBA8EAE-BF5A-486C-A8C5-ECC9F3942E4B}">
                <a14:imgProps xmlns:a14="http://schemas.microsoft.com/office/drawing/2010/main">
                  <a14:imgLayer r:embed="rId15">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0070C0"/>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0070C0"/>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0070C0"/>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0070C0"/>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0070C0"/>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146304"/>
            <a:ext cx="8229600" cy="617612"/>
          </a:xfrm>
          <a:prstGeom prst="rect">
            <a:avLst/>
          </a:prstGeom>
        </p:spPr>
        <p:txBody>
          <a:bodyPr vert="horz" lIns="91440" tIns="45720" rIns="91440" bIns="45720" rtlCol="0" anchor="ctr">
            <a:noAutofit/>
          </a:bodyPr>
          <a:lstStyle/>
          <a:p>
            <a:pPr lvl="0"/>
            <a:r>
              <a:rPr lang="en-US"/>
              <a:t>Click to edit Master title style</a:t>
            </a:r>
            <a:endParaRPr lang="en-US" dirty="0"/>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Rectangle 14"/>
          <p:cNvSpPr/>
          <p:nvPr/>
        </p:nvSpPr>
        <p:spPr>
          <a:xfrm rot="5400000">
            <a:off x="8473620" y="5799923"/>
            <a:ext cx="1839158" cy="276999"/>
          </a:xfrm>
          <a:prstGeom prst="rect">
            <a:avLst/>
          </a:prstGeom>
        </p:spPr>
        <p:txBody>
          <a:bodyPr wrap="none">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pPr>
            <a:r>
              <a:rPr lang="en-US" sz="1200" dirty="0">
                <a:solidFill>
                  <a:prstClr val="black"/>
                </a:solidFill>
              </a:rPr>
              <a:t>© Copyright Showeet.com</a:t>
            </a:r>
          </a:p>
        </p:txBody>
      </p:sp>
    </p:spTree>
    <p:extLst>
      <p:ext uri="{BB962C8B-B14F-4D97-AF65-F5344CB8AC3E}">
        <p14:creationId xmlns:p14="http://schemas.microsoft.com/office/powerpoint/2010/main" val="1405554046"/>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Lst>
  <p:hf hdr="0" ftr="0" dt="0"/>
  <p:txStyles>
    <p:titleStyle>
      <a:lvl1pPr algn="r" defTabSz="914400" rtl="0" eaLnBrk="1" latinLnBrk="0" hangingPunct="1">
        <a:spcBef>
          <a:spcPct val="0"/>
        </a:spcBef>
        <a:buNone/>
        <a:defRPr lang="en-US" sz="3200" b="1" kern="1200" cap="all" normalizeH="0" baseline="0" dirty="0">
          <a:solidFill>
            <a:srgbClr val="2F3A46"/>
          </a:solidFill>
          <a:latin typeface="Open Sans" panose="020B0606030504020204" pitchFamily="34" charset="0"/>
          <a:ea typeface="Open Sans" panose="020B0606030504020204" pitchFamily="34" charset="0"/>
          <a:cs typeface="Open Sans" panose="020B0606030504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lumMod val="7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lumMod val="7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lumMod val="7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lumMod val="7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lumMod val="7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7" name="Line 9"/>
          <p:cNvSpPr>
            <a:spLocks noChangeShapeType="1"/>
          </p:cNvSpPr>
          <p:nvPr/>
        </p:nvSpPr>
        <p:spPr bwMode="auto">
          <a:xfrm>
            <a:off x="457199" y="6151563"/>
            <a:ext cx="6975231"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2024-25 Budget Hearing – May 13, 2024</a:t>
            </a:r>
            <a:endParaRPr lang="en-US" sz="1400" b="1" i="1" dirty="0">
              <a:solidFill>
                <a:srgbClr val="0070C0"/>
              </a:solidFill>
              <a:latin typeface="Avenir LT Std 45 Book" panose="020B0502020203020204" pitchFamily="34" charset="0"/>
            </a:endParaRPr>
          </a:p>
        </p:txBody>
      </p:sp>
      <p:sp>
        <p:nvSpPr>
          <p:cNvPr id="13321" name="Rectangle 9"/>
          <p:cNvSpPr>
            <a:spLocks noGrp="1" noChangeArrowheads="1"/>
          </p:cNvSpPr>
          <p:nvPr>
            <p:ph type="sldNum" sz="quarter" idx="4"/>
          </p:nvPr>
        </p:nvSpPr>
        <p:spPr bwMode="auto">
          <a:xfrm>
            <a:off x="5257800" y="6153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8000"/>
                </a:solidFill>
                <a:latin typeface="Avenir LT Std 45 Book" panose="020B0502020203020204" pitchFamily="34" charset="0"/>
                <a:cs typeface="+mn-cs"/>
              </a:defRPr>
            </a:lvl1pPr>
          </a:lstStyle>
          <a:p>
            <a:pPr>
              <a:defRPr/>
            </a:pPr>
            <a:fld id="{1AD3DF9D-2CF0-436C-A7DB-45FD615243B2}" type="slidenum">
              <a:rPr lang="en-US" smtClean="0"/>
              <a:pPr>
                <a:defRPr/>
              </a:pPr>
              <a:t>‹#›</a:t>
            </a:fld>
            <a:endParaRPr lang="en-US" dirty="0"/>
          </a:p>
        </p:txBody>
      </p:sp>
      <p:pic>
        <p:nvPicPr>
          <p:cNvPr id="9" name="Picture 8"/>
          <p:cNvPicPr>
            <a:picLocks noChangeAspect="1"/>
          </p:cNvPicPr>
          <p:nvPr userDrawn="1"/>
        </p:nvPicPr>
        <p:blipFill rotWithShape="1">
          <a:blip r:embed="rId15" cstate="print">
            <a:extLst>
              <a:ext uri="{BEBA8EAE-BF5A-486C-A8C5-ECC9F3942E4B}">
                <a14:imgProps xmlns:a14="http://schemas.microsoft.com/office/drawing/2010/main">
                  <a14:imgLayer r:embed="rId16">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extLst>
      <p:ext uri="{BB962C8B-B14F-4D97-AF65-F5344CB8AC3E}">
        <p14:creationId xmlns:p14="http://schemas.microsoft.com/office/powerpoint/2010/main" val="305551256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3AA52B"/>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3AA52B"/>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3AA52B"/>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7" name="Line 9"/>
          <p:cNvSpPr>
            <a:spLocks noChangeShapeType="1"/>
          </p:cNvSpPr>
          <p:nvPr/>
        </p:nvSpPr>
        <p:spPr bwMode="auto">
          <a:xfrm>
            <a:off x="457199" y="6151563"/>
            <a:ext cx="6975231"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2024-25 Budget Adoption – April 16, 2024</a:t>
            </a:r>
            <a:endParaRPr lang="en-US" sz="1400" b="1" i="1" dirty="0">
              <a:solidFill>
                <a:srgbClr val="0070C0"/>
              </a:solidFill>
              <a:latin typeface="Avenir LT Std 45 Book" panose="020B0502020203020204" pitchFamily="34" charset="0"/>
            </a:endParaRPr>
          </a:p>
        </p:txBody>
      </p:sp>
      <p:sp>
        <p:nvSpPr>
          <p:cNvPr id="13321" name="Rectangle 9"/>
          <p:cNvSpPr>
            <a:spLocks noGrp="1" noChangeArrowheads="1"/>
          </p:cNvSpPr>
          <p:nvPr>
            <p:ph type="sldNum" sz="quarter" idx="4"/>
          </p:nvPr>
        </p:nvSpPr>
        <p:spPr bwMode="auto">
          <a:xfrm>
            <a:off x="5257800" y="6153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8000"/>
                </a:solidFill>
                <a:latin typeface="Avenir LT Std 45 Book" panose="020B0502020203020204" pitchFamily="34" charset="0"/>
                <a:cs typeface="+mn-cs"/>
              </a:defRPr>
            </a:lvl1pPr>
          </a:lstStyle>
          <a:p>
            <a:pPr>
              <a:defRPr/>
            </a:pPr>
            <a:fld id="{1AD3DF9D-2CF0-436C-A7DB-45FD615243B2}" type="slidenum">
              <a:rPr lang="en-US" smtClean="0"/>
              <a:pPr>
                <a:defRPr/>
              </a:pPr>
              <a:t>‹#›</a:t>
            </a:fld>
            <a:endParaRPr lang="en-US" dirty="0"/>
          </a:p>
        </p:txBody>
      </p:sp>
      <p:pic>
        <p:nvPicPr>
          <p:cNvPr id="9" name="Picture 8"/>
          <p:cNvPicPr>
            <a:picLocks noChangeAspect="1"/>
          </p:cNvPicPr>
          <p:nvPr userDrawn="1"/>
        </p:nvPicPr>
        <p:blipFill rotWithShape="1">
          <a:blip r:embed="rId17" cstate="print">
            <a:extLst>
              <a:ext uri="{BEBA8EAE-BF5A-486C-A8C5-ECC9F3942E4B}">
                <a14:imgProps xmlns:a14="http://schemas.microsoft.com/office/drawing/2010/main">
                  <a14:imgLayer r:embed="rId18">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extLst>
      <p:ext uri="{BB962C8B-B14F-4D97-AF65-F5344CB8AC3E}">
        <p14:creationId xmlns:p14="http://schemas.microsoft.com/office/powerpoint/2010/main" val="133032490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3AA52B"/>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3AA52B"/>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3AA52B"/>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slide" Target="slide15.xml"/><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slide" Target="slide13.xml"/><Relationship Id="rId2" Type="http://schemas.openxmlformats.org/officeDocument/2006/relationships/image" Target="../media/image7.png"/><Relationship Id="rId1" Type="http://schemas.openxmlformats.org/officeDocument/2006/relationships/slideLayout" Target="../slideLayouts/slideLayout9.xml"/><Relationship Id="rId6" Type="http://schemas.openxmlformats.org/officeDocument/2006/relationships/image" Target="../media/image11.png"/><Relationship Id="rId11" Type="http://schemas.openxmlformats.org/officeDocument/2006/relationships/slide" Target="slide11.xml"/><Relationship Id="rId5" Type="http://schemas.openxmlformats.org/officeDocument/2006/relationships/image" Target="../media/image10.png"/><Relationship Id="rId15" Type="http://schemas.openxmlformats.org/officeDocument/2006/relationships/slide" Target="slide23.xml"/><Relationship Id="rId10" Type="http://schemas.openxmlformats.org/officeDocument/2006/relationships/slide" Target="slide10.xml"/><Relationship Id="rId4" Type="http://schemas.openxmlformats.org/officeDocument/2006/relationships/image" Target="../media/image9.png"/><Relationship Id="rId9" Type="http://schemas.openxmlformats.org/officeDocument/2006/relationships/slide" Target="slide8.xml"/><Relationship Id="rId14" Type="http://schemas.openxmlformats.org/officeDocument/2006/relationships/slide" Target="slide1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chart" Target="../charts/chart1.xml"/><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chart" Target="../charts/chart2.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openxmlformats.org/officeDocument/2006/relationships/slideLayout" Target="../slideLayouts/slideLayout9.xml"/><Relationship Id="rId1" Type="http://schemas.openxmlformats.org/officeDocument/2006/relationships/vmlDrawing" Target="../drawings/vmlDrawing1.vml"/><Relationship Id="rId4" Type="http://schemas.openxmlformats.org/officeDocument/2006/relationships/image" Target="../media/image16.emf"/></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9.xml"/><Relationship Id="rId1" Type="http://schemas.openxmlformats.org/officeDocument/2006/relationships/vmlDrawing" Target="../drawings/vmlDrawing2.vml"/><Relationship Id="rId5" Type="http://schemas.openxmlformats.org/officeDocument/2006/relationships/image" Target="../media/image16.emf"/><Relationship Id="rId4" Type="http://schemas.openxmlformats.org/officeDocument/2006/relationships/package" Target="../embeddings/Microsoft_Excel_Worksheet5.xlsx"/></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1.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11.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11.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8" Type="http://schemas.openxmlformats.org/officeDocument/2006/relationships/slide" Target="slide25.xml"/><Relationship Id="rId13" Type="http://schemas.openxmlformats.org/officeDocument/2006/relationships/slide" Target="slide64.xml"/><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slide" Target="slide63.xml"/><Relationship Id="rId2" Type="http://schemas.openxmlformats.org/officeDocument/2006/relationships/image" Target="../media/image29.png"/><Relationship Id="rId1" Type="http://schemas.openxmlformats.org/officeDocument/2006/relationships/slideLayout" Target="../slideLayouts/slideLayout12.xml"/><Relationship Id="rId6" Type="http://schemas.openxmlformats.org/officeDocument/2006/relationships/image" Target="../media/image33.png"/><Relationship Id="rId11" Type="http://schemas.openxmlformats.org/officeDocument/2006/relationships/slide" Target="slide60.xml"/><Relationship Id="rId5" Type="http://schemas.openxmlformats.org/officeDocument/2006/relationships/image" Target="../media/image32.png"/><Relationship Id="rId10" Type="http://schemas.openxmlformats.org/officeDocument/2006/relationships/slide" Target="slide55.xml"/><Relationship Id="rId4" Type="http://schemas.openxmlformats.org/officeDocument/2006/relationships/image" Target="../media/image31.pn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42.png"/><Relationship Id="rId3" Type="http://schemas.openxmlformats.org/officeDocument/2006/relationships/image" Target="../media/image36.png"/><Relationship Id="rId7" Type="http://schemas.openxmlformats.org/officeDocument/2006/relationships/image" Target="../media/image39.png"/><Relationship Id="rId12" Type="http://schemas.microsoft.com/office/2007/relationships/hdphoto" Target="../media/hdphoto5.wdp"/><Relationship Id="rId2" Type="http://schemas.openxmlformats.org/officeDocument/2006/relationships/image" Target="../media/image35.png"/><Relationship Id="rId16" Type="http://schemas.openxmlformats.org/officeDocument/2006/relationships/image" Target="../media/image45.svg"/><Relationship Id="rId1" Type="http://schemas.openxmlformats.org/officeDocument/2006/relationships/slideLayout" Target="../slideLayouts/slideLayout9.xml"/><Relationship Id="rId6" Type="http://schemas.openxmlformats.org/officeDocument/2006/relationships/image" Target="../media/image38.svg"/><Relationship Id="rId11" Type="http://schemas.openxmlformats.org/officeDocument/2006/relationships/image" Target="../media/image41.png"/><Relationship Id="rId5" Type="http://schemas.openxmlformats.org/officeDocument/2006/relationships/image" Target="../media/image37.png"/><Relationship Id="rId15" Type="http://schemas.openxmlformats.org/officeDocument/2006/relationships/image" Target="../media/image44.png"/><Relationship Id="rId10" Type="http://schemas.microsoft.com/office/2007/relationships/hdphoto" Target="../media/hdphoto4.wdp"/><Relationship Id="rId4" Type="http://schemas.microsoft.com/office/2007/relationships/hdphoto" Target="../media/hdphoto2.wdp"/><Relationship Id="rId9" Type="http://schemas.openxmlformats.org/officeDocument/2006/relationships/image" Target="../media/image40.png"/><Relationship Id="rId14" Type="http://schemas.openxmlformats.org/officeDocument/2006/relationships/image" Target="../media/image43.svg"/></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5.png"/><Relationship Id="rId1" Type="http://schemas.openxmlformats.org/officeDocument/2006/relationships/slideLayout" Target="../slideLayouts/slideLayout9.xml"/><Relationship Id="rId4" Type="http://schemas.openxmlformats.org/officeDocument/2006/relationships/image" Target="../media/image47.svg"/></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5.png"/><Relationship Id="rId1" Type="http://schemas.openxmlformats.org/officeDocument/2006/relationships/slideLayout" Target="../slideLayouts/slideLayout9.xml"/><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slides/_rels/slide29.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6.png"/><Relationship Id="rId7" Type="http://schemas.openxmlformats.org/officeDocument/2006/relationships/image" Target="../media/image48.png"/><Relationship Id="rId2" Type="http://schemas.openxmlformats.org/officeDocument/2006/relationships/image" Target="../media/image35.png"/><Relationship Id="rId1" Type="http://schemas.openxmlformats.org/officeDocument/2006/relationships/slideLayout" Target="../slideLayouts/slideLayout9.xml"/><Relationship Id="rId6" Type="http://schemas.microsoft.com/office/2007/relationships/hdphoto" Target="../media/hdphoto3.wdp"/><Relationship Id="rId5" Type="http://schemas.openxmlformats.org/officeDocument/2006/relationships/image" Target="../media/image39.png"/><Relationship Id="rId4" Type="http://schemas.openxmlformats.org/officeDocument/2006/relationships/image" Target="../media/image47.svg"/></Relationships>
</file>

<file path=ppt/slides/_rels/slide30.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4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9.xml"/><Relationship Id="rId6" Type="http://schemas.microsoft.com/office/2007/relationships/hdphoto" Target="../media/hdphoto3.wdp"/><Relationship Id="rId5" Type="http://schemas.openxmlformats.org/officeDocument/2006/relationships/image" Target="../media/image39.png"/><Relationship Id="rId10" Type="http://schemas.openxmlformats.org/officeDocument/2006/relationships/image" Target="../media/image49.svg"/><Relationship Id="rId4" Type="http://schemas.openxmlformats.org/officeDocument/2006/relationships/image" Target="../media/image47.svg"/><Relationship Id="rId9" Type="http://schemas.openxmlformats.org/officeDocument/2006/relationships/image" Target="../media/image48.png"/></Relationships>
</file>

<file path=ppt/slides/_rels/slide31.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46.png"/><Relationship Id="rId7" Type="http://schemas.openxmlformats.org/officeDocument/2006/relationships/image" Target="../media/image40.png"/><Relationship Id="rId12" Type="http://schemas.openxmlformats.org/officeDocument/2006/relationships/image" Target="../media/image49.svg"/><Relationship Id="rId2" Type="http://schemas.openxmlformats.org/officeDocument/2006/relationships/image" Target="../media/image35.png"/><Relationship Id="rId1" Type="http://schemas.openxmlformats.org/officeDocument/2006/relationships/slideLayout" Target="../slideLayouts/slideLayout9.xml"/><Relationship Id="rId6" Type="http://schemas.microsoft.com/office/2007/relationships/hdphoto" Target="../media/hdphoto3.wdp"/><Relationship Id="rId11" Type="http://schemas.openxmlformats.org/officeDocument/2006/relationships/image" Target="../media/image48.png"/><Relationship Id="rId5" Type="http://schemas.openxmlformats.org/officeDocument/2006/relationships/image" Target="../media/image39.png"/><Relationship Id="rId10" Type="http://schemas.microsoft.com/office/2007/relationships/hdphoto" Target="../media/hdphoto5.wdp"/><Relationship Id="rId4" Type="http://schemas.openxmlformats.org/officeDocument/2006/relationships/image" Target="../media/image47.svg"/><Relationship Id="rId9" Type="http://schemas.openxmlformats.org/officeDocument/2006/relationships/image" Target="../media/image41.png"/></Relationships>
</file>

<file path=ppt/slides/_rels/slide32.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44.png"/><Relationship Id="rId3" Type="http://schemas.openxmlformats.org/officeDocument/2006/relationships/image" Target="../media/image46.png"/><Relationship Id="rId7" Type="http://schemas.openxmlformats.org/officeDocument/2006/relationships/image" Target="../media/image40.png"/><Relationship Id="rId12" Type="http://schemas.openxmlformats.org/officeDocument/2006/relationships/image" Target="../media/image49.svg"/><Relationship Id="rId2" Type="http://schemas.openxmlformats.org/officeDocument/2006/relationships/image" Target="../media/image35.png"/><Relationship Id="rId1" Type="http://schemas.openxmlformats.org/officeDocument/2006/relationships/slideLayout" Target="../slideLayouts/slideLayout9.xml"/><Relationship Id="rId6" Type="http://schemas.microsoft.com/office/2007/relationships/hdphoto" Target="../media/hdphoto3.wdp"/><Relationship Id="rId11" Type="http://schemas.openxmlformats.org/officeDocument/2006/relationships/image" Target="../media/image48.png"/><Relationship Id="rId5" Type="http://schemas.openxmlformats.org/officeDocument/2006/relationships/image" Target="../media/image39.png"/><Relationship Id="rId10" Type="http://schemas.microsoft.com/office/2007/relationships/hdphoto" Target="../media/hdphoto5.wdp"/><Relationship Id="rId4" Type="http://schemas.openxmlformats.org/officeDocument/2006/relationships/image" Target="../media/image47.svg"/><Relationship Id="rId9" Type="http://schemas.openxmlformats.org/officeDocument/2006/relationships/image" Target="../media/image41.png"/><Relationship Id="rId14" Type="http://schemas.openxmlformats.org/officeDocument/2006/relationships/image" Target="../media/image45.sv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48.png"/><Relationship Id="rId3" Type="http://schemas.openxmlformats.org/officeDocument/2006/relationships/image" Target="../media/image36.png"/><Relationship Id="rId7" Type="http://schemas.openxmlformats.org/officeDocument/2006/relationships/image" Target="../media/image39.png"/><Relationship Id="rId12" Type="http://schemas.microsoft.com/office/2007/relationships/hdphoto" Target="../media/hdphoto5.wdp"/><Relationship Id="rId2" Type="http://schemas.openxmlformats.org/officeDocument/2006/relationships/image" Target="../media/image35.png"/><Relationship Id="rId16" Type="http://schemas.openxmlformats.org/officeDocument/2006/relationships/image" Target="../media/image45.svg"/><Relationship Id="rId1" Type="http://schemas.openxmlformats.org/officeDocument/2006/relationships/slideLayout" Target="../slideLayouts/slideLayout9.xml"/><Relationship Id="rId6" Type="http://schemas.openxmlformats.org/officeDocument/2006/relationships/image" Target="../media/image47.svg"/><Relationship Id="rId11" Type="http://schemas.openxmlformats.org/officeDocument/2006/relationships/image" Target="../media/image41.png"/><Relationship Id="rId5" Type="http://schemas.openxmlformats.org/officeDocument/2006/relationships/image" Target="../media/image46.png"/><Relationship Id="rId15" Type="http://schemas.openxmlformats.org/officeDocument/2006/relationships/image" Target="../media/image44.png"/><Relationship Id="rId10" Type="http://schemas.microsoft.com/office/2007/relationships/hdphoto" Target="../media/hdphoto4.wdp"/><Relationship Id="rId4" Type="http://schemas.microsoft.com/office/2007/relationships/hdphoto" Target="../media/hdphoto2.wdp"/><Relationship Id="rId9" Type="http://schemas.openxmlformats.org/officeDocument/2006/relationships/image" Target="../media/image40.png"/><Relationship Id="rId14" Type="http://schemas.openxmlformats.org/officeDocument/2006/relationships/image" Target="../media/image49.svg"/></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hyperlink" Target="http://www.hhh.k12.ny.us/budget" TargetMode="External"/><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3" Type="http://schemas.openxmlformats.org/officeDocument/2006/relationships/image" Target="../media/image66.svg"/><Relationship Id="rId2" Type="http://schemas.openxmlformats.org/officeDocument/2006/relationships/image" Target="../media/image65.png"/><Relationship Id="rId1" Type="http://schemas.openxmlformats.org/officeDocument/2006/relationships/slideLayout" Target="../slideLayouts/slideLayout9.xml"/><Relationship Id="rId4" Type="http://schemas.openxmlformats.org/officeDocument/2006/relationships/image" Target="../media/image67.png"/></Relationships>
</file>

<file path=ppt/slides/_rels/slide57.xml.rels><?xml version="1.0" encoding="UTF-8" standalone="yes"?>
<Relationships xmlns="http://schemas.openxmlformats.org/package/2006/relationships"><Relationship Id="rId3" Type="http://schemas.openxmlformats.org/officeDocument/2006/relationships/image" Target="../media/image69.svg"/><Relationship Id="rId2" Type="http://schemas.openxmlformats.org/officeDocument/2006/relationships/image" Target="../media/image68.png"/><Relationship Id="rId1" Type="http://schemas.openxmlformats.org/officeDocument/2006/relationships/slideLayout" Target="../slideLayouts/slideLayout9.xml"/><Relationship Id="rId4" Type="http://schemas.openxmlformats.org/officeDocument/2006/relationships/image" Target="../media/image70.png"/></Relationships>
</file>

<file path=ppt/slides/_rels/slide5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71.png"/><Relationship Id="rId1" Type="http://schemas.openxmlformats.org/officeDocument/2006/relationships/slideLayout" Target="../slideLayouts/slideLayout9.xml"/><Relationship Id="rId4" Type="http://schemas.openxmlformats.org/officeDocument/2006/relationships/image" Target="../media/image66.svg"/></Relationships>
</file>

<file path=ppt/slides/_rels/slide6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45.xml"/></Relationships>
</file>

<file path=ppt/slides/_rels/slide61.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45.xml"/></Relationships>
</file>

<file path=ppt/slides/_rels/slide62.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4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65.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75.png"/><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A8C75D8C-080F-4463-9547-1CE912803D19}"/>
              </a:ext>
            </a:extLst>
          </p:cNvPr>
          <p:cNvGrpSpPr/>
          <p:nvPr/>
        </p:nvGrpSpPr>
        <p:grpSpPr>
          <a:xfrm>
            <a:off x="3222332" y="1925392"/>
            <a:ext cx="3194636" cy="3177678"/>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Tree>
    <p:extLst>
      <p:ext uri="{BB962C8B-B14F-4D97-AF65-F5344CB8AC3E}">
        <p14:creationId xmlns:p14="http://schemas.microsoft.com/office/powerpoint/2010/main" val="35463673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082DD20E-EF38-4F4A-BE5F-CA092BABA920}"/>
              </a:ext>
            </a:extLst>
          </p:cNvPr>
          <p:cNvGrpSpPr/>
          <p:nvPr/>
        </p:nvGrpSpPr>
        <p:grpSpPr>
          <a:xfrm>
            <a:off x="4343400" y="1905000"/>
            <a:ext cx="4114800" cy="4114800"/>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grpSp>
        <p:nvGrpSpPr>
          <p:cNvPr id="44" name="Group 43">
            <a:extLst>
              <a:ext uri="{FF2B5EF4-FFF2-40B4-BE49-F238E27FC236}">
                <a16:creationId xmlns:a16="http://schemas.microsoft.com/office/drawing/2014/main" id="{5617066B-4725-4514-AE4B-EAB49E8875B3}"/>
              </a:ext>
            </a:extLst>
          </p:cNvPr>
          <p:cNvGrpSpPr/>
          <p:nvPr/>
        </p:nvGrpSpPr>
        <p:grpSpPr>
          <a:xfrm>
            <a:off x="1371600" y="1905000"/>
            <a:ext cx="3766319" cy="1436802"/>
            <a:chOff x="388498" y="1720360"/>
            <a:chExt cx="3766319" cy="1436802"/>
          </a:xfrm>
        </p:grpSpPr>
        <p:cxnSp>
          <p:nvCxnSpPr>
            <p:cNvPr id="45" name="Straight Connector 44">
              <a:extLst>
                <a:ext uri="{FF2B5EF4-FFF2-40B4-BE49-F238E27FC236}">
                  <a16:creationId xmlns:a16="http://schemas.microsoft.com/office/drawing/2014/main" id="{BFA47467-37F4-4BAF-892E-8AA634425615}"/>
                </a:ext>
              </a:extLst>
            </p:cNvPr>
            <p:cNvCxnSpPr/>
            <p:nvPr/>
          </p:nvCxnSpPr>
          <p:spPr>
            <a:xfrm flipH="1">
              <a:off x="2667001" y="2031158"/>
              <a:ext cx="1487816" cy="0"/>
            </a:xfrm>
            <a:prstGeom prst="line">
              <a:avLst/>
            </a:prstGeom>
            <a:noFill/>
            <a:ln w="28575" cap="flat" cmpd="sng" algn="ctr">
              <a:solidFill>
                <a:srgbClr val="0070C0"/>
              </a:solidFill>
              <a:prstDash val="solid"/>
              <a:miter lim="800000"/>
              <a:tailEnd type="oval"/>
            </a:ln>
            <a:effectLst/>
          </p:spPr>
        </p:cxnSp>
        <p:sp>
          <p:nvSpPr>
            <p:cNvPr id="46" name="Rectangle 1436">
              <a:extLst>
                <a:ext uri="{FF2B5EF4-FFF2-40B4-BE49-F238E27FC236}">
                  <a16:creationId xmlns:a16="http://schemas.microsoft.com/office/drawing/2014/main" id="{9B12A9FD-D2E1-4C7F-9C8B-CDA4A261386B}"/>
                </a:ext>
              </a:extLst>
            </p:cNvPr>
            <p:cNvSpPr>
              <a:spLocks noChangeArrowheads="1"/>
            </p:cNvSpPr>
            <p:nvPr/>
          </p:nvSpPr>
          <p:spPr bwMode="auto">
            <a:xfrm>
              <a:off x="751130" y="1720360"/>
              <a:ext cx="1857485" cy="623248"/>
            </a:xfrm>
            <a:prstGeom prst="rect">
              <a:avLst/>
            </a:prstGeom>
            <a:extLst/>
          </p:spPr>
          <p:txBody>
            <a:bodyPr vert="horz" wrap="square" lIns="68580" tIns="34290" rIns="68580" bIns="34290" rtlCol="0">
              <a:spAutoFit/>
            </a:bodyPr>
            <a:lstStyle/>
            <a:p>
              <a:pPr algn="r" fontAlgn="auto">
                <a:spcBef>
                  <a:spcPts val="0"/>
                </a:spcBef>
                <a:spcAft>
                  <a:spcPts val="0"/>
                </a:spcAft>
                <a:buFont typeface="Arial" pitchFamily="34" charset="0"/>
                <a:buNone/>
              </a:pPr>
              <a:r>
                <a:rPr lang="en-US" b="1" dirty="0">
                  <a:solidFill>
                    <a:srgbClr val="0070C0"/>
                  </a:solidFill>
                  <a:latin typeface="Avenir LT Std 45 Book" panose="020B0502020203020204" pitchFamily="34" charset="0"/>
                  <a:cs typeface="+mn-cs"/>
                </a:rPr>
                <a:t>Fiscal Responsibility</a:t>
              </a:r>
            </a:p>
          </p:txBody>
        </p:sp>
        <p:sp>
          <p:nvSpPr>
            <p:cNvPr id="47" name="Content Placeholder 2">
              <a:extLst>
                <a:ext uri="{FF2B5EF4-FFF2-40B4-BE49-F238E27FC236}">
                  <a16:creationId xmlns:a16="http://schemas.microsoft.com/office/drawing/2014/main" id="{27483962-9B8F-44B3-9EC2-25DCC94D04FB}"/>
                </a:ext>
              </a:extLst>
            </p:cNvPr>
            <p:cNvSpPr txBox="1">
              <a:spLocks/>
            </p:cNvSpPr>
            <p:nvPr/>
          </p:nvSpPr>
          <p:spPr>
            <a:xfrm>
              <a:off x="388498" y="2349249"/>
              <a:ext cx="2226139" cy="807913"/>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200" b="0" i="0" u="none" strike="noStrike" kern="1200" cap="none" spc="0" normalizeH="0" baseline="0" noProof="0" dirty="0">
                  <a:ln>
                    <a:noFill/>
                  </a:ln>
                  <a:effectLst/>
                  <a:uLnTx/>
                  <a:uFillTx/>
                  <a:latin typeface="Avenir LT Std 45 Book" panose="020B0502020203020204" pitchFamily="34" charset="0"/>
                </a:rPr>
                <a:t>Build and manage a budget which supports the District’s goals</a:t>
              </a:r>
              <a:r>
                <a:rPr kumimoji="0" lang="en-US" sz="1200" b="0" i="0" u="none" strike="noStrike" kern="1200" cap="none" spc="0" normalizeH="0" noProof="0" dirty="0">
                  <a:ln>
                    <a:noFill/>
                  </a:ln>
                  <a:effectLst/>
                  <a:uLnTx/>
                  <a:uFillTx/>
                  <a:latin typeface="Avenir LT Std 45 Book" panose="020B0502020203020204" pitchFamily="34" charset="0"/>
                </a:rPr>
                <a:t> in a fiscally responsible and proactive way. </a:t>
              </a:r>
              <a:r>
                <a:rPr kumimoji="0" lang="en-US" sz="1200" b="0" i="0" u="none" strike="noStrike" kern="1200" cap="none" spc="0" normalizeH="0" baseline="0" noProof="0" dirty="0">
                  <a:ln>
                    <a:noFill/>
                  </a:ln>
                  <a:effectLst/>
                  <a:uLnTx/>
                  <a:uFillTx/>
                  <a:latin typeface="Avenir LT Std 45 Book" panose="020B0502020203020204" pitchFamily="34" charset="0"/>
                </a:rPr>
                <a:t> </a:t>
              </a:r>
            </a:p>
          </p:txBody>
        </p:sp>
      </p:grpSp>
    </p:spTree>
    <p:extLst>
      <p:ext uri="{BB962C8B-B14F-4D97-AF65-F5344CB8AC3E}">
        <p14:creationId xmlns:p14="http://schemas.microsoft.com/office/powerpoint/2010/main" val="13577158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082DD20E-EF38-4F4A-BE5F-CA092BABA920}"/>
              </a:ext>
            </a:extLst>
          </p:cNvPr>
          <p:cNvGrpSpPr/>
          <p:nvPr/>
        </p:nvGrpSpPr>
        <p:grpSpPr>
          <a:xfrm>
            <a:off x="4419600" y="1143000"/>
            <a:ext cx="4114800" cy="4114800"/>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grpSp>
        <p:nvGrpSpPr>
          <p:cNvPr id="34" name="Group 33">
            <a:extLst>
              <a:ext uri="{FF2B5EF4-FFF2-40B4-BE49-F238E27FC236}">
                <a16:creationId xmlns:a16="http://schemas.microsoft.com/office/drawing/2014/main" id="{DA772A80-EDD8-43AE-8EF8-2DB959930FD6}"/>
              </a:ext>
            </a:extLst>
          </p:cNvPr>
          <p:cNvGrpSpPr/>
          <p:nvPr/>
        </p:nvGrpSpPr>
        <p:grpSpPr>
          <a:xfrm>
            <a:off x="1447800" y="3962400"/>
            <a:ext cx="3352476" cy="1776570"/>
            <a:chOff x="561301" y="4101152"/>
            <a:chExt cx="3352476" cy="1776570"/>
          </a:xfrm>
        </p:grpSpPr>
        <p:cxnSp>
          <p:nvCxnSpPr>
            <p:cNvPr id="35" name="Straight Connector 34">
              <a:extLst>
                <a:ext uri="{FF2B5EF4-FFF2-40B4-BE49-F238E27FC236}">
                  <a16:creationId xmlns:a16="http://schemas.microsoft.com/office/drawing/2014/main" id="{64AC1386-2A73-4E61-954F-C628E5A7B5BE}"/>
                </a:ext>
              </a:extLst>
            </p:cNvPr>
            <p:cNvCxnSpPr/>
            <p:nvPr/>
          </p:nvCxnSpPr>
          <p:spPr>
            <a:xfrm flipH="1">
              <a:off x="2667000" y="4459897"/>
              <a:ext cx="1246777" cy="0"/>
            </a:xfrm>
            <a:prstGeom prst="line">
              <a:avLst/>
            </a:prstGeom>
            <a:noFill/>
            <a:ln w="38100" cap="flat" cmpd="sng" algn="ctr">
              <a:solidFill>
                <a:srgbClr val="7030A0"/>
              </a:solidFill>
              <a:prstDash val="solid"/>
              <a:miter lim="800000"/>
              <a:tailEnd type="oval"/>
            </a:ln>
            <a:effectLst/>
          </p:spPr>
        </p:cxnSp>
        <p:sp>
          <p:nvSpPr>
            <p:cNvPr id="36" name="Rectangle 1436">
              <a:extLst>
                <a:ext uri="{FF2B5EF4-FFF2-40B4-BE49-F238E27FC236}">
                  <a16:creationId xmlns:a16="http://schemas.microsoft.com/office/drawing/2014/main" id="{0646E7FF-518D-4BFE-B493-DE421633C5E4}"/>
                </a:ext>
              </a:extLst>
            </p:cNvPr>
            <p:cNvSpPr>
              <a:spLocks noChangeArrowheads="1"/>
            </p:cNvSpPr>
            <p:nvPr/>
          </p:nvSpPr>
          <p:spPr bwMode="auto">
            <a:xfrm>
              <a:off x="990487" y="4101152"/>
              <a:ext cx="1598700" cy="623248"/>
            </a:xfrm>
            <a:prstGeom prst="rect">
              <a:avLst/>
            </a:prstGeom>
            <a:noFill/>
            <a:ln w="38100" cap="flat" cmpd="sng" algn="ctr">
              <a:noFill/>
              <a:prstDash val="solid"/>
              <a:miter lim="800000"/>
              <a:tailEnd type="oval"/>
            </a:ln>
            <a:effectLst/>
            <a:extLst/>
          </p:spPr>
          <p:txBody>
            <a:bodyPr vert="horz" wrap="square" lIns="68580" tIns="34290" rIns="68580" bIns="34290" rtlCol="0">
              <a:spAutoFit/>
            </a:bodyPr>
            <a:lstStyle/>
            <a:p>
              <a:pPr algn="r" fontAlgn="auto">
                <a:spcBef>
                  <a:spcPts val="0"/>
                </a:spcBef>
                <a:spcAft>
                  <a:spcPts val="0"/>
                </a:spcAft>
                <a:buFont typeface="Arial" pitchFamily="34" charset="0"/>
                <a:buNone/>
              </a:pPr>
              <a:r>
                <a:rPr lang="en-US" b="1" dirty="0">
                  <a:solidFill>
                    <a:srgbClr val="6600CC"/>
                  </a:solidFill>
                  <a:latin typeface="Avenir LT Std 45 Book" panose="020B0502020203020204" pitchFamily="34" charset="0"/>
                  <a:cs typeface="+mn-cs"/>
                </a:rPr>
                <a:t>Excellence in Education</a:t>
              </a:r>
            </a:p>
          </p:txBody>
        </p:sp>
        <p:sp>
          <p:nvSpPr>
            <p:cNvPr id="37" name="Content Placeholder 2">
              <a:extLst>
                <a:ext uri="{FF2B5EF4-FFF2-40B4-BE49-F238E27FC236}">
                  <a16:creationId xmlns:a16="http://schemas.microsoft.com/office/drawing/2014/main" id="{5AF9A305-F8AD-4780-80B3-42F45620BDF2}"/>
                </a:ext>
              </a:extLst>
            </p:cNvPr>
            <p:cNvSpPr txBox="1">
              <a:spLocks/>
            </p:cNvSpPr>
            <p:nvPr/>
          </p:nvSpPr>
          <p:spPr>
            <a:xfrm>
              <a:off x="561301" y="4700477"/>
              <a:ext cx="2047314" cy="1177245"/>
            </a:xfrm>
            <a:prstGeom prst="rect">
              <a:avLst/>
            </a:prstGeom>
            <a:noFill/>
            <a:ln w="38100" cap="flat" cmpd="sng" algn="ctr">
              <a:noFill/>
              <a:prstDash val="solid"/>
              <a:miter lim="800000"/>
              <a:tailEnd type="oval"/>
            </a:ln>
            <a:effectLst/>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200" b="0" i="0" u="none" strike="noStrike" kern="1200" cap="none" spc="0" normalizeH="0" baseline="0" noProof="0" dirty="0">
                  <a:ln>
                    <a:noFill/>
                  </a:ln>
                  <a:effectLst/>
                  <a:uLnTx/>
                  <a:uFillTx/>
                  <a:latin typeface="Avenir LT Std 45 Book" panose="020B0502020203020204" pitchFamily="34" charset="0"/>
                </a:rPr>
                <a:t>Continue strengthening </a:t>
              </a:r>
              <a:br>
                <a:rPr kumimoji="0" lang="en-US" sz="1200" b="0" i="0" u="none" strike="noStrike" kern="1200" cap="none" spc="0" normalizeH="0" baseline="0" noProof="0" dirty="0">
                  <a:ln>
                    <a:noFill/>
                  </a:ln>
                  <a:effectLst/>
                  <a:uLnTx/>
                  <a:uFillTx/>
                  <a:latin typeface="Avenir LT Std 45 Book" panose="020B0502020203020204" pitchFamily="34" charset="0"/>
                </a:rPr>
              </a:br>
              <a:r>
                <a:rPr kumimoji="0" lang="en-US" sz="1200" b="0" i="0" u="none" strike="noStrike" kern="1200" cap="none" spc="0" normalizeH="0" baseline="0" noProof="0" dirty="0">
                  <a:ln>
                    <a:noFill/>
                  </a:ln>
                  <a:effectLst/>
                  <a:uLnTx/>
                  <a:uFillTx/>
                  <a:latin typeface="Avenir LT Std 45 Book" panose="020B0502020203020204" pitchFamily="34" charset="0"/>
                </a:rPr>
                <a:t>the District’s unwavering commitment to provide students with exemplary opportunities in academics, athletics and the arts.</a:t>
              </a:r>
            </a:p>
          </p:txBody>
        </p:sp>
      </p:grpSp>
    </p:spTree>
    <p:extLst>
      <p:ext uri="{BB962C8B-B14F-4D97-AF65-F5344CB8AC3E}">
        <p14:creationId xmlns:p14="http://schemas.microsoft.com/office/powerpoint/2010/main" val="15438719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082DD20E-EF38-4F4A-BE5F-CA092BABA920}"/>
              </a:ext>
            </a:extLst>
          </p:cNvPr>
          <p:cNvGrpSpPr/>
          <p:nvPr/>
        </p:nvGrpSpPr>
        <p:grpSpPr>
          <a:xfrm>
            <a:off x="533400" y="1143000"/>
            <a:ext cx="4114800" cy="4114800"/>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cxnSp>
        <p:nvCxnSpPr>
          <p:cNvPr id="39" name="Straight Arrow Connector 38">
            <a:extLst>
              <a:ext uri="{FF2B5EF4-FFF2-40B4-BE49-F238E27FC236}">
                <a16:creationId xmlns:a16="http://schemas.microsoft.com/office/drawing/2014/main" id="{2E2F573F-02B9-4C68-ABA9-AEA847C1ABD1}"/>
              </a:ext>
            </a:extLst>
          </p:cNvPr>
          <p:cNvCxnSpPr/>
          <p:nvPr/>
        </p:nvCxnSpPr>
        <p:spPr>
          <a:xfrm>
            <a:off x="4530482" y="2974058"/>
            <a:ext cx="1034744" cy="0"/>
          </a:xfrm>
          <a:prstGeom prst="straightConnector1">
            <a:avLst/>
          </a:prstGeom>
          <a:noFill/>
          <a:ln w="38100" cap="flat" cmpd="sng" algn="ctr">
            <a:solidFill>
              <a:srgbClr val="FF6600"/>
            </a:solidFill>
            <a:prstDash val="solid"/>
            <a:miter lim="800000"/>
            <a:tailEnd type="oval"/>
          </a:ln>
          <a:effectLst/>
        </p:spPr>
      </p:cxnSp>
      <p:sp>
        <p:nvSpPr>
          <p:cNvPr id="40" name="Rectangle 1436">
            <a:extLst>
              <a:ext uri="{FF2B5EF4-FFF2-40B4-BE49-F238E27FC236}">
                <a16:creationId xmlns:a16="http://schemas.microsoft.com/office/drawing/2014/main" id="{48A287EB-485A-4618-98C2-F897BC9E09C5}"/>
              </a:ext>
            </a:extLst>
          </p:cNvPr>
          <p:cNvSpPr>
            <a:spLocks noChangeArrowheads="1"/>
          </p:cNvSpPr>
          <p:nvPr/>
        </p:nvSpPr>
        <p:spPr bwMode="auto">
          <a:xfrm>
            <a:off x="5638800" y="2667000"/>
            <a:ext cx="1717127" cy="623248"/>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b="1" dirty="0">
                <a:solidFill>
                  <a:srgbClr val="FF6600"/>
                </a:solidFill>
                <a:latin typeface="Avenir LT Std 45 Book" panose="020B0502020203020204" pitchFamily="34" charset="0"/>
                <a:cs typeface="+mn-cs"/>
              </a:rPr>
              <a:t>Long Term Sustainability</a:t>
            </a:r>
          </a:p>
        </p:txBody>
      </p:sp>
      <p:sp>
        <p:nvSpPr>
          <p:cNvPr id="41" name="Content Placeholder 2">
            <a:extLst>
              <a:ext uri="{FF2B5EF4-FFF2-40B4-BE49-F238E27FC236}">
                <a16:creationId xmlns:a16="http://schemas.microsoft.com/office/drawing/2014/main" id="{0E9FEC3B-E899-4E83-84EE-71EE7FE5EAE8}"/>
              </a:ext>
            </a:extLst>
          </p:cNvPr>
          <p:cNvSpPr txBox="1">
            <a:spLocks/>
          </p:cNvSpPr>
          <p:nvPr/>
        </p:nvSpPr>
        <p:spPr>
          <a:xfrm>
            <a:off x="5666500" y="3285392"/>
            <a:ext cx="1689427" cy="992579"/>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fontAlgn="auto">
              <a:spcBef>
                <a:spcPts val="0"/>
              </a:spcBef>
              <a:spcAft>
                <a:spcPts val="0"/>
              </a:spcAft>
              <a:buNone/>
            </a:pPr>
            <a:r>
              <a:rPr kumimoji="0" lang="en-US" sz="1200" b="0" i="0" u="none" strike="noStrike" kern="1200" cap="none" spc="0" normalizeH="0" baseline="0" noProof="0" dirty="0">
                <a:ln>
                  <a:noFill/>
                </a:ln>
                <a:effectLst/>
                <a:uLnTx/>
                <a:uFillTx/>
                <a:latin typeface="Avenir LT Std 45 Book" panose="020B0502020203020204" pitchFamily="34" charset="0"/>
              </a:rPr>
              <a:t>Ensure the</a:t>
            </a:r>
            <a:r>
              <a:rPr kumimoji="0" lang="en-US" sz="1200" b="0" i="0" u="none" strike="noStrike" kern="1200" cap="none" spc="0" normalizeH="0" noProof="0" dirty="0">
                <a:ln>
                  <a:noFill/>
                </a:ln>
                <a:effectLst/>
                <a:uLnTx/>
                <a:uFillTx/>
                <a:latin typeface="Avenir LT Std 45 Book" panose="020B0502020203020204" pitchFamily="34" charset="0"/>
              </a:rPr>
              <a:t> long term stability and sustainability of </a:t>
            </a:r>
            <a:r>
              <a:rPr lang="en-US" sz="1200" dirty="0">
                <a:latin typeface="Avenir LT Std 45 Book" panose="020B0502020203020204" pitchFamily="34" charset="0"/>
              </a:rPr>
              <a:t>District programs, services and facilities.</a:t>
            </a:r>
            <a:r>
              <a:rPr kumimoji="0" lang="en-US" sz="1200" b="0" i="0" u="none" strike="noStrike" kern="1200" cap="none" spc="0" normalizeH="0" baseline="0" noProof="0" dirty="0">
                <a:ln>
                  <a:noFill/>
                </a:ln>
                <a:effectLst/>
                <a:uLnTx/>
                <a:uFillTx/>
                <a:latin typeface="Avenir LT Std 45 Book" panose="020B0502020203020204" pitchFamily="34" charset="0"/>
              </a:rPr>
              <a:t> </a:t>
            </a:r>
          </a:p>
        </p:txBody>
      </p:sp>
    </p:spTree>
    <p:extLst>
      <p:ext uri="{BB962C8B-B14F-4D97-AF65-F5344CB8AC3E}">
        <p14:creationId xmlns:p14="http://schemas.microsoft.com/office/powerpoint/2010/main" val="26866414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8BB66-A4C1-40DA-99EE-2F1811FF31B9}"/>
              </a:ext>
            </a:extLst>
          </p:cNvPr>
          <p:cNvSpPr>
            <a:spLocks noGrp="1"/>
          </p:cNvSpPr>
          <p:nvPr>
            <p:ph type="title"/>
          </p:nvPr>
        </p:nvSpPr>
        <p:spPr/>
        <p:txBody>
          <a:bodyPr/>
          <a:lstStyle/>
          <a:p>
            <a:r>
              <a:rPr lang="en-US" dirty="0"/>
              <a:t>2024-25 Budget</a:t>
            </a:r>
          </a:p>
        </p:txBody>
      </p:sp>
      <p:sp>
        <p:nvSpPr>
          <p:cNvPr id="3" name="Slide Number Placeholder 2" hidden="1">
            <a:extLst>
              <a:ext uri="{FF2B5EF4-FFF2-40B4-BE49-F238E27FC236}">
                <a16:creationId xmlns:a16="http://schemas.microsoft.com/office/drawing/2014/main" id="{3A07B166-F2F3-43B2-B854-DEF47B198C79}"/>
              </a:ext>
            </a:extLst>
          </p:cNvPr>
          <p:cNvSpPr>
            <a:spLocks noGrp="1"/>
          </p:cNvSpPr>
          <p:nvPr>
            <p:ph type="sldNum" sz="quarter" idx="10"/>
          </p:nvPr>
        </p:nvSpPr>
        <p:spPr/>
        <p:txBody>
          <a:bodyPr/>
          <a:lstStyle/>
          <a:p>
            <a:pPr>
              <a:defRPr/>
            </a:pPr>
            <a:endParaRPr lang="en-US" dirty="0"/>
          </a:p>
        </p:txBody>
      </p:sp>
      <p:sp>
        <p:nvSpPr>
          <p:cNvPr id="5" name="Text Placeholder 17">
            <a:extLst>
              <a:ext uri="{FF2B5EF4-FFF2-40B4-BE49-F238E27FC236}">
                <a16:creationId xmlns:a16="http://schemas.microsoft.com/office/drawing/2014/main" id="{6EEBFBB3-3E4C-4C0E-B9FD-D003B23E25BF}"/>
              </a:ext>
            </a:extLst>
          </p:cNvPr>
          <p:cNvSpPr txBox="1">
            <a:spLocks/>
          </p:cNvSpPr>
          <p:nvPr/>
        </p:nvSpPr>
        <p:spPr>
          <a:xfrm>
            <a:off x="4535999" y="2818369"/>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None/>
            </a:pPr>
            <a:r>
              <a:rPr lang="en-US" sz="1800" dirty="0">
                <a:solidFill>
                  <a:srgbClr val="324D5E"/>
                </a:solidFill>
              </a:rPr>
              <a:t>$9,121,792</a:t>
            </a:r>
            <a:br>
              <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rPr>
            </a:br>
            <a:r>
              <a:rPr lang="en-US" sz="1200" dirty="0">
                <a:solidFill>
                  <a:srgbClr val="324D5E"/>
                </a:solidFill>
              </a:rPr>
              <a:t>(above 2023-24)</a:t>
            </a:r>
            <a:endPar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endParaRPr>
          </a:p>
        </p:txBody>
      </p:sp>
      <p:sp>
        <p:nvSpPr>
          <p:cNvPr id="6" name="Text Placeholder 21">
            <a:extLst>
              <a:ext uri="{FF2B5EF4-FFF2-40B4-BE49-F238E27FC236}">
                <a16:creationId xmlns:a16="http://schemas.microsoft.com/office/drawing/2014/main" id="{2143D1E9-23AC-41BC-A090-6FDA15EF268F}"/>
              </a:ext>
            </a:extLst>
          </p:cNvPr>
          <p:cNvSpPr txBox="1">
            <a:spLocks/>
          </p:cNvSpPr>
          <p:nvPr/>
        </p:nvSpPr>
        <p:spPr>
          <a:xfrm>
            <a:off x="2331346" y="2818369"/>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3.15% increase</a:t>
            </a:r>
            <a:br>
              <a:rPr lang="en-US" sz="1800" dirty="0">
                <a:solidFill>
                  <a:srgbClr val="324D5E"/>
                </a:solidFill>
              </a:rPr>
            </a:br>
            <a:r>
              <a:rPr lang="en-US" sz="1200" dirty="0">
                <a:solidFill>
                  <a:srgbClr val="324D5E"/>
                </a:solidFill>
              </a:rPr>
              <a:t>(above 2023-24)</a:t>
            </a:r>
            <a:endParaRPr lang="en-US" sz="1100" dirty="0">
              <a:solidFill>
                <a:srgbClr val="324D5E"/>
              </a:solidFill>
            </a:endParaRPr>
          </a:p>
        </p:txBody>
      </p:sp>
      <p:sp>
        <p:nvSpPr>
          <p:cNvPr id="7" name="Text Placeholder 8">
            <a:extLst>
              <a:ext uri="{FF2B5EF4-FFF2-40B4-BE49-F238E27FC236}">
                <a16:creationId xmlns:a16="http://schemas.microsoft.com/office/drawing/2014/main" id="{E0F5E577-1E01-45EF-AB82-2257385FD468}"/>
              </a:ext>
            </a:extLst>
          </p:cNvPr>
          <p:cNvSpPr txBox="1">
            <a:spLocks/>
          </p:cNvSpPr>
          <p:nvPr/>
        </p:nvSpPr>
        <p:spPr>
          <a:xfrm>
            <a:off x="3425765" y="1366663"/>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$298,912,008</a:t>
            </a:r>
            <a:endParaRPr kumimoji="0" lang="en-US" sz="1800" i="0" u="none" strike="noStrike" kern="1200" cap="none" spc="0" normalizeH="0" baseline="0" noProof="0" dirty="0">
              <a:ln>
                <a:noFill/>
              </a:ln>
              <a:solidFill>
                <a:srgbClr val="324D5E"/>
              </a:solidFill>
              <a:effectLst/>
              <a:uLnTx/>
              <a:uFillTx/>
              <a:latin typeface="Calibri" panose="020F0502020204030204"/>
              <a:ea typeface="+mn-ea"/>
              <a:cs typeface="+mn-cs"/>
            </a:endParaRPr>
          </a:p>
        </p:txBody>
      </p:sp>
      <p:grpSp>
        <p:nvGrpSpPr>
          <p:cNvPr id="8" name="Group 7">
            <a:extLst>
              <a:ext uri="{FF2B5EF4-FFF2-40B4-BE49-F238E27FC236}">
                <a16:creationId xmlns:a16="http://schemas.microsoft.com/office/drawing/2014/main" id="{D8D1F3E1-1A2E-45EA-94D8-439BA38A4CD2}"/>
              </a:ext>
            </a:extLst>
          </p:cNvPr>
          <p:cNvGrpSpPr/>
          <p:nvPr/>
        </p:nvGrpSpPr>
        <p:grpSpPr>
          <a:xfrm>
            <a:off x="3425765" y="1237659"/>
            <a:ext cx="1946148" cy="739101"/>
            <a:chOff x="3425765" y="1237659"/>
            <a:chExt cx="1946148" cy="739101"/>
          </a:xfrm>
        </p:grpSpPr>
        <p:sp>
          <p:nvSpPr>
            <p:cNvPr id="9" name="Text Placeholder 9">
              <a:extLst>
                <a:ext uri="{FF2B5EF4-FFF2-40B4-BE49-F238E27FC236}">
                  <a16:creationId xmlns:a16="http://schemas.microsoft.com/office/drawing/2014/main" id="{FF96F4ED-A794-4220-9D16-F269ED25CE45}"/>
                </a:ext>
              </a:extLst>
            </p:cNvPr>
            <p:cNvSpPr txBox="1">
              <a:spLocks/>
            </p:cNvSpPr>
            <p:nvPr/>
          </p:nvSpPr>
          <p:spPr>
            <a:xfrm>
              <a:off x="3425765" y="1237659"/>
              <a:ext cx="1946148" cy="607243"/>
            </a:xfrm>
            <a:prstGeom prst="rect">
              <a:avLst/>
            </a:prstGeom>
            <a:solidFill>
              <a:srgbClr val="7BB21B"/>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t>Total proposed</a:t>
              </a:r>
              <a:r>
                <a:rPr kumimoji="0" lang="en-US" sz="1400" b="1" i="0" u="none" strike="noStrike" kern="1200" cap="all" spc="0" normalizeH="0" noProof="0" dirty="0">
                  <a:ln>
                    <a:noFill/>
                  </a:ln>
                  <a:solidFill>
                    <a:sysClr val="window" lastClr="FFFFFF"/>
                  </a:solidFill>
                  <a:effectLst/>
                  <a:uLnTx/>
                  <a:uFillTx/>
                  <a:latin typeface="Calibri" panose="020F0502020204030204"/>
                  <a:ea typeface="+mn-ea"/>
                  <a:cs typeface="+mn-cs"/>
                </a:rPr>
                <a:t> budget</a:t>
              </a:r>
              <a:endPar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endParaRPr>
            </a:p>
          </p:txBody>
        </p:sp>
        <p:sp>
          <p:nvSpPr>
            <p:cNvPr id="10" name="Isosceles Triangle 9">
              <a:extLst>
                <a:ext uri="{FF2B5EF4-FFF2-40B4-BE49-F238E27FC236}">
                  <a16:creationId xmlns:a16="http://schemas.microsoft.com/office/drawing/2014/main" id="{89A14A17-FFF7-4265-AE19-F358E7DDD3D6}"/>
                </a:ext>
              </a:extLst>
            </p:cNvPr>
            <p:cNvSpPr/>
            <p:nvPr/>
          </p:nvSpPr>
          <p:spPr>
            <a:xfrm rot="10800000">
              <a:off x="4261679" y="1844902"/>
              <a:ext cx="274320" cy="131858"/>
            </a:xfrm>
            <a:prstGeom prst="triangle">
              <a:avLst/>
            </a:prstGeom>
            <a:solidFill>
              <a:srgbClr val="7BB21B"/>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1" name="Group 10">
            <a:extLst>
              <a:ext uri="{FF2B5EF4-FFF2-40B4-BE49-F238E27FC236}">
                <a16:creationId xmlns:a16="http://schemas.microsoft.com/office/drawing/2014/main" id="{AB22D06D-9F85-44C8-9CBF-BC8FD69E4858}"/>
              </a:ext>
            </a:extLst>
          </p:cNvPr>
          <p:cNvGrpSpPr/>
          <p:nvPr/>
        </p:nvGrpSpPr>
        <p:grpSpPr>
          <a:xfrm>
            <a:off x="4535999" y="2689365"/>
            <a:ext cx="1946148" cy="739101"/>
            <a:chOff x="4535999" y="2689365"/>
            <a:chExt cx="1946148" cy="739101"/>
          </a:xfrm>
        </p:grpSpPr>
        <p:sp>
          <p:nvSpPr>
            <p:cNvPr id="12" name="Text Placeholder 18">
              <a:extLst>
                <a:ext uri="{FF2B5EF4-FFF2-40B4-BE49-F238E27FC236}">
                  <a16:creationId xmlns:a16="http://schemas.microsoft.com/office/drawing/2014/main" id="{B1B393A5-1B39-4561-85C6-03C2715A7004}"/>
                </a:ext>
              </a:extLst>
            </p:cNvPr>
            <p:cNvSpPr txBox="1">
              <a:spLocks/>
            </p:cNvSpPr>
            <p:nvPr/>
          </p:nvSpPr>
          <p:spPr>
            <a:xfrm>
              <a:off x="4535999" y="2689365"/>
              <a:ext cx="1946148" cy="607243"/>
            </a:xfrm>
            <a:prstGeom prst="rect">
              <a:avLst/>
            </a:prstGeom>
            <a:solidFill>
              <a:srgbClr val="F17C3F"/>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fontAlgn="auto">
                <a:spcAft>
                  <a:spcPts val="0"/>
                </a:spcAft>
                <a:defRPr/>
              </a:pPr>
              <a:r>
                <a:rPr lang="en-US" sz="1400" dirty="0">
                  <a:solidFill>
                    <a:sysClr val="window" lastClr="FFFFFF"/>
                  </a:solidFill>
                </a:rPr>
                <a:t>Budget-to-budget</a:t>
              </a:r>
              <a:br>
                <a:rPr lang="en-US" sz="1400" dirty="0">
                  <a:solidFill>
                    <a:sysClr val="window" lastClr="FFFFFF"/>
                  </a:solidFill>
                </a:rPr>
              </a:br>
              <a:r>
                <a:rPr lang="en-US" sz="1400" dirty="0">
                  <a:solidFill>
                    <a:sysClr val="window" lastClr="FFFFFF"/>
                  </a:solidFill>
                </a:rPr>
                <a:t>$ increase</a:t>
              </a:r>
            </a:p>
          </p:txBody>
        </p:sp>
        <p:sp>
          <p:nvSpPr>
            <p:cNvPr id="13" name="Isosceles Triangle 12">
              <a:extLst>
                <a:ext uri="{FF2B5EF4-FFF2-40B4-BE49-F238E27FC236}">
                  <a16:creationId xmlns:a16="http://schemas.microsoft.com/office/drawing/2014/main" id="{151ECB81-04A2-48E9-A2E5-773499A40163}"/>
                </a:ext>
              </a:extLst>
            </p:cNvPr>
            <p:cNvSpPr/>
            <p:nvPr/>
          </p:nvSpPr>
          <p:spPr>
            <a:xfrm rot="10800000">
              <a:off x="5371913" y="3296608"/>
              <a:ext cx="274320" cy="131858"/>
            </a:xfrm>
            <a:prstGeom prst="triangle">
              <a:avLst/>
            </a:prstGeom>
            <a:solidFill>
              <a:srgbClr val="F17C3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4" name="Group 13">
            <a:extLst>
              <a:ext uri="{FF2B5EF4-FFF2-40B4-BE49-F238E27FC236}">
                <a16:creationId xmlns:a16="http://schemas.microsoft.com/office/drawing/2014/main" id="{35FC733B-713A-40A4-AD15-7751FA60B8E1}"/>
              </a:ext>
            </a:extLst>
          </p:cNvPr>
          <p:cNvGrpSpPr/>
          <p:nvPr/>
        </p:nvGrpSpPr>
        <p:grpSpPr>
          <a:xfrm>
            <a:off x="2331346" y="2689365"/>
            <a:ext cx="1946148" cy="739101"/>
            <a:chOff x="2331346" y="2689365"/>
            <a:chExt cx="1946148" cy="739101"/>
          </a:xfrm>
        </p:grpSpPr>
        <p:sp>
          <p:nvSpPr>
            <p:cNvPr id="15" name="Text Placeholder 22">
              <a:extLst>
                <a:ext uri="{FF2B5EF4-FFF2-40B4-BE49-F238E27FC236}">
                  <a16:creationId xmlns:a16="http://schemas.microsoft.com/office/drawing/2014/main" id="{C32CD264-02E6-4302-A699-C8C0B9ED68AD}"/>
                </a:ext>
              </a:extLst>
            </p:cNvPr>
            <p:cNvSpPr txBox="1">
              <a:spLocks/>
            </p:cNvSpPr>
            <p:nvPr/>
          </p:nvSpPr>
          <p:spPr>
            <a:xfrm>
              <a:off x="2331346" y="2689365"/>
              <a:ext cx="1946148" cy="607243"/>
            </a:xfrm>
            <a:prstGeom prst="rect">
              <a:avLst/>
            </a:prstGeom>
            <a:solidFill>
              <a:srgbClr val="0095CD"/>
            </a:solidFill>
            <a:ln>
              <a:noFill/>
            </a:ln>
          </p:spPr>
          <p:txBody>
            <a:bodyPr vert="horz" wrap="none" lIns="0" tIns="0" rIns="0" bIns="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rPr>
                <a:t>BUDGET-TO-BUDGET</a:t>
              </a:r>
              <a:br>
                <a:rPr kumimoji="0" lang="en-US" sz="1400" b="1" i="0" u="none" strike="noStrike" kern="1200" cap="all" spc="0" normalizeH="0" baseline="0" noProof="0" dirty="0">
                  <a:ln>
                    <a:noFill/>
                  </a:ln>
                  <a:solidFill>
                    <a:sysClr val="window" lastClr="FFFFFF"/>
                  </a:solidFill>
                  <a:effectLst/>
                  <a:uLnTx/>
                  <a:uFillTx/>
                  <a:latin typeface="Calibri" panose="020F0502020204030204"/>
                </a:rPr>
              </a:br>
              <a:r>
                <a:rPr kumimoji="0" lang="en-US" sz="1400" b="1" i="0" u="none" strike="noStrike" kern="1200" cap="all" spc="0" normalizeH="0" baseline="0" noProof="0" dirty="0">
                  <a:ln>
                    <a:noFill/>
                  </a:ln>
                  <a:solidFill>
                    <a:sysClr val="window" lastClr="FFFFFF"/>
                  </a:solidFill>
                  <a:effectLst/>
                  <a:uLnTx/>
                  <a:uFillTx/>
                  <a:latin typeface="Calibri" panose="020F0502020204030204"/>
                </a:rPr>
                <a:t>% INCREASE</a:t>
              </a:r>
            </a:p>
          </p:txBody>
        </p:sp>
        <p:sp>
          <p:nvSpPr>
            <p:cNvPr id="16" name="Isosceles Triangle 15">
              <a:extLst>
                <a:ext uri="{FF2B5EF4-FFF2-40B4-BE49-F238E27FC236}">
                  <a16:creationId xmlns:a16="http://schemas.microsoft.com/office/drawing/2014/main" id="{0FD29290-75E0-497C-BD50-11E7F0B56CB6}"/>
                </a:ext>
              </a:extLst>
            </p:cNvPr>
            <p:cNvSpPr/>
            <p:nvPr/>
          </p:nvSpPr>
          <p:spPr>
            <a:xfrm rot="10800000">
              <a:off x="3167260" y="3296608"/>
              <a:ext cx="274320" cy="131858"/>
            </a:xfrm>
            <a:prstGeom prst="triangle">
              <a:avLst/>
            </a:prstGeom>
            <a:solidFill>
              <a:srgbClr val="0095C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17" name="Text Placeholder 13">
            <a:extLst>
              <a:ext uri="{FF2B5EF4-FFF2-40B4-BE49-F238E27FC236}">
                <a16:creationId xmlns:a16="http://schemas.microsoft.com/office/drawing/2014/main" id="{77B2A1A8-988C-4DAB-B001-C7B50DF6DF56}"/>
              </a:ext>
            </a:extLst>
          </p:cNvPr>
          <p:cNvSpPr txBox="1">
            <a:spLocks/>
          </p:cNvSpPr>
          <p:nvPr/>
        </p:nvSpPr>
        <p:spPr>
          <a:xfrm>
            <a:off x="3425765" y="4405271"/>
            <a:ext cx="1946148" cy="1621310"/>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$230,235,146</a:t>
            </a:r>
          </a:p>
          <a:p>
            <a:pPr marL="0" lvl="0" indent="0" algn="ctr" fontAlgn="auto">
              <a:spcAft>
                <a:spcPts val="0"/>
              </a:spcAft>
              <a:buNone/>
              <a:defRPr/>
            </a:pPr>
            <a:r>
              <a:rPr lang="en-US" sz="1800" dirty="0">
                <a:solidFill>
                  <a:srgbClr val="324D5E"/>
                </a:solidFill>
              </a:rPr>
              <a:t>2.54% increase</a:t>
            </a:r>
            <a:br>
              <a:rPr lang="en-US" sz="1800" dirty="0">
                <a:solidFill>
                  <a:srgbClr val="324D5E"/>
                </a:solidFill>
              </a:rPr>
            </a:br>
            <a:r>
              <a:rPr lang="en-US" sz="1200" dirty="0">
                <a:solidFill>
                  <a:srgbClr val="324D5E"/>
                </a:solidFill>
              </a:rPr>
              <a:t>(as determined by formula)</a:t>
            </a:r>
          </a:p>
        </p:txBody>
      </p:sp>
      <p:grpSp>
        <p:nvGrpSpPr>
          <p:cNvPr id="18" name="Group 17">
            <a:extLst>
              <a:ext uri="{FF2B5EF4-FFF2-40B4-BE49-F238E27FC236}">
                <a16:creationId xmlns:a16="http://schemas.microsoft.com/office/drawing/2014/main" id="{2FEF54FF-11C7-4305-B4EB-688353814E9A}"/>
              </a:ext>
            </a:extLst>
          </p:cNvPr>
          <p:cNvGrpSpPr/>
          <p:nvPr/>
        </p:nvGrpSpPr>
        <p:grpSpPr>
          <a:xfrm>
            <a:off x="3425765" y="4270075"/>
            <a:ext cx="1946148" cy="739102"/>
            <a:chOff x="3425765" y="4270075"/>
            <a:chExt cx="1946148" cy="739102"/>
          </a:xfrm>
        </p:grpSpPr>
        <p:sp>
          <p:nvSpPr>
            <p:cNvPr id="19" name="Text Placeholder 14">
              <a:extLst>
                <a:ext uri="{FF2B5EF4-FFF2-40B4-BE49-F238E27FC236}">
                  <a16:creationId xmlns:a16="http://schemas.microsoft.com/office/drawing/2014/main" id="{455A1D96-F965-40EA-A84A-03F2E6E80BC7}"/>
                </a:ext>
              </a:extLst>
            </p:cNvPr>
            <p:cNvSpPr txBox="1">
              <a:spLocks/>
            </p:cNvSpPr>
            <p:nvPr/>
          </p:nvSpPr>
          <p:spPr>
            <a:xfrm>
              <a:off x="3425765" y="4270075"/>
              <a:ext cx="1946148" cy="607243"/>
            </a:xfrm>
            <a:prstGeom prst="rect">
              <a:avLst/>
            </a:prstGeom>
            <a:solidFill>
              <a:srgbClr val="814E7E"/>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t>PROPERTY</a:t>
              </a:r>
              <a:b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br>
              <a:r>
                <a:rPr lang="en-US" sz="1400" dirty="0">
                  <a:solidFill>
                    <a:sysClr val="window" lastClr="FFFFFF"/>
                  </a:solidFill>
                  <a:latin typeface="Calibri" panose="020F0502020204030204"/>
                </a:rPr>
                <a:t>TAX LEVY</a:t>
              </a:r>
              <a:endPar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D1A47C42-0A15-4E96-842D-81951DCB87CE}"/>
                </a:ext>
              </a:extLst>
            </p:cNvPr>
            <p:cNvSpPr/>
            <p:nvPr/>
          </p:nvSpPr>
          <p:spPr>
            <a:xfrm rot="10800000">
              <a:off x="4261679" y="4877319"/>
              <a:ext cx="274320" cy="131858"/>
            </a:xfrm>
            <a:prstGeom prst="triangle">
              <a:avLst/>
            </a:prstGeom>
            <a:solidFill>
              <a:srgbClr val="814E7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87472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up)">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par>
                                <p:cTn id="16" presetID="22" presetClass="entr" presetSubtype="1"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up)">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A4342E-F9E3-4969-A737-41EED5CF6E7B}"/>
              </a:ext>
            </a:extLst>
          </p:cNvPr>
          <p:cNvSpPr>
            <a:spLocks noGrp="1"/>
          </p:cNvSpPr>
          <p:nvPr>
            <p:ph type="title"/>
          </p:nvPr>
        </p:nvSpPr>
        <p:spPr/>
        <p:txBody>
          <a:bodyPr/>
          <a:lstStyle/>
          <a:p>
            <a:r>
              <a:rPr lang="en-US" dirty="0"/>
              <a:t>Revenues</a:t>
            </a:r>
          </a:p>
        </p:txBody>
      </p:sp>
      <mc:AlternateContent xmlns:mc="http://schemas.openxmlformats.org/markup-compatibility/2006">
        <mc:Choice xmlns:psuz="http://schemas.microsoft.com/office/powerpoint/2016/summaryzoom" Requires="psuz">
          <p:graphicFrame>
            <p:nvGraphicFramePr>
              <p:cNvPr id="5" name="Summary Zoom 4">
                <a:extLst>
                  <a:ext uri="{FF2B5EF4-FFF2-40B4-BE49-F238E27FC236}">
                    <a16:creationId xmlns:a16="http://schemas.microsoft.com/office/drawing/2014/main" id="{1CDA98EF-BFE4-4CE4-98EF-37677D94007E}"/>
                  </a:ext>
                </a:extLst>
              </p:cNvPr>
              <p:cNvGraphicFramePr>
                <a:graphicFrameLocks noChangeAspect="1"/>
              </p:cNvGraphicFramePr>
              <p:nvPr>
                <p:extLst>
                  <p:ext uri="{D42A27DB-BD31-4B8C-83A1-F6EECF244321}">
                    <p14:modId xmlns:p14="http://schemas.microsoft.com/office/powerpoint/2010/main" val="3091594809"/>
                  </p:ext>
                </p:extLst>
              </p:nvPr>
            </p:nvGraphicFramePr>
            <p:xfrm>
              <a:off x="1371600" y="1143000"/>
              <a:ext cx="6324600" cy="4525963"/>
            </p:xfrm>
            <a:graphic>
              <a:graphicData uri="http://schemas.microsoft.com/office/powerpoint/2016/summaryzoom">
                <psuz:summaryZm>
                  <psuz:summaryZmObj sectionId="{C7DDE721-C0C7-411B-B3C9-843677BDF491}" offsetFactorX="106596" offsetFactorY="-4388">
                    <psuz:zmPr id="{C58B71DC-AF47-46B5-AE93-8EB5094B0BA2}" transitionDur="1000">
                      <p166:blipFill xmlns:p166="http://schemas.microsoft.com/office/powerpoint/2016/6/main">
                        <a:blip r:embed="rId2"/>
                        <a:stretch>
                          <a:fillRect/>
                        </a:stretch>
                      </p166:blipFill>
                      <p166:spPr xmlns:p166="http://schemas.microsoft.com/office/powerpoint/2016/6/main">
                        <a:xfrm>
                          <a:off x="2286002" y="76199"/>
                          <a:ext cx="1810384" cy="1357789"/>
                        </a:xfrm>
                        <a:prstGeom prst="rect">
                          <a:avLst/>
                        </a:prstGeom>
                        <a:ln>
                          <a:solidFill>
                            <a:schemeClr val="tx1"/>
                          </a:solidFill>
                        </a:ln>
                        <a:effectLst>
                          <a:glow rad="101600">
                            <a:schemeClr val="accent4">
                              <a:satMod val="175000"/>
                              <a:alpha val="40000"/>
                            </a:schemeClr>
                          </a:glow>
                        </a:effectLst>
                      </p166:spPr>
                    </psuz:zmPr>
                  </psuz:summaryZmObj>
                  <psuz:summaryZmObj sectionId="{6F0B6723-7CBC-4F36-A0DD-2E478CC3D421}" offsetFactorX="-112048" offsetFactorY="107853">
                    <psuz:zmPr id="{A41ACA74-6018-440D-92F5-E64EA6C3AB54}" transitionDur="1000">
                      <p166:blipFill xmlns:p166="http://schemas.microsoft.com/office/powerpoint/2016/6/main">
                        <a:blip r:embed="rId3"/>
                        <a:stretch>
                          <a:fillRect/>
                        </a:stretch>
                      </p166:blipFill>
                      <p166:spPr xmlns:p166="http://schemas.microsoft.com/office/powerpoint/2016/6/main">
                        <a:xfrm>
                          <a:off x="228609" y="1600195"/>
                          <a:ext cx="1810384" cy="1357789"/>
                        </a:xfrm>
                        <a:prstGeom prst="rect">
                          <a:avLst/>
                        </a:prstGeom>
                        <a:ln>
                          <a:solidFill>
                            <a:schemeClr val="tx1"/>
                          </a:solidFill>
                        </a:ln>
                        <a:effectLst>
                          <a:glow rad="101600">
                            <a:schemeClr val="accent4">
                              <a:satMod val="175000"/>
                              <a:alpha val="40000"/>
                            </a:schemeClr>
                          </a:glow>
                        </a:effectLst>
                      </p166:spPr>
                    </psuz:zmPr>
                  </psuz:summaryZmObj>
                  <psuz:summaryZmObj sectionId="{D54105D3-3599-4A04-B1D4-DBA4F079F7F5}" offsetFactorX="-103404" offsetFactorY="107853">
                    <psuz:zmPr id="{E0F41310-31AB-441D-9880-26F2BC69D881}" transitionDur="1000">
                      <p166:blipFill xmlns:p166="http://schemas.microsoft.com/office/powerpoint/2016/6/main">
                        <a:blip r:embed="rId4"/>
                        <a:stretch>
                          <a:fillRect/>
                        </a:stretch>
                      </p166:blipFill>
                      <p166:spPr xmlns:p166="http://schemas.microsoft.com/office/powerpoint/2016/6/main">
                        <a:xfrm>
                          <a:off x="2286002" y="1600195"/>
                          <a:ext cx="1810384" cy="1357789"/>
                        </a:xfrm>
                        <a:prstGeom prst="rect">
                          <a:avLst/>
                        </a:prstGeom>
                        <a:ln w="3175">
                          <a:solidFill>
                            <a:schemeClr val="tx1"/>
                          </a:solidFill>
                        </a:ln>
                        <a:effectLst>
                          <a:glow rad="101600">
                            <a:schemeClr val="accent4">
                              <a:satMod val="175000"/>
                              <a:alpha val="40000"/>
                            </a:schemeClr>
                          </a:glow>
                        </a:effectLst>
                      </p166:spPr>
                    </psuz:zmPr>
                  </psuz:summaryZmObj>
                  <psuz:summaryZmObj sectionId="{6324EB49-C7E5-488B-A83D-6E9C893221FD}" offsetFactorX="216031" offsetFactorY="1187">
                    <psuz:zmPr id="{C5B548C8-7355-44EC-ABEA-78024C81E84E}" transitionDur="1000">
                      <p166:blipFill xmlns:p166="http://schemas.microsoft.com/office/powerpoint/2016/6/main">
                        <a:blip r:embed="rId5"/>
                        <a:stretch>
                          <a:fillRect/>
                        </a:stretch>
                      </p166:blipFill>
                      <p166:spPr xmlns:p166="http://schemas.microsoft.com/office/powerpoint/2016/6/main">
                        <a:xfrm>
                          <a:off x="4267196" y="1600204"/>
                          <a:ext cx="1810384" cy="1357789"/>
                        </a:xfrm>
                        <a:prstGeom prst="rect">
                          <a:avLst/>
                        </a:prstGeom>
                        <a:ln w="3175">
                          <a:solidFill>
                            <a:schemeClr val="tx1"/>
                          </a:solidFill>
                        </a:ln>
                        <a:effectLst>
                          <a:glow rad="101600">
                            <a:schemeClr val="accent4">
                              <a:satMod val="175000"/>
                              <a:alpha val="40000"/>
                            </a:schemeClr>
                          </a:glow>
                        </a:effectLst>
                      </p166:spPr>
                    </psuz:zmPr>
                  </psuz:summaryZmObj>
                  <psuz:summaryZmObj sectionId="{D9DCA1E2-61CE-49AB-A76D-7C39FB652574}" offsetFactorX="-112048" offsetFactorY="113428">
                    <psuz:zmPr id="{C92F0345-A67F-47DB-B441-D6EEBDC4C27A}" transitionDur="1000">
                      <p166:blipFill xmlns:p166="http://schemas.microsoft.com/office/powerpoint/2016/6/main">
                        <a:blip r:embed="rId6"/>
                        <a:stretch>
                          <a:fillRect/>
                        </a:stretch>
                      </p166:blipFill>
                      <p166:spPr xmlns:p166="http://schemas.microsoft.com/office/powerpoint/2016/6/main">
                        <a:xfrm>
                          <a:off x="228609" y="3124200"/>
                          <a:ext cx="1810384" cy="1357789"/>
                        </a:xfrm>
                        <a:prstGeom prst="rect">
                          <a:avLst/>
                        </a:prstGeom>
                        <a:ln w="3175">
                          <a:solidFill>
                            <a:schemeClr val="tx1"/>
                          </a:solidFill>
                        </a:ln>
                        <a:effectLst>
                          <a:glow rad="139700">
                            <a:schemeClr val="accent4">
                              <a:satMod val="175000"/>
                              <a:alpha val="40000"/>
                            </a:schemeClr>
                          </a:glow>
                        </a:effectLst>
                      </p166:spPr>
                    </psuz:zmPr>
                  </psuz:summaryZmObj>
                  <psuz:summaryZmObj sectionId="{CC07E61E-E915-4BCA-AA34-90547850D490}" offsetFactorX="-103404" offsetFactorY="113428">
                    <psuz:zmPr id="{3FF957F7-6A33-4F9B-B005-21DFEFD7D141}" transitionDur="1000">
                      <p166:blipFill xmlns:p166="http://schemas.microsoft.com/office/powerpoint/2016/6/main">
                        <a:blip r:embed="rId7"/>
                        <a:stretch>
                          <a:fillRect/>
                        </a:stretch>
                      </p166:blipFill>
                      <p166:spPr xmlns:p166="http://schemas.microsoft.com/office/powerpoint/2016/6/main">
                        <a:xfrm>
                          <a:off x="2286002" y="3124200"/>
                          <a:ext cx="1810384" cy="1357789"/>
                        </a:xfrm>
                        <a:prstGeom prst="rect">
                          <a:avLst/>
                        </a:prstGeom>
                        <a:ln w="3175">
                          <a:solidFill>
                            <a:schemeClr val="tx1"/>
                          </a:solidFill>
                        </a:ln>
                        <a:effectLst>
                          <a:glow rad="139700">
                            <a:schemeClr val="accent4">
                              <a:satMod val="175000"/>
                              <a:alpha val="40000"/>
                            </a:schemeClr>
                          </a:glow>
                        </a:effectLst>
                      </p166:spPr>
                    </psuz:zmPr>
                  </psuz:summaryZmObj>
                  <psuz:summaryZmObj sectionId="{7F07B894-3640-44BF-AB44-2757F6ADAC0C}" offsetFactorX="216031" offsetFactorY="6761">
                    <psuz:zmPr id="{93E73913-088C-47D1-B469-E28C3F345072}" transitionDur="1000">
                      <p166:blipFill xmlns:p166="http://schemas.microsoft.com/office/powerpoint/2016/6/main">
                        <a:blip r:embed="rId8"/>
                        <a:stretch>
                          <a:fillRect/>
                        </a:stretch>
                      </p166:blipFill>
                      <p166:spPr xmlns:p166="http://schemas.microsoft.com/office/powerpoint/2016/6/main">
                        <a:xfrm>
                          <a:off x="4267196" y="3124195"/>
                          <a:ext cx="1810384" cy="1357789"/>
                        </a:xfrm>
                        <a:prstGeom prst="rect">
                          <a:avLst/>
                        </a:prstGeom>
                        <a:ln w="3175">
                          <a:solidFill>
                            <a:schemeClr val="tx1"/>
                          </a:solidFill>
                        </a:ln>
                        <a:effectLst>
                          <a:glow rad="101600">
                            <a:schemeClr val="accent4">
                              <a:satMod val="175000"/>
                              <a:alpha val="40000"/>
                            </a:schemeClr>
                          </a:glow>
                        </a:effectLst>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id="{1CDA98EF-BFE4-4CE4-98EF-37677D94007E}"/>
                  </a:ext>
                </a:extLst>
              </p:cNvPr>
              <p:cNvGrpSpPr>
                <a:grpSpLocks noGrp="1" noUngrp="1" noRot="1" noChangeAspect="1" noMove="1" noResize="1"/>
              </p:cNvGrpSpPr>
              <p:nvPr/>
            </p:nvGrpSpPr>
            <p:grpSpPr>
              <a:xfrm>
                <a:off x="1371600" y="1143000"/>
                <a:ext cx="6324600" cy="4525963"/>
                <a:chOff x="1371600" y="1143000"/>
                <a:chExt cx="6324600" cy="4525963"/>
              </a:xfrm>
            </p:grpSpPr>
            <p:pic>
              <p:nvPicPr>
                <p:cNvPr id="2" name="Picture 2">
                  <a:hlinkClick r:id="rId9" action="ppaction://hlinksldjump"/>
                </p:cNvPr>
                <p:cNvPicPr>
                  <a:picLocks noSelect="1" noRot="1" noChangeAspect="1" noMove="1" noResize="1" noEditPoints="1" noAdjustHandles="1" noChangeArrowheads="1" noChangeShapeType="1"/>
                </p:cNvPicPr>
                <p:nvPr/>
              </p:nvPicPr>
              <p:blipFill>
                <a:blip r:embed="rId2"/>
                <a:stretch>
                  <a:fillRect/>
                </a:stretch>
              </p:blipFill>
              <p:spPr>
                <a:xfrm>
                  <a:off x="3657602" y="1219199"/>
                  <a:ext cx="1810384" cy="1357789"/>
                </a:xfrm>
                <a:prstGeom prst="rect">
                  <a:avLst/>
                </a:prstGeom>
                <a:ln>
                  <a:solidFill>
                    <a:schemeClr val="tx1"/>
                  </a:solidFill>
                </a:ln>
                <a:effectLst>
                  <a:glow rad="101600">
                    <a:schemeClr val="accent4">
                      <a:satMod val="175000"/>
                      <a:alpha val="40000"/>
                    </a:schemeClr>
                  </a:glow>
                </a:effectLst>
              </p:spPr>
            </p:pic>
            <p:pic>
              <p:nvPicPr>
                <p:cNvPr id="3" name="Picture 3">
                  <a:hlinkClick r:id="rId10" action="ppaction://hlinksldjump"/>
                </p:cNvPr>
                <p:cNvPicPr>
                  <a:picLocks noSelect="1" noRot="1" noChangeAspect="1" noMove="1" noResize="1" noEditPoints="1" noAdjustHandles="1" noChangeArrowheads="1" noChangeShapeType="1"/>
                </p:cNvPicPr>
                <p:nvPr/>
              </p:nvPicPr>
              <p:blipFill>
                <a:blip r:embed="rId3"/>
                <a:stretch>
                  <a:fillRect/>
                </a:stretch>
              </p:blipFill>
              <p:spPr>
                <a:xfrm>
                  <a:off x="1600209" y="2743195"/>
                  <a:ext cx="1810384" cy="1357789"/>
                </a:xfrm>
                <a:prstGeom prst="rect">
                  <a:avLst/>
                </a:prstGeom>
                <a:ln>
                  <a:solidFill>
                    <a:schemeClr val="tx1"/>
                  </a:solidFill>
                </a:ln>
                <a:effectLst>
                  <a:glow rad="101600">
                    <a:schemeClr val="accent4">
                      <a:satMod val="175000"/>
                      <a:alpha val="40000"/>
                    </a:schemeClr>
                  </a:glow>
                </a:effectLst>
              </p:spPr>
            </p:pic>
            <p:pic>
              <p:nvPicPr>
                <p:cNvPr id="4" name="Picture 4">
                  <a:hlinkClick r:id="rId11" action="ppaction://hlinksldjump"/>
                </p:cNvPr>
                <p:cNvPicPr>
                  <a:picLocks noSelect="1" noRot="1" noChangeAspect="1" noMove="1" noResize="1" noEditPoints="1" noAdjustHandles="1" noChangeArrowheads="1" noChangeShapeType="1"/>
                </p:cNvPicPr>
                <p:nvPr/>
              </p:nvPicPr>
              <p:blipFill>
                <a:blip r:embed="rId4"/>
                <a:stretch>
                  <a:fillRect/>
                </a:stretch>
              </p:blipFill>
              <p:spPr>
                <a:xfrm>
                  <a:off x="3657602" y="2743195"/>
                  <a:ext cx="1810384" cy="1357789"/>
                </a:xfrm>
                <a:prstGeom prst="rect">
                  <a:avLst/>
                </a:prstGeom>
                <a:ln w="3175">
                  <a:solidFill>
                    <a:schemeClr val="tx1"/>
                  </a:solidFill>
                </a:ln>
                <a:effectLst>
                  <a:glow rad="101600">
                    <a:schemeClr val="accent4">
                      <a:satMod val="175000"/>
                      <a:alpha val="40000"/>
                    </a:schemeClr>
                  </a:glow>
                </a:effectLst>
              </p:spPr>
            </p:pic>
            <p:pic>
              <p:nvPicPr>
                <p:cNvPr id="7" name="Picture 7">
                  <a:hlinkClick r:id="rId12" action="ppaction://hlinksldjump"/>
                </p:cNvPr>
                <p:cNvPicPr>
                  <a:picLocks noSelect="1" noRot="1" noChangeAspect="1" noMove="1" noResize="1" noEditPoints="1" noAdjustHandles="1" noChangeArrowheads="1" noChangeShapeType="1"/>
                </p:cNvPicPr>
                <p:nvPr/>
              </p:nvPicPr>
              <p:blipFill>
                <a:blip r:embed="rId5"/>
                <a:stretch>
                  <a:fillRect/>
                </a:stretch>
              </p:blipFill>
              <p:spPr>
                <a:xfrm>
                  <a:off x="5638796" y="2743204"/>
                  <a:ext cx="1810384" cy="1357789"/>
                </a:xfrm>
                <a:prstGeom prst="rect">
                  <a:avLst/>
                </a:prstGeom>
                <a:ln w="3175">
                  <a:solidFill>
                    <a:schemeClr val="tx1"/>
                  </a:solidFill>
                </a:ln>
                <a:effectLst>
                  <a:glow rad="101600">
                    <a:schemeClr val="accent4">
                      <a:satMod val="175000"/>
                      <a:alpha val="40000"/>
                    </a:schemeClr>
                  </a:glow>
                </a:effectLst>
              </p:spPr>
            </p:pic>
            <p:pic>
              <p:nvPicPr>
                <p:cNvPr id="8" name="Picture 8">
                  <a:hlinkClick r:id="rId13" action="ppaction://hlinksldjump"/>
                </p:cNvPr>
                <p:cNvPicPr>
                  <a:picLocks noSelect="1" noRot="1" noChangeAspect="1" noMove="1" noResize="1" noEditPoints="1" noAdjustHandles="1" noChangeArrowheads="1" noChangeShapeType="1"/>
                </p:cNvPicPr>
                <p:nvPr/>
              </p:nvPicPr>
              <p:blipFill>
                <a:blip r:embed="rId6"/>
                <a:stretch>
                  <a:fillRect/>
                </a:stretch>
              </p:blipFill>
              <p:spPr>
                <a:xfrm>
                  <a:off x="1600209" y="4267200"/>
                  <a:ext cx="1810384" cy="1357789"/>
                </a:xfrm>
                <a:prstGeom prst="rect">
                  <a:avLst/>
                </a:prstGeom>
                <a:ln w="3175">
                  <a:solidFill>
                    <a:schemeClr val="tx1"/>
                  </a:solidFill>
                </a:ln>
                <a:effectLst>
                  <a:glow rad="139700">
                    <a:schemeClr val="accent4">
                      <a:satMod val="175000"/>
                      <a:alpha val="40000"/>
                    </a:schemeClr>
                  </a:glow>
                </a:effectLst>
              </p:spPr>
            </p:pic>
            <p:pic>
              <p:nvPicPr>
                <p:cNvPr id="9" name="Picture 9">
                  <a:hlinkClick r:id="rId14" action="ppaction://hlinksldjump"/>
                </p:cNvPr>
                <p:cNvPicPr>
                  <a:picLocks noSelect="1" noRot="1" noChangeAspect="1" noMove="1" noResize="1" noEditPoints="1" noAdjustHandles="1" noChangeArrowheads="1" noChangeShapeType="1"/>
                </p:cNvPicPr>
                <p:nvPr/>
              </p:nvPicPr>
              <p:blipFill>
                <a:blip r:embed="rId7"/>
                <a:stretch>
                  <a:fillRect/>
                </a:stretch>
              </p:blipFill>
              <p:spPr>
                <a:xfrm>
                  <a:off x="3657602" y="4267200"/>
                  <a:ext cx="1810384" cy="1357789"/>
                </a:xfrm>
                <a:prstGeom prst="rect">
                  <a:avLst/>
                </a:prstGeom>
                <a:ln w="3175">
                  <a:solidFill>
                    <a:schemeClr val="tx1"/>
                  </a:solidFill>
                </a:ln>
                <a:effectLst>
                  <a:glow rad="139700">
                    <a:schemeClr val="accent4">
                      <a:satMod val="175000"/>
                      <a:alpha val="40000"/>
                    </a:schemeClr>
                  </a:glow>
                </a:effectLst>
              </p:spPr>
            </p:pic>
            <p:pic>
              <p:nvPicPr>
                <p:cNvPr id="10" name="Picture 10">
                  <a:hlinkClick r:id="rId15" action="ppaction://hlinksldjump"/>
                </p:cNvPr>
                <p:cNvPicPr>
                  <a:picLocks noSelect="1" noRot="1" noChangeAspect="1" noMove="1" noResize="1" noEditPoints="1" noAdjustHandles="1" noChangeArrowheads="1" noChangeShapeType="1"/>
                </p:cNvPicPr>
                <p:nvPr/>
              </p:nvPicPr>
              <p:blipFill>
                <a:blip r:embed="rId8"/>
                <a:stretch>
                  <a:fillRect/>
                </a:stretch>
              </p:blipFill>
              <p:spPr>
                <a:xfrm>
                  <a:off x="5638796" y="4267195"/>
                  <a:ext cx="1810384" cy="1357789"/>
                </a:xfrm>
                <a:prstGeom prst="rect">
                  <a:avLst/>
                </a:prstGeom>
                <a:ln w="3175">
                  <a:solidFill>
                    <a:schemeClr val="tx1"/>
                  </a:solidFill>
                </a:ln>
                <a:effectLst>
                  <a:glow rad="101600">
                    <a:schemeClr val="accent4">
                      <a:satMod val="175000"/>
                      <a:alpha val="40000"/>
                    </a:schemeClr>
                  </a:glow>
                </a:effectLst>
              </p:spPr>
            </p:pic>
          </p:grpSp>
        </mc:Fallback>
      </mc:AlternateContent>
    </p:spTree>
    <p:extLst>
      <p:ext uri="{BB962C8B-B14F-4D97-AF65-F5344CB8AC3E}">
        <p14:creationId xmlns:p14="http://schemas.microsoft.com/office/powerpoint/2010/main" val="2105921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3348852238"/>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Calibri" pitchFamily="34" charset="0"/>
              <a:ea typeface="+mn-ea"/>
              <a:cs typeface="Arial" charset="0"/>
            </a:endParaRPr>
          </a:p>
        </p:txBody>
      </p:sp>
      <p:sp>
        <p:nvSpPr>
          <p:cNvPr id="6" name="Title 5"/>
          <p:cNvSpPr>
            <a:spLocks noGrp="1"/>
          </p:cNvSpPr>
          <p:nvPr>
            <p:ph type="title"/>
          </p:nvPr>
        </p:nvSpPr>
        <p:spPr/>
        <p:txBody>
          <a:bodyPr/>
          <a:lstStyle/>
          <a:p>
            <a:r>
              <a:rPr lang="en-US" dirty="0"/>
              <a:t>Revenue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fr-FR" sz="1800" b="0" i="0" u="none" strike="noStrike" kern="1200" cap="none" spc="0" normalizeH="0" baseline="0" noProof="1">
                <a:ln>
                  <a:noFill/>
                </a:ln>
                <a:solidFill>
                  <a:srgbClr val="FFFFFF"/>
                </a:solidFill>
                <a:effectLst/>
                <a:uLnTx/>
                <a:uFillTx/>
                <a:latin typeface="Calibri" pitchFamily="34" charset="0"/>
                <a:ea typeface="MS PGothic" pitchFamily="34" charset="-128"/>
                <a:cs typeface="Arial" charset="0"/>
              </a:endParaRPr>
            </a:p>
          </p:txBody>
        </p:sp>
      </p:grpSp>
    </p:spTree>
    <p:extLst>
      <p:ext uri="{BB962C8B-B14F-4D97-AF65-F5344CB8AC3E}">
        <p14:creationId xmlns:p14="http://schemas.microsoft.com/office/powerpoint/2010/main" val="195884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2785585016"/>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itle 5"/>
          <p:cNvSpPr>
            <a:spLocks noGrp="1"/>
          </p:cNvSpPr>
          <p:nvPr>
            <p:ph type="title"/>
          </p:nvPr>
        </p:nvSpPr>
        <p:spPr/>
        <p:txBody>
          <a:bodyPr/>
          <a:lstStyle/>
          <a:p>
            <a:r>
              <a:rPr lang="en-US" dirty="0"/>
              <a:t>Revenues: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algn="ctr"/>
              <a:endParaRPr lang="fr-FR" noProof="1">
                <a:solidFill>
                  <a:srgbClr val="FFFFFF"/>
                </a:solidFill>
                <a:latin typeface="Calibri" pitchFamily="34" charset="0"/>
                <a:ea typeface="MS PGothic" pitchFamily="34" charset="-128"/>
              </a:endParaRPr>
            </a:p>
          </p:txBody>
        </p:sp>
      </p:grpSp>
    </p:spTree>
    <p:extLst>
      <p:ext uri="{BB962C8B-B14F-4D97-AF65-F5344CB8AC3E}">
        <p14:creationId xmlns:p14="http://schemas.microsoft.com/office/powerpoint/2010/main" val="16802864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399" y="1044388"/>
            <a:ext cx="3886201" cy="5029200"/>
          </a:xfrm>
          <a:prstGeom prst="rect">
            <a:avLst/>
          </a:prstGeom>
        </p:spPr>
      </p:pic>
      <p:sp>
        <p:nvSpPr>
          <p:cNvPr id="2" name="Title 1"/>
          <p:cNvSpPr>
            <a:spLocks noGrp="1"/>
          </p:cNvSpPr>
          <p:nvPr>
            <p:ph type="title"/>
          </p:nvPr>
        </p:nvSpPr>
        <p:spPr/>
        <p:txBody>
          <a:bodyPr/>
          <a:lstStyle/>
          <a:p>
            <a:r>
              <a:rPr lang="en-US" dirty="0"/>
              <a:t>Revenues: Tax Levy</a:t>
            </a:r>
          </a:p>
        </p:txBody>
      </p:sp>
      <p:sp>
        <p:nvSpPr>
          <p:cNvPr id="9" name="TextBox 8"/>
          <p:cNvSpPr txBox="1"/>
          <p:nvPr/>
        </p:nvSpPr>
        <p:spPr>
          <a:xfrm>
            <a:off x="4514850" y="1321602"/>
            <a:ext cx="4191000" cy="2031325"/>
          </a:xfrm>
          <a:prstGeom prst="rect">
            <a:avLst/>
          </a:prstGeom>
          <a:noFill/>
        </p:spPr>
        <p:txBody>
          <a:bodyPr wrap="square" rtlCol="0">
            <a:spAutoFit/>
          </a:bodyPr>
          <a:lstStyle/>
          <a:p>
            <a:pPr algn="ctr"/>
            <a:r>
              <a:rPr lang="en-US" dirty="0">
                <a:solidFill>
                  <a:schemeClr val="tx1"/>
                </a:solidFill>
                <a:latin typeface="Avenir LT Std 45 Book" panose="020B0502020203020204" pitchFamily="34" charset="0"/>
              </a:rPr>
              <a:t>Half Hollow Hills continues to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adhere to the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Property Tax Levy Cap Legislation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and recommends a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tax levy increase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consistent with the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State-mandated formula.</a:t>
            </a:r>
          </a:p>
        </p:txBody>
      </p:sp>
      <p:sp>
        <p:nvSpPr>
          <p:cNvPr id="3" name="TextBox 2">
            <a:extLst>
              <a:ext uri="{FF2B5EF4-FFF2-40B4-BE49-F238E27FC236}">
                <a16:creationId xmlns:a16="http://schemas.microsoft.com/office/drawing/2014/main" id="{98A46AEE-A05E-4B0D-90FA-D11C7BFB565E}"/>
              </a:ext>
            </a:extLst>
          </p:cNvPr>
          <p:cNvSpPr txBox="1"/>
          <p:nvPr/>
        </p:nvSpPr>
        <p:spPr>
          <a:xfrm>
            <a:off x="5276850" y="3733800"/>
            <a:ext cx="2667000" cy="461665"/>
          </a:xfrm>
          <a:prstGeom prst="rect">
            <a:avLst/>
          </a:prstGeom>
          <a:noFill/>
        </p:spPr>
        <p:txBody>
          <a:bodyPr wrap="square" rtlCol="0">
            <a:spAutoFit/>
          </a:bodyPr>
          <a:lstStyle/>
          <a:p>
            <a:pPr algn="ctr"/>
            <a:r>
              <a:rPr lang="en-US" sz="2400" b="1" dirty="0">
                <a:solidFill>
                  <a:srgbClr val="00B050"/>
                </a:solidFill>
                <a:latin typeface="Avenir LT Std 45 Book" panose="020B0502020203020204" pitchFamily="34" charset="0"/>
              </a:rPr>
              <a:t>2.54%</a:t>
            </a:r>
          </a:p>
        </p:txBody>
      </p:sp>
      <p:sp>
        <p:nvSpPr>
          <p:cNvPr id="6" name="TextBox 5">
            <a:extLst>
              <a:ext uri="{FF2B5EF4-FFF2-40B4-BE49-F238E27FC236}">
                <a16:creationId xmlns:a16="http://schemas.microsoft.com/office/drawing/2014/main" id="{E7D244B7-2C6B-456E-8ED7-ACDB6205F02A}"/>
              </a:ext>
            </a:extLst>
          </p:cNvPr>
          <p:cNvSpPr txBox="1"/>
          <p:nvPr/>
        </p:nvSpPr>
        <p:spPr>
          <a:xfrm>
            <a:off x="4924425" y="4114800"/>
            <a:ext cx="3371850" cy="523220"/>
          </a:xfrm>
          <a:prstGeom prst="rect">
            <a:avLst/>
          </a:prstGeom>
          <a:noFill/>
        </p:spPr>
        <p:txBody>
          <a:bodyPr wrap="square" rtlCol="0">
            <a:spAutoFit/>
          </a:bodyPr>
          <a:lstStyle/>
          <a:p>
            <a:pPr algn="ctr"/>
            <a:r>
              <a:rPr lang="en-US" sz="1400" dirty="0">
                <a:solidFill>
                  <a:srgbClr val="00B050"/>
                </a:solidFill>
                <a:latin typeface="Avenir LT Std 45 Book" panose="020B0502020203020204" pitchFamily="34" charset="0"/>
              </a:rPr>
              <a:t>increase to the property tax</a:t>
            </a:r>
            <a:br>
              <a:rPr lang="en-US" sz="1400" dirty="0">
                <a:solidFill>
                  <a:srgbClr val="00B050"/>
                </a:solidFill>
                <a:latin typeface="Avenir LT Std 45 Book" panose="020B0502020203020204" pitchFamily="34" charset="0"/>
              </a:rPr>
            </a:br>
            <a:r>
              <a:rPr lang="en-US" sz="1400" dirty="0">
                <a:solidFill>
                  <a:srgbClr val="00B050"/>
                </a:solidFill>
                <a:latin typeface="Avenir LT Std 45 Book" panose="020B0502020203020204" pitchFamily="34" charset="0"/>
              </a:rPr>
              <a:t>levy from 2023-2024 amount</a:t>
            </a:r>
          </a:p>
        </p:txBody>
      </p:sp>
    </p:spTree>
    <p:extLst>
      <p:ext uri="{BB962C8B-B14F-4D97-AF65-F5344CB8AC3E}">
        <p14:creationId xmlns:p14="http://schemas.microsoft.com/office/powerpoint/2010/main" val="41034068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1" nodeType="clickEffect">
                                  <p:stCondLst>
                                    <p:cond delay="0"/>
                                  </p:stCondLst>
                                  <p:iterate type="lt">
                                    <p:tmAbs val="0"/>
                                  </p:iterate>
                                  <p:childTnLst>
                                    <p:set>
                                      <p:cBhvr>
                                        <p:cTn id="11" dur="1" fill="hold">
                                          <p:stCondLst>
                                            <p:cond delay="0"/>
                                          </p:stCondLst>
                                        </p:cTn>
                                        <p:tgtEl>
                                          <p:spTgt spid="3"/>
                                        </p:tgtEl>
                                        <p:attrNameLst>
                                          <p:attrName>style.visibility</p:attrName>
                                        </p:attrNameLst>
                                      </p:cBhvr>
                                      <p:to>
                                        <p:strVal val="visible"/>
                                      </p:to>
                                    </p:set>
                                  </p:childTnLst>
                                </p:cTn>
                              </p:par>
                            </p:childTnLst>
                          </p:cTn>
                        </p:par>
                        <p:par>
                          <p:cTn id="12" fill="hold">
                            <p:stCondLst>
                              <p:cond delay="0"/>
                            </p:stCondLst>
                            <p:childTnLst>
                              <p:par>
                                <p:cTn id="13" presetID="34" presetClass="emph" presetSubtype="0" fill="hold" grpId="0" nodeType="after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gtEl>
                                        <p:attrNameLst>
                                          <p:attrName>ppt_x</p:attrName>
                                          <p:attrName>ppt_y</p:attrName>
                                        </p:attrNameLst>
                                      </p:cBhvr>
                                    </p:animMotion>
                                    <p:animRot by="1500000">
                                      <p:cBhvr>
                                        <p:cTn id="15" dur="125" fill="hold">
                                          <p:stCondLst>
                                            <p:cond delay="0"/>
                                          </p:stCondLst>
                                        </p:cTn>
                                        <p:tgtEl>
                                          <p:spTgt spid="3"/>
                                        </p:tgtEl>
                                        <p:attrNameLst>
                                          <p:attrName>r</p:attrName>
                                        </p:attrNameLst>
                                      </p:cBhvr>
                                    </p:animRot>
                                    <p:animRot by="-1500000">
                                      <p:cBhvr>
                                        <p:cTn id="16" dur="125" fill="hold">
                                          <p:stCondLst>
                                            <p:cond delay="125"/>
                                          </p:stCondLst>
                                        </p:cTn>
                                        <p:tgtEl>
                                          <p:spTgt spid="3"/>
                                        </p:tgtEl>
                                        <p:attrNameLst>
                                          <p:attrName>r</p:attrName>
                                        </p:attrNameLst>
                                      </p:cBhvr>
                                    </p:animRot>
                                    <p:animRot by="-1500000">
                                      <p:cBhvr>
                                        <p:cTn id="17" dur="125" fill="hold">
                                          <p:stCondLst>
                                            <p:cond delay="250"/>
                                          </p:stCondLst>
                                        </p:cTn>
                                        <p:tgtEl>
                                          <p:spTgt spid="3"/>
                                        </p:tgtEl>
                                        <p:attrNameLst>
                                          <p:attrName>r</p:attrName>
                                        </p:attrNameLst>
                                      </p:cBhvr>
                                    </p:animRot>
                                    <p:animRot by="1500000">
                                      <p:cBhvr>
                                        <p:cTn id="18" dur="125" fill="hold">
                                          <p:stCondLst>
                                            <p:cond delay="375"/>
                                          </p:stCondLst>
                                        </p:cTn>
                                        <p:tgtEl>
                                          <p:spTgt spid="3"/>
                                        </p:tgtEl>
                                        <p:attrNameLst>
                                          <p:attrName>r</p:attrName>
                                        </p:attrNameLst>
                                      </p:cBhvr>
                                    </p:animRot>
                                  </p:childTnLst>
                                </p:cTn>
                              </p:par>
                              <p:par>
                                <p:cTn id="19" presetID="16" presetClass="entr" presetSubtype="2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P spid="3" grpId="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835518599"/>
              </p:ext>
            </p:extLst>
          </p:nvPr>
        </p:nvGraphicFramePr>
        <p:xfrm>
          <a:off x="457200" y="1219200"/>
          <a:ext cx="81534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a:extLst>
              <a:ext uri="{FF2B5EF4-FFF2-40B4-BE49-F238E27FC236}">
                <a16:creationId xmlns:a16="http://schemas.microsoft.com/office/drawing/2014/main" id="{A8D5EAC6-66E9-49CB-B5BE-123AF5C340D0}"/>
              </a:ext>
            </a:extLst>
          </p:cNvPr>
          <p:cNvSpPr txBox="1"/>
          <p:nvPr/>
        </p:nvSpPr>
        <p:spPr>
          <a:xfrm>
            <a:off x="3124200" y="1295400"/>
            <a:ext cx="5181600" cy="2092881"/>
          </a:xfrm>
          <a:prstGeom prst="rect">
            <a:avLst/>
          </a:prstGeom>
          <a:noFill/>
        </p:spPr>
        <p:txBody>
          <a:bodyPr wrap="square" rtlCol="0">
            <a:spAutoFit/>
          </a:bodyPr>
          <a:lstStyle/>
          <a:p>
            <a:r>
              <a:rPr lang="en-US" dirty="0">
                <a:solidFill>
                  <a:schemeClr val="tx1"/>
                </a:solidFill>
              </a:rPr>
              <a:t>For both the 2023-24 and 2024-25 State budgets:</a:t>
            </a:r>
          </a:p>
          <a:p>
            <a:pPr lvl="1" indent="-285750">
              <a:buFont typeface="Arial" panose="020B0604020202020204" pitchFamily="34" charset="0"/>
              <a:buChar char="•"/>
            </a:pPr>
            <a:r>
              <a:rPr lang="en-US" sz="1600" dirty="0">
                <a:solidFill>
                  <a:schemeClr val="tx1"/>
                </a:solidFill>
              </a:rPr>
              <a:t>State-approved budgets were late (missing their </a:t>
            </a:r>
            <a:br>
              <a:rPr lang="en-US" sz="1600" dirty="0">
                <a:solidFill>
                  <a:schemeClr val="tx1"/>
                </a:solidFill>
              </a:rPr>
            </a:br>
            <a:r>
              <a:rPr lang="en-US" sz="1600" dirty="0">
                <a:solidFill>
                  <a:schemeClr val="tx1"/>
                </a:solidFill>
              </a:rPr>
              <a:t>April 1st deadline)</a:t>
            </a:r>
          </a:p>
          <a:p>
            <a:pPr lvl="1" indent="-285750">
              <a:buFont typeface="Arial" panose="020B0604020202020204" pitchFamily="34" charset="0"/>
              <a:buChar char="•"/>
            </a:pPr>
            <a:r>
              <a:rPr lang="en-US" sz="1600" dirty="0">
                <a:solidFill>
                  <a:schemeClr val="tx1"/>
                </a:solidFill>
              </a:rPr>
              <a:t>Schools required to adopt following school year budgets in mid-April regardless of whether State meets their deadline or not!</a:t>
            </a:r>
          </a:p>
          <a:p>
            <a:pPr lvl="1" indent="-285750">
              <a:buFont typeface="Arial" panose="020B0604020202020204" pitchFamily="34" charset="0"/>
              <a:buChar char="•"/>
            </a:pPr>
            <a:r>
              <a:rPr lang="en-US" sz="1600" dirty="0">
                <a:solidFill>
                  <a:schemeClr val="tx1"/>
                </a:solidFill>
              </a:rPr>
              <a:t>Late State budget = districts must incorporate best estimates only for State Aid projections</a:t>
            </a:r>
          </a:p>
        </p:txBody>
      </p:sp>
    </p:spTree>
    <p:extLst>
      <p:ext uri="{BB962C8B-B14F-4D97-AF65-F5344CB8AC3E}">
        <p14:creationId xmlns:p14="http://schemas.microsoft.com/office/powerpoint/2010/main" val="42434672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a:t>
            </a:r>
          </a:p>
        </p:txBody>
      </p:sp>
      <p:graphicFrame>
        <p:nvGraphicFramePr>
          <p:cNvPr id="6" name="Content Placeholder 5"/>
          <p:cNvGraphicFramePr>
            <a:graphicFrameLocks noGrp="1"/>
          </p:cNvGraphicFramePr>
          <p:nvPr>
            <p:ph idx="1"/>
            <p:extLst/>
          </p:nvPr>
        </p:nvGraphicFramePr>
        <p:xfrm>
          <a:off x="457200" y="1219200"/>
          <a:ext cx="81534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9C025F5C-3C7E-475F-9F4E-C7E648248897}"/>
              </a:ext>
            </a:extLst>
          </p:cNvPr>
          <p:cNvSpPr txBox="1"/>
          <p:nvPr/>
        </p:nvSpPr>
        <p:spPr>
          <a:xfrm>
            <a:off x="3352800" y="1295400"/>
            <a:ext cx="4876800" cy="2431435"/>
          </a:xfrm>
          <a:prstGeom prst="rect">
            <a:avLst/>
          </a:prstGeom>
          <a:noFill/>
        </p:spPr>
        <p:txBody>
          <a:bodyPr wrap="square" rtlCol="0">
            <a:spAutoFit/>
          </a:bodyPr>
          <a:lstStyle/>
          <a:p>
            <a:r>
              <a:rPr lang="en-US" dirty="0">
                <a:solidFill>
                  <a:schemeClr val="tx1"/>
                </a:solidFill>
              </a:rPr>
              <a:t>Total 2024-25 State Aid projection used in HHH adopted budget = $42,541,087 and assumes:</a:t>
            </a:r>
          </a:p>
          <a:p>
            <a:pPr marL="396875" lvl="1" indent="-285750">
              <a:buFont typeface="Arial" panose="020B0604020202020204" pitchFamily="34" charset="0"/>
              <a:buChar char="•"/>
            </a:pPr>
            <a:r>
              <a:rPr lang="en-US" sz="1600" dirty="0">
                <a:solidFill>
                  <a:schemeClr val="tx1"/>
                </a:solidFill>
              </a:rPr>
              <a:t>Restoration of Foundation Aid reductions proposed by the Governor</a:t>
            </a:r>
          </a:p>
          <a:p>
            <a:pPr marL="396875" lvl="1" indent="-285750">
              <a:buFont typeface="Arial" panose="020B0604020202020204" pitchFamily="34" charset="0"/>
              <a:buChar char="•"/>
            </a:pPr>
            <a:r>
              <a:rPr lang="en-US" sz="1600" dirty="0">
                <a:solidFill>
                  <a:schemeClr val="tx1"/>
                </a:solidFill>
              </a:rPr>
              <a:t>Increased Building Aid (incorporating recently completed/filed projects)</a:t>
            </a:r>
          </a:p>
          <a:p>
            <a:pPr marL="111125" lvl="1"/>
            <a:endParaRPr lang="en-US" sz="1600" dirty="0">
              <a:solidFill>
                <a:schemeClr val="tx1"/>
              </a:solidFill>
            </a:endParaRPr>
          </a:p>
          <a:p>
            <a:r>
              <a:rPr lang="en-US" dirty="0">
                <a:solidFill>
                  <a:schemeClr val="tx1"/>
                </a:solidFill>
              </a:rPr>
              <a:t>In reality, the </a:t>
            </a:r>
            <a:r>
              <a:rPr lang="en-US" u="sng" dirty="0">
                <a:solidFill>
                  <a:schemeClr val="tx1"/>
                </a:solidFill>
              </a:rPr>
              <a:t>late</a:t>
            </a:r>
            <a:r>
              <a:rPr lang="en-US" dirty="0">
                <a:solidFill>
                  <a:schemeClr val="tx1"/>
                </a:solidFill>
              </a:rPr>
              <a:t> State-approved budget increased our Foundation Aid less than $50,000. </a:t>
            </a:r>
          </a:p>
        </p:txBody>
      </p:sp>
    </p:spTree>
    <p:extLst>
      <p:ext uri="{BB962C8B-B14F-4D97-AF65-F5344CB8AC3E}">
        <p14:creationId xmlns:p14="http://schemas.microsoft.com/office/powerpoint/2010/main" val="18919753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Revenues: Use of Reserves</a:t>
            </a:r>
          </a:p>
        </p:txBody>
      </p:sp>
      <p:graphicFrame>
        <p:nvGraphicFramePr>
          <p:cNvPr id="4" name="Object 3">
            <a:extLst>
              <a:ext uri="{FF2B5EF4-FFF2-40B4-BE49-F238E27FC236}">
                <a16:creationId xmlns:a16="http://schemas.microsoft.com/office/drawing/2014/main" id="{26C1266E-3738-4014-AEA6-C182FF338E6A}"/>
              </a:ext>
            </a:extLst>
          </p:cNvPr>
          <p:cNvGraphicFramePr>
            <a:graphicFrameLocks noChangeAspect="1"/>
          </p:cNvGraphicFramePr>
          <p:nvPr>
            <p:extLst>
              <p:ext uri="{D42A27DB-BD31-4B8C-83A1-F6EECF244321}">
                <p14:modId xmlns:p14="http://schemas.microsoft.com/office/powerpoint/2010/main" val="3283194303"/>
              </p:ext>
            </p:extLst>
          </p:nvPr>
        </p:nvGraphicFramePr>
        <p:xfrm>
          <a:off x="762000" y="1447800"/>
          <a:ext cx="7543800" cy="3676650"/>
        </p:xfrm>
        <a:graphic>
          <a:graphicData uri="http://schemas.openxmlformats.org/presentationml/2006/ole">
            <mc:AlternateContent xmlns:mc="http://schemas.openxmlformats.org/markup-compatibility/2006">
              <mc:Choice xmlns:v="urn:schemas-microsoft-com:vml" Requires="v">
                <p:oleObj spid="_x0000_s1045" name="Worksheet" r:id="rId3" imgW="7543953" imgH="3676684" progId="Excel.Sheet.12">
                  <p:embed/>
                </p:oleObj>
              </mc:Choice>
              <mc:Fallback>
                <p:oleObj name="Worksheet" r:id="rId3" imgW="7543953" imgH="3676684" progId="Excel.Sheet.12">
                  <p:embed/>
                  <p:pic>
                    <p:nvPicPr>
                      <p:cNvPr id="0" name=""/>
                      <p:cNvPicPr/>
                      <p:nvPr/>
                    </p:nvPicPr>
                    <p:blipFill>
                      <a:blip r:embed="rId4"/>
                      <a:stretch>
                        <a:fillRect/>
                      </a:stretch>
                    </p:blipFill>
                    <p:spPr>
                      <a:xfrm>
                        <a:off x="762000" y="1447800"/>
                        <a:ext cx="7543800" cy="3676650"/>
                      </a:xfrm>
                      <a:prstGeom prst="rect">
                        <a:avLst/>
                      </a:prstGeom>
                    </p:spPr>
                  </p:pic>
                </p:oleObj>
              </mc:Fallback>
            </mc:AlternateContent>
          </a:graphicData>
        </a:graphic>
      </p:graphicFrame>
    </p:spTree>
    <p:extLst>
      <p:ext uri="{BB962C8B-B14F-4D97-AF65-F5344CB8AC3E}">
        <p14:creationId xmlns:p14="http://schemas.microsoft.com/office/powerpoint/2010/main" val="7995833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Revenues: Use of Reserves</a:t>
            </a:r>
          </a:p>
        </p:txBody>
      </p:sp>
      <p:pic>
        <p:nvPicPr>
          <p:cNvPr id="4" name="Picture 3">
            <a:extLst>
              <a:ext uri="{FF2B5EF4-FFF2-40B4-BE49-F238E27FC236}">
                <a16:creationId xmlns:a16="http://schemas.microsoft.com/office/drawing/2014/main" id="{9AF83E98-8361-484B-ADDC-8BE0ACAC93D0}"/>
              </a:ext>
            </a:extLst>
          </p:cNvPr>
          <p:cNvPicPr>
            <a:picLocks noChangeAspect="1"/>
          </p:cNvPicPr>
          <p:nvPr/>
        </p:nvPicPr>
        <p:blipFill>
          <a:blip r:embed="rId3"/>
          <a:stretch>
            <a:fillRect/>
          </a:stretch>
        </p:blipFill>
        <p:spPr>
          <a:xfrm>
            <a:off x="6748730" y="1371600"/>
            <a:ext cx="1783241" cy="4191000"/>
          </a:xfrm>
          <a:prstGeom prst="rect">
            <a:avLst/>
          </a:prstGeom>
        </p:spPr>
      </p:pic>
      <p:graphicFrame>
        <p:nvGraphicFramePr>
          <p:cNvPr id="5" name="Object 4">
            <a:extLst>
              <a:ext uri="{FF2B5EF4-FFF2-40B4-BE49-F238E27FC236}">
                <a16:creationId xmlns:a16="http://schemas.microsoft.com/office/drawing/2014/main" id="{68DE0A03-2676-43B0-9585-EB86E71EB744}"/>
              </a:ext>
            </a:extLst>
          </p:cNvPr>
          <p:cNvGraphicFramePr>
            <a:graphicFrameLocks noChangeAspect="1"/>
          </p:cNvGraphicFramePr>
          <p:nvPr>
            <p:extLst>
              <p:ext uri="{D42A27DB-BD31-4B8C-83A1-F6EECF244321}">
                <p14:modId xmlns:p14="http://schemas.microsoft.com/office/powerpoint/2010/main" val="2620512447"/>
              </p:ext>
            </p:extLst>
          </p:nvPr>
        </p:nvGraphicFramePr>
        <p:xfrm>
          <a:off x="838200" y="1600200"/>
          <a:ext cx="7543800" cy="3676650"/>
        </p:xfrm>
        <a:graphic>
          <a:graphicData uri="http://schemas.openxmlformats.org/presentationml/2006/ole">
            <mc:AlternateContent xmlns:mc="http://schemas.openxmlformats.org/markup-compatibility/2006">
              <mc:Choice xmlns:v="urn:schemas-microsoft-com:vml" Requires="v">
                <p:oleObj spid="_x0000_s2069" name="Worksheet" r:id="rId4" imgW="7543953" imgH="3676684" progId="Excel.Sheet.12">
                  <p:embed/>
                </p:oleObj>
              </mc:Choice>
              <mc:Fallback>
                <p:oleObj name="Worksheet" r:id="rId4" imgW="7543953" imgH="3676684" progId="Excel.Sheet.12">
                  <p:embed/>
                  <p:pic>
                    <p:nvPicPr>
                      <p:cNvPr id="5" name="Object 4">
                        <a:extLst>
                          <a:ext uri="{FF2B5EF4-FFF2-40B4-BE49-F238E27FC236}">
                            <a16:creationId xmlns:a16="http://schemas.microsoft.com/office/drawing/2014/main" id="{D3741411-9BD3-40FF-8B76-53740BEFDA3C}"/>
                          </a:ext>
                        </a:extLst>
                      </p:cNvPr>
                      <p:cNvPicPr/>
                      <p:nvPr/>
                    </p:nvPicPr>
                    <p:blipFill>
                      <a:blip r:embed="rId5"/>
                      <a:stretch>
                        <a:fillRect/>
                      </a:stretch>
                    </p:blipFill>
                    <p:spPr>
                      <a:xfrm>
                        <a:off x="838200" y="1600200"/>
                        <a:ext cx="7543800" cy="3676650"/>
                      </a:xfrm>
                      <a:prstGeom prst="rect">
                        <a:avLst/>
                      </a:prstGeom>
                    </p:spPr>
                  </p:pic>
                </p:oleObj>
              </mc:Fallback>
            </mc:AlternateContent>
          </a:graphicData>
        </a:graphic>
      </p:graphicFrame>
    </p:spTree>
    <p:extLst>
      <p:ext uri="{BB962C8B-B14F-4D97-AF65-F5344CB8AC3E}">
        <p14:creationId xmlns:p14="http://schemas.microsoft.com/office/powerpoint/2010/main" val="20931104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Use of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1" name="Group 30">
            <a:extLst>
              <a:ext uri="{FF2B5EF4-FFF2-40B4-BE49-F238E27FC236}">
                <a16:creationId xmlns:a16="http://schemas.microsoft.com/office/drawing/2014/main" id="{AFE791F2-EB67-4062-9A8D-409A0FE66D21}"/>
              </a:ext>
            </a:extLst>
          </p:cNvPr>
          <p:cNvGrpSpPr/>
          <p:nvPr/>
        </p:nvGrpSpPr>
        <p:grpSpPr>
          <a:xfrm>
            <a:off x="6384851" y="2261545"/>
            <a:ext cx="1510589" cy="453542"/>
            <a:chOff x="6384851" y="2261545"/>
            <a:chExt cx="1510589" cy="453542"/>
          </a:xfrm>
        </p:grpSpPr>
        <p:grpSp>
          <p:nvGrpSpPr>
            <p:cNvPr id="92" name="Group 91">
              <a:extLst>
                <a:ext uri="{FF2B5EF4-FFF2-40B4-BE49-F238E27FC236}">
                  <a16:creationId xmlns:a16="http://schemas.microsoft.com/office/drawing/2014/main" id="{3026C237-7ED3-4A07-A783-135DE07EE11B}"/>
                </a:ext>
              </a:extLst>
            </p:cNvPr>
            <p:cNvGrpSpPr>
              <a:grpSpLocks noChangeAspect="1"/>
            </p:cNvGrpSpPr>
            <p:nvPr/>
          </p:nvGrpSpPr>
          <p:grpSpPr>
            <a:xfrm rot="16200000">
              <a:off x="6913375" y="1733021"/>
              <a:ext cx="453542" cy="1510589"/>
              <a:chOff x="5273040" y="7101408"/>
              <a:chExt cx="1645920" cy="3776472"/>
            </a:xfrm>
          </p:grpSpPr>
          <p:sp>
            <p:nvSpPr>
              <p:cNvPr id="93" name="Rectangle 92">
                <a:extLst>
                  <a:ext uri="{FF2B5EF4-FFF2-40B4-BE49-F238E27FC236}">
                    <a16:creationId xmlns:a16="http://schemas.microsoft.com/office/drawing/2014/main" id="{CF0905BB-9FE3-48FE-BB1E-4F92F680D04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19">
                <a:extLst>
                  <a:ext uri="{FF2B5EF4-FFF2-40B4-BE49-F238E27FC236}">
                    <a16:creationId xmlns:a16="http://schemas.microsoft.com/office/drawing/2014/main" id="{8E6B3446-45A6-43DF-B069-9878E1A44513}"/>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3" name="Rectangle 112">
              <a:extLst>
                <a:ext uri="{FF2B5EF4-FFF2-40B4-BE49-F238E27FC236}">
                  <a16:creationId xmlns:a16="http://schemas.microsoft.com/office/drawing/2014/main" id="{4D59838F-BFF5-49B0-8658-A023F7EBCF1E}"/>
                </a:ext>
              </a:extLst>
            </p:cNvPr>
            <p:cNvSpPr/>
            <p:nvPr/>
          </p:nvSpPr>
          <p:spPr bwMode="auto">
            <a:xfrm rot="10800000">
              <a:off x="6603783" y="2286000"/>
              <a:ext cx="1203252" cy="411480"/>
            </a:xfrm>
            <a:prstGeom prst="rect">
              <a:avLst/>
            </a:prstGeom>
            <a:solidFill>
              <a:srgbClr val="0070C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0070C0"/>
                </a:solidFill>
                <a:effectLst/>
                <a:latin typeface="Arial" charset="0"/>
              </a:endParaRPr>
            </a:p>
          </p:txBody>
        </p:sp>
      </p:grpSp>
      <p:grpSp>
        <p:nvGrpSpPr>
          <p:cNvPr id="30" name="Group 29">
            <a:extLst>
              <a:ext uri="{FF2B5EF4-FFF2-40B4-BE49-F238E27FC236}">
                <a16:creationId xmlns:a16="http://schemas.microsoft.com/office/drawing/2014/main" id="{19758E7C-2B04-42CC-851A-2CFF7D6391E9}"/>
              </a:ext>
            </a:extLst>
          </p:cNvPr>
          <p:cNvGrpSpPr/>
          <p:nvPr/>
        </p:nvGrpSpPr>
        <p:grpSpPr>
          <a:xfrm>
            <a:off x="6384851" y="2871145"/>
            <a:ext cx="1510589" cy="453542"/>
            <a:chOff x="6384851" y="2871145"/>
            <a:chExt cx="1510589" cy="453542"/>
          </a:xfrm>
        </p:grpSpPr>
        <p:grpSp>
          <p:nvGrpSpPr>
            <p:cNvPr id="95" name="Group 94">
              <a:extLst>
                <a:ext uri="{FF2B5EF4-FFF2-40B4-BE49-F238E27FC236}">
                  <a16:creationId xmlns:a16="http://schemas.microsoft.com/office/drawing/2014/main" id="{EE885473-8450-4B59-BE89-443F6A819EB8}"/>
                </a:ext>
              </a:extLst>
            </p:cNvPr>
            <p:cNvGrpSpPr>
              <a:grpSpLocks noChangeAspect="1"/>
            </p:cNvGrpSpPr>
            <p:nvPr/>
          </p:nvGrpSpPr>
          <p:grpSpPr>
            <a:xfrm rot="16200000">
              <a:off x="6913375" y="2342621"/>
              <a:ext cx="453542" cy="1510589"/>
              <a:chOff x="5273040" y="7101408"/>
              <a:chExt cx="1645920" cy="3776472"/>
            </a:xfrm>
          </p:grpSpPr>
          <p:sp>
            <p:nvSpPr>
              <p:cNvPr id="96" name="Rectangle 95">
                <a:extLst>
                  <a:ext uri="{FF2B5EF4-FFF2-40B4-BE49-F238E27FC236}">
                    <a16:creationId xmlns:a16="http://schemas.microsoft.com/office/drawing/2014/main" id="{7485473C-3450-442F-85EB-56EE267FA4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22">
                <a:extLst>
                  <a:ext uri="{FF2B5EF4-FFF2-40B4-BE49-F238E27FC236}">
                    <a16:creationId xmlns:a16="http://schemas.microsoft.com/office/drawing/2014/main" id="{32B0800C-C16A-4CDE-97B6-83335B87AF68}"/>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4" name="Rectangle 113">
              <a:extLst>
                <a:ext uri="{FF2B5EF4-FFF2-40B4-BE49-F238E27FC236}">
                  <a16:creationId xmlns:a16="http://schemas.microsoft.com/office/drawing/2014/main" id="{45FAB04B-BBF9-4E67-B1A9-D7AE43D1F24E}"/>
                </a:ext>
              </a:extLst>
            </p:cNvPr>
            <p:cNvSpPr/>
            <p:nvPr/>
          </p:nvSpPr>
          <p:spPr bwMode="auto">
            <a:xfrm rot="10800000">
              <a:off x="6934199" y="2892409"/>
              <a:ext cx="865499" cy="411480"/>
            </a:xfrm>
            <a:prstGeom prst="rect">
              <a:avLst/>
            </a:prstGeom>
            <a:solidFill>
              <a:schemeClr val="tx1">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9" name="Group 28">
            <a:extLst>
              <a:ext uri="{FF2B5EF4-FFF2-40B4-BE49-F238E27FC236}">
                <a16:creationId xmlns:a16="http://schemas.microsoft.com/office/drawing/2014/main" id="{69FF59A2-6226-45F6-B28B-DAB44204190D}"/>
              </a:ext>
            </a:extLst>
          </p:cNvPr>
          <p:cNvGrpSpPr/>
          <p:nvPr/>
        </p:nvGrpSpPr>
        <p:grpSpPr>
          <a:xfrm>
            <a:off x="6384852" y="3480744"/>
            <a:ext cx="1510589" cy="453542"/>
            <a:chOff x="6384852" y="3480744"/>
            <a:chExt cx="1510589" cy="453542"/>
          </a:xfrm>
        </p:grpSpPr>
        <p:grpSp>
          <p:nvGrpSpPr>
            <p:cNvPr id="98" name="Group 97">
              <a:extLst>
                <a:ext uri="{FF2B5EF4-FFF2-40B4-BE49-F238E27FC236}">
                  <a16:creationId xmlns:a16="http://schemas.microsoft.com/office/drawing/2014/main" id="{85D51F84-F24D-46AE-A94E-561E3B69045E}"/>
                </a:ext>
              </a:extLst>
            </p:cNvPr>
            <p:cNvGrpSpPr>
              <a:grpSpLocks noChangeAspect="1"/>
            </p:cNvGrpSpPr>
            <p:nvPr/>
          </p:nvGrpSpPr>
          <p:grpSpPr>
            <a:xfrm rot="16200000">
              <a:off x="6913376" y="2952220"/>
              <a:ext cx="453542" cy="1510589"/>
              <a:chOff x="5273040" y="7101408"/>
              <a:chExt cx="1645920" cy="3776472"/>
            </a:xfrm>
          </p:grpSpPr>
          <p:sp>
            <p:nvSpPr>
              <p:cNvPr id="99" name="Rectangle 98">
                <a:extLst>
                  <a:ext uri="{FF2B5EF4-FFF2-40B4-BE49-F238E27FC236}">
                    <a16:creationId xmlns:a16="http://schemas.microsoft.com/office/drawing/2014/main" id="{A4AC6F00-F99C-4347-80CC-2C6E0C51E832}"/>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34">
                <a:extLst>
                  <a:ext uri="{FF2B5EF4-FFF2-40B4-BE49-F238E27FC236}">
                    <a16:creationId xmlns:a16="http://schemas.microsoft.com/office/drawing/2014/main" id="{B8BFA704-C09C-4200-96A2-C0232CBDA0CE}"/>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Rectangle 114">
              <a:extLst>
                <a:ext uri="{FF2B5EF4-FFF2-40B4-BE49-F238E27FC236}">
                  <a16:creationId xmlns:a16="http://schemas.microsoft.com/office/drawing/2014/main" id="{F089AF86-7D84-4246-BB21-922A22A515C7}"/>
                </a:ext>
              </a:extLst>
            </p:cNvPr>
            <p:cNvSpPr/>
            <p:nvPr/>
          </p:nvSpPr>
          <p:spPr bwMode="auto">
            <a:xfrm rot="10800000">
              <a:off x="6565832" y="3502009"/>
              <a:ext cx="1235148" cy="411480"/>
            </a:xfrm>
            <a:prstGeom prst="rect">
              <a:avLst/>
            </a:prstGeom>
            <a:solidFill>
              <a:srgbClr val="45027C">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grpSp>
        <p:nvGrpSpPr>
          <p:cNvPr id="10" name="Group 9">
            <a:extLst>
              <a:ext uri="{FF2B5EF4-FFF2-40B4-BE49-F238E27FC236}">
                <a16:creationId xmlns:a16="http://schemas.microsoft.com/office/drawing/2014/main" id="{0B68B70C-6FC0-453A-B743-1C5C5EA7E395}"/>
              </a:ext>
            </a:extLst>
          </p:cNvPr>
          <p:cNvGrpSpPr/>
          <p:nvPr/>
        </p:nvGrpSpPr>
        <p:grpSpPr>
          <a:xfrm>
            <a:off x="6384852" y="4090345"/>
            <a:ext cx="1510589" cy="453542"/>
            <a:chOff x="6384852" y="4090345"/>
            <a:chExt cx="1510589" cy="453542"/>
          </a:xfrm>
        </p:grpSpPr>
        <p:grpSp>
          <p:nvGrpSpPr>
            <p:cNvPr id="101" name="Group 100">
              <a:extLst>
                <a:ext uri="{FF2B5EF4-FFF2-40B4-BE49-F238E27FC236}">
                  <a16:creationId xmlns:a16="http://schemas.microsoft.com/office/drawing/2014/main" id="{E6777EF5-42FE-4DAE-9CE5-2A884C0103CC}"/>
                </a:ext>
              </a:extLst>
            </p:cNvPr>
            <p:cNvGrpSpPr>
              <a:grpSpLocks noChangeAspect="1"/>
            </p:cNvGrpSpPr>
            <p:nvPr/>
          </p:nvGrpSpPr>
          <p:grpSpPr>
            <a:xfrm rot="16200000">
              <a:off x="6913376" y="3561821"/>
              <a:ext cx="453542" cy="1510589"/>
              <a:chOff x="5273040" y="7101408"/>
              <a:chExt cx="1645920" cy="3776472"/>
            </a:xfrm>
          </p:grpSpPr>
          <p:sp>
            <p:nvSpPr>
              <p:cNvPr id="102" name="Rectangle 101">
                <a:extLst>
                  <a:ext uri="{FF2B5EF4-FFF2-40B4-BE49-F238E27FC236}">
                    <a16:creationId xmlns:a16="http://schemas.microsoft.com/office/drawing/2014/main" id="{E01A40C1-3131-4B33-90A7-FDBF707E8A4F}"/>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9">
                <a:extLst>
                  <a:ext uri="{FF2B5EF4-FFF2-40B4-BE49-F238E27FC236}">
                    <a16:creationId xmlns:a16="http://schemas.microsoft.com/office/drawing/2014/main" id="{F1F3C38B-EE16-47F0-A67B-8B8A5DAF6C07}"/>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6" name="Rectangle 115">
              <a:extLst>
                <a:ext uri="{FF2B5EF4-FFF2-40B4-BE49-F238E27FC236}">
                  <a16:creationId xmlns:a16="http://schemas.microsoft.com/office/drawing/2014/main" id="{FFDAA075-FF53-441B-BF92-92EEB94BAE55}"/>
                </a:ext>
              </a:extLst>
            </p:cNvPr>
            <p:cNvSpPr/>
            <p:nvPr/>
          </p:nvSpPr>
          <p:spPr bwMode="auto">
            <a:xfrm rot="10800000">
              <a:off x="6754837" y="4111609"/>
              <a:ext cx="1049079" cy="411480"/>
            </a:xfrm>
            <a:prstGeom prst="rect">
              <a:avLst/>
            </a:prstGeom>
            <a:solidFill>
              <a:srgbClr val="00FF99">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123" name="TextBox 122">
            <a:extLst>
              <a:ext uri="{FF2B5EF4-FFF2-40B4-BE49-F238E27FC236}">
                <a16:creationId xmlns:a16="http://schemas.microsoft.com/office/drawing/2014/main" id="{9ABB93EF-3128-43A5-959E-EA4CAA731FBD}"/>
              </a:ext>
            </a:extLst>
          </p:cNvPr>
          <p:cNvSpPr txBox="1"/>
          <p:nvPr/>
        </p:nvSpPr>
        <p:spPr>
          <a:xfrm>
            <a:off x="6019800" y="1752600"/>
            <a:ext cx="22860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REVENUE CODES</a:t>
            </a:r>
          </a:p>
        </p:txBody>
      </p:sp>
      <p:grpSp>
        <p:nvGrpSpPr>
          <p:cNvPr id="8" name="Group 7">
            <a:extLst>
              <a:ext uri="{FF2B5EF4-FFF2-40B4-BE49-F238E27FC236}">
                <a16:creationId xmlns:a16="http://schemas.microsoft.com/office/drawing/2014/main" id="{405C7FB0-0E70-400B-AF90-541C572CD1ED}"/>
              </a:ext>
            </a:extLst>
          </p:cNvPr>
          <p:cNvGrpSpPr/>
          <p:nvPr/>
        </p:nvGrpSpPr>
        <p:grpSpPr>
          <a:xfrm>
            <a:off x="3048000" y="1828800"/>
            <a:ext cx="533399" cy="3657600"/>
            <a:chOff x="3048000" y="1828800"/>
            <a:chExt cx="533399" cy="3657600"/>
          </a:xfrm>
        </p:grpSpPr>
        <p:sp>
          <p:nvSpPr>
            <p:cNvPr id="120" name="Right Bracket 119">
              <a:extLst>
                <a:ext uri="{FF2B5EF4-FFF2-40B4-BE49-F238E27FC236}">
                  <a16:creationId xmlns:a16="http://schemas.microsoft.com/office/drawing/2014/main" id="{B6129122-8F82-4C22-A336-518600FB14E9}"/>
                </a:ext>
              </a:extLst>
            </p:cNvPr>
            <p:cNvSpPr/>
            <p:nvPr/>
          </p:nvSpPr>
          <p:spPr bwMode="auto">
            <a:xfrm>
              <a:off x="3048000" y="1828800"/>
              <a:ext cx="228600" cy="365760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4" name="TextBox 123">
              <a:extLst>
                <a:ext uri="{FF2B5EF4-FFF2-40B4-BE49-F238E27FC236}">
                  <a16:creationId xmlns:a16="http://schemas.microsoft.com/office/drawing/2014/main" id="{F5B298EE-E80E-4466-91DC-49CCE937472C}"/>
                </a:ext>
              </a:extLst>
            </p:cNvPr>
            <p:cNvSpPr txBox="1"/>
            <p:nvPr/>
          </p:nvSpPr>
          <p:spPr>
            <a:xfrm rot="16200000">
              <a:off x="1617017" y="3516183"/>
              <a:ext cx="3651766" cy="276999"/>
            </a:xfrm>
            <a:prstGeom prst="rect">
              <a:avLst/>
            </a:prstGeom>
            <a:noFill/>
          </p:spPr>
          <p:txBody>
            <a:bodyPr wrap="square" rtlCol="0">
              <a:spAutoFit/>
            </a:bodyPr>
            <a:lstStyle/>
            <a:p>
              <a:pPr algn="ctr"/>
              <a:r>
                <a:rPr lang="en-US" sz="1200" b="1" dirty="0">
                  <a:solidFill>
                    <a:schemeClr val="tx1"/>
                  </a:solidFill>
                  <a:latin typeface="Avenir LT Std 45 Book" panose="020B0502020203020204" pitchFamily="34" charset="0"/>
                </a:rPr>
                <a:t>UNSPENT BUDGET DOLLARS</a:t>
              </a:r>
            </a:p>
          </p:txBody>
        </p:sp>
      </p:grpSp>
      <p:grpSp>
        <p:nvGrpSpPr>
          <p:cNvPr id="9" name="Group 8">
            <a:extLst>
              <a:ext uri="{FF2B5EF4-FFF2-40B4-BE49-F238E27FC236}">
                <a16:creationId xmlns:a16="http://schemas.microsoft.com/office/drawing/2014/main" id="{F758469A-7D28-416F-8D3B-4220246624C6}"/>
              </a:ext>
            </a:extLst>
          </p:cNvPr>
          <p:cNvGrpSpPr/>
          <p:nvPr/>
        </p:nvGrpSpPr>
        <p:grpSpPr>
          <a:xfrm>
            <a:off x="5715000" y="2185948"/>
            <a:ext cx="500270" cy="2432564"/>
            <a:chOff x="5715000" y="2185948"/>
            <a:chExt cx="500270" cy="2432564"/>
          </a:xfrm>
        </p:grpSpPr>
        <p:sp>
          <p:nvSpPr>
            <p:cNvPr id="121" name="Right Bracket 120">
              <a:extLst>
                <a:ext uri="{FF2B5EF4-FFF2-40B4-BE49-F238E27FC236}">
                  <a16:creationId xmlns:a16="http://schemas.microsoft.com/office/drawing/2014/main" id="{D617A524-223A-4BC7-9BD1-3F7585E916ED}"/>
                </a:ext>
              </a:extLst>
            </p:cNvPr>
            <p:cNvSpPr/>
            <p:nvPr/>
          </p:nvSpPr>
          <p:spPr bwMode="auto">
            <a:xfrm rot="10800000">
              <a:off x="6019800" y="2438400"/>
              <a:ext cx="195470" cy="190235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5" name="TextBox 124">
              <a:extLst>
                <a:ext uri="{FF2B5EF4-FFF2-40B4-BE49-F238E27FC236}">
                  <a16:creationId xmlns:a16="http://schemas.microsoft.com/office/drawing/2014/main" id="{CFCD2EC3-7C64-434E-BAF8-3B9277C18C70}"/>
                </a:ext>
              </a:extLst>
            </p:cNvPr>
            <p:cNvSpPr txBox="1"/>
            <p:nvPr/>
          </p:nvSpPr>
          <p:spPr>
            <a:xfrm rot="5400000">
              <a:off x="4637218" y="3263730"/>
              <a:ext cx="2432564" cy="276999"/>
            </a:xfrm>
            <a:prstGeom prst="rect">
              <a:avLst/>
            </a:prstGeom>
            <a:noFill/>
          </p:spPr>
          <p:txBody>
            <a:bodyPr wrap="square" rtlCol="0">
              <a:spAutoFit/>
            </a:bodyPr>
            <a:lstStyle/>
            <a:p>
              <a:pPr algn="ctr"/>
              <a:r>
                <a:rPr lang="en-US" sz="1200" b="1" dirty="0">
                  <a:solidFill>
                    <a:schemeClr val="tx1"/>
                  </a:solidFill>
                  <a:latin typeface="Avenir LT Std 45 Book" panose="020B0502020203020204" pitchFamily="34" charset="0"/>
                </a:rPr>
                <a:t>UNANTICIPATED REVENUE</a:t>
              </a:r>
            </a:p>
          </p:txBody>
        </p:sp>
      </p:grpSp>
      <p:sp>
        <p:nvSpPr>
          <p:cNvPr id="4" name="Cross 3"/>
          <p:cNvSpPr/>
          <p:nvPr/>
        </p:nvSpPr>
        <p:spPr bwMode="auto">
          <a:xfrm>
            <a:off x="4404360" y="2964851"/>
            <a:ext cx="548640" cy="548640"/>
          </a:xfrm>
          <a:prstGeom prst="plus">
            <a:avLst>
              <a:gd name="adj" fmla="val 34351"/>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6125919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anim calcmode="lin" valueType="num">
                                      <p:cBhvr>
                                        <p:cTn id="14" dur="500" fill="hold"/>
                                        <p:tgtEl>
                                          <p:spTgt spid="39"/>
                                        </p:tgtEl>
                                        <p:attrNameLst>
                                          <p:attrName>ppt_x</p:attrName>
                                        </p:attrNameLst>
                                      </p:cBhvr>
                                      <p:tavLst>
                                        <p:tav tm="0">
                                          <p:val>
                                            <p:strVal val="#ppt_x"/>
                                          </p:val>
                                        </p:tav>
                                        <p:tav tm="100000">
                                          <p:val>
                                            <p:strVal val="#ppt_x"/>
                                          </p:val>
                                        </p:tav>
                                      </p:tavLst>
                                    </p:anim>
                                    <p:anim calcmode="lin" valueType="num">
                                      <p:cBhvr>
                                        <p:cTn id="15" dur="500" fill="hold"/>
                                        <p:tgtEl>
                                          <p:spTgt spid="39"/>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anim calcmode="lin" valueType="num">
                                      <p:cBhvr>
                                        <p:cTn id="20" dur="500" fill="hold"/>
                                        <p:tgtEl>
                                          <p:spTgt spid="38"/>
                                        </p:tgtEl>
                                        <p:attrNameLst>
                                          <p:attrName>ppt_x</p:attrName>
                                        </p:attrNameLst>
                                      </p:cBhvr>
                                      <p:tavLst>
                                        <p:tav tm="0">
                                          <p:val>
                                            <p:strVal val="#ppt_x"/>
                                          </p:val>
                                        </p:tav>
                                        <p:tav tm="100000">
                                          <p:val>
                                            <p:strVal val="#ppt_x"/>
                                          </p:val>
                                        </p:tav>
                                      </p:tavLst>
                                    </p:anim>
                                    <p:anim calcmode="lin" valueType="num">
                                      <p:cBhvr>
                                        <p:cTn id="21" dur="500" fill="hold"/>
                                        <p:tgtEl>
                                          <p:spTgt spid="38"/>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7" presetClass="entr" presetSubtype="0"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anim calcmode="lin" valueType="num">
                                      <p:cBhvr>
                                        <p:cTn id="26" dur="500" fill="hold"/>
                                        <p:tgtEl>
                                          <p:spTgt spid="34"/>
                                        </p:tgtEl>
                                        <p:attrNameLst>
                                          <p:attrName>ppt_x</p:attrName>
                                        </p:attrNameLst>
                                      </p:cBhvr>
                                      <p:tavLst>
                                        <p:tav tm="0">
                                          <p:val>
                                            <p:strVal val="#ppt_x"/>
                                          </p:val>
                                        </p:tav>
                                        <p:tav tm="100000">
                                          <p:val>
                                            <p:strVal val="#ppt_x"/>
                                          </p:val>
                                        </p:tav>
                                      </p:tavLst>
                                    </p:anim>
                                    <p:anim calcmode="lin" valueType="num">
                                      <p:cBhvr>
                                        <p:cTn id="27" dur="500" fill="hold"/>
                                        <p:tgtEl>
                                          <p:spTgt spid="34"/>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7" presetClass="entr" presetSubtype="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anim calcmode="lin" valueType="num">
                                      <p:cBhvr>
                                        <p:cTn id="32" dur="500" fill="hold"/>
                                        <p:tgtEl>
                                          <p:spTgt spid="33"/>
                                        </p:tgtEl>
                                        <p:attrNameLst>
                                          <p:attrName>ppt_x</p:attrName>
                                        </p:attrNameLst>
                                      </p:cBhvr>
                                      <p:tavLst>
                                        <p:tav tm="0">
                                          <p:val>
                                            <p:strVal val="#ppt_x"/>
                                          </p:val>
                                        </p:tav>
                                        <p:tav tm="100000">
                                          <p:val>
                                            <p:strVal val="#ppt_x"/>
                                          </p:val>
                                        </p:tav>
                                      </p:tavLst>
                                    </p:anim>
                                    <p:anim calcmode="lin" valueType="num">
                                      <p:cBhvr>
                                        <p:cTn id="33" dur="500" fill="hold"/>
                                        <p:tgtEl>
                                          <p:spTgt spid="33"/>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7" presetClass="entr" presetSubtype="0"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anim calcmode="lin" valueType="num">
                                      <p:cBhvr>
                                        <p:cTn id="38" dur="500" fill="hold"/>
                                        <p:tgtEl>
                                          <p:spTgt spid="32"/>
                                        </p:tgtEl>
                                        <p:attrNameLst>
                                          <p:attrName>ppt_x</p:attrName>
                                        </p:attrNameLst>
                                      </p:cBhvr>
                                      <p:tavLst>
                                        <p:tav tm="0">
                                          <p:val>
                                            <p:strVal val="#ppt_x"/>
                                          </p:val>
                                        </p:tav>
                                        <p:tav tm="100000">
                                          <p:val>
                                            <p:strVal val="#ppt_x"/>
                                          </p:val>
                                        </p:tav>
                                      </p:tavLst>
                                    </p:anim>
                                    <p:anim calcmode="lin" valueType="num">
                                      <p:cBhvr>
                                        <p:cTn id="39" dur="500" fill="hold"/>
                                        <p:tgtEl>
                                          <p:spTgt spid="32"/>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7" presetClass="entr" presetSubtype="0"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anim calcmode="lin" valueType="num">
                                      <p:cBhvr>
                                        <p:cTn id="44" dur="500" fill="hold"/>
                                        <p:tgtEl>
                                          <p:spTgt spid="7"/>
                                        </p:tgtEl>
                                        <p:attrNameLst>
                                          <p:attrName>ppt_x</p:attrName>
                                        </p:attrNameLst>
                                      </p:cBhvr>
                                      <p:tavLst>
                                        <p:tav tm="0">
                                          <p:val>
                                            <p:strVal val="#ppt_x"/>
                                          </p:val>
                                        </p:tav>
                                        <p:tav tm="100000">
                                          <p:val>
                                            <p:strVal val="#ppt_x"/>
                                          </p:val>
                                        </p:tav>
                                      </p:tavLst>
                                    </p:anim>
                                    <p:anim calcmode="lin" valueType="num">
                                      <p:cBhvr>
                                        <p:cTn id="45"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nodeType="click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500" fill="hold"/>
                                        <p:tgtEl>
                                          <p:spTgt spid="8"/>
                                        </p:tgtEl>
                                        <p:attrNameLst>
                                          <p:attrName>ppt_w</p:attrName>
                                        </p:attrNameLst>
                                      </p:cBhvr>
                                      <p:tavLst>
                                        <p:tav tm="0">
                                          <p:val>
                                            <p:fltVal val="0"/>
                                          </p:val>
                                        </p:tav>
                                        <p:tav tm="100000">
                                          <p:val>
                                            <p:strVal val="#ppt_w"/>
                                          </p:val>
                                        </p:tav>
                                      </p:tavLst>
                                    </p:anim>
                                    <p:anim calcmode="lin" valueType="num">
                                      <p:cBhvr>
                                        <p:cTn id="51" dur="500" fill="hold"/>
                                        <p:tgtEl>
                                          <p:spTgt spid="8"/>
                                        </p:tgtEl>
                                        <p:attrNameLst>
                                          <p:attrName>ppt_h</p:attrName>
                                        </p:attrNameLst>
                                      </p:cBhvr>
                                      <p:tavLst>
                                        <p:tav tm="0">
                                          <p:val>
                                            <p:fltVal val="0"/>
                                          </p:val>
                                        </p:tav>
                                        <p:tav tm="100000">
                                          <p:val>
                                            <p:strVal val="#ppt_h"/>
                                          </p:val>
                                        </p:tav>
                                      </p:tavLst>
                                    </p:anim>
                                    <p:animEffect transition="in" filter="fade">
                                      <p:cBhvr>
                                        <p:cTn id="52" dur="500"/>
                                        <p:tgtEl>
                                          <p:spTgt spid="8"/>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circle(in)">
                                      <p:cBhvr>
                                        <p:cTn id="57" dur="2000"/>
                                        <p:tgtEl>
                                          <p:spTgt spid="4"/>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childTnLst>
                          </p:cTn>
                        </p:par>
                        <p:par>
                          <p:cTn id="65" fill="hold">
                            <p:stCondLst>
                              <p:cond delay="1000"/>
                            </p:stCondLst>
                            <p:childTnLst>
                              <p:par>
                                <p:cTn id="66" presetID="47" presetClass="entr" presetSubtype="0"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fade">
                                      <p:cBhvr>
                                        <p:cTn id="68" dur="500"/>
                                        <p:tgtEl>
                                          <p:spTgt spid="30"/>
                                        </p:tgtEl>
                                      </p:cBhvr>
                                    </p:animEffect>
                                    <p:anim calcmode="lin" valueType="num">
                                      <p:cBhvr>
                                        <p:cTn id="69" dur="500" fill="hold"/>
                                        <p:tgtEl>
                                          <p:spTgt spid="30"/>
                                        </p:tgtEl>
                                        <p:attrNameLst>
                                          <p:attrName>ppt_x</p:attrName>
                                        </p:attrNameLst>
                                      </p:cBhvr>
                                      <p:tavLst>
                                        <p:tav tm="0">
                                          <p:val>
                                            <p:strVal val="#ppt_x"/>
                                          </p:val>
                                        </p:tav>
                                        <p:tav tm="100000">
                                          <p:val>
                                            <p:strVal val="#ppt_x"/>
                                          </p:val>
                                        </p:tav>
                                      </p:tavLst>
                                    </p:anim>
                                    <p:anim calcmode="lin" valueType="num">
                                      <p:cBhvr>
                                        <p:cTn id="70" dur="500" fill="hold"/>
                                        <p:tgtEl>
                                          <p:spTgt spid="30"/>
                                        </p:tgtEl>
                                        <p:attrNameLst>
                                          <p:attrName>ppt_y</p:attrName>
                                        </p:attrNameLst>
                                      </p:cBhvr>
                                      <p:tavLst>
                                        <p:tav tm="0">
                                          <p:val>
                                            <p:strVal val="#ppt_y-.1"/>
                                          </p:val>
                                        </p:tav>
                                        <p:tav tm="100000">
                                          <p:val>
                                            <p:strVal val="#ppt_y"/>
                                          </p:val>
                                        </p:tav>
                                      </p:tavLst>
                                    </p:anim>
                                  </p:childTnLst>
                                </p:cTn>
                              </p:par>
                            </p:childTnLst>
                          </p:cTn>
                        </p:par>
                        <p:par>
                          <p:cTn id="71" fill="hold">
                            <p:stCondLst>
                              <p:cond delay="1500"/>
                            </p:stCondLst>
                            <p:childTnLst>
                              <p:par>
                                <p:cTn id="72" presetID="47" presetClass="entr" presetSubtype="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500"/>
                                        <p:tgtEl>
                                          <p:spTgt spid="29"/>
                                        </p:tgtEl>
                                      </p:cBhvr>
                                    </p:animEffect>
                                    <p:anim calcmode="lin" valueType="num">
                                      <p:cBhvr>
                                        <p:cTn id="75" dur="500" fill="hold"/>
                                        <p:tgtEl>
                                          <p:spTgt spid="29"/>
                                        </p:tgtEl>
                                        <p:attrNameLst>
                                          <p:attrName>ppt_x</p:attrName>
                                        </p:attrNameLst>
                                      </p:cBhvr>
                                      <p:tavLst>
                                        <p:tav tm="0">
                                          <p:val>
                                            <p:strVal val="#ppt_x"/>
                                          </p:val>
                                        </p:tav>
                                        <p:tav tm="100000">
                                          <p:val>
                                            <p:strVal val="#ppt_x"/>
                                          </p:val>
                                        </p:tav>
                                      </p:tavLst>
                                    </p:anim>
                                    <p:anim calcmode="lin" valueType="num">
                                      <p:cBhvr>
                                        <p:cTn id="76" dur="500" fill="hold"/>
                                        <p:tgtEl>
                                          <p:spTgt spid="29"/>
                                        </p:tgtEl>
                                        <p:attrNameLst>
                                          <p:attrName>ppt_y</p:attrName>
                                        </p:attrNameLst>
                                      </p:cBhvr>
                                      <p:tavLst>
                                        <p:tav tm="0">
                                          <p:val>
                                            <p:strVal val="#ppt_y-.1"/>
                                          </p:val>
                                        </p:tav>
                                        <p:tav tm="100000">
                                          <p:val>
                                            <p:strVal val="#ppt_y"/>
                                          </p:val>
                                        </p:tav>
                                      </p:tavLst>
                                    </p:anim>
                                  </p:childTnLst>
                                </p:cTn>
                              </p:par>
                            </p:childTnLst>
                          </p:cTn>
                        </p:par>
                        <p:par>
                          <p:cTn id="77" fill="hold">
                            <p:stCondLst>
                              <p:cond delay="2000"/>
                            </p:stCondLst>
                            <p:childTnLst>
                              <p:par>
                                <p:cTn id="78" presetID="47" presetClass="entr" presetSubtype="0" fill="hold" nodeType="after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fade">
                                      <p:cBhvr>
                                        <p:cTn id="80" dur="500"/>
                                        <p:tgtEl>
                                          <p:spTgt spid="10"/>
                                        </p:tgtEl>
                                      </p:cBhvr>
                                    </p:animEffect>
                                    <p:anim calcmode="lin" valueType="num">
                                      <p:cBhvr>
                                        <p:cTn id="81" dur="500" fill="hold"/>
                                        <p:tgtEl>
                                          <p:spTgt spid="10"/>
                                        </p:tgtEl>
                                        <p:attrNameLst>
                                          <p:attrName>ppt_x</p:attrName>
                                        </p:attrNameLst>
                                      </p:cBhvr>
                                      <p:tavLst>
                                        <p:tav tm="0">
                                          <p:val>
                                            <p:strVal val="#ppt_x"/>
                                          </p:val>
                                        </p:tav>
                                        <p:tav tm="100000">
                                          <p:val>
                                            <p:strVal val="#ppt_x"/>
                                          </p:val>
                                        </p:tav>
                                      </p:tavLst>
                                    </p:anim>
                                    <p:anim calcmode="lin" valueType="num">
                                      <p:cBhvr>
                                        <p:cTn id="82" dur="5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nodeType="click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p:cTn id="87" dur="500" fill="hold"/>
                                        <p:tgtEl>
                                          <p:spTgt spid="9"/>
                                        </p:tgtEl>
                                        <p:attrNameLst>
                                          <p:attrName>ppt_w</p:attrName>
                                        </p:attrNameLst>
                                      </p:cBhvr>
                                      <p:tavLst>
                                        <p:tav tm="0">
                                          <p:val>
                                            <p:fltVal val="0"/>
                                          </p:val>
                                        </p:tav>
                                        <p:tav tm="100000">
                                          <p:val>
                                            <p:strVal val="#ppt_w"/>
                                          </p:val>
                                        </p:tav>
                                      </p:tavLst>
                                    </p:anim>
                                    <p:anim calcmode="lin" valueType="num">
                                      <p:cBhvr>
                                        <p:cTn id="88" dur="500" fill="hold"/>
                                        <p:tgtEl>
                                          <p:spTgt spid="9"/>
                                        </p:tgtEl>
                                        <p:attrNameLst>
                                          <p:attrName>ppt_h</p:attrName>
                                        </p:attrNameLst>
                                      </p:cBhvr>
                                      <p:tavLst>
                                        <p:tav tm="0">
                                          <p:val>
                                            <p:fltVal val="0"/>
                                          </p:val>
                                        </p:tav>
                                        <p:tav tm="100000">
                                          <p:val>
                                            <p:strVal val="#ppt_h"/>
                                          </p:val>
                                        </p:tav>
                                      </p:tavLst>
                                    </p:anim>
                                    <p:animEffect transition="in" filter="fade">
                                      <p:cBhvr>
                                        <p:cTn id="8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Use of Fund Balance</a:t>
            </a:r>
          </a:p>
        </p:txBody>
      </p:sp>
      <p:pic>
        <p:nvPicPr>
          <p:cNvPr id="7" name="!!dots">
            <a:extLst>
              <a:ext uri="{FF2B5EF4-FFF2-40B4-BE49-F238E27FC236}">
                <a16:creationId xmlns:a16="http://schemas.microsoft.com/office/drawing/2014/main" id="{EE69A3CD-F627-4251-AA9B-36BC0814292D}"/>
              </a:ext>
            </a:extLst>
          </p:cNvPr>
          <p:cNvPicPr>
            <a:picLocks noChangeAspect="1"/>
          </p:cNvPicPr>
          <p:nvPr/>
        </p:nvPicPr>
        <p:blipFill>
          <a:blip r:embed="rId2"/>
          <a:stretch>
            <a:fillRect/>
          </a:stretch>
        </p:blipFill>
        <p:spPr>
          <a:xfrm>
            <a:off x="1066800" y="1295400"/>
            <a:ext cx="2209800" cy="2456348"/>
          </a:xfrm>
          <a:prstGeom prst="rect">
            <a:avLst/>
          </a:prstGeom>
        </p:spPr>
      </p:pic>
      <p:pic>
        <p:nvPicPr>
          <p:cNvPr id="8" name="!!dots">
            <a:extLst>
              <a:ext uri="{FF2B5EF4-FFF2-40B4-BE49-F238E27FC236}">
                <a16:creationId xmlns:a16="http://schemas.microsoft.com/office/drawing/2014/main" id="{E2E2160F-1529-45C8-BB68-B6C9F84F73F0}"/>
              </a:ext>
            </a:extLst>
          </p:cNvPr>
          <p:cNvPicPr>
            <a:picLocks noChangeAspect="1"/>
          </p:cNvPicPr>
          <p:nvPr/>
        </p:nvPicPr>
        <p:blipFill>
          <a:blip r:embed="rId3"/>
          <a:stretch>
            <a:fillRect/>
          </a:stretch>
        </p:blipFill>
        <p:spPr>
          <a:xfrm>
            <a:off x="685800" y="1143000"/>
            <a:ext cx="2664183" cy="2670279"/>
          </a:xfrm>
          <a:prstGeom prst="rect">
            <a:avLst/>
          </a:prstGeom>
        </p:spPr>
      </p:pic>
      <p:sp>
        <p:nvSpPr>
          <p:cNvPr id="9" name="circle text">
            <a:extLst>
              <a:ext uri="{FF2B5EF4-FFF2-40B4-BE49-F238E27FC236}">
                <a16:creationId xmlns:a16="http://schemas.microsoft.com/office/drawing/2014/main" id="{DE27FE8D-34DC-4ABB-A2BC-1819D5F9EB6F}"/>
              </a:ext>
            </a:extLst>
          </p:cNvPr>
          <p:cNvSpPr/>
          <p:nvPr/>
        </p:nvSpPr>
        <p:spPr>
          <a:xfrm rot="19055943">
            <a:off x="1153815" y="2185844"/>
            <a:ext cx="2716354" cy="1779197"/>
          </a:xfrm>
          <a:prstGeom prst="rect">
            <a:avLst/>
          </a:prstGeom>
          <a:noFill/>
        </p:spPr>
        <p:txBody>
          <a:bodyPr wrap="none" lIns="91440" tIns="45720" rIns="91440" bIns="45720">
            <a:prstTxWarp prst="textArchDown">
              <a:avLst>
                <a:gd name="adj" fmla="val 21246989"/>
              </a:avLst>
            </a:prstTxWarp>
            <a:spAutoFit/>
          </a:bodyPr>
          <a:lstStyle/>
          <a:p>
            <a:pPr algn="ctr"/>
            <a:r>
              <a:rPr lang="en-US" sz="5400" dirty="0">
                <a:ln w="0">
                  <a:noFill/>
                </a:ln>
                <a:solidFill>
                  <a:schemeClr val="tx1"/>
                </a:solidFill>
                <a:latin typeface="Avenir LT Std 45 Book" panose="020B0502020203020204" pitchFamily="34" charset="0"/>
              </a:rPr>
              <a:t>end-of-year fund balance</a:t>
            </a:r>
            <a:endParaRPr lang="en-US" sz="5400" b="0" cap="none" spc="0" dirty="0">
              <a:ln w="0">
                <a:noFill/>
              </a:ln>
              <a:solidFill>
                <a:schemeClr val="tx1"/>
              </a:solidFill>
              <a:latin typeface="Avenir LT Std 45 Book" panose="020B0502020203020204" pitchFamily="34" charset="0"/>
            </a:endParaRPr>
          </a:p>
        </p:txBody>
      </p:sp>
      <p:cxnSp>
        <p:nvCxnSpPr>
          <p:cNvPr id="29" name="Straight Arrow Connector 28">
            <a:extLst>
              <a:ext uri="{FF2B5EF4-FFF2-40B4-BE49-F238E27FC236}">
                <a16:creationId xmlns:a16="http://schemas.microsoft.com/office/drawing/2014/main" id="{E6923899-A6C0-4E62-8901-562177ADEE5F}"/>
              </a:ext>
            </a:extLst>
          </p:cNvPr>
          <p:cNvCxnSpPr/>
          <p:nvPr/>
        </p:nvCxnSpPr>
        <p:spPr bwMode="auto">
          <a:xfrm>
            <a:off x="3276600" y="3886200"/>
            <a:ext cx="457200" cy="457200"/>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30" name="TextBox 29">
            <a:extLst>
              <a:ext uri="{FF2B5EF4-FFF2-40B4-BE49-F238E27FC236}">
                <a16:creationId xmlns:a16="http://schemas.microsoft.com/office/drawing/2014/main" id="{E368A756-B7F4-4D09-A71C-1A61C82B7255}"/>
              </a:ext>
            </a:extLst>
          </p:cNvPr>
          <p:cNvSpPr txBox="1"/>
          <p:nvPr/>
        </p:nvSpPr>
        <p:spPr>
          <a:xfrm>
            <a:off x="3962400" y="3886200"/>
            <a:ext cx="3886200" cy="1477328"/>
          </a:xfrm>
          <a:prstGeom prst="rect">
            <a:avLst/>
          </a:prstGeom>
          <a:noFill/>
        </p:spPr>
        <p:txBody>
          <a:bodyPr wrap="square" rtlCol="0">
            <a:spAutoFit/>
          </a:bodyPr>
          <a:lstStyle/>
          <a:p>
            <a:pPr algn="ctr"/>
            <a:r>
              <a:rPr lang="en-US" dirty="0">
                <a:solidFill>
                  <a:schemeClr val="tx1"/>
                </a:solidFill>
                <a:latin typeface="Avenir LT Std 45 Book" panose="020B0502020203020204" pitchFamily="34" charset="0"/>
              </a:rPr>
              <a:t>A portion ($5,275,000) of the anticipated surplus at June 30, 2024 is planned to be used as a revenue stream to fund the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2024-2025 budget.</a:t>
            </a:r>
          </a:p>
        </p:txBody>
      </p:sp>
    </p:spTree>
    <p:extLst>
      <p:ext uri="{BB962C8B-B14F-4D97-AF65-F5344CB8AC3E}">
        <p14:creationId xmlns:p14="http://schemas.microsoft.com/office/powerpoint/2010/main" val="40726601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withEffect">
                                  <p:stCondLst>
                                    <p:cond delay="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ppt_w</p:attrName>
                                        </p:attrNameLst>
                                      </p:cBhvr>
                                      <p:tavLst>
                                        <p:tav tm="0">
                                          <p:val>
                                            <p:fltVal val="0"/>
                                          </p:val>
                                        </p:tav>
                                        <p:tav tm="100000">
                                          <p:val>
                                            <p:strVal val="#ppt_w"/>
                                          </p:val>
                                        </p:tav>
                                      </p:tavLst>
                                    </p:anim>
                                    <p:anim calcmode="lin" valueType="num">
                                      <p:cBhvr>
                                        <p:cTn id="15" dur="1000" fill="hold"/>
                                        <p:tgtEl>
                                          <p:spTgt spid="8"/>
                                        </p:tgtEl>
                                        <p:attrNameLst>
                                          <p:attrName>ppt_h</p:attrName>
                                        </p:attrNameLst>
                                      </p:cBhvr>
                                      <p:tavLst>
                                        <p:tav tm="0">
                                          <p:val>
                                            <p:fltVal val="0"/>
                                          </p:val>
                                        </p:tav>
                                        <p:tav tm="100000">
                                          <p:val>
                                            <p:strVal val="#ppt_h"/>
                                          </p:val>
                                        </p:tav>
                                      </p:tavLst>
                                    </p:anim>
                                    <p:anim calcmode="lin" valueType="num">
                                      <p:cBhvr>
                                        <p:cTn id="16" dur="1000" fill="hold"/>
                                        <p:tgtEl>
                                          <p:spTgt spid="8"/>
                                        </p:tgtEl>
                                        <p:attrNameLst>
                                          <p:attrName>style.rotation</p:attrName>
                                        </p:attrNameLst>
                                      </p:cBhvr>
                                      <p:tavLst>
                                        <p:tav tm="0">
                                          <p:val>
                                            <p:fltVal val="90"/>
                                          </p:val>
                                        </p:tav>
                                        <p:tav tm="100000">
                                          <p:val>
                                            <p:fltVal val="0"/>
                                          </p:val>
                                        </p:tav>
                                      </p:tavLst>
                                    </p:anim>
                                    <p:animEffect transition="in" filter="fade">
                                      <p:cBhvr>
                                        <p:cTn id="17" dur="1000"/>
                                        <p:tgtEl>
                                          <p:spTgt spid="8"/>
                                        </p:tgtEl>
                                      </p:cBhvr>
                                    </p:animEffect>
                                  </p:childTnLst>
                                </p:cTn>
                              </p:par>
                            </p:childTnLst>
                          </p:cTn>
                        </p:par>
                        <p:par>
                          <p:cTn id="18" fill="hold">
                            <p:stCondLst>
                              <p:cond delay="2000"/>
                            </p:stCondLst>
                            <p:childTnLst>
                              <p:par>
                                <p:cTn id="19" presetID="10" presetClass="exit" presetSubtype="0" fill="hold" nodeType="afterEffect">
                                  <p:stCondLst>
                                    <p:cond delay="0"/>
                                  </p:stCondLst>
                                  <p:childTnLst>
                                    <p:animEffect transition="out" filter="fade">
                                      <p:cBhvr>
                                        <p:cTn id="20" dur="500"/>
                                        <p:tgtEl>
                                          <p:spTgt spid="7"/>
                                        </p:tgtEl>
                                      </p:cBhvr>
                                    </p:animEffect>
                                    <p:set>
                                      <p:cBhvr>
                                        <p:cTn id="21" dur="1" fill="hold">
                                          <p:stCondLst>
                                            <p:cond delay="499"/>
                                          </p:stCondLst>
                                        </p:cTn>
                                        <p:tgtEl>
                                          <p:spTgt spid="7"/>
                                        </p:tgtEl>
                                        <p:attrNameLst>
                                          <p:attrName>style.visibility</p:attrName>
                                        </p:attrNameLst>
                                      </p:cBhvr>
                                      <p:to>
                                        <p:strVal val="hidden"/>
                                      </p:to>
                                    </p:set>
                                  </p:childTnLst>
                                </p:cTn>
                              </p:par>
                            </p:childTnLst>
                          </p:cTn>
                        </p:par>
                        <p:par>
                          <p:cTn id="22" fill="hold">
                            <p:stCondLst>
                              <p:cond delay="2500"/>
                            </p:stCondLst>
                            <p:childTnLst>
                              <p:par>
                                <p:cTn id="23" presetID="6" presetClass="entr" presetSubtype="16"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in)">
                                      <p:cBhvr>
                                        <p:cTn id="25" dur="20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29"/>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sp>
        <p:nvSpPr>
          <p:cNvPr id="6" name="Rectangle 5">
            <a:extLst>
              <a:ext uri="{FF2B5EF4-FFF2-40B4-BE49-F238E27FC236}">
                <a16:creationId xmlns:a16="http://schemas.microsoft.com/office/drawing/2014/main" id="{40F05A4E-E88F-49D6-A8D4-7D5971A9FDE1}"/>
              </a:ext>
            </a:extLst>
          </p:cNvPr>
          <p:cNvSpPr/>
          <p:nvPr/>
        </p:nvSpPr>
        <p:spPr bwMode="auto">
          <a:xfrm>
            <a:off x="8382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3" name="Picture 2">
            <a:extLst>
              <a:ext uri="{FF2B5EF4-FFF2-40B4-BE49-F238E27FC236}">
                <a16:creationId xmlns:a16="http://schemas.microsoft.com/office/drawing/2014/main" id="{BEB3C813-D1F8-42C4-A120-9821A454FAD1}"/>
              </a:ext>
            </a:extLst>
          </p:cNvPr>
          <p:cNvPicPr>
            <a:picLocks noChangeAspect="1"/>
          </p:cNvPicPr>
          <p:nvPr/>
        </p:nvPicPr>
        <p:blipFill>
          <a:blip r:embed="rId2"/>
          <a:stretch>
            <a:fillRect/>
          </a:stretch>
        </p:blipFill>
        <p:spPr>
          <a:xfrm>
            <a:off x="990600" y="2514600"/>
            <a:ext cx="1905000" cy="952500"/>
          </a:xfrm>
          <a:prstGeom prst="rect">
            <a:avLst/>
          </a:prstGeom>
        </p:spPr>
      </p:pic>
      <p:sp>
        <p:nvSpPr>
          <p:cNvPr id="18" name="!!babylon">
            <a:extLst>
              <a:ext uri="{FF2B5EF4-FFF2-40B4-BE49-F238E27FC236}">
                <a16:creationId xmlns:a16="http://schemas.microsoft.com/office/drawing/2014/main" id="{6DFCED53-B649-462E-80BF-BD3B720DEA27}"/>
              </a:ext>
            </a:extLst>
          </p:cNvPr>
          <p:cNvSpPr/>
          <p:nvPr/>
        </p:nvSpPr>
        <p:spPr bwMode="auto">
          <a:xfrm>
            <a:off x="32766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4" name="!!babylon">
            <a:extLst>
              <a:ext uri="{FF2B5EF4-FFF2-40B4-BE49-F238E27FC236}">
                <a16:creationId xmlns:a16="http://schemas.microsoft.com/office/drawing/2014/main" id="{A0EFF440-9557-46CD-A82F-C0C66C29D305}"/>
              </a:ext>
            </a:extLst>
          </p:cNvPr>
          <p:cNvPicPr>
            <a:picLocks noChangeAspect="1"/>
          </p:cNvPicPr>
          <p:nvPr/>
        </p:nvPicPr>
        <p:blipFill>
          <a:blip r:embed="rId3"/>
          <a:stretch>
            <a:fillRect/>
          </a:stretch>
        </p:blipFill>
        <p:spPr>
          <a:xfrm>
            <a:off x="3505200" y="2362200"/>
            <a:ext cx="1900682" cy="1052038"/>
          </a:xfrm>
          <a:prstGeom prst="rect">
            <a:avLst/>
          </a:prstGeom>
        </p:spPr>
      </p:pic>
      <p:sp>
        <p:nvSpPr>
          <p:cNvPr id="19" name="Rectangle 18">
            <a:extLst>
              <a:ext uri="{FF2B5EF4-FFF2-40B4-BE49-F238E27FC236}">
                <a16:creationId xmlns:a16="http://schemas.microsoft.com/office/drawing/2014/main" id="{28F3055D-2ECD-4EF7-9516-AA6517314303}"/>
              </a:ext>
            </a:extLst>
          </p:cNvPr>
          <p:cNvSpPr/>
          <p:nvPr/>
        </p:nvSpPr>
        <p:spPr bwMode="auto">
          <a:xfrm>
            <a:off x="57150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20" name="Picture 19">
            <a:extLst>
              <a:ext uri="{FF2B5EF4-FFF2-40B4-BE49-F238E27FC236}">
                <a16:creationId xmlns:a16="http://schemas.microsoft.com/office/drawing/2014/main" id="{D033CCDC-D70E-4FDF-9084-57F5A22284DB}"/>
              </a:ext>
            </a:extLst>
          </p:cNvPr>
          <p:cNvPicPr>
            <a:picLocks noChangeAspect="1"/>
          </p:cNvPicPr>
          <p:nvPr/>
        </p:nvPicPr>
        <p:blipFill>
          <a:blip r:embed="rId4"/>
          <a:stretch>
            <a:fillRect/>
          </a:stretch>
        </p:blipFill>
        <p:spPr>
          <a:xfrm>
            <a:off x="6172200" y="2336073"/>
            <a:ext cx="1295400" cy="1295400"/>
          </a:xfrm>
          <a:prstGeom prst="rect">
            <a:avLst/>
          </a:prstGeom>
        </p:spPr>
      </p:pic>
      <p:sp>
        <p:nvSpPr>
          <p:cNvPr id="9" name="TextBox 8">
            <a:extLst>
              <a:ext uri="{FF2B5EF4-FFF2-40B4-BE49-F238E27FC236}">
                <a16:creationId xmlns:a16="http://schemas.microsoft.com/office/drawing/2014/main" id="{FC3C499F-A128-44A1-8D41-BAC17BAE3D51}"/>
              </a:ext>
            </a:extLst>
          </p:cNvPr>
          <p:cNvSpPr txBox="1"/>
          <p:nvPr/>
        </p:nvSpPr>
        <p:spPr>
          <a:xfrm>
            <a:off x="838200" y="4724400"/>
            <a:ext cx="7086600" cy="400110"/>
          </a:xfrm>
          <a:prstGeom prst="rect">
            <a:avLst/>
          </a:prstGeom>
          <a:noFill/>
        </p:spPr>
        <p:txBody>
          <a:bodyPr wrap="square" rtlCol="0">
            <a:spAutoFit/>
          </a:bodyPr>
          <a:lstStyle/>
          <a:p>
            <a:pPr algn="ctr"/>
            <a:r>
              <a:rPr lang="en-US" sz="2000" dirty="0">
                <a:solidFill>
                  <a:schemeClr val="tx1"/>
                </a:solidFill>
                <a:latin typeface="Avenir LT Std 45 Book" panose="020B0502020203020204" pitchFamily="34" charset="0"/>
              </a:rPr>
              <a:t>PILOTs = </a:t>
            </a:r>
            <a:r>
              <a:rPr lang="en-US" sz="2000" b="1" u="sng" dirty="0">
                <a:solidFill>
                  <a:schemeClr val="tx1"/>
                </a:solidFill>
                <a:latin typeface="Avenir LT Std 45 Book" panose="020B0502020203020204" pitchFamily="34" charset="0"/>
              </a:rPr>
              <a:t>P</a:t>
            </a:r>
            <a:r>
              <a:rPr lang="en-US" sz="2000" dirty="0">
                <a:solidFill>
                  <a:schemeClr val="tx1"/>
                </a:solidFill>
                <a:latin typeface="Avenir LT Std 45 Book" panose="020B0502020203020204" pitchFamily="34" charset="0"/>
              </a:rPr>
              <a:t>ayments </a:t>
            </a:r>
            <a:r>
              <a:rPr lang="en-US" sz="2000" b="1" u="sng" dirty="0">
                <a:solidFill>
                  <a:schemeClr val="tx1"/>
                </a:solidFill>
                <a:latin typeface="Avenir LT Std 45 Book" panose="020B0502020203020204" pitchFamily="34" charset="0"/>
              </a:rPr>
              <a:t>I</a:t>
            </a:r>
            <a:r>
              <a:rPr lang="en-US" sz="2000" dirty="0">
                <a:solidFill>
                  <a:schemeClr val="tx1"/>
                </a:solidFill>
                <a:latin typeface="Avenir LT Std 45 Book" panose="020B0502020203020204" pitchFamily="34" charset="0"/>
              </a:rPr>
              <a:t>n </a:t>
            </a:r>
            <a:r>
              <a:rPr lang="en-US" sz="2000" b="1" u="sng" dirty="0">
                <a:solidFill>
                  <a:schemeClr val="tx1"/>
                </a:solidFill>
                <a:latin typeface="Avenir LT Std 45 Book" panose="020B0502020203020204" pitchFamily="34" charset="0"/>
              </a:rPr>
              <a:t>L</a:t>
            </a:r>
            <a:r>
              <a:rPr lang="en-US" sz="2000" dirty="0">
                <a:solidFill>
                  <a:schemeClr val="tx1"/>
                </a:solidFill>
                <a:latin typeface="Avenir LT Std 45 Book" panose="020B0502020203020204" pitchFamily="34" charset="0"/>
              </a:rPr>
              <a:t>ieu </a:t>
            </a:r>
            <a:r>
              <a:rPr lang="en-US" sz="2000" b="1" u="sng" dirty="0">
                <a:solidFill>
                  <a:schemeClr val="tx1"/>
                </a:solidFill>
                <a:latin typeface="Avenir LT Std 45 Book" panose="020B0502020203020204" pitchFamily="34" charset="0"/>
              </a:rPr>
              <a:t>O</a:t>
            </a:r>
            <a:r>
              <a:rPr lang="en-US" sz="2000" dirty="0">
                <a:solidFill>
                  <a:schemeClr val="tx1"/>
                </a:solidFill>
                <a:latin typeface="Avenir LT Std 45 Book" panose="020B0502020203020204" pitchFamily="34" charset="0"/>
              </a:rPr>
              <a:t>f </a:t>
            </a:r>
            <a:r>
              <a:rPr lang="en-US" sz="2000" b="1" u="sng" dirty="0">
                <a:solidFill>
                  <a:schemeClr val="tx1"/>
                </a:solidFill>
                <a:latin typeface="Avenir LT Std 45 Book" panose="020B0502020203020204" pitchFamily="34" charset="0"/>
              </a:rPr>
              <a:t>T</a:t>
            </a:r>
            <a:r>
              <a:rPr lang="en-US" sz="2000" dirty="0">
                <a:solidFill>
                  <a:schemeClr val="tx1"/>
                </a:solidFill>
                <a:latin typeface="Avenir LT Std 45 Book" panose="020B0502020203020204" pitchFamily="34" charset="0"/>
              </a:rPr>
              <a:t>axes</a:t>
            </a:r>
          </a:p>
        </p:txBody>
      </p:sp>
    </p:spTree>
    <p:extLst>
      <p:ext uri="{BB962C8B-B14F-4D97-AF65-F5344CB8AC3E}">
        <p14:creationId xmlns:p14="http://schemas.microsoft.com/office/powerpoint/2010/main" val="26248388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sp>
        <p:nvSpPr>
          <p:cNvPr id="6" name="Rectangle 5">
            <a:extLst>
              <a:ext uri="{FF2B5EF4-FFF2-40B4-BE49-F238E27FC236}">
                <a16:creationId xmlns:a16="http://schemas.microsoft.com/office/drawing/2014/main" id="{40F05A4E-E88F-49D6-A8D4-7D5971A9FDE1}"/>
              </a:ext>
            </a:extLst>
          </p:cNvPr>
          <p:cNvSpPr/>
          <p:nvPr/>
        </p:nvSpPr>
        <p:spPr bwMode="auto">
          <a:xfrm>
            <a:off x="8382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3" name="Picture 2">
            <a:extLst>
              <a:ext uri="{FF2B5EF4-FFF2-40B4-BE49-F238E27FC236}">
                <a16:creationId xmlns:a16="http://schemas.microsoft.com/office/drawing/2014/main" id="{BEB3C813-D1F8-42C4-A120-9821A454FAD1}"/>
              </a:ext>
            </a:extLst>
          </p:cNvPr>
          <p:cNvPicPr>
            <a:picLocks noChangeAspect="1"/>
          </p:cNvPicPr>
          <p:nvPr/>
        </p:nvPicPr>
        <p:blipFill>
          <a:blip r:embed="rId2"/>
          <a:stretch>
            <a:fillRect/>
          </a:stretch>
        </p:blipFill>
        <p:spPr>
          <a:xfrm>
            <a:off x="990600" y="2514600"/>
            <a:ext cx="1905000" cy="952500"/>
          </a:xfrm>
          <a:prstGeom prst="rect">
            <a:avLst/>
          </a:prstGeom>
        </p:spPr>
      </p:pic>
      <p:sp>
        <p:nvSpPr>
          <p:cNvPr id="18" name="Rectangle 17">
            <a:extLst>
              <a:ext uri="{FF2B5EF4-FFF2-40B4-BE49-F238E27FC236}">
                <a16:creationId xmlns:a16="http://schemas.microsoft.com/office/drawing/2014/main" id="{6DFCED53-B649-462E-80BF-BD3B720DEA27}"/>
              </a:ext>
            </a:extLst>
          </p:cNvPr>
          <p:cNvSpPr/>
          <p:nvPr/>
        </p:nvSpPr>
        <p:spPr bwMode="auto">
          <a:xfrm>
            <a:off x="32766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4" name="Picture 3">
            <a:extLst>
              <a:ext uri="{FF2B5EF4-FFF2-40B4-BE49-F238E27FC236}">
                <a16:creationId xmlns:a16="http://schemas.microsoft.com/office/drawing/2014/main" id="{A0EFF440-9557-46CD-A82F-C0C66C29D305}"/>
              </a:ext>
            </a:extLst>
          </p:cNvPr>
          <p:cNvPicPr>
            <a:picLocks noChangeAspect="1"/>
          </p:cNvPicPr>
          <p:nvPr/>
        </p:nvPicPr>
        <p:blipFill>
          <a:blip r:embed="rId3"/>
          <a:stretch>
            <a:fillRect/>
          </a:stretch>
        </p:blipFill>
        <p:spPr>
          <a:xfrm>
            <a:off x="3505200" y="2362200"/>
            <a:ext cx="1900682" cy="1052038"/>
          </a:xfrm>
          <a:prstGeom prst="rect">
            <a:avLst/>
          </a:prstGeom>
        </p:spPr>
      </p:pic>
      <p:sp>
        <p:nvSpPr>
          <p:cNvPr id="19" name="Rectangle 18">
            <a:extLst>
              <a:ext uri="{FF2B5EF4-FFF2-40B4-BE49-F238E27FC236}">
                <a16:creationId xmlns:a16="http://schemas.microsoft.com/office/drawing/2014/main" id="{28F3055D-2ECD-4EF7-9516-AA6517314303}"/>
              </a:ext>
            </a:extLst>
          </p:cNvPr>
          <p:cNvSpPr/>
          <p:nvPr/>
        </p:nvSpPr>
        <p:spPr bwMode="auto">
          <a:xfrm>
            <a:off x="57150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20" name="Picture 19">
            <a:extLst>
              <a:ext uri="{FF2B5EF4-FFF2-40B4-BE49-F238E27FC236}">
                <a16:creationId xmlns:a16="http://schemas.microsoft.com/office/drawing/2014/main" id="{D033CCDC-D70E-4FDF-9084-57F5A22284DB}"/>
              </a:ext>
            </a:extLst>
          </p:cNvPr>
          <p:cNvPicPr>
            <a:picLocks noChangeAspect="1"/>
          </p:cNvPicPr>
          <p:nvPr/>
        </p:nvPicPr>
        <p:blipFill>
          <a:blip r:embed="rId4"/>
          <a:stretch>
            <a:fillRect/>
          </a:stretch>
        </p:blipFill>
        <p:spPr>
          <a:xfrm>
            <a:off x="6172200" y="2336073"/>
            <a:ext cx="1295400" cy="1295400"/>
          </a:xfrm>
          <a:prstGeom prst="rect">
            <a:avLst/>
          </a:prstGeom>
        </p:spPr>
      </p:pic>
      <p:sp>
        <p:nvSpPr>
          <p:cNvPr id="9" name="TextBox 8">
            <a:extLst>
              <a:ext uri="{FF2B5EF4-FFF2-40B4-BE49-F238E27FC236}">
                <a16:creationId xmlns:a16="http://schemas.microsoft.com/office/drawing/2014/main" id="{FC3C499F-A128-44A1-8D41-BAC17BAE3D51}"/>
              </a:ext>
            </a:extLst>
          </p:cNvPr>
          <p:cNvSpPr txBox="1"/>
          <p:nvPr/>
        </p:nvSpPr>
        <p:spPr>
          <a:xfrm>
            <a:off x="838200" y="4724400"/>
            <a:ext cx="7086600" cy="400110"/>
          </a:xfrm>
          <a:prstGeom prst="rect">
            <a:avLst/>
          </a:prstGeom>
          <a:noFill/>
        </p:spPr>
        <p:txBody>
          <a:bodyPr wrap="square" rtlCol="0">
            <a:spAutoFit/>
          </a:bodyPr>
          <a:lstStyle/>
          <a:p>
            <a:pPr algn="ctr"/>
            <a:r>
              <a:rPr lang="en-US" sz="2000" dirty="0">
                <a:solidFill>
                  <a:schemeClr val="tx1"/>
                </a:solidFill>
                <a:latin typeface="Avenir LT Std 45 Book" panose="020B0502020203020204" pitchFamily="34" charset="0"/>
              </a:rPr>
              <a:t>PILOTs = </a:t>
            </a:r>
            <a:r>
              <a:rPr lang="en-US" sz="2000" b="1" u="sng" dirty="0">
                <a:solidFill>
                  <a:schemeClr val="tx1"/>
                </a:solidFill>
                <a:latin typeface="Avenir LT Std 45 Book" panose="020B0502020203020204" pitchFamily="34" charset="0"/>
              </a:rPr>
              <a:t>P</a:t>
            </a:r>
            <a:r>
              <a:rPr lang="en-US" sz="2000" dirty="0">
                <a:solidFill>
                  <a:schemeClr val="tx1"/>
                </a:solidFill>
                <a:latin typeface="Avenir LT Std 45 Book" panose="020B0502020203020204" pitchFamily="34" charset="0"/>
              </a:rPr>
              <a:t>ayments </a:t>
            </a:r>
            <a:r>
              <a:rPr lang="en-US" sz="2000" b="1" u="sng" dirty="0">
                <a:solidFill>
                  <a:schemeClr val="tx1"/>
                </a:solidFill>
                <a:latin typeface="Avenir LT Std 45 Book" panose="020B0502020203020204" pitchFamily="34" charset="0"/>
              </a:rPr>
              <a:t>I</a:t>
            </a:r>
            <a:r>
              <a:rPr lang="en-US" sz="2000" dirty="0">
                <a:solidFill>
                  <a:schemeClr val="tx1"/>
                </a:solidFill>
                <a:latin typeface="Avenir LT Std 45 Book" panose="020B0502020203020204" pitchFamily="34" charset="0"/>
              </a:rPr>
              <a:t>n </a:t>
            </a:r>
            <a:r>
              <a:rPr lang="en-US" sz="2000" b="1" u="sng" dirty="0">
                <a:solidFill>
                  <a:schemeClr val="tx1"/>
                </a:solidFill>
                <a:latin typeface="Avenir LT Std 45 Book" panose="020B0502020203020204" pitchFamily="34" charset="0"/>
              </a:rPr>
              <a:t>L</a:t>
            </a:r>
            <a:r>
              <a:rPr lang="en-US" sz="2000" dirty="0">
                <a:solidFill>
                  <a:schemeClr val="tx1"/>
                </a:solidFill>
                <a:latin typeface="Avenir LT Std 45 Book" panose="020B0502020203020204" pitchFamily="34" charset="0"/>
              </a:rPr>
              <a:t>ieu </a:t>
            </a:r>
            <a:r>
              <a:rPr lang="en-US" sz="2000" b="1" u="sng" dirty="0">
                <a:solidFill>
                  <a:schemeClr val="tx1"/>
                </a:solidFill>
                <a:latin typeface="Avenir LT Std 45 Book" panose="020B0502020203020204" pitchFamily="34" charset="0"/>
              </a:rPr>
              <a:t>O</a:t>
            </a:r>
            <a:r>
              <a:rPr lang="en-US" sz="2000" dirty="0">
                <a:solidFill>
                  <a:schemeClr val="tx1"/>
                </a:solidFill>
                <a:latin typeface="Avenir LT Std 45 Book" panose="020B0502020203020204" pitchFamily="34" charset="0"/>
              </a:rPr>
              <a:t>f </a:t>
            </a:r>
            <a:r>
              <a:rPr lang="en-US" sz="2000" b="1" u="sng" dirty="0">
                <a:solidFill>
                  <a:schemeClr val="tx1"/>
                </a:solidFill>
                <a:latin typeface="Avenir LT Std 45 Book" panose="020B0502020203020204" pitchFamily="34" charset="0"/>
              </a:rPr>
              <a:t>T</a:t>
            </a:r>
            <a:r>
              <a:rPr lang="en-US" sz="2000" dirty="0">
                <a:solidFill>
                  <a:schemeClr val="tx1"/>
                </a:solidFill>
                <a:latin typeface="Avenir LT Std 45 Book" panose="020B0502020203020204" pitchFamily="34" charset="0"/>
              </a:rPr>
              <a:t>axes</a:t>
            </a:r>
          </a:p>
        </p:txBody>
      </p:sp>
      <p:sp>
        <p:nvSpPr>
          <p:cNvPr id="10" name="Rectangle 9">
            <a:extLst>
              <a:ext uri="{FF2B5EF4-FFF2-40B4-BE49-F238E27FC236}">
                <a16:creationId xmlns:a16="http://schemas.microsoft.com/office/drawing/2014/main" id="{AEF9ACE1-3877-4B27-8391-4458E43B4003}"/>
              </a:ext>
            </a:extLst>
          </p:cNvPr>
          <p:cNvSpPr/>
          <p:nvPr/>
        </p:nvSpPr>
        <p:spPr bwMode="auto">
          <a:xfrm>
            <a:off x="8229600" y="1219200"/>
            <a:ext cx="1676400" cy="17526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11" name="Picture 10">
            <a:extLst>
              <a:ext uri="{FF2B5EF4-FFF2-40B4-BE49-F238E27FC236}">
                <a16:creationId xmlns:a16="http://schemas.microsoft.com/office/drawing/2014/main" id="{E3FE8534-56CE-4914-A766-4CEB1F7BA5A3}"/>
              </a:ext>
            </a:extLst>
          </p:cNvPr>
          <p:cNvPicPr>
            <a:picLocks noChangeAspect="1"/>
          </p:cNvPicPr>
          <p:nvPr/>
        </p:nvPicPr>
        <p:blipFill>
          <a:blip r:embed="rId4"/>
          <a:stretch>
            <a:fillRect/>
          </a:stretch>
        </p:blipFill>
        <p:spPr>
          <a:xfrm>
            <a:off x="8559437" y="1295400"/>
            <a:ext cx="1016727" cy="1016727"/>
          </a:xfrm>
          <a:prstGeom prst="rect">
            <a:avLst/>
          </a:prstGeom>
        </p:spPr>
      </p:pic>
      <p:sp>
        <p:nvSpPr>
          <p:cNvPr id="12" name="TextBox 11">
            <a:extLst>
              <a:ext uri="{FF2B5EF4-FFF2-40B4-BE49-F238E27FC236}">
                <a16:creationId xmlns:a16="http://schemas.microsoft.com/office/drawing/2014/main" id="{370EAFEB-6E92-4A62-9480-4FBE3AE9A06B}"/>
              </a:ext>
            </a:extLst>
          </p:cNvPr>
          <p:cNvSpPr txBox="1"/>
          <p:nvPr/>
        </p:nvSpPr>
        <p:spPr>
          <a:xfrm>
            <a:off x="8229600" y="2362200"/>
            <a:ext cx="1676400" cy="523220"/>
          </a:xfrm>
          <a:prstGeom prst="rect">
            <a:avLst/>
          </a:prstGeom>
          <a:noFill/>
        </p:spPr>
        <p:txBody>
          <a:bodyPr wrap="square" rtlCol="0">
            <a:spAutoFit/>
          </a:bodyPr>
          <a:lstStyle/>
          <a:p>
            <a:pPr algn="ctr"/>
            <a:r>
              <a:rPr lang="en-US" sz="1400" dirty="0">
                <a:solidFill>
                  <a:schemeClr val="tx1"/>
                </a:solidFill>
              </a:rPr>
              <a:t>$150,000 in </a:t>
            </a:r>
            <a:br>
              <a:rPr lang="en-US" sz="1400" dirty="0">
                <a:solidFill>
                  <a:schemeClr val="tx1"/>
                </a:solidFill>
              </a:rPr>
            </a:br>
            <a:r>
              <a:rPr lang="en-US" sz="1400" dirty="0">
                <a:solidFill>
                  <a:schemeClr val="tx1"/>
                </a:solidFill>
              </a:rPr>
              <a:t>estimated PILOTs</a:t>
            </a:r>
          </a:p>
        </p:txBody>
      </p:sp>
      <p:sp>
        <p:nvSpPr>
          <p:cNvPr id="14" name="Rectangle 13">
            <a:extLst>
              <a:ext uri="{FF2B5EF4-FFF2-40B4-BE49-F238E27FC236}">
                <a16:creationId xmlns:a16="http://schemas.microsoft.com/office/drawing/2014/main" id="{534D23A6-A068-49EE-8373-AAAB4DFAB4C4}"/>
              </a:ext>
            </a:extLst>
          </p:cNvPr>
          <p:cNvSpPr/>
          <p:nvPr/>
        </p:nvSpPr>
        <p:spPr bwMode="auto">
          <a:xfrm>
            <a:off x="8229600" y="3352800"/>
            <a:ext cx="1676400" cy="17526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5" name="TextBox 14">
            <a:extLst>
              <a:ext uri="{FF2B5EF4-FFF2-40B4-BE49-F238E27FC236}">
                <a16:creationId xmlns:a16="http://schemas.microsoft.com/office/drawing/2014/main" id="{F4CA1672-1A95-407F-82BC-0DD2C6B5ECB4}"/>
              </a:ext>
            </a:extLst>
          </p:cNvPr>
          <p:cNvSpPr txBox="1"/>
          <p:nvPr/>
        </p:nvSpPr>
        <p:spPr>
          <a:xfrm>
            <a:off x="8229600" y="4495800"/>
            <a:ext cx="1676400" cy="523220"/>
          </a:xfrm>
          <a:prstGeom prst="rect">
            <a:avLst/>
          </a:prstGeom>
          <a:noFill/>
        </p:spPr>
        <p:txBody>
          <a:bodyPr wrap="square" rtlCol="0">
            <a:spAutoFit/>
          </a:bodyPr>
          <a:lstStyle/>
          <a:p>
            <a:pPr algn="ctr"/>
            <a:r>
              <a:rPr lang="en-US" sz="1400" dirty="0">
                <a:solidFill>
                  <a:schemeClr val="tx1"/>
                </a:solidFill>
              </a:rPr>
              <a:t>$3.0 million in </a:t>
            </a:r>
            <a:br>
              <a:rPr lang="en-US" sz="1400" dirty="0">
                <a:solidFill>
                  <a:schemeClr val="tx1"/>
                </a:solidFill>
              </a:rPr>
            </a:br>
            <a:r>
              <a:rPr lang="en-US" sz="1400" dirty="0">
                <a:solidFill>
                  <a:schemeClr val="tx1"/>
                </a:solidFill>
              </a:rPr>
              <a:t>estimated PILOTs</a:t>
            </a:r>
          </a:p>
        </p:txBody>
      </p:sp>
      <p:pic>
        <p:nvPicPr>
          <p:cNvPr id="16" name="Picture 15">
            <a:extLst>
              <a:ext uri="{FF2B5EF4-FFF2-40B4-BE49-F238E27FC236}">
                <a16:creationId xmlns:a16="http://schemas.microsoft.com/office/drawing/2014/main" id="{1F839BBD-D200-4528-AE58-9F0416E7EA5D}"/>
              </a:ext>
            </a:extLst>
          </p:cNvPr>
          <p:cNvPicPr>
            <a:picLocks noChangeAspect="1"/>
          </p:cNvPicPr>
          <p:nvPr/>
        </p:nvPicPr>
        <p:blipFill>
          <a:blip r:embed="rId2"/>
          <a:stretch>
            <a:fillRect/>
          </a:stretch>
        </p:blipFill>
        <p:spPr>
          <a:xfrm>
            <a:off x="8347496" y="3480756"/>
            <a:ext cx="1447800" cy="723900"/>
          </a:xfrm>
          <a:prstGeom prst="rect">
            <a:avLst/>
          </a:prstGeom>
        </p:spPr>
      </p:pic>
    </p:spTree>
    <p:extLst>
      <p:ext uri="{BB962C8B-B14F-4D97-AF65-F5344CB8AC3E}">
        <p14:creationId xmlns:p14="http://schemas.microsoft.com/office/powerpoint/2010/main" val="927344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pic>
        <p:nvPicPr>
          <p:cNvPr id="5" name="!!babylon">
            <a:extLst>
              <a:ext uri="{FF2B5EF4-FFF2-40B4-BE49-F238E27FC236}">
                <a16:creationId xmlns:a16="http://schemas.microsoft.com/office/drawing/2014/main" id="{366E2C9D-BC95-43E8-8B78-7E7349DA1825}"/>
              </a:ext>
            </a:extLst>
          </p:cNvPr>
          <p:cNvPicPr>
            <a:picLocks noChangeAspect="1"/>
          </p:cNvPicPr>
          <p:nvPr/>
        </p:nvPicPr>
        <p:blipFill>
          <a:blip r:embed="rId2"/>
          <a:stretch>
            <a:fillRect/>
          </a:stretch>
        </p:blipFill>
        <p:spPr>
          <a:xfrm>
            <a:off x="2514600" y="1575562"/>
            <a:ext cx="3539034" cy="3575615"/>
          </a:xfrm>
          <a:prstGeom prst="rect">
            <a:avLst/>
          </a:prstGeom>
        </p:spPr>
      </p:pic>
      <p:pic>
        <p:nvPicPr>
          <p:cNvPr id="4" name="!!huntington">
            <a:extLst>
              <a:ext uri="{FF2B5EF4-FFF2-40B4-BE49-F238E27FC236}">
                <a16:creationId xmlns:a16="http://schemas.microsoft.com/office/drawing/2014/main" id="{1A17D268-A0D8-4187-91D0-3523D2D79868}"/>
              </a:ext>
            </a:extLst>
          </p:cNvPr>
          <p:cNvPicPr>
            <a:picLocks noChangeAspect="1"/>
          </p:cNvPicPr>
          <p:nvPr/>
        </p:nvPicPr>
        <p:blipFill>
          <a:blip r:embed="rId3"/>
          <a:stretch>
            <a:fillRect/>
          </a:stretch>
        </p:blipFill>
        <p:spPr>
          <a:xfrm>
            <a:off x="6172200" y="3383184"/>
            <a:ext cx="1694835" cy="1767993"/>
          </a:xfrm>
          <a:prstGeom prst="rect">
            <a:avLst/>
          </a:prstGeom>
        </p:spPr>
      </p:pic>
      <p:pic>
        <p:nvPicPr>
          <p:cNvPr id="8" name="Picture 7">
            <a:extLst>
              <a:ext uri="{FF2B5EF4-FFF2-40B4-BE49-F238E27FC236}">
                <a16:creationId xmlns:a16="http://schemas.microsoft.com/office/drawing/2014/main" id="{52051141-D88D-4DC6-91E9-852E0A29ED05}"/>
              </a:ext>
            </a:extLst>
          </p:cNvPr>
          <p:cNvPicPr>
            <a:picLocks noChangeAspect="1"/>
          </p:cNvPicPr>
          <p:nvPr/>
        </p:nvPicPr>
        <p:blipFill>
          <a:blip r:embed="rId4"/>
          <a:stretch>
            <a:fillRect/>
          </a:stretch>
        </p:blipFill>
        <p:spPr>
          <a:xfrm>
            <a:off x="762000" y="3377087"/>
            <a:ext cx="1694835" cy="1774090"/>
          </a:xfrm>
          <a:prstGeom prst="rect">
            <a:avLst/>
          </a:prstGeom>
        </p:spPr>
      </p:pic>
    </p:spTree>
    <p:extLst>
      <p:ext uri="{BB962C8B-B14F-4D97-AF65-F5344CB8AC3E}">
        <p14:creationId xmlns:p14="http://schemas.microsoft.com/office/powerpoint/2010/main" val="24723599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pic>
        <p:nvPicPr>
          <p:cNvPr id="5" name="!!babylon">
            <a:extLst>
              <a:ext uri="{FF2B5EF4-FFF2-40B4-BE49-F238E27FC236}">
                <a16:creationId xmlns:a16="http://schemas.microsoft.com/office/drawing/2014/main" id="{366E2C9D-BC95-43E8-8B78-7E7349DA1825}"/>
              </a:ext>
            </a:extLst>
          </p:cNvPr>
          <p:cNvPicPr>
            <a:picLocks noChangeAspect="1"/>
          </p:cNvPicPr>
          <p:nvPr/>
        </p:nvPicPr>
        <p:blipFill>
          <a:blip r:embed="rId2"/>
          <a:stretch>
            <a:fillRect/>
          </a:stretch>
        </p:blipFill>
        <p:spPr>
          <a:xfrm>
            <a:off x="762000" y="3352800"/>
            <a:ext cx="1782939" cy="1801368"/>
          </a:xfrm>
          <a:prstGeom prst="rect">
            <a:avLst/>
          </a:prstGeom>
        </p:spPr>
      </p:pic>
      <p:pic>
        <p:nvPicPr>
          <p:cNvPr id="2" name="!!huntington">
            <a:extLst>
              <a:ext uri="{FF2B5EF4-FFF2-40B4-BE49-F238E27FC236}">
                <a16:creationId xmlns:a16="http://schemas.microsoft.com/office/drawing/2014/main" id="{28B94387-6F70-4C70-8721-5786EC87CB73}"/>
              </a:ext>
            </a:extLst>
          </p:cNvPr>
          <p:cNvPicPr>
            <a:picLocks noChangeAspect="1"/>
          </p:cNvPicPr>
          <p:nvPr/>
        </p:nvPicPr>
        <p:blipFill>
          <a:blip r:embed="rId3"/>
          <a:stretch>
            <a:fillRect/>
          </a:stretch>
        </p:blipFill>
        <p:spPr>
          <a:xfrm>
            <a:off x="2667000" y="1752600"/>
            <a:ext cx="3283431" cy="3425161"/>
          </a:xfrm>
          <a:prstGeom prst="rect">
            <a:avLst/>
          </a:prstGeom>
        </p:spPr>
      </p:pic>
      <p:pic>
        <p:nvPicPr>
          <p:cNvPr id="3" name="Picture 2">
            <a:extLst>
              <a:ext uri="{FF2B5EF4-FFF2-40B4-BE49-F238E27FC236}">
                <a16:creationId xmlns:a16="http://schemas.microsoft.com/office/drawing/2014/main" id="{DCED1432-FD6D-481F-ABE4-C6EF5585E301}"/>
              </a:ext>
            </a:extLst>
          </p:cNvPr>
          <p:cNvPicPr>
            <a:picLocks noChangeAspect="1"/>
          </p:cNvPicPr>
          <p:nvPr/>
        </p:nvPicPr>
        <p:blipFill>
          <a:blip r:embed="rId4"/>
          <a:stretch>
            <a:fillRect/>
          </a:stretch>
        </p:blipFill>
        <p:spPr>
          <a:xfrm>
            <a:off x="6096000" y="3352800"/>
            <a:ext cx="1694835" cy="1774090"/>
          </a:xfrm>
          <a:prstGeom prst="rect">
            <a:avLst/>
          </a:prstGeom>
        </p:spPr>
      </p:pic>
    </p:spTree>
    <p:extLst>
      <p:ext uri="{BB962C8B-B14F-4D97-AF65-F5344CB8AC3E}">
        <p14:creationId xmlns:p14="http://schemas.microsoft.com/office/powerpoint/2010/main" val="38372706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abylon">
            <a:extLst>
              <a:ext uri="{FF2B5EF4-FFF2-40B4-BE49-F238E27FC236}">
                <a16:creationId xmlns:a16="http://schemas.microsoft.com/office/drawing/2014/main" id="{366E2C9D-BC95-43E8-8B78-7E7349DA1825}"/>
              </a:ext>
            </a:extLst>
          </p:cNvPr>
          <p:cNvPicPr>
            <a:picLocks noChangeAspect="1"/>
          </p:cNvPicPr>
          <p:nvPr/>
        </p:nvPicPr>
        <p:blipFill>
          <a:blip r:embed="rId2"/>
          <a:stretch>
            <a:fillRect/>
          </a:stretch>
        </p:blipFill>
        <p:spPr>
          <a:xfrm>
            <a:off x="6172200" y="3521730"/>
            <a:ext cx="1600200" cy="1616740"/>
          </a:xfrm>
          <a:prstGeom prst="rect">
            <a:avLst/>
          </a:prstGeom>
        </p:spPr>
      </p:pic>
      <p:sp>
        <p:nvSpPr>
          <p:cNvPr id="13" name="Title 12"/>
          <p:cNvSpPr>
            <a:spLocks noGrp="1"/>
          </p:cNvSpPr>
          <p:nvPr>
            <p:ph type="title"/>
          </p:nvPr>
        </p:nvSpPr>
        <p:spPr>
          <a:xfrm>
            <a:off x="457200" y="0"/>
            <a:ext cx="8229600" cy="1143000"/>
          </a:xfrm>
        </p:spPr>
        <p:txBody>
          <a:bodyPr/>
          <a:lstStyle/>
          <a:p>
            <a:r>
              <a:rPr lang="en-US" dirty="0"/>
              <a:t>Revenues: PILOTs</a:t>
            </a:r>
          </a:p>
        </p:txBody>
      </p:sp>
      <p:pic>
        <p:nvPicPr>
          <p:cNvPr id="2" name="!!huntington">
            <a:extLst>
              <a:ext uri="{FF2B5EF4-FFF2-40B4-BE49-F238E27FC236}">
                <a16:creationId xmlns:a16="http://schemas.microsoft.com/office/drawing/2014/main" id="{53A96AFF-560E-47D2-A0CD-C1AA2A7038D5}"/>
              </a:ext>
            </a:extLst>
          </p:cNvPr>
          <p:cNvPicPr>
            <a:picLocks noChangeAspect="1"/>
          </p:cNvPicPr>
          <p:nvPr/>
        </p:nvPicPr>
        <p:blipFill>
          <a:blip r:embed="rId3"/>
          <a:stretch>
            <a:fillRect/>
          </a:stretch>
        </p:blipFill>
        <p:spPr>
          <a:xfrm>
            <a:off x="762000" y="3370477"/>
            <a:ext cx="1694835" cy="1767993"/>
          </a:xfrm>
          <a:prstGeom prst="rect">
            <a:avLst/>
          </a:prstGeom>
        </p:spPr>
      </p:pic>
      <p:pic>
        <p:nvPicPr>
          <p:cNvPr id="3" name="Picture 2">
            <a:extLst>
              <a:ext uri="{FF2B5EF4-FFF2-40B4-BE49-F238E27FC236}">
                <a16:creationId xmlns:a16="http://schemas.microsoft.com/office/drawing/2014/main" id="{05B33391-2C01-4023-8455-72BB8D3528DB}"/>
              </a:ext>
            </a:extLst>
          </p:cNvPr>
          <p:cNvPicPr>
            <a:picLocks noChangeAspect="1"/>
          </p:cNvPicPr>
          <p:nvPr/>
        </p:nvPicPr>
        <p:blipFill>
          <a:blip r:embed="rId4"/>
          <a:stretch>
            <a:fillRect/>
          </a:stretch>
        </p:blipFill>
        <p:spPr>
          <a:xfrm>
            <a:off x="2667001" y="1628884"/>
            <a:ext cx="3352800" cy="3509586"/>
          </a:xfrm>
          <a:prstGeom prst="rect">
            <a:avLst/>
          </a:prstGeom>
        </p:spPr>
      </p:pic>
    </p:spTree>
    <p:extLst>
      <p:ext uri="{BB962C8B-B14F-4D97-AF65-F5344CB8AC3E}">
        <p14:creationId xmlns:p14="http://schemas.microsoft.com/office/powerpoint/2010/main" val="7919686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grpSp>
        <p:nvGrpSpPr>
          <p:cNvPr id="21" name="Group 20">
            <a:extLst>
              <a:ext uri="{FF2B5EF4-FFF2-40B4-BE49-F238E27FC236}">
                <a16:creationId xmlns:a16="http://schemas.microsoft.com/office/drawing/2014/main" id="{03A5139A-D01D-49CE-9861-B87E82624BB1}"/>
              </a:ext>
            </a:extLst>
          </p:cNvPr>
          <p:cNvGrpSpPr/>
          <p:nvPr/>
        </p:nvGrpSpPr>
        <p:grpSpPr>
          <a:xfrm>
            <a:off x="838200" y="2133600"/>
            <a:ext cx="2209800" cy="2362200"/>
            <a:chOff x="838200" y="2133600"/>
            <a:chExt cx="2209800" cy="2362200"/>
          </a:xfrm>
        </p:grpSpPr>
        <p:sp>
          <p:nvSpPr>
            <p:cNvPr id="11" name="TextBox 10"/>
            <p:cNvSpPr txBox="1"/>
            <p:nvPr/>
          </p:nvSpPr>
          <p:spPr>
            <a:xfrm>
              <a:off x="1028700" y="3657600"/>
              <a:ext cx="1828800"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$3.0 million in estimated PILOTs</a:t>
              </a:r>
            </a:p>
          </p:txBody>
        </p:sp>
        <p:pic>
          <p:nvPicPr>
            <p:cNvPr id="3" name="Picture 2">
              <a:extLst>
                <a:ext uri="{FF2B5EF4-FFF2-40B4-BE49-F238E27FC236}">
                  <a16:creationId xmlns:a16="http://schemas.microsoft.com/office/drawing/2014/main" id="{BEB3C813-D1F8-42C4-A120-9821A454FAD1}"/>
                </a:ext>
              </a:extLst>
            </p:cNvPr>
            <p:cNvPicPr>
              <a:picLocks noChangeAspect="1"/>
            </p:cNvPicPr>
            <p:nvPr/>
          </p:nvPicPr>
          <p:blipFill>
            <a:blip r:embed="rId2"/>
            <a:stretch>
              <a:fillRect/>
            </a:stretch>
          </p:blipFill>
          <p:spPr>
            <a:xfrm>
              <a:off x="990600" y="2514600"/>
              <a:ext cx="1905000" cy="952500"/>
            </a:xfrm>
            <a:prstGeom prst="rect">
              <a:avLst/>
            </a:prstGeom>
          </p:spPr>
        </p:pic>
        <p:sp>
          <p:nvSpPr>
            <p:cNvPr id="6" name="Rectangle 5">
              <a:extLst>
                <a:ext uri="{FF2B5EF4-FFF2-40B4-BE49-F238E27FC236}">
                  <a16:creationId xmlns:a16="http://schemas.microsoft.com/office/drawing/2014/main" id="{40F05A4E-E88F-49D6-A8D4-7D5971A9FDE1}"/>
                </a:ext>
              </a:extLst>
            </p:cNvPr>
            <p:cNvSpPr/>
            <p:nvPr/>
          </p:nvSpPr>
          <p:spPr bwMode="auto">
            <a:xfrm>
              <a:off x="838200" y="2133600"/>
              <a:ext cx="2209800" cy="2362200"/>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4" name="Group 23">
            <a:extLst>
              <a:ext uri="{FF2B5EF4-FFF2-40B4-BE49-F238E27FC236}">
                <a16:creationId xmlns:a16="http://schemas.microsoft.com/office/drawing/2014/main" id="{56A3D7C2-CC6F-4B1F-AD2A-5C052AFA2498}"/>
              </a:ext>
            </a:extLst>
          </p:cNvPr>
          <p:cNvGrpSpPr/>
          <p:nvPr/>
        </p:nvGrpSpPr>
        <p:grpSpPr>
          <a:xfrm>
            <a:off x="3181350" y="2133600"/>
            <a:ext cx="2362200" cy="2362200"/>
            <a:chOff x="3181350" y="2133600"/>
            <a:chExt cx="2362200" cy="2362200"/>
          </a:xfrm>
        </p:grpSpPr>
        <p:pic>
          <p:nvPicPr>
            <p:cNvPr id="4" name="Picture 3">
              <a:extLst>
                <a:ext uri="{FF2B5EF4-FFF2-40B4-BE49-F238E27FC236}">
                  <a16:creationId xmlns:a16="http://schemas.microsoft.com/office/drawing/2014/main" id="{A0EFF440-9557-46CD-A82F-C0C66C29D305}"/>
                </a:ext>
              </a:extLst>
            </p:cNvPr>
            <p:cNvPicPr>
              <a:picLocks noChangeAspect="1"/>
            </p:cNvPicPr>
            <p:nvPr/>
          </p:nvPicPr>
          <p:blipFill>
            <a:blip r:embed="rId3"/>
            <a:stretch>
              <a:fillRect/>
            </a:stretch>
          </p:blipFill>
          <p:spPr>
            <a:xfrm>
              <a:off x="3505200" y="2362200"/>
              <a:ext cx="1900682" cy="1052038"/>
            </a:xfrm>
            <a:prstGeom prst="rect">
              <a:avLst/>
            </a:prstGeom>
          </p:spPr>
        </p:pic>
        <p:sp>
          <p:nvSpPr>
            <p:cNvPr id="10" name="TextBox 9">
              <a:extLst>
                <a:ext uri="{FF2B5EF4-FFF2-40B4-BE49-F238E27FC236}">
                  <a16:creationId xmlns:a16="http://schemas.microsoft.com/office/drawing/2014/main" id="{364E5371-3E76-44AC-86DF-52B76B2AE698}"/>
                </a:ext>
              </a:extLst>
            </p:cNvPr>
            <p:cNvSpPr txBox="1"/>
            <p:nvPr/>
          </p:nvSpPr>
          <p:spPr>
            <a:xfrm>
              <a:off x="3181350" y="3733800"/>
              <a:ext cx="2362200"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$3.5 million in estimated PILOTs</a:t>
              </a:r>
            </a:p>
          </p:txBody>
        </p:sp>
        <p:sp>
          <p:nvSpPr>
            <p:cNvPr id="18" name="Rectangle 17">
              <a:extLst>
                <a:ext uri="{FF2B5EF4-FFF2-40B4-BE49-F238E27FC236}">
                  <a16:creationId xmlns:a16="http://schemas.microsoft.com/office/drawing/2014/main" id="{6DFCED53-B649-462E-80BF-BD3B720DEA27}"/>
                </a:ext>
              </a:extLst>
            </p:cNvPr>
            <p:cNvSpPr/>
            <p:nvPr/>
          </p:nvSpPr>
          <p:spPr bwMode="auto">
            <a:xfrm>
              <a:off x="3276600" y="2133600"/>
              <a:ext cx="2209800" cy="2362200"/>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3" name="Group 22">
            <a:extLst>
              <a:ext uri="{FF2B5EF4-FFF2-40B4-BE49-F238E27FC236}">
                <a16:creationId xmlns:a16="http://schemas.microsoft.com/office/drawing/2014/main" id="{1C7D63DB-B67A-4A85-A282-2073C38A4182}"/>
              </a:ext>
            </a:extLst>
          </p:cNvPr>
          <p:cNvGrpSpPr/>
          <p:nvPr/>
        </p:nvGrpSpPr>
        <p:grpSpPr>
          <a:xfrm>
            <a:off x="5715000" y="2133600"/>
            <a:ext cx="2209800" cy="2362200"/>
            <a:chOff x="5715000" y="2133600"/>
            <a:chExt cx="2209800" cy="2362200"/>
          </a:xfrm>
        </p:grpSpPr>
        <p:sp>
          <p:nvSpPr>
            <p:cNvPr id="12" name="TextBox 11">
              <a:extLst>
                <a:ext uri="{FF2B5EF4-FFF2-40B4-BE49-F238E27FC236}">
                  <a16:creationId xmlns:a16="http://schemas.microsoft.com/office/drawing/2014/main" id="{FE89B92B-7F7B-429B-B2A9-8693D521AAC8}"/>
                </a:ext>
              </a:extLst>
            </p:cNvPr>
            <p:cNvSpPr txBox="1"/>
            <p:nvPr/>
          </p:nvSpPr>
          <p:spPr>
            <a:xfrm>
              <a:off x="5715000" y="3733800"/>
              <a:ext cx="2209800"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$150,000 in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estimated PILOTs</a:t>
              </a:r>
            </a:p>
          </p:txBody>
        </p:sp>
        <p:sp>
          <p:nvSpPr>
            <p:cNvPr id="19" name="Rectangle 18">
              <a:extLst>
                <a:ext uri="{FF2B5EF4-FFF2-40B4-BE49-F238E27FC236}">
                  <a16:creationId xmlns:a16="http://schemas.microsoft.com/office/drawing/2014/main" id="{28F3055D-2ECD-4EF7-9516-AA6517314303}"/>
                </a:ext>
              </a:extLst>
            </p:cNvPr>
            <p:cNvSpPr/>
            <p:nvPr/>
          </p:nvSpPr>
          <p:spPr bwMode="auto">
            <a:xfrm>
              <a:off x="5715000" y="2133600"/>
              <a:ext cx="2209800" cy="2362200"/>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20" name="Picture 19">
              <a:extLst>
                <a:ext uri="{FF2B5EF4-FFF2-40B4-BE49-F238E27FC236}">
                  <a16:creationId xmlns:a16="http://schemas.microsoft.com/office/drawing/2014/main" id="{D033CCDC-D70E-4FDF-9084-57F5A22284DB}"/>
                </a:ext>
              </a:extLst>
            </p:cNvPr>
            <p:cNvPicPr>
              <a:picLocks noChangeAspect="1"/>
            </p:cNvPicPr>
            <p:nvPr/>
          </p:nvPicPr>
          <p:blipFill>
            <a:blip r:embed="rId4"/>
            <a:stretch>
              <a:fillRect/>
            </a:stretch>
          </p:blipFill>
          <p:spPr>
            <a:xfrm>
              <a:off x="6172200" y="2336073"/>
              <a:ext cx="1295400" cy="1295400"/>
            </a:xfrm>
            <a:prstGeom prst="rect">
              <a:avLst/>
            </a:prstGeom>
          </p:spPr>
        </p:pic>
      </p:grpSp>
      <p:sp>
        <p:nvSpPr>
          <p:cNvPr id="15" name="TextBox 14">
            <a:extLst>
              <a:ext uri="{FF2B5EF4-FFF2-40B4-BE49-F238E27FC236}">
                <a16:creationId xmlns:a16="http://schemas.microsoft.com/office/drawing/2014/main" id="{B3536695-EF81-406A-91F3-A44AADF7BB3A}"/>
              </a:ext>
            </a:extLst>
          </p:cNvPr>
          <p:cNvSpPr txBox="1"/>
          <p:nvPr/>
        </p:nvSpPr>
        <p:spPr>
          <a:xfrm>
            <a:off x="838200" y="4800600"/>
            <a:ext cx="7086600" cy="369332"/>
          </a:xfrm>
          <a:prstGeom prst="rect">
            <a:avLst/>
          </a:prstGeom>
          <a:noFill/>
        </p:spPr>
        <p:txBody>
          <a:bodyPr wrap="square" rtlCol="0">
            <a:spAutoFit/>
          </a:bodyPr>
          <a:lstStyle/>
          <a:p>
            <a:pPr algn="ctr"/>
            <a:r>
              <a:rPr lang="en-US" dirty="0">
                <a:solidFill>
                  <a:schemeClr val="tx1"/>
                </a:solidFill>
                <a:latin typeface="Avenir LT Std 45 Book" panose="020B0502020203020204" pitchFamily="34" charset="0"/>
              </a:rPr>
              <a:t>$6,650,00 total estimated in PILOTs</a:t>
            </a:r>
          </a:p>
        </p:txBody>
      </p:sp>
    </p:spTree>
    <p:extLst>
      <p:ext uri="{BB962C8B-B14F-4D97-AF65-F5344CB8AC3E}">
        <p14:creationId xmlns:p14="http://schemas.microsoft.com/office/powerpoint/2010/main" val="37119922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Miscellaneous </a:t>
            </a:r>
          </a:p>
        </p:txBody>
      </p:sp>
      <p:grpSp>
        <p:nvGrpSpPr>
          <p:cNvPr id="29" name="Group 4"/>
          <p:cNvGrpSpPr>
            <a:grpSpLocks noChangeAspect="1"/>
          </p:cNvGrpSpPr>
          <p:nvPr/>
        </p:nvGrpSpPr>
        <p:grpSpPr bwMode="auto">
          <a:xfrm>
            <a:off x="304800" y="1355491"/>
            <a:ext cx="3886201" cy="3813877"/>
            <a:chOff x="1344" y="250"/>
            <a:chExt cx="2043" cy="2138"/>
          </a:xfrm>
        </p:grpSpPr>
        <p:sp>
          <p:nvSpPr>
            <p:cNvPr id="43" name="Freeform 5"/>
            <p:cNvSpPr>
              <a:spLocks/>
            </p:cNvSpPr>
            <p:nvPr/>
          </p:nvSpPr>
          <p:spPr bwMode="auto">
            <a:xfrm>
              <a:off x="1344" y="1635"/>
              <a:ext cx="1864" cy="753"/>
            </a:xfrm>
            <a:custGeom>
              <a:avLst/>
              <a:gdLst/>
              <a:ahLst/>
              <a:cxnLst>
                <a:cxn ang="0">
                  <a:pos x="1751" y="0"/>
                </a:cxn>
                <a:cxn ang="0">
                  <a:pos x="115" y="461"/>
                </a:cxn>
                <a:cxn ang="0">
                  <a:pos x="0" y="753"/>
                </a:cxn>
                <a:cxn ang="0">
                  <a:pos x="1864" y="292"/>
                </a:cxn>
                <a:cxn ang="0">
                  <a:pos x="1751" y="0"/>
                </a:cxn>
              </a:cxnLst>
              <a:rect l="0" t="0" r="r" b="b"/>
              <a:pathLst>
                <a:path w="1864" h="753">
                  <a:moveTo>
                    <a:pt x="1751" y="0"/>
                  </a:moveTo>
                  <a:lnTo>
                    <a:pt x="115" y="461"/>
                  </a:lnTo>
                  <a:lnTo>
                    <a:pt x="0" y="753"/>
                  </a:lnTo>
                  <a:lnTo>
                    <a:pt x="1864" y="292"/>
                  </a:lnTo>
                  <a:lnTo>
                    <a:pt x="1751" y="0"/>
                  </a:lnTo>
                  <a:close/>
                </a:path>
              </a:pathLst>
            </a:custGeom>
            <a:solidFill>
              <a:srgbClr val="7BB21B">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4" name="Freeform 6"/>
            <p:cNvSpPr>
              <a:spLocks/>
            </p:cNvSpPr>
            <p:nvPr/>
          </p:nvSpPr>
          <p:spPr bwMode="auto">
            <a:xfrm>
              <a:off x="1523" y="1175"/>
              <a:ext cx="1507" cy="752"/>
            </a:xfrm>
            <a:custGeom>
              <a:avLst/>
              <a:gdLst/>
              <a:ahLst/>
              <a:cxnLst>
                <a:cxn ang="0">
                  <a:pos x="1393" y="0"/>
                </a:cxn>
                <a:cxn ang="0">
                  <a:pos x="113" y="460"/>
                </a:cxn>
                <a:cxn ang="0">
                  <a:pos x="0" y="752"/>
                </a:cxn>
                <a:cxn ang="0">
                  <a:pos x="1507" y="290"/>
                </a:cxn>
                <a:cxn ang="0">
                  <a:pos x="1393" y="0"/>
                </a:cxn>
              </a:cxnLst>
              <a:rect l="0" t="0" r="r" b="b"/>
              <a:pathLst>
                <a:path w="1507" h="752">
                  <a:moveTo>
                    <a:pt x="1393" y="0"/>
                  </a:moveTo>
                  <a:lnTo>
                    <a:pt x="113" y="460"/>
                  </a:lnTo>
                  <a:lnTo>
                    <a:pt x="0" y="752"/>
                  </a:lnTo>
                  <a:lnTo>
                    <a:pt x="1507" y="290"/>
                  </a:lnTo>
                  <a:lnTo>
                    <a:pt x="1393" y="0"/>
                  </a:lnTo>
                  <a:close/>
                </a:path>
              </a:pathLst>
            </a:custGeom>
            <a:solidFill>
              <a:srgbClr val="0095CD">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5" name="Freeform 7"/>
            <p:cNvSpPr>
              <a:spLocks/>
            </p:cNvSpPr>
            <p:nvPr/>
          </p:nvSpPr>
          <p:spPr bwMode="auto">
            <a:xfrm>
              <a:off x="1703" y="714"/>
              <a:ext cx="1148" cy="751"/>
            </a:xfrm>
            <a:custGeom>
              <a:avLst/>
              <a:gdLst/>
              <a:ahLst/>
              <a:cxnLst>
                <a:cxn ang="0">
                  <a:pos x="1035" y="0"/>
                </a:cxn>
                <a:cxn ang="0">
                  <a:pos x="112" y="461"/>
                </a:cxn>
                <a:cxn ang="0">
                  <a:pos x="0" y="751"/>
                </a:cxn>
                <a:cxn ang="0">
                  <a:pos x="1148" y="291"/>
                </a:cxn>
                <a:cxn ang="0">
                  <a:pos x="1035" y="0"/>
                </a:cxn>
              </a:cxnLst>
              <a:rect l="0" t="0" r="r" b="b"/>
              <a:pathLst>
                <a:path w="1148" h="751">
                  <a:moveTo>
                    <a:pt x="1035" y="0"/>
                  </a:moveTo>
                  <a:lnTo>
                    <a:pt x="112" y="461"/>
                  </a:lnTo>
                  <a:lnTo>
                    <a:pt x="0" y="751"/>
                  </a:lnTo>
                  <a:lnTo>
                    <a:pt x="1148" y="291"/>
                  </a:lnTo>
                  <a:lnTo>
                    <a:pt x="1035" y="0"/>
                  </a:lnTo>
                  <a:close/>
                </a:path>
              </a:pathLst>
            </a:custGeom>
            <a:solidFill>
              <a:srgbClr val="324D5E">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6" name="Freeform 8"/>
            <p:cNvSpPr>
              <a:spLocks/>
            </p:cNvSpPr>
            <p:nvPr/>
          </p:nvSpPr>
          <p:spPr bwMode="auto">
            <a:xfrm>
              <a:off x="1882" y="250"/>
              <a:ext cx="789" cy="755"/>
            </a:xfrm>
            <a:custGeom>
              <a:avLst/>
              <a:gdLst/>
              <a:ahLst/>
              <a:cxnLst>
                <a:cxn ang="0">
                  <a:pos x="675" y="0"/>
                </a:cxn>
                <a:cxn ang="0">
                  <a:pos x="113" y="464"/>
                </a:cxn>
                <a:cxn ang="0">
                  <a:pos x="0" y="755"/>
                </a:cxn>
                <a:cxn ang="0">
                  <a:pos x="789" y="294"/>
                </a:cxn>
                <a:cxn ang="0">
                  <a:pos x="675" y="0"/>
                </a:cxn>
              </a:cxnLst>
              <a:rect l="0" t="0" r="r" b="b"/>
              <a:pathLst>
                <a:path w="789" h="755">
                  <a:moveTo>
                    <a:pt x="675" y="0"/>
                  </a:moveTo>
                  <a:lnTo>
                    <a:pt x="113" y="464"/>
                  </a:lnTo>
                  <a:lnTo>
                    <a:pt x="0" y="755"/>
                  </a:lnTo>
                  <a:lnTo>
                    <a:pt x="789" y="294"/>
                  </a:lnTo>
                  <a:lnTo>
                    <a:pt x="675" y="0"/>
                  </a:lnTo>
                  <a:close/>
                </a:path>
              </a:pathLst>
            </a:custGeom>
            <a:solidFill>
              <a:srgbClr val="F17C3F">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7" name="Freeform 9"/>
            <p:cNvSpPr>
              <a:spLocks/>
            </p:cNvSpPr>
            <p:nvPr/>
          </p:nvSpPr>
          <p:spPr bwMode="auto">
            <a:xfrm>
              <a:off x="1523" y="1635"/>
              <a:ext cx="1685" cy="292"/>
            </a:xfrm>
            <a:custGeom>
              <a:avLst/>
              <a:gdLst/>
              <a:ahLst/>
              <a:cxnLst>
                <a:cxn ang="0">
                  <a:pos x="1685" y="292"/>
                </a:cxn>
                <a:cxn ang="0">
                  <a:pos x="1572" y="0"/>
                </a:cxn>
                <a:cxn ang="0">
                  <a:pos x="113" y="0"/>
                </a:cxn>
                <a:cxn ang="0">
                  <a:pos x="0" y="292"/>
                </a:cxn>
                <a:cxn ang="0">
                  <a:pos x="1685" y="292"/>
                </a:cxn>
              </a:cxnLst>
              <a:rect l="0" t="0" r="r" b="b"/>
              <a:pathLst>
                <a:path w="1685" h="292">
                  <a:moveTo>
                    <a:pt x="1685" y="292"/>
                  </a:moveTo>
                  <a:lnTo>
                    <a:pt x="1572" y="0"/>
                  </a:lnTo>
                  <a:lnTo>
                    <a:pt x="113" y="0"/>
                  </a:lnTo>
                  <a:lnTo>
                    <a:pt x="0" y="292"/>
                  </a:lnTo>
                  <a:lnTo>
                    <a:pt x="1685" y="292"/>
                  </a:lnTo>
                  <a:close/>
                </a:path>
              </a:pathLst>
            </a:custGeom>
            <a:solidFill>
              <a:srgbClr val="0095CD"/>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8" name="Freeform 10"/>
            <p:cNvSpPr>
              <a:spLocks/>
            </p:cNvSpPr>
            <p:nvPr/>
          </p:nvSpPr>
          <p:spPr bwMode="auto">
            <a:xfrm>
              <a:off x="1703" y="1175"/>
              <a:ext cx="1327" cy="290"/>
            </a:xfrm>
            <a:custGeom>
              <a:avLst/>
              <a:gdLst/>
              <a:ahLst/>
              <a:cxnLst>
                <a:cxn ang="0">
                  <a:pos x="112" y="0"/>
                </a:cxn>
                <a:cxn ang="0">
                  <a:pos x="0" y="290"/>
                </a:cxn>
                <a:cxn ang="0">
                  <a:pos x="1327" y="290"/>
                </a:cxn>
                <a:cxn ang="0">
                  <a:pos x="1213" y="0"/>
                </a:cxn>
                <a:cxn ang="0">
                  <a:pos x="112" y="0"/>
                </a:cxn>
              </a:cxnLst>
              <a:rect l="0" t="0" r="r" b="b"/>
              <a:pathLst>
                <a:path w="1327" h="290">
                  <a:moveTo>
                    <a:pt x="112" y="0"/>
                  </a:moveTo>
                  <a:lnTo>
                    <a:pt x="0" y="290"/>
                  </a:lnTo>
                  <a:lnTo>
                    <a:pt x="1327" y="290"/>
                  </a:lnTo>
                  <a:lnTo>
                    <a:pt x="1213" y="0"/>
                  </a:lnTo>
                  <a:lnTo>
                    <a:pt x="112" y="0"/>
                  </a:lnTo>
                  <a:close/>
                </a:path>
              </a:pathLst>
            </a:custGeom>
            <a:solidFill>
              <a:srgbClr val="324D5E"/>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9" name="Freeform 11"/>
            <p:cNvSpPr>
              <a:spLocks/>
            </p:cNvSpPr>
            <p:nvPr/>
          </p:nvSpPr>
          <p:spPr bwMode="auto">
            <a:xfrm>
              <a:off x="2061" y="250"/>
              <a:ext cx="610" cy="294"/>
            </a:xfrm>
            <a:custGeom>
              <a:avLst/>
              <a:gdLst/>
              <a:ahLst/>
              <a:cxnLst>
                <a:cxn ang="0">
                  <a:pos x="610" y="294"/>
                </a:cxn>
                <a:cxn ang="0">
                  <a:pos x="496" y="0"/>
                </a:cxn>
                <a:cxn ang="0">
                  <a:pos x="115" y="0"/>
                </a:cxn>
                <a:cxn ang="0">
                  <a:pos x="0" y="294"/>
                </a:cxn>
                <a:cxn ang="0">
                  <a:pos x="610" y="294"/>
                </a:cxn>
              </a:cxnLst>
              <a:rect l="0" t="0" r="r" b="b"/>
              <a:pathLst>
                <a:path w="610" h="294">
                  <a:moveTo>
                    <a:pt x="610" y="294"/>
                  </a:moveTo>
                  <a:lnTo>
                    <a:pt x="496" y="0"/>
                  </a:lnTo>
                  <a:lnTo>
                    <a:pt x="115" y="0"/>
                  </a:lnTo>
                  <a:lnTo>
                    <a:pt x="0" y="294"/>
                  </a:lnTo>
                  <a:lnTo>
                    <a:pt x="610" y="294"/>
                  </a:lnTo>
                  <a:close/>
                </a:path>
              </a:pathLst>
            </a:custGeom>
            <a:solidFill>
              <a:srgbClr val="9D1217"/>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50" name="Freeform 12"/>
            <p:cNvSpPr>
              <a:spLocks/>
            </p:cNvSpPr>
            <p:nvPr/>
          </p:nvSpPr>
          <p:spPr bwMode="auto">
            <a:xfrm>
              <a:off x="1882" y="714"/>
              <a:ext cx="969" cy="291"/>
            </a:xfrm>
            <a:custGeom>
              <a:avLst/>
              <a:gdLst/>
              <a:ahLst/>
              <a:cxnLst>
                <a:cxn ang="0">
                  <a:pos x="113" y="0"/>
                </a:cxn>
                <a:cxn ang="0">
                  <a:pos x="0" y="291"/>
                </a:cxn>
                <a:cxn ang="0">
                  <a:pos x="969" y="291"/>
                </a:cxn>
                <a:cxn ang="0">
                  <a:pos x="856" y="0"/>
                </a:cxn>
                <a:cxn ang="0">
                  <a:pos x="113" y="0"/>
                </a:cxn>
              </a:cxnLst>
              <a:rect l="0" t="0" r="r" b="b"/>
              <a:pathLst>
                <a:path w="969" h="291">
                  <a:moveTo>
                    <a:pt x="113" y="0"/>
                  </a:moveTo>
                  <a:lnTo>
                    <a:pt x="0" y="291"/>
                  </a:lnTo>
                  <a:lnTo>
                    <a:pt x="969" y="291"/>
                  </a:lnTo>
                  <a:lnTo>
                    <a:pt x="856" y="0"/>
                  </a:lnTo>
                  <a:lnTo>
                    <a:pt x="113" y="0"/>
                  </a:lnTo>
                  <a:close/>
                </a:path>
              </a:pathLst>
            </a:custGeom>
            <a:solidFill>
              <a:srgbClr val="F17C3F"/>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51" name="Freeform 13"/>
            <p:cNvSpPr>
              <a:spLocks/>
            </p:cNvSpPr>
            <p:nvPr/>
          </p:nvSpPr>
          <p:spPr bwMode="auto">
            <a:xfrm>
              <a:off x="1344" y="2096"/>
              <a:ext cx="2043" cy="292"/>
            </a:xfrm>
            <a:custGeom>
              <a:avLst/>
              <a:gdLst/>
              <a:ahLst/>
              <a:cxnLst>
                <a:cxn ang="0">
                  <a:pos x="115" y="0"/>
                </a:cxn>
                <a:cxn ang="0">
                  <a:pos x="0" y="292"/>
                </a:cxn>
                <a:cxn ang="0">
                  <a:pos x="2043" y="292"/>
                </a:cxn>
                <a:cxn ang="0">
                  <a:pos x="1930" y="0"/>
                </a:cxn>
                <a:cxn ang="0">
                  <a:pos x="115" y="0"/>
                </a:cxn>
              </a:cxnLst>
              <a:rect l="0" t="0" r="r" b="b"/>
              <a:pathLst>
                <a:path w="2043" h="292">
                  <a:moveTo>
                    <a:pt x="115" y="0"/>
                  </a:moveTo>
                  <a:lnTo>
                    <a:pt x="0" y="292"/>
                  </a:lnTo>
                  <a:lnTo>
                    <a:pt x="2043" y="292"/>
                  </a:lnTo>
                  <a:lnTo>
                    <a:pt x="1930" y="0"/>
                  </a:lnTo>
                  <a:lnTo>
                    <a:pt x="115" y="0"/>
                  </a:lnTo>
                  <a:close/>
                </a:path>
              </a:pathLst>
            </a:custGeom>
            <a:solidFill>
              <a:srgbClr val="7BB21B"/>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grpSp>
      <p:grpSp>
        <p:nvGrpSpPr>
          <p:cNvPr id="68" name="Group 67"/>
          <p:cNvGrpSpPr/>
          <p:nvPr/>
        </p:nvGrpSpPr>
        <p:grpSpPr>
          <a:xfrm>
            <a:off x="1625545" y="1319844"/>
            <a:ext cx="5537255" cy="530915"/>
            <a:chOff x="1627575" y="1319844"/>
            <a:chExt cx="5276990" cy="530915"/>
          </a:xfrm>
        </p:grpSpPr>
        <p:cxnSp>
          <p:nvCxnSpPr>
            <p:cNvPr id="53" name="Straight Connector 52"/>
            <p:cNvCxnSpPr/>
            <p:nvPr/>
          </p:nvCxnSpPr>
          <p:spPr>
            <a:xfrm>
              <a:off x="2679831" y="1576668"/>
              <a:ext cx="489686" cy="0"/>
            </a:xfrm>
            <a:prstGeom prst="line">
              <a:avLst/>
            </a:prstGeom>
            <a:noFill/>
            <a:ln w="28575" cap="flat" cmpd="sng" algn="ctr">
              <a:solidFill>
                <a:srgbClr val="C00000"/>
              </a:solidFill>
              <a:prstDash val="sysDot"/>
              <a:miter lim="800000"/>
              <a:tailEnd type="oval"/>
            </a:ln>
            <a:effectLst/>
          </p:spPr>
        </p:cxnSp>
        <p:sp>
          <p:nvSpPr>
            <p:cNvPr id="42" name="Content Placeholder 2"/>
            <p:cNvSpPr txBox="1">
              <a:spLocks/>
            </p:cNvSpPr>
            <p:nvPr/>
          </p:nvSpPr>
          <p:spPr>
            <a:xfrm>
              <a:off x="1627575" y="1415141"/>
              <a:ext cx="1160343"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Avenir LT Std 45 Book" panose="020B0502020203020204" pitchFamily="34" charset="0"/>
                </a:rPr>
                <a:t>Other</a:t>
              </a:r>
              <a:endParaRPr kumimoji="0" lang="en-US" sz="110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54" name="Rectangle 1436"/>
            <p:cNvSpPr>
              <a:spLocks noChangeArrowheads="1"/>
            </p:cNvSpPr>
            <p:nvPr/>
          </p:nvSpPr>
          <p:spPr bwMode="auto">
            <a:xfrm>
              <a:off x="3276600" y="1319844"/>
              <a:ext cx="3627965"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C00000"/>
                  </a:solidFill>
                  <a:latin typeface="Avenir LT Std 45 Book" panose="020B0502020203020204" pitchFamily="34" charset="0"/>
                </a:rPr>
                <a:t>$1,200,000 from miscellaneous fees </a:t>
              </a:r>
              <a:br>
                <a:rPr lang="en-US" sz="1500" b="1" dirty="0">
                  <a:solidFill>
                    <a:srgbClr val="C00000"/>
                  </a:solidFill>
                  <a:latin typeface="Avenir LT Std 45 Book" panose="020B0502020203020204" pitchFamily="34" charset="0"/>
                </a:rPr>
              </a:br>
              <a:r>
                <a:rPr lang="en-US" sz="1500" b="1" dirty="0">
                  <a:solidFill>
                    <a:srgbClr val="C00000"/>
                  </a:solidFill>
                  <a:latin typeface="Avenir LT Std 45 Book" panose="020B0502020203020204" pitchFamily="34" charset="0"/>
                </a:rPr>
                <a:t>and reimbursements</a:t>
              </a:r>
            </a:p>
          </p:txBody>
        </p:sp>
      </p:grpSp>
      <p:grpSp>
        <p:nvGrpSpPr>
          <p:cNvPr id="69" name="Group 68"/>
          <p:cNvGrpSpPr/>
          <p:nvPr/>
        </p:nvGrpSpPr>
        <p:grpSpPr>
          <a:xfrm>
            <a:off x="1448367" y="2139094"/>
            <a:ext cx="7086033" cy="530915"/>
            <a:chOff x="1448367" y="2139094"/>
            <a:chExt cx="7086033" cy="530915"/>
          </a:xfrm>
        </p:grpSpPr>
        <p:cxnSp>
          <p:nvCxnSpPr>
            <p:cNvPr id="56" name="Straight Connector 55"/>
            <p:cNvCxnSpPr/>
            <p:nvPr/>
          </p:nvCxnSpPr>
          <p:spPr>
            <a:xfrm flipV="1">
              <a:off x="3046405" y="2397241"/>
              <a:ext cx="465509" cy="535"/>
            </a:xfrm>
            <a:prstGeom prst="line">
              <a:avLst/>
            </a:prstGeom>
            <a:noFill/>
            <a:ln w="28575" cap="flat" cmpd="sng" algn="ctr">
              <a:solidFill>
                <a:srgbClr val="FF9966"/>
              </a:solidFill>
              <a:prstDash val="sysDot"/>
              <a:miter lim="800000"/>
              <a:tailEnd type="oval"/>
            </a:ln>
            <a:effectLst/>
          </p:spPr>
        </p:cxnSp>
        <p:sp>
          <p:nvSpPr>
            <p:cNvPr id="41" name="Content Placeholder 2"/>
            <p:cNvSpPr txBox="1">
              <a:spLocks/>
            </p:cNvSpPr>
            <p:nvPr/>
          </p:nvSpPr>
          <p:spPr>
            <a:xfrm>
              <a:off x="1448367" y="2271391"/>
              <a:ext cx="1643503"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prstClr val="white"/>
                  </a:solidFill>
                  <a:effectLst/>
                  <a:uLnTx/>
                  <a:uFillTx/>
                  <a:latin typeface="Avenir LT Std 45 Book" panose="020B0502020203020204" pitchFamily="34" charset="0"/>
                </a:rPr>
                <a:t>Pass-Through</a:t>
              </a:r>
              <a:endParaRPr kumimoji="0" lang="en-US" sz="90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57" name="Rectangle 1436"/>
            <p:cNvSpPr>
              <a:spLocks noChangeArrowheads="1"/>
            </p:cNvSpPr>
            <p:nvPr/>
          </p:nvSpPr>
          <p:spPr bwMode="auto">
            <a:xfrm>
              <a:off x="3581400" y="2139094"/>
              <a:ext cx="4953000"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F17C3F"/>
                  </a:solidFill>
                  <a:latin typeface="Avenir LT Std 45 Book" panose="020B0502020203020204" pitchFamily="34" charset="0"/>
                </a:rPr>
                <a:t>$1,000,000 from Community Library to pay their construction debt (we are a “middle man” for them)</a:t>
              </a:r>
            </a:p>
          </p:txBody>
        </p:sp>
      </p:grpSp>
      <p:grpSp>
        <p:nvGrpSpPr>
          <p:cNvPr id="70" name="Group 69"/>
          <p:cNvGrpSpPr/>
          <p:nvPr/>
        </p:nvGrpSpPr>
        <p:grpSpPr>
          <a:xfrm>
            <a:off x="1066800" y="2981002"/>
            <a:ext cx="7924800" cy="530915"/>
            <a:chOff x="1066800" y="2981002"/>
            <a:chExt cx="7924800" cy="530915"/>
          </a:xfrm>
        </p:grpSpPr>
        <p:cxnSp>
          <p:nvCxnSpPr>
            <p:cNvPr id="58" name="Straight Connector 57"/>
            <p:cNvCxnSpPr/>
            <p:nvPr/>
          </p:nvCxnSpPr>
          <p:spPr>
            <a:xfrm flipV="1">
              <a:off x="3351205" y="3239149"/>
              <a:ext cx="465509" cy="535"/>
            </a:xfrm>
            <a:prstGeom prst="line">
              <a:avLst/>
            </a:prstGeom>
            <a:noFill/>
            <a:ln w="28575" cap="flat" cmpd="sng" algn="ctr">
              <a:solidFill>
                <a:srgbClr val="324D5E"/>
              </a:solidFill>
              <a:prstDash val="sysDot"/>
              <a:miter lim="800000"/>
              <a:tailEnd type="oval"/>
            </a:ln>
            <a:effectLst/>
          </p:spPr>
        </p:cxnSp>
        <p:sp>
          <p:nvSpPr>
            <p:cNvPr id="38" name="Content Placeholder 2"/>
            <p:cNvSpPr txBox="1">
              <a:spLocks/>
            </p:cNvSpPr>
            <p:nvPr/>
          </p:nvSpPr>
          <p:spPr>
            <a:xfrm>
              <a:off x="1066800" y="3091130"/>
              <a:ext cx="2286000"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b="1" i="0" u="none" strike="noStrike" kern="1200" cap="none" spc="0" normalizeH="0" baseline="0" noProof="0" dirty="0">
                  <a:ln>
                    <a:noFill/>
                  </a:ln>
                  <a:solidFill>
                    <a:prstClr val="white"/>
                  </a:solidFill>
                  <a:effectLst/>
                  <a:uLnTx/>
                  <a:uFillTx/>
                  <a:latin typeface="Avenir LT Std 45 Book" panose="020B0502020203020204" pitchFamily="34" charset="0"/>
                </a:rPr>
                <a:t>Tuitions &amp; Health Services</a:t>
              </a:r>
              <a:endParaRPr kumimoji="0" lang="en-US"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59" name="Rectangle 1436"/>
            <p:cNvSpPr>
              <a:spLocks noChangeArrowheads="1"/>
            </p:cNvSpPr>
            <p:nvPr/>
          </p:nvSpPr>
          <p:spPr bwMode="auto">
            <a:xfrm>
              <a:off x="3886200" y="2981002"/>
              <a:ext cx="5105400"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324D5E"/>
                  </a:solidFill>
                  <a:latin typeface="Avenir LT Std 45 Book" panose="020B0502020203020204" pitchFamily="34" charset="0"/>
                </a:rPr>
                <a:t>$1,085,000 from tuitions (foster &amp; private placements within our District) as well as health services fees</a:t>
              </a:r>
            </a:p>
          </p:txBody>
        </p:sp>
      </p:grpSp>
      <p:grpSp>
        <p:nvGrpSpPr>
          <p:cNvPr id="71" name="Group 70"/>
          <p:cNvGrpSpPr/>
          <p:nvPr/>
        </p:nvGrpSpPr>
        <p:grpSpPr>
          <a:xfrm>
            <a:off x="834887" y="3779415"/>
            <a:ext cx="8156713" cy="530915"/>
            <a:chOff x="834887" y="3779415"/>
            <a:chExt cx="8156713" cy="530915"/>
          </a:xfrm>
        </p:grpSpPr>
        <p:cxnSp>
          <p:nvCxnSpPr>
            <p:cNvPr id="60" name="Straight Connector 59"/>
            <p:cNvCxnSpPr/>
            <p:nvPr/>
          </p:nvCxnSpPr>
          <p:spPr>
            <a:xfrm flipV="1">
              <a:off x="3598985" y="4041928"/>
              <a:ext cx="465509" cy="535"/>
            </a:xfrm>
            <a:prstGeom prst="line">
              <a:avLst/>
            </a:prstGeom>
            <a:noFill/>
            <a:ln w="28575" cap="flat" cmpd="sng" algn="ctr">
              <a:solidFill>
                <a:srgbClr val="0095CD"/>
              </a:solidFill>
              <a:prstDash val="sysDot"/>
              <a:miter lim="800000"/>
              <a:tailEnd type="oval"/>
            </a:ln>
            <a:effectLst/>
          </p:spPr>
        </p:cxnSp>
        <p:sp>
          <p:nvSpPr>
            <p:cNvPr id="34" name="Content Placeholder 2"/>
            <p:cNvSpPr txBox="1">
              <a:spLocks/>
            </p:cNvSpPr>
            <p:nvPr/>
          </p:nvSpPr>
          <p:spPr>
            <a:xfrm>
              <a:off x="834887" y="3898264"/>
              <a:ext cx="2822713"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Avenir LT Std 45 Book" panose="020B0502020203020204" pitchFamily="34" charset="0"/>
                </a:rPr>
                <a:t>Interest</a:t>
              </a:r>
              <a:endParaRPr kumimoji="0" lang="en-US" sz="105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61" name="Rectangle 1436"/>
            <p:cNvSpPr>
              <a:spLocks noChangeArrowheads="1"/>
            </p:cNvSpPr>
            <p:nvPr/>
          </p:nvSpPr>
          <p:spPr bwMode="auto">
            <a:xfrm>
              <a:off x="4191000" y="3779415"/>
              <a:ext cx="4800600"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0095CD"/>
                  </a:solidFill>
                  <a:latin typeface="Avenir LT Std 45 Book" panose="020B0502020203020204" pitchFamily="34" charset="0"/>
                </a:rPr>
                <a:t>$1,500,000 in interest earnings from </a:t>
              </a:r>
              <a:br>
                <a:rPr lang="en-US" sz="1500" b="1" dirty="0">
                  <a:solidFill>
                    <a:srgbClr val="0095CD"/>
                  </a:solidFill>
                  <a:latin typeface="Avenir LT Std 45 Book" panose="020B0502020203020204" pitchFamily="34" charset="0"/>
                </a:rPr>
              </a:br>
              <a:r>
                <a:rPr lang="en-US" sz="1500" b="1" dirty="0">
                  <a:solidFill>
                    <a:srgbClr val="0095CD"/>
                  </a:solidFill>
                  <a:latin typeface="Avenir LT Std 45 Book" panose="020B0502020203020204" pitchFamily="34" charset="0"/>
                </a:rPr>
                <a:t>savings accounts</a:t>
              </a:r>
            </a:p>
          </p:txBody>
        </p:sp>
      </p:grpSp>
      <p:grpSp>
        <p:nvGrpSpPr>
          <p:cNvPr id="72" name="Group 71"/>
          <p:cNvGrpSpPr/>
          <p:nvPr/>
        </p:nvGrpSpPr>
        <p:grpSpPr>
          <a:xfrm>
            <a:off x="533401" y="4635827"/>
            <a:ext cx="8547754" cy="530915"/>
            <a:chOff x="533401" y="4635827"/>
            <a:chExt cx="8547754" cy="530915"/>
          </a:xfrm>
        </p:grpSpPr>
        <p:sp>
          <p:nvSpPr>
            <p:cNvPr id="32" name="Content Placeholder 2"/>
            <p:cNvSpPr txBox="1">
              <a:spLocks/>
            </p:cNvSpPr>
            <p:nvPr/>
          </p:nvSpPr>
          <p:spPr>
            <a:xfrm>
              <a:off x="533401" y="4729755"/>
              <a:ext cx="3429000"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Avenir LT Std 45 Book" panose="020B0502020203020204" pitchFamily="34" charset="0"/>
                </a:rPr>
                <a:t>Use of</a:t>
              </a:r>
              <a:r>
                <a:rPr kumimoji="0" lang="en-US" sz="1800" b="1" i="0" u="none" strike="noStrike" kern="1200" cap="none" spc="0" normalizeH="0" noProof="0" dirty="0">
                  <a:ln>
                    <a:noFill/>
                  </a:ln>
                  <a:solidFill>
                    <a:prstClr val="white"/>
                  </a:solidFill>
                  <a:effectLst/>
                  <a:uLnTx/>
                  <a:uFillTx/>
                  <a:latin typeface="Avenir LT Std 45 Book" panose="020B0502020203020204" pitchFamily="34" charset="0"/>
                </a:rPr>
                <a:t> Facilities</a:t>
              </a:r>
              <a:endParaRPr kumimoji="0" lang="en-US" sz="105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cxnSp>
          <p:nvCxnSpPr>
            <p:cNvPr id="62" name="Straight Connector 61"/>
            <p:cNvCxnSpPr/>
            <p:nvPr/>
          </p:nvCxnSpPr>
          <p:spPr>
            <a:xfrm flipV="1">
              <a:off x="3956539" y="4879118"/>
              <a:ext cx="465509" cy="535"/>
            </a:xfrm>
            <a:prstGeom prst="line">
              <a:avLst/>
            </a:prstGeom>
            <a:noFill/>
            <a:ln w="28575" cap="flat" cmpd="sng" algn="ctr">
              <a:solidFill>
                <a:srgbClr val="7BB21B"/>
              </a:solidFill>
              <a:prstDash val="sysDot"/>
              <a:miter lim="800000"/>
              <a:tailEnd type="oval"/>
            </a:ln>
            <a:effectLst/>
          </p:spPr>
        </p:cxnSp>
        <p:sp>
          <p:nvSpPr>
            <p:cNvPr id="63" name="Rectangle 1436"/>
            <p:cNvSpPr>
              <a:spLocks noChangeArrowheads="1"/>
            </p:cNvSpPr>
            <p:nvPr/>
          </p:nvSpPr>
          <p:spPr bwMode="auto">
            <a:xfrm>
              <a:off x="4504889" y="4635827"/>
              <a:ext cx="4576266"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7BB21B"/>
                  </a:solidFill>
                  <a:latin typeface="Avenir LT Std 45 Book" panose="020B0502020203020204" pitchFamily="34" charset="0"/>
                  <a:cs typeface="+mn-cs"/>
                </a:rPr>
                <a:t>$</a:t>
              </a:r>
              <a:r>
                <a:rPr lang="en-US" sz="1500" b="1" dirty="0">
                  <a:solidFill>
                    <a:srgbClr val="7BB21B"/>
                  </a:solidFill>
                  <a:latin typeface="Avenir LT Std 45 Book" panose="020B0502020203020204" pitchFamily="34" charset="0"/>
                </a:rPr>
                <a:t>1,550,000 from outside groups utilizing District facilities via short and long-term arrangements</a:t>
              </a:r>
            </a:p>
          </p:txBody>
        </p:sp>
      </p:grpSp>
      <p:cxnSp>
        <p:nvCxnSpPr>
          <p:cNvPr id="65" name="Straight Connector 64"/>
          <p:cNvCxnSpPr/>
          <p:nvPr/>
        </p:nvCxnSpPr>
        <p:spPr>
          <a:xfrm>
            <a:off x="304800" y="5428884"/>
            <a:ext cx="3886201" cy="20443"/>
          </a:xfrm>
          <a:prstGeom prst="line">
            <a:avLst/>
          </a:prstGeom>
          <a:noFill/>
          <a:ln w="28575" cap="flat" cmpd="sng" algn="ctr">
            <a:solidFill>
              <a:schemeClr val="tx1"/>
            </a:solidFill>
            <a:prstDash val="sysDot"/>
            <a:miter lim="800000"/>
            <a:headEnd type="oval" w="med" len="med"/>
            <a:tailEnd type="oval" w="med" len="med"/>
          </a:ln>
          <a:effectLst/>
        </p:spPr>
      </p:cxnSp>
      <p:sp>
        <p:nvSpPr>
          <p:cNvPr id="64" name="Rectangle 1436"/>
          <p:cNvSpPr>
            <a:spLocks noChangeArrowheads="1"/>
          </p:cNvSpPr>
          <p:nvPr/>
        </p:nvSpPr>
        <p:spPr bwMode="auto">
          <a:xfrm>
            <a:off x="1066800" y="5291682"/>
            <a:ext cx="2192415" cy="315471"/>
          </a:xfrm>
          <a:prstGeom prst="rect">
            <a:avLst/>
          </a:prstGeom>
          <a:solidFill>
            <a:schemeClr val="bg1"/>
          </a:solidFill>
          <a:extLst/>
        </p:spPr>
        <p:txBody>
          <a:bodyPr vert="horz" wrap="square" lIns="68580" tIns="34290" rIns="68580" bIns="34290" rtlCol="0">
            <a:spAutoFit/>
          </a:bodyPr>
          <a:lstStyle/>
          <a:p>
            <a:pPr algn="ctr" fontAlgn="auto">
              <a:spcBef>
                <a:spcPts val="0"/>
              </a:spcBef>
              <a:spcAft>
                <a:spcPts val="0"/>
              </a:spcAft>
              <a:buFont typeface="Arial" pitchFamily="34" charset="0"/>
              <a:buNone/>
            </a:pPr>
            <a:r>
              <a:rPr lang="en-US" sz="1600" b="1" dirty="0">
                <a:solidFill>
                  <a:schemeClr val="tx1"/>
                </a:solidFill>
                <a:latin typeface="Avenir LT Std 45 Book" panose="020B0502020203020204" pitchFamily="34" charset="0"/>
                <a:cs typeface="+mn-cs"/>
              </a:rPr>
              <a:t>Total of $6.4 million</a:t>
            </a:r>
          </a:p>
        </p:txBody>
      </p:sp>
    </p:spTree>
    <p:extLst>
      <p:ext uri="{BB962C8B-B14F-4D97-AF65-F5344CB8AC3E}">
        <p14:creationId xmlns:p14="http://schemas.microsoft.com/office/powerpoint/2010/main" val="159633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1+#ppt_w/2"/>
                                          </p:val>
                                        </p:tav>
                                        <p:tav tm="100000">
                                          <p:val>
                                            <p:strVal val="#ppt_x"/>
                                          </p:val>
                                        </p:tav>
                                      </p:tavLst>
                                    </p:anim>
                                    <p:anim calcmode="lin" valueType="num">
                                      <p:cBhvr additive="base">
                                        <p:cTn id="8" dur="500" fill="hold"/>
                                        <p:tgtEl>
                                          <p:spTgt spid="6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69"/>
                                        </p:tgtEl>
                                        <p:attrNameLst>
                                          <p:attrName>style.visibility</p:attrName>
                                        </p:attrNameLst>
                                      </p:cBhvr>
                                      <p:to>
                                        <p:strVal val="visible"/>
                                      </p:to>
                                    </p:set>
                                    <p:anim calcmode="lin" valueType="num">
                                      <p:cBhvr additive="base">
                                        <p:cTn id="13" dur="500" fill="hold"/>
                                        <p:tgtEl>
                                          <p:spTgt spid="69"/>
                                        </p:tgtEl>
                                        <p:attrNameLst>
                                          <p:attrName>ppt_x</p:attrName>
                                        </p:attrNameLst>
                                      </p:cBhvr>
                                      <p:tavLst>
                                        <p:tav tm="0">
                                          <p:val>
                                            <p:strVal val="1+#ppt_w/2"/>
                                          </p:val>
                                        </p:tav>
                                        <p:tav tm="100000">
                                          <p:val>
                                            <p:strVal val="#ppt_x"/>
                                          </p:val>
                                        </p:tav>
                                      </p:tavLst>
                                    </p:anim>
                                    <p:anim calcmode="lin" valueType="num">
                                      <p:cBhvr additive="base">
                                        <p:cTn id="14" dur="50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500" fill="hold"/>
                                        <p:tgtEl>
                                          <p:spTgt spid="70"/>
                                        </p:tgtEl>
                                        <p:attrNameLst>
                                          <p:attrName>ppt_x</p:attrName>
                                        </p:attrNameLst>
                                      </p:cBhvr>
                                      <p:tavLst>
                                        <p:tav tm="0">
                                          <p:val>
                                            <p:strVal val="1+#ppt_w/2"/>
                                          </p:val>
                                        </p:tav>
                                        <p:tav tm="100000">
                                          <p:val>
                                            <p:strVal val="#ppt_x"/>
                                          </p:val>
                                        </p:tav>
                                      </p:tavLst>
                                    </p:anim>
                                    <p:anim calcmode="lin" valueType="num">
                                      <p:cBhvr additive="base">
                                        <p:cTn id="20" dur="500" fill="hold"/>
                                        <p:tgtEl>
                                          <p:spTgt spid="7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additive="base">
                                        <p:cTn id="25" dur="500" fill="hold"/>
                                        <p:tgtEl>
                                          <p:spTgt spid="71"/>
                                        </p:tgtEl>
                                        <p:attrNameLst>
                                          <p:attrName>ppt_x</p:attrName>
                                        </p:attrNameLst>
                                      </p:cBhvr>
                                      <p:tavLst>
                                        <p:tav tm="0">
                                          <p:val>
                                            <p:strVal val="1+#ppt_w/2"/>
                                          </p:val>
                                        </p:tav>
                                        <p:tav tm="100000">
                                          <p:val>
                                            <p:strVal val="#ppt_x"/>
                                          </p:val>
                                        </p:tav>
                                      </p:tavLst>
                                    </p:anim>
                                    <p:anim calcmode="lin" valueType="num">
                                      <p:cBhvr additive="base">
                                        <p:cTn id="26" dur="5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500" fill="hold"/>
                                        <p:tgtEl>
                                          <p:spTgt spid="72"/>
                                        </p:tgtEl>
                                        <p:attrNameLst>
                                          <p:attrName>ppt_x</p:attrName>
                                        </p:attrNameLst>
                                      </p:cBhvr>
                                      <p:tavLst>
                                        <p:tav tm="0">
                                          <p:val>
                                            <p:strVal val="1+#ppt_w/2"/>
                                          </p:val>
                                        </p:tav>
                                        <p:tav tm="100000">
                                          <p:val>
                                            <p:strVal val="#ppt_x"/>
                                          </p:val>
                                        </p:tav>
                                      </p:tavLst>
                                    </p:anim>
                                    <p:anim calcmode="lin" valueType="num">
                                      <p:cBhvr additive="base">
                                        <p:cTn id="32" dur="5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6C94166-7842-424B-B6CA-E82C5D6B2B57}"/>
              </a:ext>
            </a:extLst>
          </p:cNvPr>
          <p:cNvSpPr>
            <a:spLocks noGrp="1"/>
          </p:cNvSpPr>
          <p:nvPr>
            <p:ph type="title"/>
          </p:nvPr>
        </p:nvSpPr>
        <p:spPr/>
        <p:txBody>
          <a:bodyPr/>
          <a:lstStyle/>
          <a:p>
            <a:r>
              <a:rPr lang="en-US" dirty="0"/>
              <a:t>Expenses</a:t>
            </a:r>
          </a:p>
        </p:txBody>
      </p:sp>
      <mc:AlternateContent xmlns:mc="http://schemas.openxmlformats.org/markup-compatibility/2006">
        <mc:Choice xmlns:psuz="http://schemas.microsoft.com/office/powerpoint/2016/summaryzoom" Requires="psuz">
          <p:graphicFrame>
            <p:nvGraphicFramePr>
              <p:cNvPr id="5" name="Summary Zoom 4">
                <a:extLst>
                  <a:ext uri="{FF2B5EF4-FFF2-40B4-BE49-F238E27FC236}">
                    <a16:creationId xmlns:a16="http://schemas.microsoft.com/office/drawing/2014/main" id="{99A4D820-EA03-4919-B82D-F1A7A8083746}"/>
                  </a:ext>
                </a:extLst>
              </p:cNvPr>
              <p:cNvGraphicFramePr>
                <a:graphicFrameLocks noChangeAspect="1"/>
              </p:cNvGraphicFramePr>
              <p:nvPr>
                <p:extLst>
                  <p:ext uri="{D42A27DB-BD31-4B8C-83A1-F6EECF244321}">
                    <p14:modId xmlns:p14="http://schemas.microsoft.com/office/powerpoint/2010/main" val="1981167622"/>
                  </p:ext>
                </p:extLst>
              </p:nvPr>
            </p:nvGraphicFramePr>
            <p:xfrm>
              <a:off x="457200" y="1219200"/>
              <a:ext cx="8229600" cy="4525963"/>
            </p:xfrm>
            <a:graphic>
              <a:graphicData uri="http://schemas.microsoft.com/office/powerpoint/2016/summaryzoom">
                <psuz:summaryZm>
                  <psuz:summaryZmObj sectionId="{CB412850-AC2F-463D-BEE9-8422B6A14F14}">
                    <psuz:zmPr id="{6AFA0754-57C5-4867-9B13-DE993FF1EDBF}" transitionDur="1000">
                      <p166:blipFill xmlns:p166="http://schemas.microsoft.com/office/powerpoint/2016/6/main">
                        <a:blip r:embed="rId2"/>
                        <a:stretch>
                          <a:fillRect/>
                        </a:stretch>
                      </p166:blipFill>
                      <p166:spPr xmlns:p166="http://schemas.microsoft.com/office/powerpoint/2016/6/main">
                        <a:xfrm>
                          <a:off x="288036" y="349600"/>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1F539BBB-F3D6-493E-B357-9989299D481C}">
                    <psuz:zmPr id="{CF603232-C3B3-48DE-B47A-3F1242D98907}" transitionDur="1000">
                      <p166:blipFill xmlns:p166="http://schemas.microsoft.com/office/powerpoint/2016/6/main">
                        <a:blip r:embed="rId3"/>
                        <a:stretch>
                          <a:fillRect/>
                        </a:stretch>
                      </p166:blipFill>
                      <p166:spPr xmlns:p166="http://schemas.microsoft.com/office/powerpoint/2016/6/main">
                        <a:xfrm>
                          <a:off x="2880360" y="349600"/>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B28668D8-1DA9-4E42-A62E-D0BA9493A3A5}">
                    <psuz:zmPr id="{4AD73B74-5667-4158-B98D-1E7EF7766479}" transitionDur="1000">
                      <p166:blipFill xmlns:p166="http://schemas.microsoft.com/office/powerpoint/2016/6/main">
                        <a:blip r:embed="rId4"/>
                        <a:stretch>
                          <a:fillRect/>
                        </a:stretch>
                      </p166:blipFill>
                      <p166:spPr xmlns:p166="http://schemas.microsoft.com/office/powerpoint/2016/6/main">
                        <a:xfrm>
                          <a:off x="5472684" y="349600"/>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0C13A728-C5E5-4160-80D8-4C5358406008}">
                    <psuz:zmPr id="{A25D215B-9D7D-4DE2-AD37-8EFD05CAAA01}" transitionDur="1000">
                      <p166:blipFill xmlns:p166="http://schemas.microsoft.com/office/powerpoint/2016/6/main">
                        <a:blip r:embed="rId5"/>
                        <a:stretch>
                          <a:fillRect/>
                        </a:stretch>
                      </p166:blipFill>
                      <p166:spPr xmlns:p166="http://schemas.microsoft.com/office/powerpoint/2016/6/main">
                        <a:xfrm>
                          <a:off x="288036" y="2324704"/>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4C201D9F-3333-4394-8B0D-910539C85E49}">
                    <psuz:zmPr id="{D6ECDF76-4594-4C71-8AE0-E02F79757617}" transitionDur="1000">
                      <p166:blipFill xmlns:p166="http://schemas.microsoft.com/office/powerpoint/2016/6/main">
                        <a:blip r:embed="rId6"/>
                        <a:stretch>
                          <a:fillRect/>
                        </a:stretch>
                      </p166:blipFill>
                      <p166:spPr xmlns:p166="http://schemas.microsoft.com/office/powerpoint/2016/6/main">
                        <a:xfrm>
                          <a:off x="2880360" y="2324704"/>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841B52EA-8B6E-42E5-971D-80F05EC5BCA4}">
                    <psuz:zmPr id="{CA81E468-E2C2-4C5F-9087-AE90F935C719}" transitionDur="1000">
                      <p166:blipFill xmlns:p166="http://schemas.microsoft.com/office/powerpoint/2016/6/main">
                        <a:blip r:embed="rId7"/>
                        <a:stretch>
                          <a:fillRect/>
                        </a:stretch>
                      </p166:blipFill>
                      <p166:spPr xmlns:p166="http://schemas.microsoft.com/office/powerpoint/2016/6/main">
                        <a:xfrm>
                          <a:off x="5472684" y="2324704"/>
                          <a:ext cx="2468880" cy="1851660"/>
                        </a:xfrm>
                        <a:prstGeom prst="rect">
                          <a:avLst/>
                        </a:prstGeom>
                        <a:ln w="3175">
                          <a:solidFill>
                            <a:schemeClr val="tx1"/>
                          </a:solidFill>
                        </a:ln>
                        <a:effectLst>
                          <a:glow rad="63500">
                            <a:schemeClr val="accent4">
                              <a:satMod val="175000"/>
                              <a:alpha val="40000"/>
                            </a:schemeClr>
                          </a:glow>
                        </a:effectLst>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id="{99A4D820-EA03-4919-B82D-F1A7A8083746}"/>
                  </a:ext>
                </a:extLst>
              </p:cNvPr>
              <p:cNvGrpSpPr>
                <a:grpSpLocks noGrp="1" noUngrp="1" noRot="1" noChangeAspect="1" noMove="1" noResize="1"/>
              </p:cNvGrpSpPr>
              <p:nvPr/>
            </p:nvGrpSpPr>
            <p:grpSpPr>
              <a:xfrm>
                <a:off x="457200" y="1219200"/>
                <a:ext cx="8229600" cy="4525963"/>
                <a:chOff x="457200" y="1219200"/>
                <a:chExt cx="8229600" cy="4525963"/>
              </a:xfrm>
            </p:grpSpPr>
            <p:pic>
              <p:nvPicPr>
                <p:cNvPr id="2" name="Picture 2">
                  <a:hlinkClick r:id="rId8" action="ppaction://hlinksldjump"/>
                </p:cNvPr>
                <p:cNvPicPr>
                  <a:picLocks noSelect="1" noRot="1" noChangeAspect="1" noMove="1" noResize="1" noEditPoints="1" noAdjustHandles="1" noChangeArrowheads="1" noChangeShapeType="1"/>
                </p:cNvPicPr>
                <p:nvPr/>
              </p:nvPicPr>
              <p:blipFill>
                <a:blip r:embed="rId2"/>
                <a:stretch>
                  <a:fillRect/>
                </a:stretch>
              </p:blipFill>
              <p:spPr>
                <a:xfrm>
                  <a:off x="745236" y="1568800"/>
                  <a:ext cx="2468880" cy="1851660"/>
                </a:xfrm>
                <a:prstGeom prst="rect">
                  <a:avLst/>
                </a:prstGeom>
                <a:ln w="3175">
                  <a:solidFill>
                    <a:schemeClr val="tx1"/>
                  </a:solidFill>
                </a:ln>
                <a:effectLst>
                  <a:glow rad="63500">
                    <a:schemeClr val="accent4">
                      <a:satMod val="175000"/>
                      <a:alpha val="40000"/>
                    </a:schemeClr>
                  </a:glow>
                </a:effectLst>
              </p:spPr>
            </p:pic>
            <p:pic>
              <p:nvPicPr>
                <p:cNvPr id="3" name="Picture 3">
                  <a:hlinkClick r:id="rId9" action="ppaction://hlinksldjump"/>
                </p:cNvPr>
                <p:cNvPicPr>
                  <a:picLocks noSelect="1" noRot="1" noChangeAspect="1" noMove="1" noResize="1" noEditPoints="1" noAdjustHandles="1" noChangeArrowheads="1" noChangeShapeType="1"/>
                </p:cNvPicPr>
                <p:nvPr/>
              </p:nvPicPr>
              <p:blipFill>
                <a:blip r:embed="rId3"/>
                <a:stretch>
                  <a:fillRect/>
                </a:stretch>
              </p:blipFill>
              <p:spPr>
                <a:xfrm>
                  <a:off x="3337560" y="1568800"/>
                  <a:ext cx="2468880" cy="1851660"/>
                </a:xfrm>
                <a:prstGeom prst="rect">
                  <a:avLst/>
                </a:prstGeom>
                <a:ln w="3175">
                  <a:solidFill>
                    <a:schemeClr val="tx1"/>
                  </a:solidFill>
                </a:ln>
                <a:effectLst>
                  <a:glow rad="63500">
                    <a:schemeClr val="accent4">
                      <a:satMod val="175000"/>
                      <a:alpha val="40000"/>
                    </a:schemeClr>
                  </a:glow>
                </a:effectLst>
              </p:spPr>
            </p:pic>
            <p:pic>
              <p:nvPicPr>
                <p:cNvPr id="4" name="Picture 4">
                  <a:hlinkClick r:id="rId10" action="ppaction://hlinksldjump"/>
                </p:cNvPr>
                <p:cNvPicPr>
                  <a:picLocks noSelect="1" noRot="1" noChangeAspect="1" noMove="1" noResize="1" noEditPoints="1" noAdjustHandles="1" noChangeArrowheads="1" noChangeShapeType="1"/>
                </p:cNvPicPr>
                <p:nvPr/>
              </p:nvPicPr>
              <p:blipFill>
                <a:blip r:embed="rId4"/>
                <a:stretch>
                  <a:fillRect/>
                </a:stretch>
              </p:blipFill>
              <p:spPr>
                <a:xfrm>
                  <a:off x="5929884" y="1568800"/>
                  <a:ext cx="2468880" cy="1851660"/>
                </a:xfrm>
                <a:prstGeom prst="rect">
                  <a:avLst/>
                </a:prstGeom>
                <a:ln w="3175">
                  <a:solidFill>
                    <a:schemeClr val="tx1"/>
                  </a:solidFill>
                </a:ln>
                <a:effectLst>
                  <a:glow rad="63500">
                    <a:schemeClr val="accent4">
                      <a:satMod val="175000"/>
                      <a:alpha val="40000"/>
                    </a:schemeClr>
                  </a:glow>
                </a:effectLst>
              </p:spPr>
            </p:pic>
            <p:pic>
              <p:nvPicPr>
                <p:cNvPr id="7" name="Picture 7">
                  <a:hlinkClick r:id="rId11" action="ppaction://hlinksldjump"/>
                </p:cNvPr>
                <p:cNvPicPr>
                  <a:picLocks noSelect="1" noRot="1" noChangeAspect="1" noMove="1" noResize="1" noEditPoints="1" noAdjustHandles="1" noChangeArrowheads="1" noChangeShapeType="1"/>
                </p:cNvPicPr>
                <p:nvPr/>
              </p:nvPicPr>
              <p:blipFill>
                <a:blip r:embed="rId5"/>
                <a:stretch>
                  <a:fillRect/>
                </a:stretch>
              </p:blipFill>
              <p:spPr>
                <a:xfrm>
                  <a:off x="745236" y="3543904"/>
                  <a:ext cx="2468880" cy="1851660"/>
                </a:xfrm>
                <a:prstGeom prst="rect">
                  <a:avLst/>
                </a:prstGeom>
                <a:ln w="3175">
                  <a:solidFill>
                    <a:schemeClr val="tx1"/>
                  </a:solidFill>
                </a:ln>
                <a:effectLst>
                  <a:glow rad="63500">
                    <a:schemeClr val="accent4">
                      <a:satMod val="175000"/>
                      <a:alpha val="40000"/>
                    </a:schemeClr>
                  </a:glow>
                </a:effectLst>
              </p:spPr>
            </p:pic>
            <p:pic>
              <p:nvPicPr>
                <p:cNvPr id="8" name="Picture 8">
                  <a:hlinkClick r:id="rId12" action="ppaction://hlinksldjump"/>
                </p:cNvPr>
                <p:cNvPicPr>
                  <a:picLocks noSelect="1" noRot="1" noChangeAspect="1" noMove="1" noResize="1" noEditPoints="1" noAdjustHandles="1" noChangeArrowheads="1" noChangeShapeType="1"/>
                </p:cNvPicPr>
                <p:nvPr/>
              </p:nvPicPr>
              <p:blipFill>
                <a:blip r:embed="rId6"/>
                <a:stretch>
                  <a:fillRect/>
                </a:stretch>
              </p:blipFill>
              <p:spPr>
                <a:xfrm>
                  <a:off x="3337560" y="3543904"/>
                  <a:ext cx="2468880" cy="1851660"/>
                </a:xfrm>
                <a:prstGeom prst="rect">
                  <a:avLst/>
                </a:prstGeom>
                <a:ln w="3175">
                  <a:solidFill>
                    <a:schemeClr val="tx1"/>
                  </a:solidFill>
                </a:ln>
                <a:effectLst>
                  <a:glow rad="63500">
                    <a:schemeClr val="accent4">
                      <a:satMod val="175000"/>
                      <a:alpha val="40000"/>
                    </a:schemeClr>
                  </a:glow>
                </a:effectLst>
              </p:spPr>
            </p:pic>
            <p:pic>
              <p:nvPicPr>
                <p:cNvPr id="9" name="Picture 9">
                  <a:hlinkClick r:id="rId13" action="ppaction://hlinksldjump"/>
                </p:cNvPr>
                <p:cNvPicPr>
                  <a:picLocks noSelect="1" noRot="1" noChangeAspect="1" noMove="1" noResize="1" noEditPoints="1" noAdjustHandles="1" noChangeArrowheads="1" noChangeShapeType="1"/>
                </p:cNvPicPr>
                <p:nvPr/>
              </p:nvPicPr>
              <p:blipFill>
                <a:blip r:embed="rId7"/>
                <a:stretch>
                  <a:fillRect/>
                </a:stretch>
              </p:blipFill>
              <p:spPr>
                <a:xfrm>
                  <a:off x="5929884" y="3543904"/>
                  <a:ext cx="2468880" cy="1851660"/>
                </a:xfrm>
                <a:prstGeom prst="rect">
                  <a:avLst/>
                </a:prstGeom>
                <a:ln w="3175">
                  <a:solidFill>
                    <a:schemeClr val="tx1"/>
                  </a:solidFill>
                </a:ln>
                <a:effectLst>
                  <a:glow rad="63500">
                    <a:schemeClr val="accent4">
                      <a:satMod val="175000"/>
                      <a:alpha val="40000"/>
                    </a:schemeClr>
                  </a:glow>
                </a:effectLst>
              </p:spPr>
            </p:pic>
          </p:grpSp>
        </mc:Fallback>
      </mc:AlternateContent>
    </p:spTree>
    <p:extLst>
      <p:ext uri="{BB962C8B-B14F-4D97-AF65-F5344CB8AC3E}">
        <p14:creationId xmlns:p14="http://schemas.microsoft.com/office/powerpoint/2010/main" val="31551951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2024-25 Budget is Ready!</a:t>
            </a:r>
          </a:p>
        </p:txBody>
      </p:sp>
      <p:grpSp>
        <p:nvGrpSpPr>
          <p:cNvPr id="44" name="Group 43">
            <a:extLst>
              <a:ext uri="{FF2B5EF4-FFF2-40B4-BE49-F238E27FC236}">
                <a16:creationId xmlns:a16="http://schemas.microsoft.com/office/drawing/2014/main" id="{84007CAF-798C-433E-9A1A-A0279B4F3E0D}"/>
              </a:ext>
            </a:extLst>
          </p:cNvPr>
          <p:cNvGrpSpPr/>
          <p:nvPr/>
        </p:nvGrpSpPr>
        <p:grpSpPr>
          <a:xfrm>
            <a:off x="3661867" y="1447800"/>
            <a:ext cx="4262933" cy="4262933"/>
            <a:chOff x="2786948" y="1036649"/>
            <a:chExt cx="3570104" cy="3570104"/>
          </a:xfrm>
        </p:grpSpPr>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237475" y="1791551"/>
              <a:ext cx="1119577" cy="1572519"/>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833403" y="2853058"/>
              <a:ext cx="1314690" cy="1528385"/>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68395" y="1041295"/>
              <a:ext cx="1291462" cy="1284495"/>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776450" y="3528986"/>
              <a:ext cx="1474962" cy="1077767"/>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891381" y="3092305"/>
              <a:ext cx="1395988" cy="133327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786948" y="1719544"/>
              <a:ext cx="1168356" cy="1395988"/>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a:extLst>
                <a:ext uri="{FF2B5EF4-FFF2-40B4-BE49-F238E27FC236}">
                  <a16:creationId xmlns:a16="http://schemas.microsoft.com/office/drawing/2014/main" id="{71AFAA69-EA1B-4796-A18C-A9DEB58DA772}"/>
                </a:ext>
              </a:extLst>
            </p:cNvPr>
            <p:cNvSpPr>
              <a:spLocks/>
            </p:cNvSpPr>
            <p:nvPr/>
          </p:nvSpPr>
          <p:spPr bwMode="auto">
            <a:xfrm>
              <a:off x="3244535" y="1036649"/>
              <a:ext cx="1588777" cy="1228748"/>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grpSp>
      <p:pic>
        <p:nvPicPr>
          <p:cNvPr id="71" name="Picture 70"/>
          <p:cNvPicPr>
            <a:picLocks noChangeAspect="1"/>
          </p:cNvPicPr>
          <p:nvPr/>
        </p:nvPicPr>
        <p:blipFill>
          <a:blip r:embed="rId2"/>
          <a:stretch>
            <a:fillRect/>
          </a:stretch>
        </p:blipFill>
        <p:spPr>
          <a:xfrm>
            <a:off x="4889894" y="2692085"/>
            <a:ext cx="1843826" cy="1795887"/>
          </a:xfrm>
          <a:prstGeom prst="rect">
            <a:avLst/>
          </a:prstGeom>
        </p:spPr>
      </p:pic>
      <p:sp>
        <p:nvSpPr>
          <p:cNvPr id="78" name="TextBox 77"/>
          <p:cNvSpPr txBox="1"/>
          <p:nvPr/>
        </p:nvSpPr>
        <p:spPr>
          <a:xfrm>
            <a:off x="856954" y="1963743"/>
            <a:ext cx="2648246" cy="3170099"/>
          </a:xfrm>
          <a:prstGeom prst="rect">
            <a:avLst/>
          </a:prstGeom>
          <a:noFill/>
        </p:spPr>
        <p:txBody>
          <a:bodyPr wrap="square" rtlCol="0">
            <a:spAutoFit/>
          </a:bodyPr>
          <a:lstStyle/>
          <a:p>
            <a:pPr algn="ctr"/>
            <a:r>
              <a:rPr lang="en-US" sz="2000" dirty="0">
                <a:solidFill>
                  <a:srgbClr val="339933"/>
                </a:solidFill>
                <a:latin typeface="Avenir LT Std 45 Book" panose="020B0502020203020204" pitchFamily="34" charset="0"/>
              </a:rPr>
              <a:t>The 2024-25 budget has been developed to ensure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program integrity </a:t>
            </a:r>
          </a:p>
          <a:p>
            <a:pPr algn="ctr"/>
            <a:r>
              <a:rPr lang="en-US" sz="2000" dirty="0">
                <a:solidFill>
                  <a:srgbClr val="339933"/>
                </a:solidFill>
                <a:latin typeface="Avenir LT Std 45 Book" panose="020B0502020203020204" pitchFamily="34" charset="0"/>
              </a:rPr>
              <a:t>for all students, grades K – 12,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and to retain all that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 education 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Half Hollow Hills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is known for.</a:t>
            </a:r>
          </a:p>
        </p:txBody>
      </p:sp>
      <p:pic>
        <p:nvPicPr>
          <p:cNvPr id="21" name="Picture 20">
            <a:extLst>
              <a:ext uri="{FF2B5EF4-FFF2-40B4-BE49-F238E27FC236}">
                <a16:creationId xmlns:a16="http://schemas.microsoft.com/office/drawing/2014/main" id="{17D61626-70C5-4CCE-B61D-3C34A830F5E6}"/>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10000" r="90000"/>
                    </a14:imgEffect>
                    <a14:imgEffect>
                      <a14:saturation sat="0"/>
                    </a14:imgEffect>
                  </a14:imgLayer>
                </a14:imgProps>
              </a:ext>
            </a:extLst>
          </a:blip>
          <a:srcRect l="28552" t="23816" r="27961" b="25120"/>
          <a:stretch/>
        </p:blipFill>
        <p:spPr>
          <a:xfrm>
            <a:off x="4953000" y="1524000"/>
            <a:ext cx="990600" cy="930565"/>
          </a:xfrm>
          <a:prstGeom prst="rect">
            <a:avLst/>
          </a:prstGeom>
        </p:spPr>
      </p:pic>
      <p:pic>
        <p:nvPicPr>
          <p:cNvPr id="23" name="Graphic 22" descr="Graduation cap">
            <a:extLst>
              <a:ext uri="{FF2B5EF4-FFF2-40B4-BE49-F238E27FC236}">
                <a16:creationId xmlns:a16="http://schemas.microsoft.com/office/drawing/2014/main" id="{8BA1AE67-EBA3-4D6A-A3FB-ED470E66911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172200" y="1752600"/>
            <a:ext cx="990600" cy="990600"/>
          </a:xfrm>
          <a:prstGeom prst="rect">
            <a:avLst/>
          </a:prstGeom>
        </p:spPr>
      </p:pic>
      <p:pic>
        <p:nvPicPr>
          <p:cNvPr id="24" name="Picture 4" descr="Fine Arts">
            <a:extLst>
              <a:ext uri="{FF2B5EF4-FFF2-40B4-BE49-F238E27FC236}">
                <a16:creationId xmlns:a16="http://schemas.microsoft.com/office/drawing/2014/main" id="{909D56D9-4E1A-4E3E-8161-0AB88073F5A1}"/>
              </a:ext>
            </a:extLst>
          </p:cNvPr>
          <p:cNvPicPr>
            <a:picLocks noChangeAspect="1" noChangeArrowheads="1"/>
          </p:cNvPicPr>
          <p:nvPr/>
        </p:nvPicPr>
        <p:blipFill>
          <a:blip r:embed="rId7" cstate="print">
            <a:biLevel thresh="75000"/>
            <a:extLst>
              <a:ext uri="{BEBA8EAE-BF5A-486C-A8C5-ECC9F3942E4B}">
                <a14:imgProps xmlns:a14="http://schemas.microsoft.com/office/drawing/2010/main">
                  <a14:imgLayer r:embed="rId8">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2594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6" descr="The Evolution of an Accidental Meme | by Craig | Medium">
            <a:extLst>
              <a:ext uri="{FF2B5EF4-FFF2-40B4-BE49-F238E27FC236}">
                <a16:creationId xmlns:a16="http://schemas.microsoft.com/office/drawing/2014/main" id="{D9730BDF-3912-4427-A730-1DA7CD2EC061}"/>
              </a:ext>
            </a:extLst>
          </p:cNvPr>
          <p:cNvPicPr>
            <a:picLocks noChangeAspect="1" noChangeArrowheads="1"/>
          </p:cNvPicPr>
          <p:nvPr/>
        </p:nvPicPr>
        <p:blipFill rotWithShape="1">
          <a:blip r:embed="rId9">
            <a:biLevel thresh="75000"/>
            <a:extLst>
              <a:ext uri="{BEBA8EAE-BF5A-486C-A8C5-ECC9F3942E4B}">
                <a14:imgProps xmlns:a14="http://schemas.microsoft.com/office/drawing/2010/main">
                  <a14:imgLayer r:embed="rId10">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49572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96A3B30A-E4E1-49B1-8909-29B87BC2D4F0}"/>
              </a:ext>
            </a:extLst>
          </p:cNvPr>
          <p:cNvPicPr>
            <a:picLocks noChangeAspect="1"/>
          </p:cNvPicPr>
          <p:nvPr/>
        </p:nvPicPr>
        <p:blipFill>
          <a:blip r:embed="rId11">
            <a:biLevel thresh="75000"/>
            <a:extLst>
              <a:ext uri="{BEBA8EAE-BF5A-486C-A8C5-ECC9F3942E4B}">
                <a14:imgProps xmlns:a14="http://schemas.microsoft.com/office/drawing/2010/main">
                  <a14:imgLayer r:embed="rId12">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3803086" y="3654224"/>
            <a:ext cx="1228318" cy="1326582"/>
          </a:xfrm>
          <a:prstGeom prst="rect">
            <a:avLst/>
          </a:prstGeom>
        </p:spPr>
      </p:pic>
      <p:pic>
        <p:nvPicPr>
          <p:cNvPr id="27" name="Graphic 26" descr="Trophy">
            <a:extLst>
              <a:ext uri="{FF2B5EF4-FFF2-40B4-BE49-F238E27FC236}">
                <a16:creationId xmlns:a16="http://schemas.microsoft.com/office/drawing/2014/main" id="{066F43EC-531A-40F0-882D-ECA8CE67D9B0}"/>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934200" y="2971800"/>
            <a:ext cx="914400" cy="914400"/>
          </a:xfrm>
          <a:prstGeom prst="rect">
            <a:avLst/>
          </a:prstGeom>
        </p:spPr>
      </p:pic>
      <p:pic>
        <p:nvPicPr>
          <p:cNvPr id="20" name="Graphic 19" descr="Open hand with plant">
            <a:extLst>
              <a:ext uri="{FF2B5EF4-FFF2-40B4-BE49-F238E27FC236}">
                <a16:creationId xmlns:a16="http://schemas.microsoft.com/office/drawing/2014/main" id="{E86DB7AA-3C3B-431A-BE23-09A990B44232}"/>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3962400" y="2514600"/>
            <a:ext cx="914400" cy="914400"/>
          </a:xfrm>
          <a:prstGeom prst="rect">
            <a:avLst/>
          </a:prstGeom>
        </p:spPr>
      </p:pic>
    </p:spTree>
    <p:extLst>
      <p:ext uri="{BB962C8B-B14F-4D97-AF65-F5344CB8AC3E}">
        <p14:creationId xmlns:p14="http://schemas.microsoft.com/office/powerpoint/2010/main" val="21304342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Tree>
    <p:extLst>
      <p:ext uri="{BB962C8B-B14F-4D97-AF65-F5344CB8AC3E}">
        <p14:creationId xmlns:p14="http://schemas.microsoft.com/office/powerpoint/2010/main" val="38944291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cxnSp>
        <p:nvCxnSpPr>
          <p:cNvPr id="5" name="Straight Connector 4"/>
          <p:cNvCxnSpPr/>
          <p:nvPr/>
        </p:nvCxnSpPr>
        <p:spPr bwMode="auto">
          <a:xfrm flipH="1">
            <a:off x="5532930" y="1738068"/>
            <a:ext cx="1404192" cy="22199"/>
          </a:xfrm>
          <a:prstGeom prst="line">
            <a:avLst/>
          </a:prstGeom>
          <a:solidFill>
            <a:schemeClr val="accent1"/>
          </a:solidFill>
          <a:ln w="31750" cap="flat" cmpd="sng" algn="ctr">
            <a:solidFill>
              <a:srgbClr val="7937AA"/>
            </a:solidFill>
            <a:prstDash val="solid"/>
            <a:round/>
            <a:headEnd type="oval" w="med" len="med"/>
            <a:tailEnd type="none" w="med" len="med"/>
          </a:ln>
          <a:effectLst/>
        </p:spPr>
      </p:cxnSp>
      <p:sp>
        <p:nvSpPr>
          <p:cNvPr id="21" name="TextBox 20"/>
          <p:cNvSpPr txBox="1"/>
          <p:nvPr/>
        </p:nvSpPr>
        <p:spPr>
          <a:xfrm>
            <a:off x="6934200" y="1430073"/>
            <a:ext cx="1737976" cy="2308324"/>
          </a:xfrm>
          <a:prstGeom prst="rect">
            <a:avLst/>
          </a:prstGeom>
          <a:noFill/>
        </p:spPr>
        <p:txBody>
          <a:bodyPr wrap="square" rtlCol="0">
            <a:spAutoFit/>
          </a:bodyPr>
          <a:lstStyle/>
          <a:p>
            <a:pPr algn="ctr"/>
            <a:r>
              <a:rPr lang="en-US" sz="1600" dirty="0">
                <a:solidFill>
                  <a:srgbClr val="7937AA"/>
                </a:solidFill>
                <a:latin typeface="Avenir LT Std 45 Book" panose="020B0502020203020204" pitchFamily="34" charset="0"/>
              </a:rPr>
              <a:t>Supports the District’s high-ranking K-12 academic program, designed to meet the individual needs of all students</a:t>
            </a:r>
          </a:p>
        </p:txBody>
      </p:sp>
      <p:pic>
        <p:nvPicPr>
          <p:cNvPr id="14" name="Graphic 13" descr="Graduation cap">
            <a:extLst>
              <a:ext uri="{FF2B5EF4-FFF2-40B4-BE49-F238E27FC236}">
                <a16:creationId xmlns:a16="http://schemas.microsoft.com/office/drawing/2014/main" id="{F9EEF993-F18F-4CBA-96D6-FBD7519B36D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29200" y="1752600"/>
            <a:ext cx="990600" cy="990600"/>
          </a:xfrm>
          <a:prstGeom prst="rect">
            <a:avLst/>
          </a:prstGeom>
        </p:spPr>
      </p:pic>
    </p:spTree>
    <p:extLst>
      <p:ext uri="{BB962C8B-B14F-4D97-AF65-F5344CB8AC3E}">
        <p14:creationId xmlns:p14="http://schemas.microsoft.com/office/powerpoint/2010/main" val="12588986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cxnSp>
        <p:nvCxnSpPr>
          <p:cNvPr id="15" name="Straight Connector 14">
            <a:extLst>
              <a:ext uri="{FF2B5EF4-FFF2-40B4-BE49-F238E27FC236}">
                <a16:creationId xmlns:a16="http://schemas.microsoft.com/office/drawing/2014/main" id="{DC3EB278-8000-4D98-920E-6FD3BC2211A8}"/>
              </a:ext>
            </a:extLst>
          </p:cNvPr>
          <p:cNvCxnSpPr/>
          <p:nvPr/>
        </p:nvCxnSpPr>
        <p:spPr bwMode="auto">
          <a:xfrm flipH="1">
            <a:off x="6400800" y="2223277"/>
            <a:ext cx="718058" cy="797192"/>
          </a:xfrm>
          <a:prstGeom prst="line">
            <a:avLst/>
          </a:prstGeom>
          <a:solidFill>
            <a:schemeClr val="accent1"/>
          </a:solidFill>
          <a:ln w="31750" cap="flat" cmpd="sng" algn="ctr">
            <a:solidFill>
              <a:srgbClr val="C0392B"/>
            </a:solidFill>
            <a:prstDash val="solid"/>
            <a:round/>
            <a:headEnd type="oval" w="med" len="med"/>
            <a:tailEnd type="none" w="med" len="med"/>
          </a:ln>
          <a:effectLst/>
        </p:spPr>
      </p:cxnSp>
      <p:sp>
        <p:nvSpPr>
          <p:cNvPr id="16" name="TextBox 15">
            <a:extLst>
              <a:ext uri="{FF2B5EF4-FFF2-40B4-BE49-F238E27FC236}">
                <a16:creationId xmlns:a16="http://schemas.microsoft.com/office/drawing/2014/main" id="{3CF99EA1-2A62-4A94-815B-A2EB0ACE571C}"/>
              </a:ext>
            </a:extLst>
          </p:cNvPr>
          <p:cNvSpPr txBox="1"/>
          <p:nvPr/>
        </p:nvSpPr>
        <p:spPr>
          <a:xfrm>
            <a:off x="7012858" y="1300622"/>
            <a:ext cx="1737976" cy="2800767"/>
          </a:xfrm>
          <a:prstGeom prst="rect">
            <a:avLst/>
          </a:prstGeom>
          <a:noFill/>
        </p:spPr>
        <p:txBody>
          <a:bodyPr wrap="square" rtlCol="0">
            <a:spAutoFit/>
          </a:bodyPr>
          <a:lstStyle/>
          <a:p>
            <a:pPr algn="ctr"/>
            <a:r>
              <a:rPr lang="en-US" sz="1600" dirty="0">
                <a:solidFill>
                  <a:srgbClr val="C0392B"/>
                </a:solidFill>
                <a:latin typeface="Avenir LT Std 45 Book" panose="020B0502020203020204" pitchFamily="34" charset="0"/>
              </a:rPr>
              <a:t>Provides our middle and high school students many opportunities to participate in sports…and compete and succeed at the local, regional and state levels</a:t>
            </a:r>
          </a:p>
        </p:txBody>
      </p:sp>
      <p:pic>
        <p:nvPicPr>
          <p:cNvPr id="17" name="Graphic 16" descr="Graduation cap">
            <a:extLst>
              <a:ext uri="{FF2B5EF4-FFF2-40B4-BE49-F238E27FC236}">
                <a16:creationId xmlns:a16="http://schemas.microsoft.com/office/drawing/2014/main" id="{0EBF02E6-1132-4FC5-9DDE-76AF7390D5F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29200" y="1752600"/>
            <a:ext cx="990600" cy="990600"/>
          </a:xfrm>
          <a:prstGeom prst="rect">
            <a:avLst/>
          </a:prstGeom>
        </p:spPr>
      </p:pic>
      <p:pic>
        <p:nvPicPr>
          <p:cNvPr id="19" name="Graphic 18" descr="Trophy">
            <a:extLst>
              <a:ext uri="{FF2B5EF4-FFF2-40B4-BE49-F238E27FC236}">
                <a16:creationId xmlns:a16="http://schemas.microsoft.com/office/drawing/2014/main" id="{527B3A2A-42AF-4877-B0F2-B9F45D2C935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715000" y="2971800"/>
            <a:ext cx="914400" cy="914400"/>
          </a:xfrm>
          <a:prstGeom prst="rect">
            <a:avLst/>
          </a:prstGeom>
        </p:spPr>
      </p:pic>
    </p:spTree>
    <p:extLst>
      <p:ext uri="{BB962C8B-B14F-4D97-AF65-F5344CB8AC3E}">
        <p14:creationId xmlns:p14="http://schemas.microsoft.com/office/powerpoint/2010/main" val="4724667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Straight Connector 18">
            <a:extLst>
              <a:ext uri="{FF2B5EF4-FFF2-40B4-BE49-F238E27FC236}">
                <a16:creationId xmlns:a16="http://schemas.microsoft.com/office/drawing/2014/main" id="{D329D7BB-7C32-4819-A328-ACC2F9B23841}"/>
              </a:ext>
            </a:extLst>
          </p:cNvPr>
          <p:cNvCxnSpPr/>
          <p:nvPr/>
        </p:nvCxnSpPr>
        <p:spPr bwMode="auto">
          <a:xfrm flipH="1">
            <a:off x="5788944" y="4347610"/>
            <a:ext cx="1246488" cy="557853"/>
          </a:xfrm>
          <a:prstGeom prst="line">
            <a:avLst/>
          </a:prstGeom>
          <a:solidFill>
            <a:schemeClr val="accent1"/>
          </a:solidFill>
          <a:ln w="31750" cap="flat" cmpd="sng" algn="ctr">
            <a:solidFill>
              <a:srgbClr val="9BBB59"/>
            </a:solidFill>
            <a:prstDash val="solid"/>
            <a:round/>
            <a:headEnd type="oval" w="med" len="med"/>
            <a:tailEnd type="none" w="med" len="med"/>
          </a:ln>
          <a:effectLst/>
        </p:spPr>
      </p:cxnSp>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20" name="TextBox 19">
            <a:extLst>
              <a:ext uri="{FF2B5EF4-FFF2-40B4-BE49-F238E27FC236}">
                <a16:creationId xmlns:a16="http://schemas.microsoft.com/office/drawing/2014/main" id="{60767878-FAC8-425B-A7B1-D86EDC9BDD0D}"/>
              </a:ext>
            </a:extLst>
          </p:cNvPr>
          <p:cNvSpPr txBox="1"/>
          <p:nvPr/>
        </p:nvSpPr>
        <p:spPr>
          <a:xfrm>
            <a:off x="6934200" y="3657600"/>
            <a:ext cx="1834323" cy="1569660"/>
          </a:xfrm>
          <a:prstGeom prst="rect">
            <a:avLst/>
          </a:prstGeom>
          <a:noFill/>
        </p:spPr>
        <p:txBody>
          <a:bodyPr wrap="square" rtlCol="0">
            <a:spAutoFit/>
          </a:bodyPr>
          <a:lstStyle/>
          <a:p>
            <a:pPr algn="ctr"/>
            <a:r>
              <a:rPr lang="en-US" sz="1600" b="1" dirty="0">
                <a:solidFill>
                  <a:srgbClr val="9BBB59"/>
                </a:solidFill>
                <a:latin typeface="Avenir LT Std 45 Book" panose="020B0502020203020204" pitchFamily="34" charset="0"/>
              </a:rPr>
              <a:t>Offers our students diverse and exciting opportunities in theatre, music and art</a:t>
            </a:r>
          </a:p>
        </p:txBody>
      </p:sp>
      <p:pic>
        <p:nvPicPr>
          <p:cNvPr id="16" name="Graphic 15" descr="Graduation cap">
            <a:extLst>
              <a:ext uri="{FF2B5EF4-FFF2-40B4-BE49-F238E27FC236}">
                <a16:creationId xmlns:a16="http://schemas.microsoft.com/office/drawing/2014/main" id="{000D5CDC-DB6E-4431-B078-3BBBBE35ACD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29200" y="1752600"/>
            <a:ext cx="990600" cy="990600"/>
          </a:xfrm>
          <a:prstGeom prst="rect">
            <a:avLst/>
          </a:prstGeom>
        </p:spPr>
      </p:pic>
      <p:pic>
        <p:nvPicPr>
          <p:cNvPr id="21" name="Picture 4" descr="Fine Arts">
            <a:extLst>
              <a:ext uri="{FF2B5EF4-FFF2-40B4-BE49-F238E27FC236}">
                <a16:creationId xmlns:a16="http://schemas.microsoft.com/office/drawing/2014/main" id="{F88A8E55-B645-44F8-AEFC-7CA69DACB76E}"/>
              </a:ext>
            </a:extLst>
          </p:cNvPr>
          <p:cNvPicPr>
            <a:picLocks noChangeAspect="1" noChangeArrowheads="1"/>
          </p:cNvPicPr>
          <p:nvPr/>
        </p:nvPicPr>
        <p:blipFill>
          <a:blip r:embed="rId5" cstate="print">
            <a:biLevel thresh="75000"/>
            <a:extLst>
              <a:ext uri="{BEBA8EAE-BF5A-486C-A8C5-ECC9F3942E4B}">
                <a14:imgProps xmlns:a14="http://schemas.microsoft.com/office/drawing/2010/main">
                  <a14:imgLayer r:embed="rId6">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2" name="Graphic 21" descr="Trophy">
            <a:extLst>
              <a:ext uri="{FF2B5EF4-FFF2-40B4-BE49-F238E27FC236}">
                <a16:creationId xmlns:a16="http://schemas.microsoft.com/office/drawing/2014/main" id="{04882306-C377-4133-B34B-93D287C5BA3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715000" y="2971800"/>
            <a:ext cx="914400" cy="914400"/>
          </a:xfrm>
          <a:prstGeom prst="rect">
            <a:avLst/>
          </a:prstGeom>
        </p:spPr>
      </p:pic>
    </p:spTree>
    <p:extLst>
      <p:ext uri="{BB962C8B-B14F-4D97-AF65-F5344CB8AC3E}">
        <p14:creationId xmlns:p14="http://schemas.microsoft.com/office/powerpoint/2010/main" val="6414045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AF70254E-0917-47F2-B6F4-8068FABF1928}"/>
              </a:ext>
            </a:extLst>
          </p:cNvPr>
          <p:cNvCxnSpPr/>
          <p:nvPr/>
        </p:nvCxnSpPr>
        <p:spPr bwMode="auto">
          <a:xfrm flipV="1">
            <a:off x="3702026" y="5137157"/>
            <a:ext cx="690439" cy="766534"/>
          </a:xfrm>
          <a:prstGeom prst="line">
            <a:avLst/>
          </a:prstGeom>
          <a:solidFill>
            <a:schemeClr val="accent1"/>
          </a:solidFill>
          <a:ln w="31750" cap="flat" cmpd="sng" algn="ctr">
            <a:solidFill>
              <a:srgbClr val="2980B9"/>
            </a:solidFill>
            <a:prstDash val="solid"/>
            <a:round/>
            <a:headEnd type="none" w="med" len="med"/>
            <a:tailEnd type="none" w="med" len="med"/>
          </a:ln>
          <a:effectLst/>
        </p:spPr>
      </p:cxnSp>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cxnSp>
        <p:nvCxnSpPr>
          <p:cNvPr id="21" name="Straight Connector 20">
            <a:extLst>
              <a:ext uri="{FF2B5EF4-FFF2-40B4-BE49-F238E27FC236}">
                <a16:creationId xmlns:a16="http://schemas.microsoft.com/office/drawing/2014/main" id="{A0C5D68D-45A0-4DA4-BF66-C8D231FA8BE9}"/>
              </a:ext>
            </a:extLst>
          </p:cNvPr>
          <p:cNvCxnSpPr/>
          <p:nvPr/>
        </p:nvCxnSpPr>
        <p:spPr bwMode="auto">
          <a:xfrm>
            <a:off x="2743200" y="5487536"/>
            <a:ext cx="975775" cy="399388"/>
          </a:xfrm>
          <a:prstGeom prst="line">
            <a:avLst/>
          </a:prstGeom>
          <a:solidFill>
            <a:schemeClr val="accent1"/>
          </a:solidFill>
          <a:ln w="31750" cap="flat" cmpd="sng" algn="ctr">
            <a:solidFill>
              <a:srgbClr val="2980B9"/>
            </a:solidFill>
            <a:prstDash val="solid"/>
            <a:round/>
            <a:headEnd type="oval" w="med" len="med"/>
            <a:tailEnd type="none" w="med" len="med"/>
          </a:ln>
          <a:effectLst/>
        </p:spPr>
      </p:cxnSp>
      <p:sp>
        <p:nvSpPr>
          <p:cNvPr id="22" name="TextBox 21">
            <a:extLst>
              <a:ext uri="{FF2B5EF4-FFF2-40B4-BE49-F238E27FC236}">
                <a16:creationId xmlns:a16="http://schemas.microsoft.com/office/drawing/2014/main" id="{61167207-20C3-4592-903B-AB2ADCA4C68A}"/>
              </a:ext>
            </a:extLst>
          </p:cNvPr>
          <p:cNvSpPr txBox="1"/>
          <p:nvPr/>
        </p:nvSpPr>
        <p:spPr>
          <a:xfrm>
            <a:off x="838200" y="4876800"/>
            <a:ext cx="1945532" cy="1077218"/>
          </a:xfrm>
          <a:prstGeom prst="rect">
            <a:avLst/>
          </a:prstGeom>
          <a:noFill/>
        </p:spPr>
        <p:txBody>
          <a:bodyPr wrap="square" rtlCol="0">
            <a:spAutoFit/>
          </a:bodyPr>
          <a:lstStyle/>
          <a:p>
            <a:pPr algn="ctr"/>
            <a:r>
              <a:rPr lang="en-US" sz="1600" dirty="0">
                <a:solidFill>
                  <a:srgbClr val="2980B9"/>
                </a:solidFill>
                <a:latin typeface="Avenir LT Std 45 Book" panose="020B0502020203020204" pitchFamily="34" charset="0"/>
              </a:rPr>
              <a:t>Ensures equitable opportunities are available for all students</a:t>
            </a:r>
          </a:p>
        </p:txBody>
      </p:sp>
      <p:pic>
        <p:nvPicPr>
          <p:cNvPr id="19" name="Graphic 18" descr="Graduation cap">
            <a:extLst>
              <a:ext uri="{FF2B5EF4-FFF2-40B4-BE49-F238E27FC236}">
                <a16:creationId xmlns:a16="http://schemas.microsoft.com/office/drawing/2014/main" id="{E8B565CF-42A4-4BF3-9FA9-596A4308431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953000" y="1752600"/>
            <a:ext cx="990600" cy="990600"/>
          </a:xfrm>
          <a:prstGeom prst="rect">
            <a:avLst/>
          </a:prstGeom>
        </p:spPr>
      </p:pic>
      <p:pic>
        <p:nvPicPr>
          <p:cNvPr id="20" name="Picture 4" descr="Fine Arts">
            <a:extLst>
              <a:ext uri="{FF2B5EF4-FFF2-40B4-BE49-F238E27FC236}">
                <a16:creationId xmlns:a16="http://schemas.microsoft.com/office/drawing/2014/main" id="{6AE50D58-6DE2-42D8-A356-AA76CC503FC9}"/>
              </a:ext>
            </a:extLst>
          </p:cNvPr>
          <p:cNvPicPr>
            <a:picLocks noChangeAspect="1" noChangeArrowheads="1"/>
          </p:cNvPicPr>
          <p:nvPr/>
        </p:nvPicPr>
        <p:blipFill>
          <a:blip r:embed="rId5" cstate="print">
            <a:biLevel thresh="75000"/>
            <a:extLst>
              <a:ext uri="{BEBA8EAE-BF5A-486C-A8C5-ECC9F3942E4B}">
                <a14:imgProps xmlns:a14="http://schemas.microsoft.com/office/drawing/2010/main">
                  <a14:imgLayer r:embed="rId6">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6" descr="The Evolution of an Accidental Meme | by Craig | Medium">
            <a:extLst>
              <a:ext uri="{FF2B5EF4-FFF2-40B4-BE49-F238E27FC236}">
                <a16:creationId xmlns:a16="http://schemas.microsoft.com/office/drawing/2014/main" id="{5EF7990E-6B89-4985-91C4-3973FB9672DA}"/>
              </a:ext>
            </a:extLst>
          </p:cNvPr>
          <p:cNvPicPr>
            <a:picLocks noChangeAspect="1" noChangeArrowheads="1"/>
          </p:cNvPicPr>
          <p:nvPr/>
        </p:nvPicPr>
        <p:blipFill rotWithShape="1">
          <a:blip r:embed="rId7">
            <a:biLevel thresh="75000"/>
            <a:extLst>
              <a:ext uri="{BEBA8EAE-BF5A-486C-A8C5-ECC9F3942E4B}">
                <a14:imgProps xmlns:a14="http://schemas.microsoft.com/office/drawing/2010/main">
                  <a14:imgLayer r:embed="rId8">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5" name="Graphic 24" descr="Trophy">
            <a:extLst>
              <a:ext uri="{FF2B5EF4-FFF2-40B4-BE49-F238E27FC236}">
                <a16:creationId xmlns:a16="http://schemas.microsoft.com/office/drawing/2014/main" id="{DB0B3F0F-0700-415C-8D0E-4F0977E62E0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715000" y="2971800"/>
            <a:ext cx="914400" cy="914400"/>
          </a:xfrm>
          <a:prstGeom prst="rect">
            <a:avLst/>
          </a:prstGeom>
        </p:spPr>
      </p:pic>
    </p:spTree>
    <p:extLst>
      <p:ext uri="{BB962C8B-B14F-4D97-AF65-F5344CB8AC3E}">
        <p14:creationId xmlns:p14="http://schemas.microsoft.com/office/powerpoint/2010/main" val="27922841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Straight Connector 18">
            <a:extLst>
              <a:ext uri="{FF2B5EF4-FFF2-40B4-BE49-F238E27FC236}">
                <a16:creationId xmlns:a16="http://schemas.microsoft.com/office/drawing/2014/main" id="{FF22AF6F-0511-41EA-90B4-4CCBFC62AE30}"/>
              </a:ext>
            </a:extLst>
          </p:cNvPr>
          <p:cNvCxnSpPr/>
          <p:nvPr/>
        </p:nvCxnSpPr>
        <p:spPr bwMode="auto">
          <a:xfrm flipV="1">
            <a:off x="2057186" y="4325550"/>
            <a:ext cx="986406" cy="385947"/>
          </a:xfrm>
          <a:prstGeom prst="line">
            <a:avLst/>
          </a:prstGeom>
          <a:solidFill>
            <a:schemeClr val="accent1"/>
          </a:solidFill>
          <a:ln w="31750" cap="flat" cmpd="sng" algn="ctr">
            <a:solidFill>
              <a:srgbClr val="F39C12"/>
            </a:solidFill>
            <a:prstDash val="solid"/>
            <a:round/>
            <a:headEnd type="oval" w="med" len="med"/>
            <a:tailEnd type="none" w="med" len="med"/>
          </a:ln>
          <a:effectLst/>
        </p:spPr>
      </p:cxnSp>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20" name="TextBox 19">
            <a:extLst>
              <a:ext uri="{FF2B5EF4-FFF2-40B4-BE49-F238E27FC236}">
                <a16:creationId xmlns:a16="http://schemas.microsoft.com/office/drawing/2014/main" id="{AA16AF8A-9D7C-4CDE-AF17-B5C4502E0F36}"/>
              </a:ext>
            </a:extLst>
          </p:cNvPr>
          <p:cNvSpPr txBox="1"/>
          <p:nvPr/>
        </p:nvSpPr>
        <p:spPr>
          <a:xfrm>
            <a:off x="381000" y="3886200"/>
            <a:ext cx="1737976" cy="1815882"/>
          </a:xfrm>
          <a:prstGeom prst="rect">
            <a:avLst/>
          </a:prstGeom>
          <a:noFill/>
        </p:spPr>
        <p:txBody>
          <a:bodyPr wrap="square" rtlCol="0">
            <a:spAutoFit/>
          </a:bodyPr>
          <a:lstStyle/>
          <a:p>
            <a:pPr algn="ctr"/>
            <a:r>
              <a:rPr lang="en-US" sz="1600" b="1" dirty="0">
                <a:solidFill>
                  <a:srgbClr val="F39C12"/>
                </a:solidFill>
                <a:latin typeface="Avenir LT Std 45 Book" panose="020B0502020203020204" pitchFamily="34" charset="0"/>
              </a:rPr>
              <a:t>Proactively aligns resources to ensure staff and students’ good mental health and wellness</a:t>
            </a:r>
          </a:p>
        </p:txBody>
      </p:sp>
      <p:pic>
        <p:nvPicPr>
          <p:cNvPr id="21" name="Graphic 20" descr="Graduation cap">
            <a:extLst>
              <a:ext uri="{FF2B5EF4-FFF2-40B4-BE49-F238E27FC236}">
                <a16:creationId xmlns:a16="http://schemas.microsoft.com/office/drawing/2014/main" id="{ECB7B773-4A33-4C0F-A1ED-3A2C4CB80E3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953000" y="1752600"/>
            <a:ext cx="990600" cy="990600"/>
          </a:xfrm>
          <a:prstGeom prst="rect">
            <a:avLst/>
          </a:prstGeom>
        </p:spPr>
      </p:pic>
      <p:pic>
        <p:nvPicPr>
          <p:cNvPr id="22" name="Picture 4" descr="Fine Arts">
            <a:extLst>
              <a:ext uri="{FF2B5EF4-FFF2-40B4-BE49-F238E27FC236}">
                <a16:creationId xmlns:a16="http://schemas.microsoft.com/office/drawing/2014/main" id="{76D275BA-B82E-431E-B0F6-A066F31AFCE2}"/>
              </a:ext>
            </a:extLst>
          </p:cNvPr>
          <p:cNvPicPr>
            <a:picLocks noChangeAspect="1" noChangeArrowheads="1"/>
          </p:cNvPicPr>
          <p:nvPr/>
        </p:nvPicPr>
        <p:blipFill>
          <a:blip r:embed="rId5" cstate="print">
            <a:biLevel thresh="75000"/>
            <a:extLst>
              <a:ext uri="{BEBA8EAE-BF5A-486C-A8C5-ECC9F3942E4B}">
                <a14:imgProps xmlns:a14="http://schemas.microsoft.com/office/drawing/2010/main">
                  <a14:imgLayer r:embed="rId6">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6" descr="The Evolution of an Accidental Meme | by Craig | Medium">
            <a:extLst>
              <a:ext uri="{FF2B5EF4-FFF2-40B4-BE49-F238E27FC236}">
                <a16:creationId xmlns:a16="http://schemas.microsoft.com/office/drawing/2014/main" id="{3065E154-6F74-449A-AFF7-852C4E20E86D}"/>
              </a:ext>
            </a:extLst>
          </p:cNvPr>
          <p:cNvPicPr>
            <a:picLocks noChangeAspect="1" noChangeArrowheads="1"/>
          </p:cNvPicPr>
          <p:nvPr/>
        </p:nvPicPr>
        <p:blipFill rotWithShape="1">
          <a:blip r:embed="rId7">
            <a:biLevel thresh="75000"/>
            <a:extLst>
              <a:ext uri="{BEBA8EAE-BF5A-486C-A8C5-ECC9F3942E4B}">
                <a14:imgProps xmlns:a14="http://schemas.microsoft.com/office/drawing/2010/main">
                  <a14:imgLayer r:embed="rId8">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a:extLst>
              <a:ext uri="{FF2B5EF4-FFF2-40B4-BE49-F238E27FC236}">
                <a16:creationId xmlns:a16="http://schemas.microsoft.com/office/drawing/2014/main" id="{0DFA58B0-822A-447E-A732-F414F3E8DBB7}"/>
              </a:ext>
            </a:extLst>
          </p:cNvPr>
          <p:cNvPicPr>
            <a:picLocks noChangeAspect="1"/>
          </p:cNvPicPr>
          <p:nvPr/>
        </p:nvPicPr>
        <p:blipFill>
          <a:blip r:embed="rId9">
            <a:biLevel thresh="75000"/>
            <a:extLst>
              <a:ext uri="{BEBA8EAE-BF5A-486C-A8C5-ECC9F3942E4B}">
                <a14:imgProps xmlns:a14="http://schemas.microsoft.com/office/drawing/2010/main">
                  <a14:imgLayer r:embed="rId10">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2583886" y="3654224"/>
            <a:ext cx="1228318" cy="1326582"/>
          </a:xfrm>
          <a:prstGeom prst="rect">
            <a:avLst/>
          </a:prstGeom>
        </p:spPr>
      </p:pic>
      <p:pic>
        <p:nvPicPr>
          <p:cNvPr id="26" name="Graphic 25" descr="Trophy">
            <a:extLst>
              <a:ext uri="{FF2B5EF4-FFF2-40B4-BE49-F238E27FC236}">
                <a16:creationId xmlns:a16="http://schemas.microsoft.com/office/drawing/2014/main" id="{B47CBF39-D450-4A0A-807C-7893667258C8}"/>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715000" y="2971800"/>
            <a:ext cx="914400" cy="914400"/>
          </a:xfrm>
          <a:prstGeom prst="rect">
            <a:avLst/>
          </a:prstGeom>
        </p:spPr>
      </p:pic>
    </p:spTree>
    <p:extLst>
      <p:ext uri="{BB962C8B-B14F-4D97-AF65-F5344CB8AC3E}">
        <p14:creationId xmlns:p14="http://schemas.microsoft.com/office/powerpoint/2010/main" val="3620340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A07F69A5-00F8-4A80-BA39-A55F673B6E70}"/>
              </a:ext>
            </a:extLst>
          </p:cNvPr>
          <p:cNvCxnSpPr>
            <a:cxnSpLocks/>
          </p:cNvCxnSpPr>
          <p:nvPr/>
        </p:nvCxnSpPr>
        <p:spPr bwMode="auto">
          <a:xfrm>
            <a:off x="2133600" y="2362200"/>
            <a:ext cx="886698" cy="424157"/>
          </a:xfrm>
          <a:prstGeom prst="line">
            <a:avLst/>
          </a:prstGeom>
          <a:solidFill>
            <a:schemeClr val="accent1"/>
          </a:solidFill>
          <a:ln w="31750" cap="flat" cmpd="sng" algn="ctr">
            <a:solidFill>
              <a:srgbClr val="95A5A6"/>
            </a:solidFill>
            <a:prstDash val="solid"/>
            <a:round/>
            <a:headEnd type="oval" w="med" len="med"/>
            <a:tailEnd type="none" w="med" len="med"/>
          </a:ln>
          <a:effectLst/>
        </p:spPr>
      </p:cxnSp>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pic>
        <p:nvPicPr>
          <p:cNvPr id="4" name="Graphic 3" descr="Graduation cap">
            <a:extLst>
              <a:ext uri="{FF2B5EF4-FFF2-40B4-BE49-F238E27FC236}">
                <a16:creationId xmlns:a16="http://schemas.microsoft.com/office/drawing/2014/main" id="{77D11C14-50F6-456B-8754-C77BAA69F7A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953000" y="1752600"/>
            <a:ext cx="990600" cy="990600"/>
          </a:xfrm>
          <a:prstGeom prst="rect">
            <a:avLst/>
          </a:prstGeom>
        </p:spPr>
      </p:pic>
      <p:pic>
        <p:nvPicPr>
          <p:cNvPr id="17" name="Picture 4" descr="Fine Arts">
            <a:extLst>
              <a:ext uri="{FF2B5EF4-FFF2-40B4-BE49-F238E27FC236}">
                <a16:creationId xmlns:a16="http://schemas.microsoft.com/office/drawing/2014/main" id="{E0655E1A-446B-4D12-AB92-04C357DC3549}"/>
              </a:ext>
            </a:extLst>
          </p:cNvPr>
          <p:cNvPicPr>
            <a:picLocks noChangeAspect="1" noChangeArrowheads="1"/>
          </p:cNvPicPr>
          <p:nvPr/>
        </p:nvPicPr>
        <p:blipFill>
          <a:blip r:embed="rId5" cstate="print">
            <a:biLevel thresh="75000"/>
            <a:extLst>
              <a:ext uri="{BEBA8EAE-BF5A-486C-A8C5-ECC9F3942E4B}">
                <a14:imgProps xmlns:a14="http://schemas.microsoft.com/office/drawing/2010/main">
                  <a14:imgLayer r:embed="rId6">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6" descr="The Evolution of an Accidental Meme | by Craig | Medium">
            <a:extLst>
              <a:ext uri="{FF2B5EF4-FFF2-40B4-BE49-F238E27FC236}">
                <a16:creationId xmlns:a16="http://schemas.microsoft.com/office/drawing/2014/main" id="{EACEC4D5-AEE4-4B79-854C-B14EDD189C57}"/>
              </a:ext>
            </a:extLst>
          </p:cNvPr>
          <p:cNvPicPr>
            <a:picLocks noChangeAspect="1" noChangeArrowheads="1"/>
          </p:cNvPicPr>
          <p:nvPr/>
        </p:nvPicPr>
        <p:blipFill rotWithShape="1">
          <a:blip r:embed="rId7">
            <a:biLevel thresh="75000"/>
            <a:extLst>
              <a:ext uri="{BEBA8EAE-BF5A-486C-A8C5-ECC9F3942E4B}">
                <a14:imgProps xmlns:a14="http://schemas.microsoft.com/office/drawing/2010/main">
                  <a14:imgLayer r:embed="rId8">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81832D04-F020-419A-99F4-E29A4139A7C3}"/>
              </a:ext>
            </a:extLst>
          </p:cNvPr>
          <p:cNvPicPr>
            <a:picLocks noChangeAspect="1"/>
          </p:cNvPicPr>
          <p:nvPr/>
        </p:nvPicPr>
        <p:blipFill>
          <a:blip r:embed="rId9">
            <a:biLevel thresh="75000"/>
            <a:extLst>
              <a:ext uri="{BEBA8EAE-BF5A-486C-A8C5-ECC9F3942E4B}">
                <a14:imgProps xmlns:a14="http://schemas.microsoft.com/office/drawing/2010/main">
                  <a14:imgLayer r:embed="rId10">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2583886" y="3654224"/>
            <a:ext cx="1228318" cy="1326582"/>
          </a:xfrm>
          <a:prstGeom prst="rect">
            <a:avLst/>
          </a:prstGeom>
        </p:spPr>
      </p:pic>
      <p:sp>
        <p:nvSpPr>
          <p:cNvPr id="21" name="TextBox 20">
            <a:extLst>
              <a:ext uri="{FF2B5EF4-FFF2-40B4-BE49-F238E27FC236}">
                <a16:creationId xmlns:a16="http://schemas.microsoft.com/office/drawing/2014/main" id="{BCCB0D53-04EB-4011-9E77-328205F666DF}"/>
              </a:ext>
            </a:extLst>
          </p:cNvPr>
          <p:cNvSpPr txBox="1"/>
          <p:nvPr/>
        </p:nvSpPr>
        <p:spPr>
          <a:xfrm>
            <a:off x="457200" y="1752600"/>
            <a:ext cx="1676400" cy="1077218"/>
          </a:xfrm>
          <a:prstGeom prst="rect">
            <a:avLst/>
          </a:prstGeom>
          <a:noFill/>
          <a:ln>
            <a:noFill/>
          </a:ln>
        </p:spPr>
        <p:txBody>
          <a:bodyPr wrap="square" rtlCol="0">
            <a:spAutoFit/>
          </a:bodyPr>
          <a:lstStyle/>
          <a:p>
            <a:pPr algn="ctr"/>
            <a:r>
              <a:rPr lang="en-US" sz="1600" b="1" dirty="0">
                <a:ln>
                  <a:solidFill>
                    <a:srgbClr val="95A5A6"/>
                  </a:solidFill>
                </a:ln>
                <a:solidFill>
                  <a:srgbClr val="95A5A6"/>
                </a:solidFill>
                <a:latin typeface="Avenir LT Std 45 Book" panose="020B0502020203020204" pitchFamily="34" charset="0"/>
              </a:rPr>
              <a:t>Provides for new projects, programs and initiatives</a:t>
            </a:r>
          </a:p>
        </p:txBody>
      </p:sp>
      <p:pic>
        <p:nvPicPr>
          <p:cNvPr id="11" name="Graphic 10" descr="Trophy">
            <a:extLst>
              <a:ext uri="{FF2B5EF4-FFF2-40B4-BE49-F238E27FC236}">
                <a16:creationId xmlns:a16="http://schemas.microsoft.com/office/drawing/2014/main" id="{BBE1A3A6-BCCD-4D15-BDC1-9781B3A34B5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715000" y="2971800"/>
            <a:ext cx="914400" cy="914400"/>
          </a:xfrm>
          <a:prstGeom prst="rect">
            <a:avLst/>
          </a:prstGeom>
        </p:spPr>
      </p:pic>
      <p:pic>
        <p:nvPicPr>
          <p:cNvPr id="6" name="Graphic 5" descr="Open hand with plant">
            <a:extLst>
              <a:ext uri="{FF2B5EF4-FFF2-40B4-BE49-F238E27FC236}">
                <a16:creationId xmlns:a16="http://schemas.microsoft.com/office/drawing/2014/main" id="{BC5EEA43-03EF-439C-89DF-688BC8A0A441}"/>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667000" y="2438400"/>
            <a:ext cx="914400" cy="914400"/>
          </a:xfrm>
          <a:prstGeom prst="rect">
            <a:avLst/>
          </a:prstGeom>
        </p:spPr>
      </p:pic>
    </p:spTree>
    <p:extLst>
      <p:ext uri="{BB962C8B-B14F-4D97-AF65-F5344CB8AC3E}">
        <p14:creationId xmlns:p14="http://schemas.microsoft.com/office/powerpoint/2010/main" val="15373640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A0CC6-0D11-48B3-9F95-99122651BD7D}"/>
              </a:ext>
            </a:extLst>
          </p:cNvPr>
          <p:cNvSpPr>
            <a:spLocks noGrp="1"/>
          </p:cNvSpPr>
          <p:nvPr>
            <p:ph type="title"/>
          </p:nvPr>
        </p:nvSpPr>
        <p:spPr/>
        <p:txBody>
          <a:bodyPr/>
          <a:lstStyle/>
          <a:p>
            <a:r>
              <a:rPr lang="en-US" sz="3600" dirty="0"/>
              <a:t>New Projects, Programs &amp; Initiatives</a:t>
            </a:r>
          </a:p>
        </p:txBody>
      </p:sp>
      <p:sp>
        <p:nvSpPr>
          <p:cNvPr id="3" name="Content Placeholder 2">
            <a:extLst>
              <a:ext uri="{FF2B5EF4-FFF2-40B4-BE49-F238E27FC236}">
                <a16:creationId xmlns:a16="http://schemas.microsoft.com/office/drawing/2014/main" id="{45E5D704-6BAE-4606-B7B3-579C2D6671B1}"/>
              </a:ext>
            </a:extLst>
          </p:cNvPr>
          <p:cNvSpPr>
            <a:spLocks noGrp="1"/>
          </p:cNvSpPr>
          <p:nvPr>
            <p:ph idx="1"/>
          </p:nvPr>
        </p:nvSpPr>
        <p:spPr/>
        <p:txBody>
          <a:bodyPr/>
          <a:lstStyle/>
          <a:p>
            <a:r>
              <a:rPr lang="en-US" sz="2000" dirty="0"/>
              <a:t>Implementation of </a:t>
            </a:r>
            <a:r>
              <a:rPr lang="en-US" sz="2000" dirty="0" err="1"/>
              <a:t>MyView</a:t>
            </a:r>
            <a:r>
              <a:rPr lang="en-US" sz="2000" dirty="0"/>
              <a:t> English Language Arts program </a:t>
            </a:r>
            <a:br>
              <a:rPr lang="en-US" sz="2000" dirty="0"/>
            </a:br>
            <a:r>
              <a:rPr lang="en-US" sz="2000" dirty="0"/>
              <a:t>for Grades 3-5</a:t>
            </a:r>
          </a:p>
          <a:p>
            <a:r>
              <a:rPr lang="en-US" sz="2000" dirty="0"/>
              <a:t>New/additional secondary level Social Worker</a:t>
            </a:r>
          </a:p>
          <a:p>
            <a:r>
              <a:rPr lang="en-US" sz="2000" dirty="0"/>
              <a:t>HSE new mascot and branding</a:t>
            </a:r>
          </a:p>
          <a:p>
            <a:r>
              <a:rPr lang="en-US" sz="2000" dirty="0"/>
              <a:t>Instructional supplies / whiteboards for all secondary math classrooms</a:t>
            </a:r>
          </a:p>
          <a:p>
            <a:r>
              <a:rPr lang="en-US" sz="2000" dirty="0"/>
              <a:t>Upgrades to cybersecurity hardware and software, including:</a:t>
            </a:r>
          </a:p>
          <a:p>
            <a:pPr lvl="1"/>
            <a:r>
              <a:rPr lang="en-US" sz="1600" dirty="0"/>
              <a:t>Cybersecurity consultant</a:t>
            </a:r>
          </a:p>
          <a:p>
            <a:pPr lvl="1"/>
            <a:r>
              <a:rPr lang="en-US" sz="1600" dirty="0"/>
              <a:t>Filter and encryption services</a:t>
            </a:r>
          </a:p>
          <a:p>
            <a:endParaRPr lang="en-US" sz="2000" dirty="0"/>
          </a:p>
        </p:txBody>
      </p:sp>
    </p:spTree>
    <p:extLst>
      <p:ext uri="{BB962C8B-B14F-4D97-AF65-F5344CB8AC3E}">
        <p14:creationId xmlns:p14="http://schemas.microsoft.com/office/powerpoint/2010/main" val="948433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0" dur="500"/>
                                        <p:tgtEl>
                                          <p:spTgt spid="3">
                                            <p:txEl>
                                              <p:pRg st="5" end="5"/>
                                            </p:tx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A0CC6-0D11-48B3-9F95-99122651BD7D}"/>
              </a:ext>
            </a:extLst>
          </p:cNvPr>
          <p:cNvSpPr>
            <a:spLocks noGrp="1"/>
          </p:cNvSpPr>
          <p:nvPr>
            <p:ph type="title"/>
          </p:nvPr>
        </p:nvSpPr>
        <p:spPr/>
        <p:txBody>
          <a:bodyPr/>
          <a:lstStyle/>
          <a:p>
            <a:r>
              <a:rPr lang="en-US" sz="3600" dirty="0"/>
              <a:t>New Projects, Programs &amp; Initiatives</a:t>
            </a:r>
          </a:p>
        </p:txBody>
      </p:sp>
      <p:sp>
        <p:nvSpPr>
          <p:cNvPr id="3" name="Content Placeholder 2">
            <a:extLst>
              <a:ext uri="{FF2B5EF4-FFF2-40B4-BE49-F238E27FC236}">
                <a16:creationId xmlns:a16="http://schemas.microsoft.com/office/drawing/2014/main" id="{45E5D704-6BAE-4606-B7B3-579C2D6671B1}"/>
              </a:ext>
            </a:extLst>
          </p:cNvPr>
          <p:cNvSpPr>
            <a:spLocks noGrp="1"/>
          </p:cNvSpPr>
          <p:nvPr>
            <p:ph idx="1"/>
          </p:nvPr>
        </p:nvSpPr>
        <p:spPr/>
        <p:txBody>
          <a:bodyPr/>
          <a:lstStyle/>
          <a:p>
            <a:r>
              <a:rPr lang="en-US" sz="2000" dirty="0"/>
              <a:t>Additional dispatcher in Transportation Department</a:t>
            </a:r>
          </a:p>
          <a:p>
            <a:r>
              <a:rPr lang="en-US" sz="2000" dirty="0"/>
              <a:t>Security upgrades:</a:t>
            </a:r>
          </a:p>
          <a:p>
            <a:pPr lvl="1"/>
            <a:r>
              <a:rPr lang="en-US" sz="1600" dirty="0"/>
              <a:t>Armed security guards</a:t>
            </a:r>
          </a:p>
          <a:p>
            <a:pPr lvl="1"/>
            <a:r>
              <a:rPr lang="en-US" sz="1600" dirty="0"/>
              <a:t>Security consultant </a:t>
            </a:r>
          </a:p>
          <a:p>
            <a:r>
              <a:rPr lang="en-US" sz="2000" dirty="0"/>
              <a:t>Continuation of air conditioning initiative district-wide</a:t>
            </a:r>
          </a:p>
          <a:p>
            <a:r>
              <a:rPr lang="en-US" sz="2000" dirty="0"/>
              <a:t>Renovations of various spaces including:</a:t>
            </a:r>
          </a:p>
          <a:p>
            <a:pPr lvl="1"/>
            <a:r>
              <a:rPr lang="en-US" sz="1800" dirty="0"/>
              <a:t>Flooring in the Otsego octagon</a:t>
            </a:r>
          </a:p>
          <a:p>
            <a:pPr lvl="1"/>
            <a:r>
              <a:rPr lang="en-US" sz="1800" dirty="0"/>
              <a:t>Refinished gym floor, painting and new bleachers at Candlewood</a:t>
            </a:r>
          </a:p>
          <a:p>
            <a:pPr lvl="1"/>
            <a:r>
              <a:rPr lang="en-US" sz="1800" dirty="0"/>
              <a:t>Renovation of Home and Careers Rooms at High School West</a:t>
            </a:r>
          </a:p>
        </p:txBody>
      </p:sp>
    </p:spTree>
    <p:extLst>
      <p:ext uri="{BB962C8B-B14F-4D97-AF65-F5344CB8AC3E}">
        <p14:creationId xmlns:p14="http://schemas.microsoft.com/office/powerpoint/2010/main" val="1122217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5" dur="500"/>
                                        <p:tgtEl>
                                          <p:spTgt spid="3">
                                            <p:txEl>
                                              <p:pRg st="2" end="2"/>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8" dur="500"/>
                                        <p:tgtEl>
                                          <p:spTgt spid="3">
                                            <p:txEl>
                                              <p:pRg st="5" end="5"/>
                                            </p:txEl>
                                          </p:spTgt>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1" dur="500"/>
                                        <p:tgtEl>
                                          <p:spTgt spid="3">
                                            <p:txEl>
                                              <p:pRg st="6" end="6"/>
                                            </p:txEl>
                                          </p:spTgt>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4" dur="500"/>
                                        <p:tgtEl>
                                          <p:spTgt spid="3">
                                            <p:txEl>
                                              <p:pRg st="7" end="7"/>
                                            </p:txEl>
                                          </p:spTgt>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2024-25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cxnSp>
        <p:nvCxnSpPr>
          <p:cNvPr id="19" name="Straight Connector 18">
            <a:extLst>
              <a:ext uri="{FF2B5EF4-FFF2-40B4-BE49-F238E27FC236}">
                <a16:creationId xmlns:a16="http://schemas.microsoft.com/office/drawing/2014/main" id="{389E8973-809F-4F62-8015-57C141B6747E}"/>
              </a:ext>
            </a:extLst>
          </p:cNvPr>
          <p:cNvCxnSpPr/>
          <p:nvPr/>
        </p:nvCxnSpPr>
        <p:spPr bwMode="auto">
          <a:xfrm>
            <a:off x="2442667" y="1552180"/>
            <a:ext cx="1369537" cy="276621"/>
          </a:xfrm>
          <a:prstGeom prst="line">
            <a:avLst/>
          </a:prstGeom>
          <a:solidFill>
            <a:schemeClr val="accent1"/>
          </a:solidFill>
          <a:ln w="31750" cap="flat" cmpd="sng" algn="ctr">
            <a:solidFill>
              <a:srgbClr val="3C8C93"/>
            </a:solidFill>
            <a:prstDash val="solid"/>
            <a:round/>
            <a:headEnd type="oval" w="med" len="med"/>
            <a:tailEnd type="none" w="med" len="med"/>
          </a:ln>
          <a:effectLst/>
        </p:spPr>
      </p:cxnSp>
      <p:sp>
        <p:nvSpPr>
          <p:cNvPr id="20" name="TextBox 19">
            <a:extLst>
              <a:ext uri="{FF2B5EF4-FFF2-40B4-BE49-F238E27FC236}">
                <a16:creationId xmlns:a16="http://schemas.microsoft.com/office/drawing/2014/main" id="{C1454D13-1CCB-45CF-8703-8632F573B3B6}"/>
              </a:ext>
            </a:extLst>
          </p:cNvPr>
          <p:cNvSpPr txBox="1"/>
          <p:nvPr/>
        </p:nvSpPr>
        <p:spPr>
          <a:xfrm>
            <a:off x="381000" y="1219200"/>
            <a:ext cx="2042776" cy="4031873"/>
          </a:xfrm>
          <a:prstGeom prst="rect">
            <a:avLst/>
          </a:prstGeom>
          <a:noFill/>
        </p:spPr>
        <p:txBody>
          <a:bodyPr wrap="square" rtlCol="0">
            <a:spAutoFit/>
          </a:bodyPr>
          <a:lstStyle/>
          <a:p>
            <a:pPr algn="ctr"/>
            <a:r>
              <a:rPr lang="en-US" sz="1600" dirty="0">
                <a:solidFill>
                  <a:srgbClr val="3C8C93"/>
                </a:solidFill>
                <a:latin typeface="Avenir LT Std 45 Book" panose="020B0502020203020204" pitchFamily="34" charset="0"/>
              </a:rPr>
              <a:t>Once again, cash flow multiple capital projects in our long-standing consistent investment in our instructional and athletic facilities:</a:t>
            </a:r>
          </a:p>
          <a:p>
            <a:pPr marL="285750" indent="-285750">
              <a:buFont typeface="Arial" panose="020B0604020202020204" pitchFamily="34" charset="0"/>
              <a:buChar char="•"/>
            </a:pPr>
            <a:r>
              <a:rPr lang="en-US" sz="1600" dirty="0">
                <a:solidFill>
                  <a:srgbClr val="3C8C93"/>
                </a:solidFill>
                <a:latin typeface="Avenir LT Std 45 Book" panose="020B0502020203020204" pitchFamily="34" charset="0"/>
              </a:rPr>
              <a:t>CW windows (phase 2)</a:t>
            </a:r>
          </a:p>
          <a:p>
            <a:pPr marL="285750" indent="-285750">
              <a:buFont typeface="Arial" panose="020B0604020202020204" pitchFamily="34" charset="0"/>
              <a:buChar char="•"/>
            </a:pPr>
            <a:r>
              <a:rPr lang="en-US" sz="1600" dirty="0">
                <a:solidFill>
                  <a:srgbClr val="3C8C93"/>
                </a:solidFill>
                <a:latin typeface="Avenir LT Std 45 Book" panose="020B0502020203020204" pitchFamily="34" charset="0"/>
              </a:rPr>
              <a:t>HSW track</a:t>
            </a:r>
          </a:p>
          <a:p>
            <a:pPr marL="285750" indent="-285750">
              <a:buFont typeface="Arial" panose="020B0604020202020204" pitchFamily="34" charset="0"/>
              <a:buChar char="•"/>
            </a:pPr>
            <a:r>
              <a:rPr lang="en-US" sz="1600" dirty="0">
                <a:solidFill>
                  <a:srgbClr val="3C8C93"/>
                </a:solidFill>
                <a:latin typeface="Avenir LT Std 45 Book" panose="020B0502020203020204" pitchFamily="34" charset="0"/>
              </a:rPr>
              <a:t>HSW locker rooms</a:t>
            </a:r>
          </a:p>
          <a:p>
            <a:pPr marL="285750" indent="-285750">
              <a:buFont typeface="Arial" panose="020B0604020202020204" pitchFamily="34" charset="0"/>
              <a:buChar char="•"/>
            </a:pPr>
            <a:r>
              <a:rPr lang="en-US" sz="1600" dirty="0">
                <a:solidFill>
                  <a:srgbClr val="3C8C93"/>
                </a:solidFill>
                <a:latin typeface="Avenir LT Std 45 Book" panose="020B0502020203020204" pitchFamily="34" charset="0"/>
              </a:rPr>
              <a:t>HSW outdoor bathroom facility &amp; concession stand</a:t>
            </a:r>
          </a:p>
        </p:txBody>
      </p:sp>
      <p:pic>
        <p:nvPicPr>
          <p:cNvPr id="21" name="Picture 20">
            <a:extLst>
              <a:ext uri="{FF2B5EF4-FFF2-40B4-BE49-F238E27FC236}">
                <a16:creationId xmlns:a16="http://schemas.microsoft.com/office/drawing/2014/main" id="{D1B3ECA3-5723-4AC1-82DF-30EFC152996E}"/>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10000" r="90000"/>
                    </a14:imgEffect>
                    <a14:imgEffect>
                      <a14:saturation sat="0"/>
                    </a14:imgEffect>
                  </a14:imgLayer>
                </a14:imgProps>
              </a:ext>
            </a:extLst>
          </a:blip>
          <a:srcRect l="28552" t="23816" r="27961" b="25120"/>
          <a:stretch/>
        </p:blipFill>
        <p:spPr>
          <a:xfrm>
            <a:off x="3733800" y="1524000"/>
            <a:ext cx="990600" cy="930565"/>
          </a:xfrm>
          <a:prstGeom prst="rect">
            <a:avLst/>
          </a:prstGeom>
        </p:spPr>
      </p:pic>
      <p:pic>
        <p:nvPicPr>
          <p:cNvPr id="26" name="Graphic 25" descr="Graduation cap">
            <a:extLst>
              <a:ext uri="{FF2B5EF4-FFF2-40B4-BE49-F238E27FC236}">
                <a16:creationId xmlns:a16="http://schemas.microsoft.com/office/drawing/2014/main" id="{EC678B51-A59E-40DB-96E7-5129255D283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953000" y="1752600"/>
            <a:ext cx="990600" cy="990600"/>
          </a:xfrm>
          <a:prstGeom prst="rect">
            <a:avLst/>
          </a:prstGeom>
        </p:spPr>
      </p:pic>
      <p:pic>
        <p:nvPicPr>
          <p:cNvPr id="27" name="Picture 4" descr="Fine Arts">
            <a:extLst>
              <a:ext uri="{FF2B5EF4-FFF2-40B4-BE49-F238E27FC236}">
                <a16:creationId xmlns:a16="http://schemas.microsoft.com/office/drawing/2014/main" id="{3C91E67C-E28C-453E-AB74-D78A761DDF68}"/>
              </a:ext>
            </a:extLst>
          </p:cNvPr>
          <p:cNvPicPr>
            <a:picLocks noChangeAspect="1" noChangeArrowheads="1"/>
          </p:cNvPicPr>
          <p:nvPr/>
        </p:nvPicPr>
        <p:blipFill>
          <a:blip r:embed="rId7" cstate="print">
            <a:biLevel thresh="75000"/>
            <a:extLst>
              <a:ext uri="{BEBA8EAE-BF5A-486C-A8C5-ECC9F3942E4B}">
                <a14:imgProps xmlns:a14="http://schemas.microsoft.com/office/drawing/2010/main">
                  <a14:imgLayer r:embed="rId8">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6" descr="The Evolution of an Accidental Meme | by Craig | Medium">
            <a:extLst>
              <a:ext uri="{FF2B5EF4-FFF2-40B4-BE49-F238E27FC236}">
                <a16:creationId xmlns:a16="http://schemas.microsoft.com/office/drawing/2014/main" id="{4042A411-D03D-4D9F-AC27-EFC0009481B0}"/>
              </a:ext>
            </a:extLst>
          </p:cNvPr>
          <p:cNvPicPr>
            <a:picLocks noChangeAspect="1" noChangeArrowheads="1"/>
          </p:cNvPicPr>
          <p:nvPr/>
        </p:nvPicPr>
        <p:blipFill rotWithShape="1">
          <a:blip r:embed="rId9">
            <a:biLevel thresh="75000"/>
            <a:extLst>
              <a:ext uri="{BEBA8EAE-BF5A-486C-A8C5-ECC9F3942E4B}">
                <a14:imgProps xmlns:a14="http://schemas.microsoft.com/office/drawing/2010/main">
                  <a14:imgLayer r:embed="rId10">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10752A5A-744B-454F-ABD8-AEEBCF1EBA90}"/>
              </a:ext>
            </a:extLst>
          </p:cNvPr>
          <p:cNvPicPr>
            <a:picLocks noChangeAspect="1"/>
          </p:cNvPicPr>
          <p:nvPr/>
        </p:nvPicPr>
        <p:blipFill>
          <a:blip r:embed="rId11">
            <a:biLevel thresh="75000"/>
            <a:extLst>
              <a:ext uri="{BEBA8EAE-BF5A-486C-A8C5-ECC9F3942E4B}">
                <a14:imgProps xmlns:a14="http://schemas.microsoft.com/office/drawing/2010/main">
                  <a14:imgLayer r:embed="rId12">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2583886" y="3654224"/>
            <a:ext cx="1228318" cy="1326582"/>
          </a:xfrm>
          <a:prstGeom prst="rect">
            <a:avLst/>
          </a:prstGeom>
        </p:spPr>
      </p:pic>
      <p:pic>
        <p:nvPicPr>
          <p:cNvPr id="30" name="Graphic 29" descr="Trophy">
            <a:extLst>
              <a:ext uri="{FF2B5EF4-FFF2-40B4-BE49-F238E27FC236}">
                <a16:creationId xmlns:a16="http://schemas.microsoft.com/office/drawing/2014/main" id="{D3E73C9C-EAC2-41C3-96E5-F1467A1DD3CD}"/>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5715000" y="2971800"/>
            <a:ext cx="914400" cy="914400"/>
          </a:xfrm>
          <a:prstGeom prst="rect">
            <a:avLst/>
          </a:prstGeom>
        </p:spPr>
      </p:pic>
      <p:pic>
        <p:nvPicPr>
          <p:cNvPr id="23" name="Graphic 22" descr="Open hand with plant">
            <a:extLst>
              <a:ext uri="{FF2B5EF4-FFF2-40B4-BE49-F238E27FC236}">
                <a16:creationId xmlns:a16="http://schemas.microsoft.com/office/drawing/2014/main" id="{A78A780F-BFAE-4B6A-AF81-6FD6CB385C8D}"/>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2667000" y="2438400"/>
            <a:ext cx="914400" cy="914400"/>
          </a:xfrm>
          <a:prstGeom prst="rect">
            <a:avLst/>
          </a:prstGeom>
        </p:spPr>
      </p:pic>
    </p:spTree>
    <p:extLst>
      <p:ext uri="{BB962C8B-B14F-4D97-AF65-F5344CB8AC3E}">
        <p14:creationId xmlns:p14="http://schemas.microsoft.com/office/powerpoint/2010/main" val="7408057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400353829"/>
              </p:ext>
            </p:extLst>
          </p:nvPr>
        </p:nvGraphicFramePr>
        <p:xfrm>
          <a:off x="457200" y="1285875"/>
          <a:ext cx="453107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p:cNvGrpSpPr/>
          <p:nvPr/>
        </p:nvGrpSpPr>
        <p:grpSpPr>
          <a:xfrm>
            <a:off x="650930" y="1565264"/>
            <a:ext cx="954158" cy="4027714"/>
            <a:chOff x="4537130" y="1500536"/>
            <a:chExt cx="954158" cy="4027714"/>
          </a:xfrm>
        </p:grpSpPr>
        <p:sp>
          <p:nvSpPr>
            <p:cNvPr id="10" name="TextBox 9"/>
            <p:cNvSpPr txBox="1"/>
            <p:nvPr/>
          </p:nvSpPr>
          <p:spPr>
            <a:xfrm>
              <a:off x="4546655" y="1500536"/>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1</a:t>
              </a:r>
            </a:p>
          </p:txBody>
        </p:sp>
        <p:sp>
          <p:nvSpPr>
            <p:cNvPr id="11" name="TextBox 10"/>
            <p:cNvSpPr txBox="1"/>
            <p:nvPr/>
          </p:nvSpPr>
          <p:spPr>
            <a:xfrm>
              <a:off x="4964696" y="2367260"/>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2</a:t>
              </a:r>
            </a:p>
          </p:txBody>
        </p:sp>
        <p:sp>
          <p:nvSpPr>
            <p:cNvPr id="12" name="TextBox 11"/>
            <p:cNvSpPr txBox="1"/>
            <p:nvPr/>
          </p:nvSpPr>
          <p:spPr>
            <a:xfrm>
              <a:off x="5078996" y="3238215"/>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3</a:t>
              </a:r>
            </a:p>
          </p:txBody>
        </p:sp>
        <p:sp>
          <p:nvSpPr>
            <p:cNvPr id="13" name="TextBox 12"/>
            <p:cNvSpPr txBox="1"/>
            <p:nvPr/>
          </p:nvSpPr>
          <p:spPr>
            <a:xfrm>
              <a:off x="4933299" y="4066972"/>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4</a:t>
              </a:r>
            </a:p>
          </p:txBody>
        </p:sp>
        <p:sp>
          <p:nvSpPr>
            <p:cNvPr id="14" name="TextBox 13"/>
            <p:cNvSpPr txBox="1"/>
            <p:nvPr/>
          </p:nvSpPr>
          <p:spPr>
            <a:xfrm>
              <a:off x="4537130" y="4943475"/>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5</a:t>
              </a:r>
            </a:p>
          </p:txBody>
        </p:sp>
      </p:grpSp>
      <p:sp>
        <p:nvSpPr>
          <p:cNvPr id="6" name="TextBox 5"/>
          <p:cNvSpPr txBox="1"/>
          <p:nvPr/>
        </p:nvSpPr>
        <p:spPr>
          <a:xfrm>
            <a:off x="5049614" y="1527106"/>
            <a:ext cx="3933296" cy="646331"/>
          </a:xfrm>
          <a:prstGeom prst="rect">
            <a:avLst/>
          </a:prstGeom>
          <a:noFill/>
        </p:spPr>
        <p:txBody>
          <a:bodyPr wrap="square" rtlCol="0">
            <a:spAutoFit/>
          </a:bodyPr>
          <a:lstStyle/>
          <a:p>
            <a:pPr>
              <a:spcBef>
                <a:spcPct val="20000"/>
              </a:spcBef>
              <a:buClr>
                <a:srgbClr val="990033"/>
              </a:buClr>
            </a:pPr>
            <a:r>
              <a:rPr lang="en-US" sz="1200" dirty="0">
                <a:solidFill>
                  <a:srgbClr val="C00000"/>
                </a:solidFill>
                <a:latin typeface="Avenir LT Std 45 Book" panose="020B0502020203020204" pitchFamily="34" charset="0"/>
              </a:rPr>
              <a:t>All direct expenses in support of the K-12 instructional programs of regular and special education students (administrators, teachers, sports, clubs, etc.). </a:t>
            </a:r>
          </a:p>
        </p:txBody>
      </p:sp>
      <p:sp>
        <p:nvSpPr>
          <p:cNvPr id="15" name="TextBox 14"/>
          <p:cNvSpPr txBox="1"/>
          <p:nvPr/>
        </p:nvSpPr>
        <p:spPr>
          <a:xfrm>
            <a:off x="5049614" y="2402772"/>
            <a:ext cx="3933296" cy="646331"/>
          </a:xfrm>
          <a:prstGeom prst="rect">
            <a:avLst/>
          </a:prstGeom>
          <a:noFill/>
        </p:spPr>
        <p:txBody>
          <a:bodyPr wrap="square" rtlCol="0">
            <a:spAutoFit/>
          </a:bodyPr>
          <a:lstStyle/>
          <a:p>
            <a:pPr>
              <a:buClr>
                <a:srgbClr val="FF9900"/>
              </a:buClr>
            </a:pPr>
            <a:r>
              <a:rPr lang="en-US" sz="1200" dirty="0">
                <a:solidFill>
                  <a:srgbClr val="FF6600"/>
                </a:solidFill>
                <a:latin typeface="Avenir LT Std 45 Book" panose="020B0502020203020204" pitchFamily="34" charset="0"/>
              </a:rPr>
              <a:t>All employee benefits expenses as well as debt service, capital project funding and the District’s cost for providing a summer school special </a:t>
            </a:r>
            <a:r>
              <a:rPr lang="en-US" sz="1200" dirty="0" err="1">
                <a:solidFill>
                  <a:srgbClr val="FF6600"/>
                </a:solidFill>
                <a:latin typeface="Avenir LT Std 45 Book" panose="020B0502020203020204" pitchFamily="34" charset="0"/>
              </a:rPr>
              <a:t>ed</a:t>
            </a:r>
            <a:r>
              <a:rPr lang="en-US" sz="1200" dirty="0">
                <a:solidFill>
                  <a:srgbClr val="FF6600"/>
                </a:solidFill>
                <a:latin typeface="Avenir LT Std 45 Book" panose="020B0502020203020204" pitchFamily="34" charset="0"/>
              </a:rPr>
              <a:t> program.</a:t>
            </a:r>
          </a:p>
        </p:txBody>
      </p:sp>
      <p:sp>
        <p:nvSpPr>
          <p:cNvPr id="16" name="TextBox 15"/>
          <p:cNvSpPr txBox="1"/>
          <p:nvPr/>
        </p:nvSpPr>
        <p:spPr>
          <a:xfrm>
            <a:off x="5049614" y="3166657"/>
            <a:ext cx="3933296" cy="830997"/>
          </a:xfrm>
          <a:prstGeom prst="rect">
            <a:avLst/>
          </a:prstGeom>
          <a:noFill/>
        </p:spPr>
        <p:txBody>
          <a:bodyPr wrap="square" rtlCol="0">
            <a:spAutoFit/>
          </a:bodyPr>
          <a:lstStyle/>
          <a:p>
            <a:pPr>
              <a:spcBef>
                <a:spcPct val="20000"/>
              </a:spcBef>
              <a:buClr>
                <a:srgbClr val="006600"/>
              </a:buClr>
            </a:pPr>
            <a:r>
              <a:rPr lang="en-US" sz="1200" dirty="0">
                <a:solidFill>
                  <a:srgbClr val="008000"/>
                </a:solidFill>
                <a:latin typeface="Avenir LT Std 45 Book" panose="020B0502020203020204" pitchFamily="34" charset="0"/>
              </a:rPr>
              <a:t>All expenses covering the District’s overall management and operations including BOE, legal, insurance, auditors, Superintendent, Human Resources and Business Offices.</a:t>
            </a:r>
            <a:endParaRPr lang="en-US" sz="1200" dirty="0">
              <a:solidFill>
                <a:schemeClr val="tx1"/>
              </a:solidFill>
              <a:latin typeface="Avenir LT Std 45 Book" panose="020B0502020203020204" pitchFamily="34" charset="0"/>
            </a:endParaRPr>
          </a:p>
        </p:txBody>
      </p:sp>
      <p:sp>
        <p:nvSpPr>
          <p:cNvPr id="17" name="TextBox 16"/>
          <p:cNvSpPr txBox="1"/>
          <p:nvPr/>
        </p:nvSpPr>
        <p:spPr>
          <a:xfrm>
            <a:off x="5049614" y="4154269"/>
            <a:ext cx="3933296" cy="646331"/>
          </a:xfrm>
          <a:prstGeom prst="rect">
            <a:avLst/>
          </a:prstGeom>
          <a:noFill/>
        </p:spPr>
        <p:txBody>
          <a:bodyPr wrap="square" rtlCol="0">
            <a:spAutoFit/>
          </a:bodyPr>
          <a:lstStyle/>
          <a:p>
            <a:pPr>
              <a:spcBef>
                <a:spcPct val="20000"/>
              </a:spcBef>
              <a:buClr>
                <a:srgbClr val="0070C0"/>
              </a:buClr>
            </a:pPr>
            <a:r>
              <a:rPr lang="en-US" sz="1200" dirty="0">
                <a:solidFill>
                  <a:srgbClr val="0070C0"/>
                </a:solidFill>
                <a:latin typeface="Avenir LT Std 45 Book" panose="020B0502020203020204" pitchFamily="34" charset="0"/>
              </a:rPr>
              <a:t>All expenses which are incurred to transport regular and special education students to and from public, private and parochial schools.</a:t>
            </a:r>
          </a:p>
        </p:txBody>
      </p:sp>
      <p:sp>
        <p:nvSpPr>
          <p:cNvPr id="18" name="TextBox 17"/>
          <p:cNvSpPr txBox="1"/>
          <p:nvPr/>
        </p:nvSpPr>
        <p:spPr>
          <a:xfrm>
            <a:off x="5049614" y="5071835"/>
            <a:ext cx="3933296" cy="461665"/>
          </a:xfrm>
          <a:prstGeom prst="rect">
            <a:avLst/>
          </a:prstGeom>
          <a:noFill/>
        </p:spPr>
        <p:txBody>
          <a:bodyPr wrap="square" rtlCol="0">
            <a:spAutoFit/>
          </a:bodyPr>
          <a:lstStyle/>
          <a:p>
            <a:pPr>
              <a:spcBef>
                <a:spcPct val="20000"/>
              </a:spcBef>
              <a:buClr>
                <a:srgbClr val="990033"/>
              </a:buClr>
            </a:pPr>
            <a:r>
              <a:rPr lang="en-US" sz="1200" dirty="0">
                <a:solidFill>
                  <a:srgbClr val="FF3399"/>
                </a:solidFill>
                <a:latin typeface="Avenir LT Std 45 Book" panose="020B0502020203020204" pitchFamily="34" charset="0"/>
              </a:rPr>
              <a:t>Expenses related to the community’s use of the </a:t>
            </a:r>
            <a:br>
              <a:rPr lang="en-US" sz="1200" dirty="0">
                <a:solidFill>
                  <a:srgbClr val="FF3399"/>
                </a:solidFill>
                <a:latin typeface="Avenir LT Std 45 Book" panose="020B0502020203020204" pitchFamily="34" charset="0"/>
              </a:rPr>
            </a:br>
            <a:r>
              <a:rPr lang="en-US" sz="1200" dirty="0">
                <a:solidFill>
                  <a:srgbClr val="FF3399"/>
                </a:solidFill>
                <a:latin typeface="Avenir LT Std 45 Book" panose="020B0502020203020204" pitchFamily="34" charset="0"/>
              </a:rPr>
              <a:t>District pool.</a:t>
            </a:r>
          </a:p>
        </p:txBody>
      </p:sp>
    </p:spTree>
    <p:extLst>
      <p:ext uri="{BB962C8B-B14F-4D97-AF65-F5344CB8AC3E}">
        <p14:creationId xmlns:p14="http://schemas.microsoft.com/office/powerpoint/2010/main" val="24287304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0" presetClass="entr" presetSubtype="0" decel="10000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3"/>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0" presetClass="entr" presetSubtype="0" decel="10000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strVal val="#ppt_w+.3"/>
                                          </p:val>
                                        </p:tav>
                                        <p:tav tm="100000">
                                          <p:val>
                                            <p:strVal val="#ppt_w"/>
                                          </p:val>
                                        </p:tav>
                                      </p:tavLst>
                                    </p:anim>
                                    <p:anim calcmode="lin" valueType="num">
                                      <p:cBhvr>
                                        <p:cTn id="29" dur="1000" fill="hold"/>
                                        <p:tgtEl>
                                          <p:spTgt spid="15"/>
                                        </p:tgtEl>
                                        <p:attrNameLst>
                                          <p:attrName>ppt_h</p:attrName>
                                        </p:attrNameLst>
                                      </p:cBhvr>
                                      <p:tavLst>
                                        <p:tav tm="0">
                                          <p:val>
                                            <p:strVal val="#ppt_h"/>
                                          </p:val>
                                        </p:tav>
                                        <p:tav tm="100000">
                                          <p:val>
                                            <p:strVal val="#ppt_h"/>
                                          </p:val>
                                        </p:tav>
                                      </p:tavLst>
                                    </p:anim>
                                    <p:animEffect transition="in" filter="fade">
                                      <p:cBhvr>
                                        <p:cTn id="30" dur="10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50" presetClass="entr" presetSubtype="0"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ppt_w</p:attrName>
                                        </p:attrNameLst>
                                      </p:cBhvr>
                                      <p:tavLst>
                                        <p:tav tm="0">
                                          <p:val>
                                            <p:strVal val="#ppt_w+.3"/>
                                          </p:val>
                                        </p:tav>
                                        <p:tav tm="100000">
                                          <p:val>
                                            <p:strVal val="#ppt_w"/>
                                          </p:val>
                                        </p:tav>
                                      </p:tavLst>
                                    </p:anim>
                                    <p:anim calcmode="lin" valueType="num">
                                      <p:cBhvr>
                                        <p:cTn id="36" dur="1000" fill="hold"/>
                                        <p:tgtEl>
                                          <p:spTgt spid="16"/>
                                        </p:tgtEl>
                                        <p:attrNameLst>
                                          <p:attrName>ppt_h</p:attrName>
                                        </p:attrNameLst>
                                      </p:cBhvr>
                                      <p:tavLst>
                                        <p:tav tm="0">
                                          <p:val>
                                            <p:strVal val="#ppt_h"/>
                                          </p:val>
                                        </p:tav>
                                        <p:tav tm="100000">
                                          <p:val>
                                            <p:strVal val="#ppt_h"/>
                                          </p:val>
                                        </p:tav>
                                      </p:tavLst>
                                    </p:anim>
                                    <p:animEffect transition="in" filter="fade">
                                      <p:cBhvr>
                                        <p:cTn id="37" dur="10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50" presetClass="entr" presetSubtype="0" decel="10000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strVal val="#ppt_w+.3"/>
                                          </p:val>
                                        </p:tav>
                                        <p:tav tm="100000">
                                          <p:val>
                                            <p:strVal val="#ppt_w"/>
                                          </p:val>
                                        </p:tav>
                                      </p:tavLst>
                                    </p:anim>
                                    <p:anim calcmode="lin" valueType="num">
                                      <p:cBhvr>
                                        <p:cTn id="43" dur="1000" fill="hold"/>
                                        <p:tgtEl>
                                          <p:spTgt spid="17"/>
                                        </p:tgtEl>
                                        <p:attrNameLst>
                                          <p:attrName>ppt_h</p:attrName>
                                        </p:attrNameLst>
                                      </p:cBhvr>
                                      <p:tavLst>
                                        <p:tav tm="0">
                                          <p:val>
                                            <p:strVal val="#ppt_h"/>
                                          </p:val>
                                        </p:tav>
                                        <p:tav tm="100000">
                                          <p:val>
                                            <p:strVal val="#ppt_h"/>
                                          </p:val>
                                        </p:tav>
                                      </p:tavLst>
                                    </p:anim>
                                    <p:animEffect transition="in" filter="fade">
                                      <p:cBhvr>
                                        <p:cTn id="44" dur="10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50" presetClass="entr" presetSubtype="0" decel="10000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1000" fill="hold"/>
                                        <p:tgtEl>
                                          <p:spTgt spid="18"/>
                                        </p:tgtEl>
                                        <p:attrNameLst>
                                          <p:attrName>ppt_w</p:attrName>
                                        </p:attrNameLst>
                                      </p:cBhvr>
                                      <p:tavLst>
                                        <p:tav tm="0">
                                          <p:val>
                                            <p:strVal val="#ppt_w+.3"/>
                                          </p:val>
                                        </p:tav>
                                        <p:tav tm="100000">
                                          <p:val>
                                            <p:strVal val="#ppt_w"/>
                                          </p:val>
                                        </p:tav>
                                      </p:tavLst>
                                    </p:anim>
                                    <p:anim calcmode="lin" valueType="num">
                                      <p:cBhvr>
                                        <p:cTn id="50" dur="1000" fill="hold"/>
                                        <p:tgtEl>
                                          <p:spTgt spid="18"/>
                                        </p:tgtEl>
                                        <p:attrNameLst>
                                          <p:attrName>ppt_h</p:attrName>
                                        </p:attrNameLst>
                                      </p:cBhvr>
                                      <p:tavLst>
                                        <p:tav tm="0">
                                          <p:val>
                                            <p:strVal val="#ppt_h"/>
                                          </p:val>
                                        </p:tav>
                                        <p:tav tm="100000">
                                          <p:val>
                                            <p:strVal val="#ppt_h"/>
                                          </p:val>
                                        </p:tav>
                                      </p:tavLst>
                                    </p:anim>
                                    <p:animEffect transition="in" filter="fade">
                                      <p:cBhvr>
                                        <p:cTn id="51"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P spid="15" grpId="0"/>
      <p:bldP spid="16" grpId="0"/>
      <p:bldP spid="17" grpId="0"/>
      <p:bldP spid="1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167A526-2166-4C58-A6B2-042EB1F80EDB}" type="slidenum">
              <a:rPr kumimoji="0" lang="en-US" sz="1200" b="0" i="0" u="none" strike="noStrike" kern="1200" cap="none" spc="0" normalizeH="0" baseline="0" noProof="0" smtClean="0">
                <a:ln>
                  <a:noFill/>
                </a:ln>
                <a:solidFill>
                  <a:srgbClr val="008000"/>
                </a:solidFill>
                <a:effectLst/>
                <a:uLnTx/>
                <a:uFillTx/>
                <a:latin typeface="Avenir LT Std 45 Book" panose="020B0502020203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sz="1200" b="0" i="0" u="none" strike="noStrike" kern="1200" cap="none" spc="0" normalizeH="0" baseline="0" noProof="0">
              <a:ln>
                <a:noFill/>
              </a:ln>
              <a:solidFill>
                <a:srgbClr val="008000"/>
              </a:solidFill>
              <a:effectLst/>
              <a:uLnTx/>
              <a:uFillTx/>
              <a:latin typeface="Avenir LT Std 45 Book" panose="020B0502020203020204" pitchFamily="34" charset="0"/>
              <a:ea typeface="+mn-ea"/>
              <a:cs typeface="+mn-cs"/>
            </a:endParaRPr>
          </a:p>
        </p:txBody>
      </p:sp>
      <p:graphicFrame>
        <p:nvGraphicFramePr>
          <p:cNvPr id="5" name="Diagramm 2"/>
          <p:cNvGraphicFramePr>
            <a:graphicFrameLocks/>
          </p:cNvGraphicFramePr>
          <p:nvPr>
            <p:extLst>
              <p:ext uri="{D42A27DB-BD31-4B8C-83A1-F6EECF244321}">
                <p14:modId xmlns:p14="http://schemas.microsoft.com/office/powerpoint/2010/main" val="2498375854"/>
              </p:ext>
            </p:extLst>
          </p:nvPr>
        </p:nvGraphicFramePr>
        <p:xfrm>
          <a:off x="685800" y="1066801"/>
          <a:ext cx="7848600" cy="4953000"/>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 Box 17"/>
          <p:cNvSpPr txBox="1">
            <a:spLocks noChangeArrowheads="1"/>
          </p:cNvSpPr>
          <p:nvPr/>
        </p:nvSpPr>
        <p:spPr bwMode="auto">
          <a:xfrm>
            <a:off x="533400" y="5105400"/>
            <a:ext cx="23622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defTabSz="457200"/>
            <a:r>
              <a:rPr kumimoji="0" lang="en-US" altLang="en-US" sz="2400" b="1" i="0" u="none" strike="noStrike" kern="1200" cap="none" spc="0" normalizeH="0" baseline="0" noProof="0" dirty="0">
                <a:ln>
                  <a:noFill/>
                </a:ln>
                <a:solidFill>
                  <a:srgbClr val="000000"/>
                </a:solidFill>
                <a:effectLst/>
                <a:uLnTx/>
                <a:uFillTx/>
                <a:latin typeface="Avenir LT Std 45 Book" panose="020B0502020203020204" pitchFamily="34" charset="0"/>
                <a:ea typeface="+mn-ea"/>
                <a:cs typeface="Arial" charset="0"/>
              </a:rPr>
              <a:t>Total of </a:t>
            </a:r>
            <a:br>
              <a:rPr kumimoji="0" lang="en-US" altLang="en-US" sz="2400" b="1" i="0" u="none" strike="noStrike" kern="1200" cap="none" spc="0" normalizeH="0" baseline="0" noProof="0" dirty="0">
                <a:ln>
                  <a:noFill/>
                </a:ln>
                <a:solidFill>
                  <a:srgbClr val="000000"/>
                </a:solidFill>
                <a:effectLst/>
                <a:uLnTx/>
                <a:uFillTx/>
                <a:latin typeface="Avenir LT Std 45 Book" panose="020B0502020203020204" pitchFamily="34" charset="0"/>
                <a:ea typeface="+mn-ea"/>
                <a:cs typeface="Arial" charset="0"/>
              </a:rPr>
            </a:br>
            <a:r>
              <a:rPr kumimoji="0" lang="en-US" altLang="en-US" sz="2400" b="1" i="0" u="none" strike="noStrike" kern="1200" cap="none" spc="0" normalizeH="0" baseline="0" noProof="0" dirty="0">
                <a:ln>
                  <a:noFill/>
                </a:ln>
                <a:solidFill>
                  <a:srgbClr val="000000"/>
                </a:solidFill>
                <a:effectLst/>
                <a:uLnTx/>
                <a:uFillTx/>
                <a:latin typeface="Avenir LT Std 45 Book" panose="020B0502020203020204" pitchFamily="34" charset="0"/>
                <a:ea typeface="+mn-ea"/>
                <a:cs typeface="Arial" charset="0"/>
              </a:rPr>
              <a:t>$</a:t>
            </a:r>
            <a:r>
              <a:rPr lang="en-US" altLang="en-US" sz="2400" b="1" dirty="0">
                <a:solidFill>
                  <a:schemeClr val="tx1"/>
                </a:solidFill>
                <a:latin typeface="Avenir LT Std 45 Book" panose="020B0502020203020204" pitchFamily="34" charset="0"/>
              </a:rPr>
              <a:t>298,912,008</a:t>
            </a:r>
          </a:p>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altLang="en-US" sz="2400" b="1" i="0" u="none" strike="noStrike" kern="1200" cap="none" spc="0" normalizeH="0" baseline="0" noProof="0" dirty="0">
              <a:ln>
                <a:noFill/>
              </a:ln>
              <a:solidFill>
                <a:srgbClr val="000000"/>
              </a:solidFill>
              <a:effectLst/>
              <a:uLnTx/>
              <a:uFillTx/>
              <a:latin typeface="Avenir LT Std 45 Book" panose="020B0502020203020204" pitchFamily="34" charset="0"/>
              <a:ea typeface="+mn-ea"/>
              <a:cs typeface="Arial" charset="0"/>
            </a:endParaRPr>
          </a:p>
        </p:txBody>
      </p:sp>
      <p:cxnSp>
        <p:nvCxnSpPr>
          <p:cNvPr id="7" name="Straight Connector 6"/>
          <p:cNvCxnSpPr/>
          <p:nvPr/>
        </p:nvCxnSpPr>
        <p:spPr bwMode="auto">
          <a:xfrm flipH="1">
            <a:off x="6172200" y="1447800"/>
            <a:ext cx="762000" cy="1524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flipH="1" flipV="1">
            <a:off x="2971800" y="1295400"/>
            <a:ext cx="990600" cy="2286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4910477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graphicFrame>
        <p:nvGraphicFramePr>
          <p:cNvPr id="7" name="!!table"/>
          <p:cNvGraphicFramePr>
            <a:graphicFrameLocks noGrp="1"/>
          </p:cNvGraphicFramePr>
          <p:nvPr>
            <p:ph idx="1"/>
            <p:extLst>
              <p:ext uri="{D42A27DB-BD31-4B8C-83A1-F6EECF244321}">
                <p14:modId xmlns:p14="http://schemas.microsoft.com/office/powerpoint/2010/main" val="632218009"/>
              </p:ext>
            </p:extLst>
          </p:nvPr>
        </p:nvGraphicFramePr>
        <p:xfrm>
          <a:off x="609600" y="1676400"/>
          <a:ext cx="7924799" cy="3477759"/>
        </p:xfrm>
        <a:graphic>
          <a:graphicData uri="http://schemas.openxmlformats.org/drawingml/2006/table">
            <a:tbl>
              <a:tblPr firstRow="1" bandRow="1">
                <a:tableStyleId>{85BE263C-DBD7-4A20-BB59-AAB30ACAA65A}</a:tableStyleId>
              </a:tblPr>
              <a:tblGrid>
                <a:gridCol w="1176787">
                  <a:extLst>
                    <a:ext uri="{9D8B030D-6E8A-4147-A177-3AD203B41FA5}">
                      <a16:colId xmlns:a16="http://schemas.microsoft.com/office/drawing/2014/main" val="20000"/>
                    </a:ext>
                  </a:extLst>
                </a:gridCol>
                <a:gridCol w="2873666">
                  <a:extLst>
                    <a:ext uri="{9D8B030D-6E8A-4147-A177-3AD203B41FA5}">
                      <a16:colId xmlns:a16="http://schemas.microsoft.com/office/drawing/2014/main" val="20001"/>
                    </a:ext>
                  </a:extLst>
                </a:gridCol>
                <a:gridCol w="1937173">
                  <a:extLst>
                    <a:ext uri="{9D8B030D-6E8A-4147-A177-3AD203B41FA5}">
                      <a16:colId xmlns:a16="http://schemas.microsoft.com/office/drawing/2014/main" val="20002"/>
                    </a:ext>
                  </a:extLst>
                </a:gridCol>
                <a:gridCol w="1937173">
                  <a:extLst>
                    <a:ext uri="{9D8B030D-6E8A-4147-A177-3AD203B41FA5}">
                      <a16:colId xmlns:a16="http://schemas.microsoft.com/office/drawing/2014/main" val="20003"/>
                    </a:ext>
                  </a:extLst>
                </a:gridCol>
              </a:tblGrid>
              <a:tr h="718233">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2023-24</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59921">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General Support</a:t>
                      </a:r>
                    </a:p>
                  </a:txBody>
                  <a:tcPr/>
                </a:tc>
                <a:tc>
                  <a:txBody>
                    <a:bodyPr/>
                    <a:lstStyle/>
                    <a:p>
                      <a:pPr algn="r"/>
                      <a:r>
                        <a:rPr lang="en-US" dirty="0">
                          <a:latin typeface="Avenir LT Std 45 Book" panose="020B0502020203020204" pitchFamily="34" charset="0"/>
                        </a:rPr>
                        <a:t>$28,039,280</a:t>
                      </a:r>
                    </a:p>
                  </a:txBody>
                  <a:tcPr/>
                </a:tc>
                <a:tc>
                  <a:txBody>
                    <a:bodyPr/>
                    <a:lstStyle/>
                    <a:p>
                      <a:pPr algn="r"/>
                      <a:r>
                        <a:rPr lang="en-US" dirty="0">
                          <a:latin typeface="Avenir LT Std 45 Book" panose="020B0502020203020204" pitchFamily="34" charset="0"/>
                        </a:rPr>
                        <a:t>$25,792,154</a:t>
                      </a:r>
                    </a:p>
                  </a:txBody>
                  <a:tcPr/>
                </a:tc>
                <a:extLst>
                  <a:ext uri="{0D108BD9-81ED-4DB2-BD59-A6C34878D82A}">
                    <a16:rowId xmlns:a16="http://schemas.microsoft.com/office/drawing/2014/main" val="10001"/>
                  </a:ext>
                </a:extLst>
              </a:tr>
              <a:tr h="459921">
                <a:tc>
                  <a:txBody>
                    <a:bodyPr/>
                    <a:lstStyle/>
                    <a:p>
                      <a:r>
                        <a:rPr lang="en-US" dirty="0">
                          <a:latin typeface="Avenir LT Std 45 Book" panose="020B0502020203020204" pitchFamily="34" charset="0"/>
                        </a:rPr>
                        <a:t>A2000’s</a:t>
                      </a:r>
                    </a:p>
                  </a:txBody>
                  <a:tcPr/>
                </a:tc>
                <a:tc>
                  <a:txBody>
                    <a:bodyPr/>
                    <a:lstStyle/>
                    <a:p>
                      <a:r>
                        <a:rPr lang="en-US" dirty="0">
                          <a:latin typeface="Avenir LT Std 45 Book" panose="020B0502020203020204" pitchFamily="34" charset="0"/>
                        </a:rPr>
                        <a:t>Instruction</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$160,791,362</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$157,567,556</a:t>
                      </a:r>
                    </a:p>
                  </a:txBody>
                  <a:tcPr/>
                </a:tc>
                <a:extLst>
                  <a:ext uri="{0D108BD9-81ED-4DB2-BD59-A6C34878D82A}">
                    <a16:rowId xmlns:a16="http://schemas.microsoft.com/office/drawing/2014/main" val="10002"/>
                  </a:ext>
                </a:extLst>
              </a:tr>
              <a:tr h="459921">
                <a:tc>
                  <a:txBody>
                    <a:bodyPr/>
                    <a:lstStyle/>
                    <a:p>
                      <a:r>
                        <a:rPr lang="en-US" dirty="0">
                          <a:latin typeface="Avenir LT Std 45 Book" panose="020B0502020203020204" pitchFamily="34" charset="0"/>
                        </a:rPr>
                        <a:t>A5000’s</a:t>
                      </a:r>
                    </a:p>
                  </a:txBody>
                  <a:tcPr/>
                </a:tc>
                <a:tc>
                  <a:txBody>
                    <a:bodyPr/>
                    <a:lstStyle/>
                    <a:p>
                      <a:r>
                        <a:rPr lang="en-US" dirty="0">
                          <a:latin typeface="Avenir LT Std 45 Book" panose="020B0502020203020204" pitchFamily="34" charset="0"/>
                        </a:rPr>
                        <a:t>Pupil</a:t>
                      </a:r>
                      <a:r>
                        <a:rPr lang="en-US" baseline="0" dirty="0">
                          <a:latin typeface="Avenir LT Std 45 Book" panose="020B0502020203020204" pitchFamily="34" charset="0"/>
                        </a:rPr>
                        <a:t> Transportation</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$18,915,740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$18,241,605</a:t>
                      </a:r>
                    </a:p>
                  </a:txBody>
                  <a:tcPr/>
                </a:tc>
                <a:extLst>
                  <a:ext uri="{0D108BD9-81ED-4DB2-BD59-A6C34878D82A}">
                    <a16:rowId xmlns:a16="http://schemas.microsoft.com/office/drawing/2014/main" val="10003"/>
                  </a:ext>
                </a:extLst>
              </a:tr>
              <a:tr h="459921">
                <a:tc>
                  <a:txBody>
                    <a:bodyPr/>
                    <a:lstStyle/>
                    <a:p>
                      <a:r>
                        <a:rPr lang="en-US" dirty="0">
                          <a:latin typeface="Avenir LT Std 45 Book" panose="020B0502020203020204" pitchFamily="34" charset="0"/>
                        </a:rPr>
                        <a:t>A7000’s</a:t>
                      </a:r>
                    </a:p>
                  </a:txBody>
                  <a:tcPr/>
                </a:tc>
                <a:tc>
                  <a:txBody>
                    <a:bodyPr/>
                    <a:lstStyle/>
                    <a:p>
                      <a:r>
                        <a:rPr lang="en-US" dirty="0">
                          <a:latin typeface="Avenir LT Std 45 Book" panose="020B0502020203020204" pitchFamily="34" charset="0"/>
                        </a:rPr>
                        <a:t>Community</a:t>
                      </a:r>
                      <a:r>
                        <a:rPr lang="en-US" baseline="0" dirty="0">
                          <a:latin typeface="Avenir LT Std 45 Book" panose="020B0502020203020204" pitchFamily="34" charset="0"/>
                        </a:rPr>
                        <a:t> Service </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$111,400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$101,400</a:t>
                      </a:r>
                    </a:p>
                  </a:txBody>
                  <a:tcPr/>
                </a:tc>
                <a:extLst>
                  <a:ext uri="{0D108BD9-81ED-4DB2-BD59-A6C34878D82A}">
                    <a16:rowId xmlns:a16="http://schemas.microsoft.com/office/drawing/2014/main" val="10004"/>
                  </a:ext>
                </a:extLst>
              </a:tr>
              <a:tr h="459921">
                <a:tc>
                  <a:txBody>
                    <a:bodyPr/>
                    <a:lstStyle/>
                    <a:p>
                      <a:r>
                        <a:rPr lang="en-US" dirty="0">
                          <a:latin typeface="Avenir LT Std 45 Book" panose="020B0502020203020204" pitchFamily="34" charset="0"/>
                        </a:rPr>
                        <a:t>A9000’s</a:t>
                      </a:r>
                    </a:p>
                  </a:txBody>
                  <a:tcPr/>
                </a:tc>
                <a:tc>
                  <a:txBody>
                    <a:bodyPr/>
                    <a:lstStyle/>
                    <a:p>
                      <a:r>
                        <a:rPr lang="en-US" dirty="0">
                          <a:latin typeface="Avenir LT Std 45 Book" panose="020B0502020203020204" pitchFamily="34" charset="0"/>
                        </a:rPr>
                        <a:t>Undistributed</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$91,054,226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$88,087,501</a:t>
                      </a:r>
                    </a:p>
                  </a:txBody>
                  <a:tcPr/>
                </a:tc>
                <a:extLst>
                  <a:ext uri="{0D108BD9-81ED-4DB2-BD59-A6C34878D82A}">
                    <a16:rowId xmlns:a16="http://schemas.microsoft.com/office/drawing/2014/main" val="10005"/>
                  </a:ext>
                </a:extLst>
              </a:tr>
              <a:tr h="459921">
                <a:tc>
                  <a:txBody>
                    <a:bodyPr/>
                    <a:lstStyle/>
                    <a:p>
                      <a:endParaRPr lang="en-US" b="1" dirty="0">
                        <a:latin typeface="Avenir LT Std 45 Book" panose="020B0502020203020204" pitchFamily="34" charset="0"/>
                      </a:endParaRPr>
                    </a:p>
                  </a:txBody>
                  <a:tcPr>
                    <a:solidFill>
                      <a:srgbClr val="00B050"/>
                    </a:solidFill>
                  </a:tcPr>
                </a:tc>
                <a:tc>
                  <a:txBody>
                    <a:bodyPr/>
                    <a:lstStyle/>
                    <a:p>
                      <a:pPr algn="ctr"/>
                      <a:r>
                        <a:rPr lang="en-US" b="1" dirty="0">
                          <a:latin typeface="Avenir LT Std 45 Book" panose="020B0502020203020204" pitchFamily="34" charset="0"/>
                        </a:rPr>
                        <a:t>TOTAL</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$298,912,008</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$289,790,216</a:t>
                      </a:r>
                    </a:p>
                  </a:txBody>
                  <a:tcPr>
                    <a:solidFill>
                      <a:srgbClr val="00B050"/>
                    </a:solidFill>
                  </a:tcPr>
                </a:tc>
                <a:extLst>
                  <a:ext uri="{0D108BD9-81ED-4DB2-BD59-A6C34878D82A}">
                    <a16:rowId xmlns:a16="http://schemas.microsoft.com/office/drawing/2014/main" val="855482550"/>
                  </a:ext>
                </a:extLst>
              </a:tr>
            </a:tbl>
          </a:graphicData>
        </a:graphic>
      </p:graphicFrame>
    </p:spTree>
    <p:extLst>
      <p:ext uri="{BB962C8B-B14F-4D97-AF65-F5344CB8AC3E}">
        <p14:creationId xmlns:p14="http://schemas.microsoft.com/office/powerpoint/2010/main" val="21027889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graphicFrame>
        <p:nvGraphicFramePr>
          <p:cNvPr id="5" name="!!table">
            <a:extLst>
              <a:ext uri="{FF2B5EF4-FFF2-40B4-BE49-F238E27FC236}">
                <a16:creationId xmlns:a16="http://schemas.microsoft.com/office/drawing/2014/main" id="{8F8C1CBA-50B6-44ED-95F2-B25786B46BA5}"/>
              </a:ext>
            </a:extLst>
          </p:cNvPr>
          <p:cNvGraphicFramePr>
            <a:graphicFrameLocks noGrp="1"/>
          </p:cNvGraphicFramePr>
          <p:nvPr>
            <p:ph idx="1"/>
            <p:extLst>
              <p:ext uri="{D42A27DB-BD31-4B8C-83A1-F6EECF244321}">
                <p14:modId xmlns:p14="http://schemas.microsoft.com/office/powerpoint/2010/main" val="2388959252"/>
              </p:ext>
            </p:extLst>
          </p:nvPr>
        </p:nvGraphicFramePr>
        <p:xfrm>
          <a:off x="685800" y="1676400"/>
          <a:ext cx="7924799" cy="3477759"/>
        </p:xfrm>
        <a:graphic>
          <a:graphicData uri="http://schemas.openxmlformats.org/drawingml/2006/table">
            <a:tbl>
              <a:tblPr firstRow="1" bandRow="1">
                <a:tableStyleId>{85BE263C-DBD7-4A20-BB59-AAB30ACAA65A}</a:tableStyleId>
              </a:tblPr>
              <a:tblGrid>
                <a:gridCol w="1176787">
                  <a:extLst>
                    <a:ext uri="{9D8B030D-6E8A-4147-A177-3AD203B41FA5}">
                      <a16:colId xmlns:a16="http://schemas.microsoft.com/office/drawing/2014/main" val="20000"/>
                    </a:ext>
                  </a:extLst>
                </a:gridCol>
                <a:gridCol w="2873666">
                  <a:extLst>
                    <a:ext uri="{9D8B030D-6E8A-4147-A177-3AD203B41FA5}">
                      <a16:colId xmlns:a16="http://schemas.microsoft.com/office/drawing/2014/main" val="20001"/>
                    </a:ext>
                  </a:extLst>
                </a:gridCol>
                <a:gridCol w="1937173">
                  <a:extLst>
                    <a:ext uri="{9D8B030D-6E8A-4147-A177-3AD203B41FA5}">
                      <a16:colId xmlns:a16="http://schemas.microsoft.com/office/drawing/2014/main" val="20002"/>
                    </a:ext>
                  </a:extLst>
                </a:gridCol>
                <a:gridCol w="1937173">
                  <a:extLst>
                    <a:ext uri="{9D8B030D-6E8A-4147-A177-3AD203B41FA5}">
                      <a16:colId xmlns:a16="http://schemas.microsoft.com/office/drawing/2014/main" val="20003"/>
                    </a:ext>
                  </a:extLst>
                </a:gridCol>
              </a:tblGrid>
              <a:tr h="718233">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2023-24</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59921">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General Support</a:t>
                      </a:r>
                    </a:p>
                  </a:txBody>
                  <a:tcPr/>
                </a:tc>
                <a:tc>
                  <a:txBody>
                    <a:bodyPr/>
                    <a:lstStyle/>
                    <a:p>
                      <a:pPr algn="r"/>
                      <a:r>
                        <a:rPr lang="en-US" dirty="0">
                          <a:latin typeface="Avenir LT Std 45 Book" panose="020B0502020203020204" pitchFamily="34" charset="0"/>
                        </a:rPr>
                        <a:t>$28,039,280</a:t>
                      </a:r>
                    </a:p>
                  </a:txBody>
                  <a:tcPr/>
                </a:tc>
                <a:tc>
                  <a:txBody>
                    <a:bodyPr/>
                    <a:lstStyle/>
                    <a:p>
                      <a:pPr algn="r"/>
                      <a:r>
                        <a:rPr lang="en-US" dirty="0">
                          <a:latin typeface="Avenir LT Std 45 Book" panose="020B0502020203020204" pitchFamily="34" charset="0"/>
                        </a:rPr>
                        <a:t>$25,792,154</a:t>
                      </a:r>
                    </a:p>
                  </a:txBody>
                  <a:tcPr/>
                </a:tc>
                <a:extLst>
                  <a:ext uri="{0D108BD9-81ED-4DB2-BD59-A6C34878D82A}">
                    <a16:rowId xmlns:a16="http://schemas.microsoft.com/office/drawing/2014/main" val="10001"/>
                  </a:ext>
                </a:extLst>
              </a:tr>
              <a:tr h="459921">
                <a:tc>
                  <a:txBody>
                    <a:bodyPr/>
                    <a:lstStyle/>
                    <a:p>
                      <a:r>
                        <a:rPr lang="en-US" dirty="0">
                          <a:latin typeface="Avenir LT Std 45 Book" panose="020B0502020203020204" pitchFamily="34" charset="0"/>
                        </a:rPr>
                        <a:t>A2000’s</a:t>
                      </a:r>
                    </a:p>
                  </a:txBody>
                  <a:tcPr/>
                </a:tc>
                <a:tc>
                  <a:txBody>
                    <a:bodyPr/>
                    <a:lstStyle/>
                    <a:p>
                      <a:r>
                        <a:rPr lang="en-US" dirty="0">
                          <a:latin typeface="Avenir LT Std 45 Book" panose="020B0502020203020204" pitchFamily="34" charset="0"/>
                        </a:rPr>
                        <a:t>Instruction</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$160,791,362</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$157,567,556</a:t>
                      </a:r>
                    </a:p>
                  </a:txBody>
                  <a:tcPr/>
                </a:tc>
                <a:extLst>
                  <a:ext uri="{0D108BD9-81ED-4DB2-BD59-A6C34878D82A}">
                    <a16:rowId xmlns:a16="http://schemas.microsoft.com/office/drawing/2014/main" val="10002"/>
                  </a:ext>
                </a:extLst>
              </a:tr>
              <a:tr h="459921">
                <a:tc>
                  <a:txBody>
                    <a:bodyPr/>
                    <a:lstStyle/>
                    <a:p>
                      <a:r>
                        <a:rPr lang="en-US" dirty="0">
                          <a:latin typeface="Avenir LT Std 45 Book" panose="020B0502020203020204" pitchFamily="34" charset="0"/>
                        </a:rPr>
                        <a:t>A5000’s</a:t>
                      </a:r>
                    </a:p>
                  </a:txBody>
                  <a:tcPr/>
                </a:tc>
                <a:tc>
                  <a:txBody>
                    <a:bodyPr/>
                    <a:lstStyle/>
                    <a:p>
                      <a:r>
                        <a:rPr lang="en-US" dirty="0">
                          <a:latin typeface="Avenir LT Std 45 Book" panose="020B0502020203020204" pitchFamily="34" charset="0"/>
                        </a:rPr>
                        <a:t>Pupil</a:t>
                      </a:r>
                      <a:r>
                        <a:rPr lang="en-US" baseline="0" dirty="0">
                          <a:latin typeface="Avenir LT Std 45 Book" panose="020B0502020203020204" pitchFamily="34" charset="0"/>
                        </a:rPr>
                        <a:t> Transportation</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$18,915,740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$18,241,605</a:t>
                      </a:r>
                    </a:p>
                  </a:txBody>
                  <a:tcPr/>
                </a:tc>
                <a:extLst>
                  <a:ext uri="{0D108BD9-81ED-4DB2-BD59-A6C34878D82A}">
                    <a16:rowId xmlns:a16="http://schemas.microsoft.com/office/drawing/2014/main" val="10003"/>
                  </a:ext>
                </a:extLst>
              </a:tr>
              <a:tr h="459921">
                <a:tc>
                  <a:txBody>
                    <a:bodyPr/>
                    <a:lstStyle/>
                    <a:p>
                      <a:r>
                        <a:rPr lang="en-US" dirty="0">
                          <a:latin typeface="Avenir LT Std 45 Book" panose="020B0502020203020204" pitchFamily="34" charset="0"/>
                        </a:rPr>
                        <a:t>A7000’s</a:t>
                      </a:r>
                    </a:p>
                  </a:txBody>
                  <a:tcPr/>
                </a:tc>
                <a:tc>
                  <a:txBody>
                    <a:bodyPr/>
                    <a:lstStyle/>
                    <a:p>
                      <a:r>
                        <a:rPr lang="en-US" dirty="0">
                          <a:latin typeface="Avenir LT Std 45 Book" panose="020B0502020203020204" pitchFamily="34" charset="0"/>
                        </a:rPr>
                        <a:t>Community</a:t>
                      </a:r>
                      <a:r>
                        <a:rPr lang="en-US" baseline="0" dirty="0">
                          <a:latin typeface="Avenir LT Std 45 Book" panose="020B0502020203020204" pitchFamily="34" charset="0"/>
                        </a:rPr>
                        <a:t> Service </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$111,400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$101,400</a:t>
                      </a:r>
                    </a:p>
                  </a:txBody>
                  <a:tcPr/>
                </a:tc>
                <a:extLst>
                  <a:ext uri="{0D108BD9-81ED-4DB2-BD59-A6C34878D82A}">
                    <a16:rowId xmlns:a16="http://schemas.microsoft.com/office/drawing/2014/main" val="10004"/>
                  </a:ext>
                </a:extLst>
              </a:tr>
              <a:tr h="459921">
                <a:tc>
                  <a:txBody>
                    <a:bodyPr/>
                    <a:lstStyle/>
                    <a:p>
                      <a:r>
                        <a:rPr lang="en-US" dirty="0">
                          <a:latin typeface="Avenir LT Std 45 Book" panose="020B0502020203020204" pitchFamily="34" charset="0"/>
                        </a:rPr>
                        <a:t>A9000’s</a:t>
                      </a:r>
                    </a:p>
                  </a:txBody>
                  <a:tcPr/>
                </a:tc>
                <a:tc>
                  <a:txBody>
                    <a:bodyPr/>
                    <a:lstStyle/>
                    <a:p>
                      <a:r>
                        <a:rPr lang="en-US" dirty="0">
                          <a:latin typeface="Avenir LT Std 45 Book" panose="020B0502020203020204" pitchFamily="34" charset="0"/>
                        </a:rPr>
                        <a:t>Undistributed</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$91,054,226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$88,087,501</a:t>
                      </a:r>
                    </a:p>
                  </a:txBody>
                  <a:tcPr/>
                </a:tc>
                <a:extLst>
                  <a:ext uri="{0D108BD9-81ED-4DB2-BD59-A6C34878D82A}">
                    <a16:rowId xmlns:a16="http://schemas.microsoft.com/office/drawing/2014/main" val="10005"/>
                  </a:ext>
                </a:extLst>
              </a:tr>
              <a:tr h="459921">
                <a:tc>
                  <a:txBody>
                    <a:bodyPr/>
                    <a:lstStyle/>
                    <a:p>
                      <a:endParaRPr lang="en-US" b="1" dirty="0">
                        <a:latin typeface="Avenir LT Std 45 Book" panose="020B0502020203020204" pitchFamily="34" charset="0"/>
                      </a:endParaRPr>
                    </a:p>
                  </a:txBody>
                  <a:tcPr>
                    <a:solidFill>
                      <a:srgbClr val="00B050"/>
                    </a:solidFill>
                  </a:tcPr>
                </a:tc>
                <a:tc>
                  <a:txBody>
                    <a:bodyPr/>
                    <a:lstStyle/>
                    <a:p>
                      <a:pPr algn="ctr"/>
                      <a:r>
                        <a:rPr lang="en-US" b="1" dirty="0">
                          <a:latin typeface="Avenir LT Std 45 Book" panose="020B0502020203020204" pitchFamily="34" charset="0"/>
                        </a:rPr>
                        <a:t>TOTAL</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$298,912,008</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$289,790,216</a:t>
                      </a:r>
                    </a:p>
                  </a:txBody>
                  <a:tcPr>
                    <a:solidFill>
                      <a:srgbClr val="00B050"/>
                    </a:solidFill>
                  </a:tcPr>
                </a:tc>
                <a:extLst>
                  <a:ext uri="{0D108BD9-81ED-4DB2-BD59-A6C34878D82A}">
                    <a16:rowId xmlns:a16="http://schemas.microsoft.com/office/drawing/2014/main" val="855482550"/>
                  </a:ext>
                </a:extLst>
              </a:tr>
            </a:tbl>
          </a:graphicData>
        </a:graphic>
      </p:graphicFrame>
      <p:sp>
        <p:nvSpPr>
          <p:cNvPr id="8" name="Rectangle 7">
            <a:extLst>
              <a:ext uri="{FF2B5EF4-FFF2-40B4-BE49-F238E27FC236}">
                <a16:creationId xmlns:a16="http://schemas.microsoft.com/office/drawing/2014/main" id="{05D29B5D-0F1A-4C92-B2D4-C95FFD3114ED}"/>
              </a:ext>
            </a:extLst>
          </p:cNvPr>
          <p:cNvSpPr/>
          <p:nvPr/>
        </p:nvSpPr>
        <p:spPr bwMode="auto">
          <a:xfrm>
            <a:off x="609600" y="2395270"/>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5695794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3" name="Picture 2">
            <a:extLst>
              <a:ext uri="{FF2B5EF4-FFF2-40B4-BE49-F238E27FC236}">
                <a16:creationId xmlns:a16="http://schemas.microsoft.com/office/drawing/2014/main" id="{70EC5D0E-20C7-48EF-B78A-AF37C355C797}"/>
              </a:ext>
            </a:extLst>
          </p:cNvPr>
          <p:cNvPicPr>
            <a:picLocks noChangeAspect="1"/>
          </p:cNvPicPr>
          <p:nvPr/>
        </p:nvPicPr>
        <p:blipFill>
          <a:blip r:embed="rId2"/>
          <a:stretch>
            <a:fillRect/>
          </a:stretch>
        </p:blipFill>
        <p:spPr>
          <a:xfrm>
            <a:off x="600112" y="1673200"/>
            <a:ext cx="7943776" cy="3511600"/>
          </a:xfrm>
          <a:prstGeom prst="rect">
            <a:avLst/>
          </a:prstGeom>
        </p:spPr>
      </p:pic>
    </p:spTree>
    <p:extLst>
      <p:ext uri="{BB962C8B-B14F-4D97-AF65-F5344CB8AC3E}">
        <p14:creationId xmlns:p14="http://schemas.microsoft.com/office/powerpoint/2010/main" val="38655971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4" name="Picture 3">
            <a:extLst>
              <a:ext uri="{FF2B5EF4-FFF2-40B4-BE49-F238E27FC236}">
                <a16:creationId xmlns:a16="http://schemas.microsoft.com/office/drawing/2014/main" id="{A9FE560F-D0E7-4EB6-8764-4A1E64B34DE2}"/>
              </a:ext>
            </a:extLst>
          </p:cNvPr>
          <p:cNvPicPr>
            <a:picLocks noChangeAspect="1"/>
          </p:cNvPicPr>
          <p:nvPr/>
        </p:nvPicPr>
        <p:blipFill>
          <a:blip r:embed="rId2"/>
          <a:stretch>
            <a:fillRect/>
          </a:stretch>
        </p:blipFill>
        <p:spPr>
          <a:xfrm>
            <a:off x="517808" y="1673200"/>
            <a:ext cx="8108383" cy="3511600"/>
          </a:xfrm>
          <a:prstGeom prst="rect">
            <a:avLst/>
          </a:prstGeom>
        </p:spPr>
      </p:pic>
    </p:spTree>
    <p:extLst>
      <p:ext uri="{BB962C8B-B14F-4D97-AF65-F5344CB8AC3E}">
        <p14:creationId xmlns:p14="http://schemas.microsoft.com/office/powerpoint/2010/main" val="24041438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 Support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4097137131"/>
              </p:ext>
            </p:extLst>
          </p:nvPr>
        </p:nvGraphicFramePr>
        <p:xfrm>
          <a:off x="533400" y="2590800"/>
          <a:ext cx="8153400" cy="3271523"/>
        </p:xfrm>
        <a:graphic>
          <a:graphicData uri="http://schemas.openxmlformats.org/drawingml/2006/table">
            <a:tbl>
              <a:tblPr firstRow="1" bandRow="1">
                <a:tableStyleId>{85BE263C-DBD7-4A20-BB59-AAB30ACAA65A}</a:tableStyleId>
              </a:tblPr>
              <a:tblGrid>
                <a:gridCol w="1210734">
                  <a:extLst>
                    <a:ext uri="{9D8B030D-6E8A-4147-A177-3AD203B41FA5}">
                      <a16:colId xmlns:a16="http://schemas.microsoft.com/office/drawing/2014/main" val="20000"/>
                    </a:ext>
                  </a:extLst>
                </a:gridCol>
                <a:gridCol w="2956560">
                  <a:extLst>
                    <a:ext uri="{9D8B030D-6E8A-4147-A177-3AD203B41FA5}">
                      <a16:colId xmlns:a16="http://schemas.microsoft.com/office/drawing/2014/main" val="20001"/>
                    </a:ext>
                  </a:extLst>
                </a:gridCol>
                <a:gridCol w="1993053">
                  <a:extLst>
                    <a:ext uri="{9D8B030D-6E8A-4147-A177-3AD203B41FA5}">
                      <a16:colId xmlns:a16="http://schemas.microsoft.com/office/drawing/2014/main" val="20002"/>
                    </a:ext>
                  </a:extLst>
                </a:gridCol>
                <a:gridCol w="1993053">
                  <a:extLst>
                    <a:ext uri="{9D8B030D-6E8A-4147-A177-3AD203B41FA5}">
                      <a16:colId xmlns:a16="http://schemas.microsoft.com/office/drawing/2014/main" val="20003"/>
                    </a:ext>
                  </a:extLst>
                </a:gridCol>
              </a:tblGrid>
              <a:tr h="675641">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2024-25</a:t>
                      </a:r>
                    </a:p>
                    <a:p>
                      <a:pPr algn="ct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2023-24</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32647">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Board of Education</a:t>
                      </a:r>
                    </a:p>
                  </a:txBody>
                  <a:tcPr/>
                </a:tc>
                <a:tc>
                  <a:txBody>
                    <a:bodyPr/>
                    <a:lstStyle/>
                    <a:p>
                      <a:pPr algn="r"/>
                      <a:r>
                        <a:rPr lang="en-US" dirty="0">
                          <a:latin typeface="Avenir LT Std 45 Book" panose="020B0502020203020204" pitchFamily="34" charset="0"/>
                        </a:rPr>
                        <a:t>$167,830</a:t>
                      </a:r>
                    </a:p>
                  </a:txBody>
                  <a:tcPr/>
                </a:tc>
                <a:tc>
                  <a:txBody>
                    <a:bodyPr/>
                    <a:lstStyle/>
                    <a:p>
                      <a:pPr algn="r"/>
                      <a:r>
                        <a:rPr lang="en-US" dirty="0">
                          <a:latin typeface="Avenir LT Std 45 Book" panose="020B0502020203020204" pitchFamily="34" charset="0"/>
                        </a:rPr>
                        <a:t>$144,830</a:t>
                      </a:r>
                    </a:p>
                  </a:txBody>
                  <a:tcPr/>
                </a:tc>
                <a:extLst>
                  <a:ext uri="{0D108BD9-81ED-4DB2-BD59-A6C34878D82A}">
                    <a16:rowId xmlns:a16="http://schemas.microsoft.com/office/drawing/2014/main" val="10001"/>
                  </a:ext>
                </a:extLst>
              </a:tr>
              <a:tr h="432647">
                <a:tc>
                  <a:txBody>
                    <a:bodyPr/>
                    <a:lstStyle/>
                    <a:p>
                      <a:r>
                        <a:rPr lang="en-US" dirty="0">
                          <a:latin typeface="Avenir LT Std 45 Book" panose="020B0502020203020204" pitchFamily="34" charset="0"/>
                        </a:rPr>
                        <a:t>A1240’s</a:t>
                      </a:r>
                    </a:p>
                  </a:txBody>
                  <a:tcPr/>
                </a:tc>
                <a:tc>
                  <a:txBody>
                    <a:bodyPr/>
                    <a:lstStyle/>
                    <a:p>
                      <a:r>
                        <a:rPr lang="en-US" dirty="0">
                          <a:latin typeface="Avenir LT Std 45 Book" panose="020B0502020203020204" pitchFamily="34" charset="0"/>
                        </a:rPr>
                        <a:t>Central Administration</a:t>
                      </a:r>
                    </a:p>
                  </a:txBody>
                  <a:tcPr/>
                </a:tc>
                <a:tc>
                  <a:txBody>
                    <a:bodyPr/>
                    <a:lstStyle/>
                    <a:p>
                      <a:pPr algn="r"/>
                      <a:r>
                        <a:rPr lang="en-US" dirty="0">
                          <a:latin typeface="Avenir LT Std 45 Book" panose="020B0502020203020204" pitchFamily="34" charset="0"/>
                        </a:rPr>
                        <a:t>$526,414</a:t>
                      </a:r>
                    </a:p>
                  </a:txBody>
                  <a:tcPr/>
                </a:tc>
                <a:tc>
                  <a:txBody>
                    <a:bodyPr/>
                    <a:lstStyle/>
                    <a:p>
                      <a:pPr algn="r"/>
                      <a:r>
                        <a:rPr lang="en-US" dirty="0">
                          <a:latin typeface="Avenir LT Std 45 Book" panose="020B0502020203020204" pitchFamily="34" charset="0"/>
                        </a:rPr>
                        <a:t>$519,178</a:t>
                      </a:r>
                    </a:p>
                  </a:txBody>
                  <a:tcPr/>
                </a:tc>
                <a:extLst>
                  <a:ext uri="{0D108BD9-81ED-4DB2-BD59-A6C34878D82A}">
                    <a16:rowId xmlns:a16="http://schemas.microsoft.com/office/drawing/2014/main" val="10002"/>
                  </a:ext>
                </a:extLst>
              </a:tr>
              <a:tr h="432647">
                <a:tc>
                  <a:txBody>
                    <a:bodyPr/>
                    <a:lstStyle/>
                    <a:p>
                      <a:r>
                        <a:rPr lang="en-US" dirty="0">
                          <a:latin typeface="Avenir LT Std 45 Book" panose="020B0502020203020204" pitchFamily="34" charset="0"/>
                        </a:rPr>
                        <a:t>A1300’s</a:t>
                      </a:r>
                    </a:p>
                  </a:txBody>
                  <a:tcPr/>
                </a:tc>
                <a:tc>
                  <a:txBody>
                    <a:bodyPr/>
                    <a:lstStyle/>
                    <a:p>
                      <a:r>
                        <a:rPr lang="en-US" dirty="0">
                          <a:latin typeface="Avenir LT Std 45 Book" panose="020B0502020203020204" pitchFamily="34" charset="0"/>
                        </a:rPr>
                        <a:t>Finance</a:t>
                      </a:r>
                    </a:p>
                  </a:txBody>
                  <a:tcPr/>
                </a:tc>
                <a:tc>
                  <a:txBody>
                    <a:bodyPr/>
                    <a:lstStyle/>
                    <a:p>
                      <a:pPr algn="r"/>
                      <a:r>
                        <a:rPr lang="en-US" dirty="0">
                          <a:latin typeface="Avenir LT Std 45 Book" panose="020B0502020203020204" pitchFamily="34" charset="0"/>
                        </a:rPr>
                        <a:t>$1,923,105</a:t>
                      </a:r>
                    </a:p>
                  </a:txBody>
                  <a:tcPr/>
                </a:tc>
                <a:tc>
                  <a:txBody>
                    <a:bodyPr/>
                    <a:lstStyle/>
                    <a:p>
                      <a:pPr algn="r"/>
                      <a:r>
                        <a:rPr lang="en-US" dirty="0">
                          <a:latin typeface="Avenir LT Std 45 Book" panose="020B0502020203020204" pitchFamily="34" charset="0"/>
                        </a:rPr>
                        <a:t>$1,818,981</a:t>
                      </a:r>
                    </a:p>
                  </a:txBody>
                  <a:tcPr/>
                </a:tc>
                <a:extLst>
                  <a:ext uri="{0D108BD9-81ED-4DB2-BD59-A6C34878D82A}">
                    <a16:rowId xmlns:a16="http://schemas.microsoft.com/office/drawing/2014/main" val="10003"/>
                  </a:ext>
                </a:extLst>
              </a:tr>
              <a:tr h="432647">
                <a:tc>
                  <a:txBody>
                    <a:bodyPr/>
                    <a:lstStyle/>
                    <a:p>
                      <a:r>
                        <a:rPr lang="en-US" dirty="0">
                          <a:latin typeface="Avenir LT Std 45 Book" panose="020B0502020203020204" pitchFamily="34" charset="0"/>
                        </a:rPr>
                        <a:t>A1400’s</a:t>
                      </a:r>
                    </a:p>
                  </a:txBody>
                  <a:tcPr/>
                </a:tc>
                <a:tc>
                  <a:txBody>
                    <a:bodyPr/>
                    <a:lstStyle/>
                    <a:p>
                      <a:r>
                        <a:rPr lang="en-US" dirty="0">
                          <a:latin typeface="Avenir LT Std 45 Book" panose="020B0502020203020204" pitchFamily="34" charset="0"/>
                        </a:rPr>
                        <a:t>Staff</a:t>
                      </a:r>
                    </a:p>
                  </a:txBody>
                  <a:tcPr/>
                </a:tc>
                <a:tc>
                  <a:txBody>
                    <a:bodyPr/>
                    <a:lstStyle/>
                    <a:p>
                      <a:pPr algn="r"/>
                      <a:r>
                        <a:rPr lang="en-US" dirty="0">
                          <a:latin typeface="Avenir LT Std 45 Book" panose="020B0502020203020204" pitchFamily="34" charset="0"/>
                        </a:rPr>
                        <a:t>$1,759,283</a:t>
                      </a:r>
                    </a:p>
                  </a:txBody>
                  <a:tcPr/>
                </a:tc>
                <a:tc>
                  <a:txBody>
                    <a:bodyPr/>
                    <a:lstStyle/>
                    <a:p>
                      <a:pPr algn="r"/>
                      <a:r>
                        <a:rPr lang="en-US" dirty="0">
                          <a:latin typeface="Avenir LT Std 45 Book" panose="020B0502020203020204" pitchFamily="34" charset="0"/>
                        </a:rPr>
                        <a:t>$1,692,948</a:t>
                      </a:r>
                    </a:p>
                  </a:txBody>
                  <a:tcPr/>
                </a:tc>
                <a:extLst>
                  <a:ext uri="{0D108BD9-81ED-4DB2-BD59-A6C34878D82A}">
                    <a16:rowId xmlns:a16="http://schemas.microsoft.com/office/drawing/2014/main" val="10004"/>
                  </a:ext>
                </a:extLst>
              </a:tr>
              <a:tr h="432647">
                <a:tc>
                  <a:txBody>
                    <a:bodyPr/>
                    <a:lstStyle/>
                    <a:p>
                      <a:r>
                        <a:rPr lang="en-US" dirty="0">
                          <a:latin typeface="Avenir LT Std 45 Book" panose="020B0502020203020204" pitchFamily="34" charset="0"/>
                        </a:rPr>
                        <a:t>A1600’s</a:t>
                      </a:r>
                    </a:p>
                  </a:txBody>
                  <a:tcPr/>
                </a:tc>
                <a:tc>
                  <a:txBody>
                    <a:bodyPr/>
                    <a:lstStyle/>
                    <a:p>
                      <a:r>
                        <a:rPr lang="en-US" dirty="0">
                          <a:latin typeface="Avenir LT Std 45 Book" panose="020B0502020203020204" pitchFamily="34" charset="0"/>
                        </a:rPr>
                        <a:t>Central Services </a:t>
                      </a:r>
                    </a:p>
                  </a:txBody>
                  <a:tcPr/>
                </a:tc>
                <a:tc>
                  <a:txBody>
                    <a:bodyPr/>
                    <a:lstStyle/>
                    <a:p>
                      <a:pPr algn="r"/>
                      <a:r>
                        <a:rPr lang="en-US" dirty="0">
                          <a:latin typeface="Avenir LT Std 45 Book" panose="020B0502020203020204" pitchFamily="34" charset="0"/>
                        </a:rPr>
                        <a:t>$20,966,819</a:t>
                      </a:r>
                    </a:p>
                  </a:txBody>
                  <a:tcPr/>
                </a:tc>
                <a:tc>
                  <a:txBody>
                    <a:bodyPr/>
                    <a:lstStyle/>
                    <a:p>
                      <a:pPr algn="r"/>
                      <a:r>
                        <a:rPr lang="en-US" dirty="0">
                          <a:latin typeface="Avenir LT Std 45 Book" panose="020B0502020203020204" pitchFamily="34" charset="0"/>
                        </a:rPr>
                        <a:t>$19,262,657</a:t>
                      </a:r>
                    </a:p>
                  </a:txBody>
                  <a:tcPr/>
                </a:tc>
                <a:extLst>
                  <a:ext uri="{0D108BD9-81ED-4DB2-BD59-A6C34878D82A}">
                    <a16:rowId xmlns:a16="http://schemas.microsoft.com/office/drawing/2014/main" val="10005"/>
                  </a:ext>
                </a:extLst>
              </a:tr>
              <a:tr h="432647">
                <a:tc>
                  <a:txBody>
                    <a:bodyPr/>
                    <a:lstStyle/>
                    <a:p>
                      <a:r>
                        <a:rPr lang="en-US" dirty="0">
                          <a:latin typeface="Avenir LT Std 45 Book" panose="020B0502020203020204" pitchFamily="34" charset="0"/>
                        </a:rPr>
                        <a:t>A1900’s</a:t>
                      </a:r>
                    </a:p>
                  </a:txBody>
                  <a:tcPr/>
                </a:tc>
                <a:tc>
                  <a:txBody>
                    <a:bodyPr/>
                    <a:lstStyle/>
                    <a:p>
                      <a:r>
                        <a:rPr lang="en-US" dirty="0">
                          <a:latin typeface="Avenir LT Std 45 Book" panose="020B0502020203020204" pitchFamily="34" charset="0"/>
                        </a:rPr>
                        <a:t>Special Items</a:t>
                      </a:r>
                    </a:p>
                  </a:txBody>
                  <a:tcPr/>
                </a:tc>
                <a:tc>
                  <a:txBody>
                    <a:bodyPr/>
                    <a:lstStyle/>
                    <a:p>
                      <a:pPr algn="r"/>
                      <a:r>
                        <a:rPr lang="en-US" dirty="0">
                          <a:latin typeface="Avenir LT Std 45 Book" panose="020B0502020203020204" pitchFamily="34" charset="0"/>
                        </a:rPr>
                        <a:t>$2,695,829</a:t>
                      </a:r>
                    </a:p>
                  </a:txBody>
                  <a:tcPr/>
                </a:tc>
                <a:tc>
                  <a:txBody>
                    <a:bodyPr/>
                    <a:lstStyle/>
                    <a:p>
                      <a:pPr algn="r"/>
                      <a:r>
                        <a:rPr lang="en-US" dirty="0">
                          <a:latin typeface="Avenir LT Std 45 Book" panose="020B0502020203020204" pitchFamily="34" charset="0"/>
                        </a:rPr>
                        <a:t>$2,353,560</a:t>
                      </a:r>
                    </a:p>
                  </a:txBody>
                  <a:tcPr/>
                </a:tc>
                <a:extLst>
                  <a:ext uri="{0D108BD9-81ED-4DB2-BD59-A6C34878D82A}">
                    <a16:rowId xmlns:a16="http://schemas.microsoft.com/office/drawing/2014/main" val="10006"/>
                  </a:ext>
                </a:extLst>
              </a:tr>
            </a:tbl>
          </a:graphicData>
        </a:graphic>
      </p:graphicFrame>
      <p:pic>
        <p:nvPicPr>
          <p:cNvPr id="3" name="Picture 2">
            <a:extLst>
              <a:ext uri="{FF2B5EF4-FFF2-40B4-BE49-F238E27FC236}">
                <a16:creationId xmlns:a16="http://schemas.microsoft.com/office/drawing/2014/main" id="{FE22516E-9354-4488-9369-26E2C2249E41}"/>
              </a:ext>
            </a:extLst>
          </p:cNvPr>
          <p:cNvPicPr>
            <a:picLocks noChangeAspect="1"/>
          </p:cNvPicPr>
          <p:nvPr/>
        </p:nvPicPr>
        <p:blipFill>
          <a:blip r:embed="rId2"/>
          <a:stretch>
            <a:fillRect/>
          </a:stretch>
        </p:blipFill>
        <p:spPr>
          <a:xfrm>
            <a:off x="5410200" y="1066800"/>
            <a:ext cx="3298664" cy="1431074"/>
          </a:xfrm>
          <a:prstGeom prst="rect">
            <a:avLst/>
          </a:prstGeom>
        </p:spPr>
      </p:pic>
    </p:spTree>
    <p:extLst>
      <p:ext uri="{BB962C8B-B14F-4D97-AF65-F5344CB8AC3E}">
        <p14:creationId xmlns:p14="http://schemas.microsoft.com/office/powerpoint/2010/main" val="24975814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3BAA339-4E6E-4062-B631-FC951FE0873E}"/>
              </a:ext>
            </a:extLst>
          </p:cNvPr>
          <p:cNvPicPr>
            <a:picLocks noChangeAspect="1"/>
          </p:cNvPicPr>
          <p:nvPr/>
        </p:nvPicPr>
        <p:blipFill>
          <a:blip r:embed="rId2"/>
          <a:stretch>
            <a:fillRect/>
          </a:stretch>
        </p:blipFill>
        <p:spPr>
          <a:xfrm>
            <a:off x="600112" y="1673200"/>
            <a:ext cx="7943776" cy="3511600"/>
          </a:xfrm>
          <a:prstGeom prst="rect">
            <a:avLst/>
          </a:prstGeom>
        </p:spPr>
      </p:pic>
      <p:sp>
        <p:nvSpPr>
          <p:cNvPr id="2" name="Title 1"/>
          <p:cNvSpPr>
            <a:spLocks noGrp="1"/>
          </p:cNvSpPr>
          <p:nvPr>
            <p:ph type="title"/>
          </p:nvPr>
        </p:nvSpPr>
        <p:spPr/>
        <p:txBody>
          <a:bodyPr/>
          <a:lstStyle/>
          <a:p>
            <a:r>
              <a:rPr lang="en-US" dirty="0"/>
              <a:t>Expenditures by Category</a:t>
            </a:r>
          </a:p>
        </p:txBody>
      </p:sp>
      <p:sp>
        <p:nvSpPr>
          <p:cNvPr id="8" name="Rectangle 7">
            <a:extLst>
              <a:ext uri="{FF2B5EF4-FFF2-40B4-BE49-F238E27FC236}">
                <a16:creationId xmlns:a16="http://schemas.microsoft.com/office/drawing/2014/main" id="{05D29B5D-0F1A-4C92-B2D4-C95FFD3114ED}"/>
              </a:ext>
            </a:extLst>
          </p:cNvPr>
          <p:cNvSpPr/>
          <p:nvPr/>
        </p:nvSpPr>
        <p:spPr bwMode="auto">
          <a:xfrm>
            <a:off x="507522" y="2853904"/>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0358642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3" name="Picture 2">
            <a:extLst>
              <a:ext uri="{FF2B5EF4-FFF2-40B4-BE49-F238E27FC236}">
                <a16:creationId xmlns:a16="http://schemas.microsoft.com/office/drawing/2014/main" id="{E9CFEA7F-FE74-41AE-939C-47CC30871D2D}"/>
              </a:ext>
            </a:extLst>
          </p:cNvPr>
          <p:cNvPicPr>
            <a:picLocks noChangeAspect="1"/>
          </p:cNvPicPr>
          <p:nvPr/>
        </p:nvPicPr>
        <p:blipFill>
          <a:blip r:embed="rId2"/>
          <a:stretch>
            <a:fillRect/>
          </a:stretch>
        </p:blipFill>
        <p:spPr>
          <a:xfrm>
            <a:off x="517808" y="1670151"/>
            <a:ext cx="8108383" cy="3517697"/>
          </a:xfrm>
          <a:prstGeom prst="rect">
            <a:avLst/>
          </a:prstGeom>
        </p:spPr>
      </p:pic>
    </p:spTree>
    <p:extLst>
      <p:ext uri="{BB962C8B-B14F-4D97-AF65-F5344CB8AC3E}">
        <p14:creationId xmlns:p14="http://schemas.microsoft.com/office/powerpoint/2010/main" val="5042715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Instructional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966758902"/>
              </p:ext>
            </p:extLst>
          </p:nvPr>
        </p:nvGraphicFramePr>
        <p:xfrm>
          <a:off x="533400" y="2590800"/>
          <a:ext cx="8001000" cy="3428999"/>
        </p:xfrm>
        <a:graphic>
          <a:graphicData uri="http://schemas.openxmlformats.org/drawingml/2006/table">
            <a:tbl>
              <a:tblPr firstRow="1" bandRow="1">
                <a:tableStyleId>{85BE263C-DBD7-4A20-BB59-AAB30ACAA65A}</a:tableStyleId>
              </a:tblPr>
              <a:tblGrid>
                <a:gridCol w="1165255">
                  <a:extLst>
                    <a:ext uri="{9D8B030D-6E8A-4147-A177-3AD203B41FA5}">
                      <a16:colId xmlns:a16="http://schemas.microsoft.com/office/drawing/2014/main" val="20000"/>
                    </a:ext>
                  </a:extLst>
                </a:gridCol>
                <a:gridCol w="3099014">
                  <a:extLst>
                    <a:ext uri="{9D8B030D-6E8A-4147-A177-3AD203B41FA5}">
                      <a16:colId xmlns:a16="http://schemas.microsoft.com/office/drawing/2014/main" val="20001"/>
                    </a:ext>
                  </a:extLst>
                </a:gridCol>
                <a:gridCol w="1943100">
                  <a:extLst>
                    <a:ext uri="{9D8B030D-6E8A-4147-A177-3AD203B41FA5}">
                      <a16:colId xmlns:a16="http://schemas.microsoft.com/office/drawing/2014/main" val="20002"/>
                    </a:ext>
                  </a:extLst>
                </a:gridCol>
                <a:gridCol w="1793631">
                  <a:extLst>
                    <a:ext uri="{9D8B030D-6E8A-4147-A177-3AD203B41FA5}">
                      <a16:colId xmlns:a16="http://schemas.microsoft.com/office/drawing/2014/main" val="20003"/>
                    </a:ext>
                  </a:extLst>
                </a:gridCol>
              </a:tblGrid>
              <a:tr h="576686">
                <a:tc>
                  <a:txBody>
                    <a:bodyPr/>
                    <a:lstStyle/>
                    <a:p>
                      <a:pPr algn="ctr"/>
                      <a:r>
                        <a:rPr lang="en-US" sz="1400" dirty="0">
                          <a:latin typeface="Avenir LT Std 45 Book" panose="020B0502020203020204" pitchFamily="34" charset="0"/>
                        </a:rPr>
                        <a:t>Budget Code</a:t>
                      </a:r>
                    </a:p>
                  </a:txBody>
                  <a:tcPr anchor="ctr">
                    <a:solidFill>
                      <a:srgbClr val="00B050"/>
                    </a:solidFill>
                  </a:tcPr>
                </a:tc>
                <a:tc>
                  <a:txBody>
                    <a:bodyPr/>
                    <a:lstStyle/>
                    <a:p>
                      <a:pPr algn="ctr"/>
                      <a:r>
                        <a:rPr lang="en-US" sz="1400" dirty="0">
                          <a:latin typeface="Avenir LT Std 45 Book" panose="020B0502020203020204" pitchFamily="34" charset="0"/>
                        </a:rPr>
                        <a:t>Description</a:t>
                      </a:r>
                    </a:p>
                  </a:txBody>
                  <a:tcPr anchor="ctr">
                    <a:solidFill>
                      <a:srgbClr val="00B050"/>
                    </a:solidFill>
                  </a:tcPr>
                </a:tc>
                <a:tc>
                  <a:txBody>
                    <a:bodyPr/>
                    <a:lstStyle/>
                    <a:p>
                      <a:pPr algn="ctr"/>
                      <a:r>
                        <a:rPr lang="en-US" sz="1400" dirty="0">
                          <a:latin typeface="Avenir LT Std 45 Book" panose="020B0502020203020204" pitchFamily="34" charset="0"/>
                        </a:rPr>
                        <a:t>2024-25</a:t>
                      </a:r>
                      <a:br>
                        <a:rPr lang="en-US" sz="1400" dirty="0">
                          <a:latin typeface="Avenir LT Std 45 Book" panose="020B0502020203020204" pitchFamily="34" charset="0"/>
                        </a:rPr>
                      </a:br>
                      <a:r>
                        <a:rPr lang="en-US" sz="1400" dirty="0">
                          <a:latin typeface="Avenir LT Std 45 Book" panose="020B0502020203020204" pitchFamily="34" charset="0"/>
                        </a:rPr>
                        <a:t>Proposed Budget</a:t>
                      </a:r>
                    </a:p>
                  </a:txBody>
                  <a:tcPr anchor="ctr">
                    <a:solidFill>
                      <a:srgbClr val="00B050"/>
                    </a:solidFill>
                  </a:tcPr>
                </a:tc>
                <a:tc>
                  <a:txBody>
                    <a:bodyPr/>
                    <a:lstStyle/>
                    <a:p>
                      <a:pPr algn="ctr"/>
                      <a:r>
                        <a:rPr lang="en-US" sz="1400" dirty="0">
                          <a:latin typeface="Avenir LT Std 45 Book" panose="020B0502020203020204" pitchFamily="34" charset="0"/>
                        </a:rPr>
                        <a:t>2023-24</a:t>
                      </a:r>
                      <a:br>
                        <a:rPr lang="en-US" sz="1400" dirty="0">
                          <a:latin typeface="Avenir LT Std 45 Book" panose="020B0502020203020204" pitchFamily="34" charset="0"/>
                        </a:rPr>
                      </a:br>
                      <a:r>
                        <a:rPr lang="en-US" sz="14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676011">
                <a:tc>
                  <a:txBody>
                    <a:bodyPr/>
                    <a:lstStyle/>
                    <a:p>
                      <a:r>
                        <a:rPr lang="en-US" sz="1600" dirty="0">
                          <a:latin typeface="Avenir LT Std 45 Book" panose="020B0502020203020204" pitchFamily="34" charset="0"/>
                        </a:rPr>
                        <a:t>A2000’s</a:t>
                      </a:r>
                    </a:p>
                  </a:txBody>
                  <a:tcPr/>
                </a:tc>
                <a:tc>
                  <a:txBody>
                    <a:bodyPr/>
                    <a:lstStyle/>
                    <a:p>
                      <a:r>
                        <a:rPr lang="en-US" sz="1600" dirty="0">
                          <a:latin typeface="Avenir LT Std 45 Book" panose="020B0502020203020204" pitchFamily="34" charset="0"/>
                        </a:rPr>
                        <a:t>Instructional Administration </a:t>
                      </a:r>
                      <a:br>
                        <a:rPr lang="en-US" sz="1600" dirty="0">
                          <a:latin typeface="Avenir LT Std 45 Book" panose="020B0502020203020204" pitchFamily="34" charset="0"/>
                        </a:rPr>
                      </a:br>
                      <a:r>
                        <a:rPr lang="en-US" sz="1600" dirty="0">
                          <a:latin typeface="Avenir LT Std 45 Book" panose="020B0502020203020204" pitchFamily="34" charset="0"/>
                        </a:rPr>
                        <a:t>&amp; Professional Development</a:t>
                      </a:r>
                    </a:p>
                  </a:txBody>
                  <a:tcPr/>
                </a:tc>
                <a:tc>
                  <a:txBody>
                    <a:bodyPr/>
                    <a:lstStyle/>
                    <a:p>
                      <a:pPr algn="r"/>
                      <a:r>
                        <a:rPr lang="en-US" sz="1600" dirty="0">
                          <a:latin typeface="Avenir LT Std 45 Book" panose="020B0502020203020204" pitchFamily="34" charset="0"/>
                        </a:rPr>
                        <a:t>$9,472,274</a:t>
                      </a:r>
                    </a:p>
                  </a:txBody>
                  <a:tcPr/>
                </a:tc>
                <a:tc>
                  <a:txBody>
                    <a:bodyPr/>
                    <a:lstStyle/>
                    <a:p>
                      <a:pPr algn="r"/>
                      <a:r>
                        <a:rPr lang="en-US" sz="1600" dirty="0">
                          <a:latin typeface="Avenir LT Std 45 Book" panose="020B0502020203020204" pitchFamily="34" charset="0"/>
                        </a:rPr>
                        <a:t>$9,435,131</a:t>
                      </a:r>
                    </a:p>
                  </a:txBody>
                  <a:tcPr/>
                </a:tc>
                <a:extLst>
                  <a:ext uri="{0D108BD9-81ED-4DB2-BD59-A6C34878D82A}">
                    <a16:rowId xmlns:a16="http://schemas.microsoft.com/office/drawing/2014/main" val="10001"/>
                  </a:ext>
                </a:extLst>
              </a:tr>
              <a:tr h="613454">
                <a:tc>
                  <a:txBody>
                    <a:bodyPr/>
                    <a:lstStyle/>
                    <a:p>
                      <a:r>
                        <a:rPr lang="en-US" sz="1600" dirty="0">
                          <a:latin typeface="Avenir LT Std 45 Book" panose="020B0502020203020204" pitchFamily="34" charset="0"/>
                        </a:rPr>
                        <a:t>A2100’s </a:t>
                      </a:r>
                      <a:br>
                        <a:rPr lang="en-US" sz="1600" dirty="0">
                          <a:latin typeface="Avenir LT Std 45 Book" panose="020B0502020203020204" pitchFamily="34" charset="0"/>
                        </a:rPr>
                      </a:br>
                      <a:r>
                        <a:rPr lang="en-US" sz="1200" dirty="0">
                          <a:latin typeface="Avenir LT Std 45 Book" panose="020B0502020203020204" pitchFamily="34" charset="0"/>
                        </a:rPr>
                        <a:t>to</a:t>
                      </a:r>
                      <a:r>
                        <a:rPr lang="en-US" sz="1100" dirty="0">
                          <a:latin typeface="Avenir LT Std 45 Book" panose="020B0502020203020204" pitchFamily="34" charset="0"/>
                        </a:rPr>
                        <a:t> </a:t>
                      </a:r>
                      <a:r>
                        <a:rPr lang="en-US" sz="1600" dirty="0">
                          <a:latin typeface="Avenir LT Std 45 Book" panose="020B0502020203020204" pitchFamily="34" charset="0"/>
                        </a:rPr>
                        <a:t>A2200’s</a:t>
                      </a:r>
                    </a:p>
                  </a:txBody>
                  <a:tcPr/>
                </a:tc>
                <a:tc>
                  <a:txBody>
                    <a:bodyPr/>
                    <a:lstStyle/>
                    <a:p>
                      <a:r>
                        <a:rPr lang="en-US" sz="1600" dirty="0">
                          <a:latin typeface="Avenir LT Std 45 Book" panose="020B0502020203020204" pitchFamily="34" charset="0"/>
                        </a:rPr>
                        <a:t>Teaching – Regular School</a:t>
                      </a:r>
                    </a:p>
                  </a:txBody>
                  <a:tcPr/>
                </a:tc>
                <a:tc>
                  <a:txBody>
                    <a:bodyPr/>
                    <a:lstStyle/>
                    <a:p>
                      <a:pPr algn="r"/>
                      <a:r>
                        <a:rPr lang="en-US" sz="1600" dirty="0">
                          <a:latin typeface="Avenir LT Std 45 Book" panose="020B0502020203020204" pitchFamily="34" charset="0"/>
                        </a:rPr>
                        <a:t>$131,905,591</a:t>
                      </a:r>
                    </a:p>
                  </a:txBody>
                  <a:tcPr/>
                </a:tc>
                <a:tc>
                  <a:txBody>
                    <a:bodyPr/>
                    <a:lstStyle/>
                    <a:p>
                      <a:pPr algn="r"/>
                      <a:r>
                        <a:rPr lang="en-US" sz="1600" dirty="0">
                          <a:latin typeface="Avenir LT Std 45 Book" panose="020B0502020203020204" pitchFamily="34" charset="0"/>
                        </a:rPr>
                        <a:t>$129,060,442</a:t>
                      </a:r>
                    </a:p>
                  </a:txBody>
                  <a:tcPr/>
                </a:tc>
                <a:extLst>
                  <a:ext uri="{0D108BD9-81ED-4DB2-BD59-A6C34878D82A}">
                    <a16:rowId xmlns:a16="http://schemas.microsoft.com/office/drawing/2014/main" val="10002"/>
                  </a:ext>
                </a:extLst>
              </a:tr>
              <a:tr h="511212">
                <a:tc>
                  <a:txBody>
                    <a:bodyPr/>
                    <a:lstStyle/>
                    <a:p>
                      <a:r>
                        <a:rPr lang="en-US" sz="1600" dirty="0">
                          <a:latin typeface="Avenir LT Std 45 Book" panose="020B0502020203020204" pitchFamily="34" charset="0"/>
                        </a:rPr>
                        <a:t>A2300’s</a:t>
                      </a:r>
                    </a:p>
                  </a:txBody>
                  <a:tcPr/>
                </a:tc>
                <a:tc>
                  <a:txBody>
                    <a:bodyPr/>
                    <a:lstStyle/>
                    <a:p>
                      <a:r>
                        <a:rPr lang="en-US" sz="1600" dirty="0">
                          <a:latin typeface="Avenir LT Std 45 Book" panose="020B0502020203020204" pitchFamily="34" charset="0"/>
                        </a:rPr>
                        <a:t>Teaching – Special Schools</a:t>
                      </a:r>
                    </a:p>
                  </a:txBody>
                  <a:tcPr/>
                </a:tc>
                <a:tc>
                  <a:txBody>
                    <a:bodyPr/>
                    <a:lstStyle/>
                    <a:p>
                      <a:pPr algn="r"/>
                      <a:r>
                        <a:rPr lang="en-US" sz="1600" dirty="0">
                          <a:latin typeface="Avenir LT Std 45 Book" panose="020B0502020203020204" pitchFamily="34" charset="0"/>
                        </a:rPr>
                        <a:t>$336,500</a:t>
                      </a:r>
                    </a:p>
                  </a:txBody>
                  <a:tcPr/>
                </a:tc>
                <a:tc>
                  <a:txBody>
                    <a:bodyPr/>
                    <a:lstStyle/>
                    <a:p>
                      <a:pPr algn="r"/>
                      <a:r>
                        <a:rPr lang="en-US" sz="1600" dirty="0">
                          <a:latin typeface="Avenir LT Std 45 Book" panose="020B0502020203020204" pitchFamily="34" charset="0"/>
                        </a:rPr>
                        <a:t>$334,000</a:t>
                      </a:r>
                    </a:p>
                  </a:txBody>
                  <a:tcPr/>
                </a:tc>
                <a:extLst>
                  <a:ext uri="{0D108BD9-81ED-4DB2-BD59-A6C34878D82A}">
                    <a16:rowId xmlns:a16="http://schemas.microsoft.com/office/drawing/2014/main" val="10003"/>
                  </a:ext>
                </a:extLst>
              </a:tr>
              <a:tr h="613454">
                <a:tc>
                  <a:txBody>
                    <a:bodyPr/>
                    <a:lstStyle/>
                    <a:p>
                      <a:r>
                        <a:rPr lang="en-US" sz="1600" dirty="0">
                          <a:latin typeface="Avenir LT Std 45 Book" panose="020B0502020203020204" pitchFamily="34" charset="0"/>
                        </a:rPr>
                        <a:t>A2600’s</a:t>
                      </a:r>
                    </a:p>
                  </a:txBody>
                  <a:tcPr/>
                </a:tc>
                <a:tc>
                  <a:txBody>
                    <a:bodyPr/>
                    <a:lstStyle/>
                    <a:p>
                      <a:r>
                        <a:rPr lang="en-US" sz="1600" dirty="0">
                          <a:latin typeface="Avenir LT Std 45 Book" panose="020B0502020203020204" pitchFamily="34" charset="0"/>
                        </a:rPr>
                        <a:t>School Library and Instructional Technology</a:t>
                      </a:r>
                    </a:p>
                  </a:txBody>
                  <a:tcPr/>
                </a:tc>
                <a:tc>
                  <a:txBody>
                    <a:bodyPr/>
                    <a:lstStyle/>
                    <a:p>
                      <a:pPr algn="r"/>
                      <a:r>
                        <a:rPr lang="en-US" sz="1600" dirty="0">
                          <a:latin typeface="Avenir LT Std 45 Book" panose="020B0502020203020204" pitchFamily="34" charset="0"/>
                        </a:rPr>
                        <a:t>$5,440,333</a:t>
                      </a:r>
                    </a:p>
                  </a:txBody>
                  <a:tcPr/>
                </a:tc>
                <a:tc>
                  <a:txBody>
                    <a:bodyPr/>
                    <a:lstStyle/>
                    <a:p>
                      <a:pPr algn="r"/>
                      <a:r>
                        <a:rPr lang="en-US" sz="1600" dirty="0">
                          <a:latin typeface="Avenir LT Std 45 Book" panose="020B0502020203020204" pitchFamily="34" charset="0"/>
                        </a:rPr>
                        <a:t>$5,287,566</a:t>
                      </a:r>
                    </a:p>
                  </a:txBody>
                  <a:tcPr/>
                </a:tc>
                <a:extLst>
                  <a:ext uri="{0D108BD9-81ED-4DB2-BD59-A6C34878D82A}">
                    <a16:rowId xmlns:a16="http://schemas.microsoft.com/office/drawing/2014/main" val="10004"/>
                  </a:ext>
                </a:extLst>
              </a:tr>
              <a:tr h="438182">
                <a:tc>
                  <a:txBody>
                    <a:bodyPr/>
                    <a:lstStyle/>
                    <a:p>
                      <a:r>
                        <a:rPr lang="en-US" sz="1600" dirty="0">
                          <a:latin typeface="Avenir LT Std 45 Book" panose="020B0502020203020204" pitchFamily="34" charset="0"/>
                        </a:rPr>
                        <a:t>A2800’s</a:t>
                      </a:r>
                    </a:p>
                  </a:txBody>
                  <a:tcPr/>
                </a:tc>
                <a:tc>
                  <a:txBody>
                    <a:bodyPr/>
                    <a:lstStyle/>
                    <a:p>
                      <a:r>
                        <a:rPr lang="en-US" sz="1600" dirty="0">
                          <a:latin typeface="Avenir LT Std 45 Book" panose="020B0502020203020204" pitchFamily="34" charset="0"/>
                        </a:rPr>
                        <a:t>Pupil</a:t>
                      </a:r>
                      <a:r>
                        <a:rPr lang="en-US" sz="1600" baseline="0" dirty="0">
                          <a:latin typeface="Avenir LT Std 45 Book" panose="020B0502020203020204" pitchFamily="34" charset="0"/>
                        </a:rPr>
                        <a:t> </a:t>
                      </a:r>
                      <a:r>
                        <a:rPr lang="en-US" sz="1600" dirty="0">
                          <a:latin typeface="Avenir LT Std 45 Book" panose="020B0502020203020204" pitchFamily="34" charset="0"/>
                        </a:rPr>
                        <a:t>Services </a:t>
                      </a:r>
                    </a:p>
                  </a:txBody>
                  <a:tcPr/>
                </a:tc>
                <a:tc>
                  <a:txBody>
                    <a:bodyPr/>
                    <a:lstStyle/>
                    <a:p>
                      <a:pPr algn="r"/>
                      <a:r>
                        <a:rPr lang="en-US" sz="1600" dirty="0">
                          <a:latin typeface="Avenir LT Std 45 Book" panose="020B0502020203020204" pitchFamily="34" charset="0"/>
                        </a:rPr>
                        <a:t>$13,606,664</a:t>
                      </a:r>
                    </a:p>
                  </a:txBody>
                  <a:tcPr/>
                </a:tc>
                <a:tc>
                  <a:txBody>
                    <a:bodyPr/>
                    <a:lstStyle/>
                    <a:p>
                      <a:pPr algn="r"/>
                      <a:r>
                        <a:rPr lang="en-US" sz="1600" dirty="0">
                          <a:latin typeface="Avenir LT Std 45 Book" panose="020B0502020203020204" pitchFamily="34" charset="0"/>
                        </a:rPr>
                        <a:t>$13,450,417</a:t>
                      </a:r>
                    </a:p>
                  </a:txBody>
                  <a:tcPr/>
                </a:tc>
                <a:extLst>
                  <a:ext uri="{0D108BD9-81ED-4DB2-BD59-A6C34878D82A}">
                    <a16:rowId xmlns:a16="http://schemas.microsoft.com/office/drawing/2014/main" val="10005"/>
                  </a:ext>
                </a:extLst>
              </a:tr>
            </a:tbl>
          </a:graphicData>
        </a:graphic>
      </p:graphicFrame>
      <p:pic>
        <p:nvPicPr>
          <p:cNvPr id="4" name="Picture 3">
            <a:extLst>
              <a:ext uri="{FF2B5EF4-FFF2-40B4-BE49-F238E27FC236}">
                <a16:creationId xmlns:a16="http://schemas.microsoft.com/office/drawing/2014/main" id="{FA1709CE-B0FB-40F9-BC3D-1D0D45B9168A}"/>
              </a:ext>
            </a:extLst>
          </p:cNvPr>
          <p:cNvPicPr>
            <a:picLocks noChangeAspect="1"/>
          </p:cNvPicPr>
          <p:nvPr/>
        </p:nvPicPr>
        <p:blipFill>
          <a:blip r:embed="rId2"/>
          <a:stretch>
            <a:fillRect/>
          </a:stretch>
        </p:blipFill>
        <p:spPr>
          <a:xfrm>
            <a:off x="5257800" y="1066800"/>
            <a:ext cx="3292191" cy="1428266"/>
          </a:xfrm>
          <a:prstGeom prst="rect">
            <a:avLst/>
          </a:prstGeom>
        </p:spPr>
      </p:pic>
    </p:spTree>
    <p:extLst>
      <p:ext uri="{BB962C8B-B14F-4D97-AF65-F5344CB8AC3E}">
        <p14:creationId xmlns:p14="http://schemas.microsoft.com/office/powerpoint/2010/main" val="29017245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71FFD-45B4-47DE-9523-7F9822460397}"/>
              </a:ext>
            </a:extLst>
          </p:cNvPr>
          <p:cNvPicPr>
            <a:picLocks noChangeAspect="1"/>
          </p:cNvPicPr>
          <p:nvPr/>
        </p:nvPicPr>
        <p:blipFill>
          <a:blip r:embed="rId2"/>
          <a:stretch>
            <a:fillRect/>
          </a:stretch>
        </p:blipFill>
        <p:spPr>
          <a:xfrm>
            <a:off x="660727" y="1670151"/>
            <a:ext cx="7949873" cy="3517697"/>
          </a:xfrm>
          <a:prstGeom prst="rect">
            <a:avLst/>
          </a:prstGeom>
        </p:spPr>
      </p:pic>
      <p:sp>
        <p:nvSpPr>
          <p:cNvPr id="2" name="Title 1"/>
          <p:cNvSpPr>
            <a:spLocks noGrp="1"/>
          </p:cNvSpPr>
          <p:nvPr>
            <p:ph type="title"/>
          </p:nvPr>
        </p:nvSpPr>
        <p:spPr/>
        <p:txBody>
          <a:bodyPr/>
          <a:lstStyle/>
          <a:p>
            <a:r>
              <a:rPr lang="en-US" dirty="0"/>
              <a:t>Expenditures by Category</a:t>
            </a:r>
          </a:p>
        </p:txBody>
      </p:sp>
      <p:sp>
        <p:nvSpPr>
          <p:cNvPr id="8" name="Rectangle 7">
            <a:extLst>
              <a:ext uri="{FF2B5EF4-FFF2-40B4-BE49-F238E27FC236}">
                <a16:creationId xmlns:a16="http://schemas.microsoft.com/office/drawing/2014/main" id="{05D29B5D-0F1A-4C92-B2D4-C95FFD3114ED}"/>
              </a:ext>
            </a:extLst>
          </p:cNvPr>
          <p:cNvSpPr/>
          <p:nvPr/>
        </p:nvSpPr>
        <p:spPr bwMode="auto">
          <a:xfrm>
            <a:off x="576530" y="3331140"/>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5742071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4" name="Picture 3">
            <a:extLst>
              <a:ext uri="{FF2B5EF4-FFF2-40B4-BE49-F238E27FC236}">
                <a16:creationId xmlns:a16="http://schemas.microsoft.com/office/drawing/2014/main" id="{8089ADD3-B80F-46A5-89E5-E700BA1EE1C4}"/>
              </a:ext>
            </a:extLst>
          </p:cNvPr>
          <p:cNvPicPr>
            <a:picLocks noChangeAspect="1"/>
          </p:cNvPicPr>
          <p:nvPr/>
        </p:nvPicPr>
        <p:blipFill>
          <a:blip r:embed="rId2"/>
          <a:stretch>
            <a:fillRect/>
          </a:stretch>
        </p:blipFill>
        <p:spPr>
          <a:xfrm>
            <a:off x="517808" y="1670151"/>
            <a:ext cx="8108383" cy="3517697"/>
          </a:xfrm>
          <a:prstGeom prst="rect">
            <a:avLst/>
          </a:prstGeom>
        </p:spPr>
      </p:pic>
    </p:spTree>
    <p:extLst>
      <p:ext uri="{BB962C8B-B14F-4D97-AF65-F5344CB8AC3E}">
        <p14:creationId xmlns:p14="http://schemas.microsoft.com/office/powerpoint/2010/main" val="40634122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Transportation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840760482"/>
              </p:ext>
            </p:extLst>
          </p:nvPr>
        </p:nvGraphicFramePr>
        <p:xfrm>
          <a:off x="762000" y="2743200"/>
          <a:ext cx="7772400" cy="2566071"/>
        </p:xfrm>
        <a:graphic>
          <a:graphicData uri="http://schemas.openxmlformats.org/drawingml/2006/table">
            <a:tbl>
              <a:tblPr firstRow="1" bandRow="1">
                <a:tableStyleId>{85BE263C-DBD7-4A20-BB59-AAB30ACAA65A}</a:tableStyleId>
              </a:tblPr>
              <a:tblGrid>
                <a:gridCol w="1154157">
                  <a:extLst>
                    <a:ext uri="{9D8B030D-6E8A-4147-A177-3AD203B41FA5}">
                      <a16:colId xmlns:a16="http://schemas.microsoft.com/office/drawing/2014/main" val="20000"/>
                    </a:ext>
                  </a:extLst>
                </a:gridCol>
                <a:gridCol w="2818403">
                  <a:extLst>
                    <a:ext uri="{9D8B030D-6E8A-4147-A177-3AD203B41FA5}">
                      <a16:colId xmlns:a16="http://schemas.microsoft.com/office/drawing/2014/main" val="20001"/>
                    </a:ext>
                  </a:extLst>
                </a:gridCol>
                <a:gridCol w="1899920">
                  <a:extLst>
                    <a:ext uri="{9D8B030D-6E8A-4147-A177-3AD203B41FA5}">
                      <a16:colId xmlns:a16="http://schemas.microsoft.com/office/drawing/2014/main" val="20002"/>
                    </a:ext>
                  </a:extLst>
                </a:gridCol>
                <a:gridCol w="1899920">
                  <a:extLst>
                    <a:ext uri="{9D8B030D-6E8A-4147-A177-3AD203B41FA5}">
                      <a16:colId xmlns:a16="http://schemas.microsoft.com/office/drawing/2014/main" val="20003"/>
                    </a:ext>
                  </a:extLst>
                </a:gridCol>
              </a:tblGrid>
              <a:tr h="737716">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2023-24</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681534">
                <a:tc>
                  <a:txBody>
                    <a:bodyPr/>
                    <a:lstStyle/>
                    <a:p>
                      <a:r>
                        <a:rPr lang="en-US" sz="1600" dirty="0">
                          <a:latin typeface="Avenir LT Std 45 Book" panose="020B0502020203020204" pitchFamily="34" charset="0"/>
                        </a:rPr>
                        <a:t>A5510’s</a:t>
                      </a:r>
                    </a:p>
                  </a:txBody>
                  <a:tcPr/>
                </a:tc>
                <a:tc>
                  <a:txBody>
                    <a:bodyPr/>
                    <a:lstStyle/>
                    <a:p>
                      <a:r>
                        <a:rPr lang="en-US" sz="1600" dirty="0">
                          <a:latin typeface="Avenir LT Std 45 Book" panose="020B0502020203020204" pitchFamily="34" charset="0"/>
                        </a:rPr>
                        <a:t>District-Owned Transportation Service</a:t>
                      </a:r>
                    </a:p>
                  </a:txBody>
                  <a:tcPr/>
                </a:tc>
                <a:tc>
                  <a:txBody>
                    <a:bodyPr/>
                    <a:lstStyle/>
                    <a:p>
                      <a:pPr algn="r"/>
                      <a:r>
                        <a:rPr lang="en-US" sz="1600" dirty="0">
                          <a:latin typeface="Avenir LT Std 45 Book" panose="020B0502020203020204" pitchFamily="34" charset="0"/>
                        </a:rPr>
                        <a:t>$6,375,929</a:t>
                      </a:r>
                    </a:p>
                  </a:txBody>
                  <a:tcPr/>
                </a:tc>
                <a:tc>
                  <a:txBody>
                    <a:bodyPr/>
                    <a:lstStyle/>
                    <a:p>
                      <a:pPr algn="r"/>
                      <a:r>
                        <a:rPr lang="en-US" sz="1600" dirty="0">
                          <a:latin typeface="Avenir LT Std 45 Book" panose="020B0502020203020204" pitchFamily="34" charset="0"/>
                        </a:rPr>
                        <a:t>$5,859,334</a:t>
                      </a:r>
                    </a:p>
                  </a:txBody>
                  <a:tcPr/>
                </a:tc>
                <a:extLst>
                  <a:ext uri="{0D108BD9-81ED-4DB2-BD59-A6C34878D82A}">
                    <a16:rowId xmlns:a16="http://schemas.microsoft.com/office/drawing/2014/main" val="10001"/>
                  </a:ext>
                </a:extLst>
              </a:tr>
              <a:tr h="567701">
                <a:tc>
                  <a:txBody>
                    <a:bodyPr/>
                    <a:lstStyle/>
                    <a:p>
                      <a:r>
                        <a:rPr lang="en-US" sz="1600" dirty="0">
                          <a:latin typeface="Avenir LT Std 45 Book" panose="020B0502020203020204" pitchFamily="34" charset="0"/>
                        </a:rPr>
                        <a:t>A5530’s</a:t>
                      </a:r>
                    </a:p>
                  </a:txBody>
                  <a:tcPr/>
                </a:tc>
                <a:tc>
                  <a:txBody>
                    <a:bodyPr/>
                    <a:lstStyle/>
                    <a:p>
                      <a:r>
                        <a:rPr lang="en-US" sz="1600" dirty="0">
                          <a:latin typeface="Avenir LT Std 45 Book" panose="020B0502020203020204" pitchFamily="34" charset="0"/>
                        </a:rPr>
                        <a:t>Garage</a:t>
                      </a:r>
                      <a:r>
                        <a:rPr lang="en-US" sz="1600" baseline="0" dirty="0">
                          <a:latin typeface="Avenir LT Std 45 Book" panose="020B0502020203020204" pitchFamily="34" charset="0"/>
                        </a:rPr>
                        <a:t> Building</a:t>
                      </a:r>
                      <a:endParaRPr lang="en-US" sz="1600" dirty="0">
                        <a:latin typeface="Avenir LT Std 45 Book" panose="020B0502020203020204" pitchFamily="34" charset="0"/>
                      </a:endParaRPr>
                    </a:p>
                  </a:txBody>
                  <a:tcPr/>
                </a:tc>
                <a:tc>
                  <a:txBody>
                    <a:bodyPr/>
                    <a:lstStyle/>
                    <a:p>
                      <a:pPr algn="r"/>
                      <a:r>
                        <a:rPr lang="en-US" sz="1600" dirty="0">
                          <a:latin typeface="Avenir LT Std 45 Book" panose="020B0502020203020204" pitchFamily="34" charset="0"/>
                        </a:rPr>
                        <a:t>$139,811</a:t>
                      </a:r>
                    </a:p>
                  </a:txBody>
                  <a:tcPr/>
                </a:tc>
                <a:tc>
                  <a:txBody>
                    <a:bodyPr/>
                    <a:lstStyle/>
                    <a:p>
                      <a:pPr algn="r"/>
                      <a:r>
                        <a:rPr lang="en-US" sz="1600" dirty="0">
                          <a:latin typeface="Avenir LT Std 45 Book" panose="020B0502020203020204" pitchFamily="34" charset="0"/>
                        </a:rPr>
                        <a:t>$132,271</a:t>
                      </a:r>
                    </a:p>
                  </a:txBody>
                  <a:tcPr/>
                </a:tc>
                <a:extLst>
                  <a:ext uri="{0D108BD9-81ED-4DB2-BD59-A6C34878D82A}">
                    <a16:rowId xmlns:a16="http://schemas.microsoft.com/office/drawing/2014/main" val="10002"/>
                  </a:ext>
                </a:extLst>
              </a:tr>
              <a:tr h="558129">
                <a:tc>
                  <a:txBody>
                    <a:bodyPr/>
                    <a:lstStyle/>
                    <a:p>
                      <a:r>
                        <a:rPr lang="en-US" sz="1600" dirty="0">
                          <a:latin typeface="Avenir LT Std 45 Book" panose="020B0502020203020204" pitchFamily="34" charset="0"/>
                        </a:rPr>
                        <a:t>A5540</a:t>
                      </a:r>
                      <a:r>
                        <a:rPr lang="en-US" sz="1600" baseline="0" dirty="0">
                          <a:latin typeface="Avenir LT Std 45 Book" panose="020B0502020203020204" pitchFamily="34" charset="0"/>
                        </a:rPr>
                        <a:t> </a:t>
                      </a:r>
                      <a:r>
                        <a:rPr lang="en-US" sz="1200" baseline="0" dirty="0">
                          <a:latin typeface="Avenir LT Std 45 Book" panose="020B0502020203020204" pitchFamily="34" charset="0"/>
                        </a:rPr>
                        <a:t>and </a:t>
                      </a:r>
                      <a:r>
                        <a:rPr lang="en-US" sz="1600" dirty="0">
                          <a:latin typeface="Avenir LT Std 45 Book" panose="020B0502020203020204" pitchFamily="34" charset="0"/>
                        </a:rPr>
                        <a:t>5581</a:t>
                      </a:r>
                    </a:p>
                  </a:txBody>
                  <a:tcPr/>
                </a:tc>
                <a:tc>
                  <a:txBody>
                    <a:bodyPr/>
                    <a:lstStyle/>
                    <a:p>
                      <a:r>
                        <a:rPr lang="en-US" sz="1600" dirty="0">
                          <a:latin typeface="Avenir LT Std 45 Book" panose="020B0502020203020204" pitchFamily="34" charset="0"/>
                        </a:rPr>
                        <a:t>Contract</a:t>
                      </a:r>
                      <a:r>
                        <a:rPr lang="en-US" sz="1600" baseline="0" dirty="0">
                          <a:latin typeface="Avenir LT Std 45 Book" panose="020B0502020203020204" pitchFamily="34" charset="0"/>
                        </a:rPr>
                        <a:t> Transportation</a:t>
                      </a:r>
                      <a:endParaRPr lang="en-US" sz="1600" dirty="0">
                        <a:latin typeface="Avenir LT Std 45 Book" panose="020B0502020203020204" pitchFamily="34" charset="0"/>
                      </a:endParaRPr>
                    </a:p>
                  </a:txBody>
                  <a:tcPr/>
                </a:tc>
                <a:tc>
                  <a:txBody>
                    <a:bodyPr/>
                    <a:lstStyle/>
                    <a:p>
                      <a:pPr algn="r"/>
                      <a:r>
                        <a:rPr lang="en-US" sz="1600" dirty="0">
                          <a:latin typeface="Avenir LT Std 45 Book" panose="020B0502020203020204" pitchFamily="34" charset="0"/>
                        </a:rPr>
                        <a:t>$12,400,000</a:t>
                      </a:r>
                    </a:p>
                  </a:txBody>
                  <a:tcPr/>
                </a:tc>
                <a:tc>
                  <a:txBody>
                    <a:bodyPr/>
                    <a:lstStyle/>
                    <a:p>
                      <a:pPr algn="r"/>
                      <a:r>
                        <a:rPr lang="en-US" sz="1600" dirty="0">
                          <a:latin typeface="Avenir LT Std 45 Book" panose="020B0502020203020204" pitchFamily="34" charset="0"/>
                        </a:rPr>
                        <a:t>$12,250,000</a:t>
                      </a:r>
                    </a:p>
                  </a:txBody>
                  <a:tcPr/>
                </a:tc>
                <a:extLst>
                  <a:ext uri="{0D108BD9-81ED-4DB2-BD59-A6C34878D82A}">
                    <a16:rowId xmlns:a16="http://schemas.microsoft.com/office/drawing/2014/main" val="10003"/>
                  </a:ext>
                </a:extLst>
              </a:tr>
            </a:tbl>
          </a:graphicData>
        </a:graphic>
      </p:graphicFrame>
      <p:sp>
        <p:nvSpPr>
          <p:cNvPr id="4" name="TextBox 3"/>
          <p:cNvSpPr txBox="1"/>
          <p:nvPr/>
        </p:nvSpPr>
        <p:spPr>
          <a:xfrm>
            <a:off x="762000" y="5410200"/>
            <a:ext cx="5334000" cy="646331"/>
          </a:xfrm>
          <a:prstGeom prst="rect">
            <a:avLst/>
          </a:prstGeom>
          <a:noFill/>
        </p:spPr>
        <p:txBody>
          <a:bodyPr wrap="square" rtlCol="0">
            <a:spAutoFit/>
          </a:bodyPr>
          <a:lstStyle/>
          <a:p>
            <a:r>
              <a:rPr lang="en-US" sz="1200" dirty="0">
                <a:solidFill>
                  <a:schemeClr val="tx1"/>
                </a:solidFill>
                <a:latin typeface="Avenir LT Std 45 Book" panose="020B0502020203020204" pitchFamily="34" charset="0"/>
              </a:rPr>
              <a:t>The Contract Transportation appropriation reflects the projected cost of the fourth year of a five year transportation contract, the total five year cost of which is estimated at $72,596,031.</a:t>
            </a:r>
          </a:p>
        </p:txBody>
      </p:sp>
      <p:pic>
        <p:nvPicPr>
          <p:cNvPr id="5" name="Picture 4">
            <a:extLst>
              <a:ext uri="{FF2B5EF4-FFF2-40B4-BE49-F238E27FC236}">
                <a16:creationId xmlns:a16="http://schemas.microsoft.com/office/drawing/2014/main" id="{BE70D309-0C94-4D10-A215-923D97A77637}"/>
              </a:ext>
            </a:extLst>
          </p:cNvPr>
          <p:cNvPicPr>
            <a:picLocks noChangeAspect="1"/>
          </p:cNvPicPr>
          <p:nvPr/>
        </p:nvPicPr>
        <p:blipFill>
          <a:blip r:embed="rId2"/>
          <a:stretch>
            <a:fillRect/>
          </a:stretch>
        </p:blipFill>
        <p:spPr>
          <a:xfrm>
            <a:off x="5029200" y="1109002"/>
            <a:ext cx="3538270" cy="1535023"/>
          </a:xfrm>
          <a:prstGeom prst="rect">
            <a:avLst/>
          </a:prstGeom>
        </p:spPr>
      </p:pic>
    </p:spTree>
    <p:extLst>
      <p:ext uri="{BB962C8B-B14F-4D97-AF65-F5344CB8AC3E}">
        <p14:creationId xmlns:p14="http://schemas.microsoft.com/office/powerpoint/2010/main" val="30757066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EE32EA-DE67-4949-AB93-1A0C0AFB8B93}"/>
              </a:ext>
            </a:extLst>
          </p:cNvPr>
          <p:cNvPicPr>
            <a:picLocks noChangeAspect="1"/>
          </p:cNvPicPr>
          <p:nvPr/>
        </p:nvPicPr>
        <p:blipFill>
          <a:blip r:embed="rId2"/>
          <a:stretch>
            <a:fillRect/>
          </a:stretch>
        </p:blipFill>
        <p:spPr>
          <a:xfrm>
            <a:off x="654630" y="1670151"/>
            <a:ext cx="7955970" cy="3517697"/>
          </a:xfrm>
          <a:prstGeom prst="rect">
            <a:avLst/>
          </a:prstGeom>
        </p:spPr>
      </p:pic>
      <p:sp>
        <p:nvSpPr>
          <p:cNvPr id="2" name="Title 1"/>
          <p:cNvSpPr>
            <a:spLocks noGrp="1"/>
          </p:cNvSpPr>
          <p:nvPr>
            <p:ph type="title"/>
          </p:nvPr>
        </p:nvSpPr>
        <p:spPr/>
        <p:txBody>
          <a:bodyPr/>
          <a:lstStyle/>
          <a:p>
            <a:r>
              <a:rPr lang="en-US" dirty="0"/>
              <a:t>Expenditures by Category</a:t>
            </a:r>
          </a:p>
        </p:txBody>
      </p:sp>
      <p:sp>
        <p:nvSpPr>
          <p:cNvPr id="4" name="Rectangle 3">
            <a:extLst>
              <a:ext uri="{FF2B5EF4-FFF2-40B4-BE49-F238E27FC236}">
                <a16:creationId xmlns:a16="http://schemas.microsoft.com/office/drawing/2014/main" id="{BEFEFBAD-AF9D-4928-92A0-184BC2ED7CF5}"/>
              </a:ext>
            </a:extLst>
          </p:cNvPr>
          <p:cNvSpPr/>
          <p:nvPr/>
        </p:nvSpPr>
        <p:spPr bwMode="auto">
          <a:xfrm>
            <a:off x="575096" y="3777345"/>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3089171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3" name="Picture 2">
            <a:extLst>
              <a:ext uri="{FF2B5EF4-FFF2-40B4-BE49-F238E27FC236}">
                <a16:creationId xmlns:a16="http://schemas.microsoft.com/office/drawing/2014/main" id="{2A0613AA-7195-4F84-8737-6D0E7F44CE8C}"/>
              </a:ext>
            </a:extLst>
          </p:cNvPr>
          <p:cNvPicPr>
            <a:picLocks noChangeAspect="1"/>
          </p:cNvPicPr>
          <p:nvPr/>
        </p:nvPicPr>
        <p:blipFill>
          <a:blip r:embed="rId2"/>
          <a:stretch>
            <a:fillRect/>
          </a:stretch>
        </p:blipFill>
        <p:spPr>
          <a:xfrm>
            <a:off x="517808" y="1670151"/>
            <a:ext cx="8108383" cy="3517697"/>
          </a:xfrm>
          <a:prstGeom prst="rect">
            <a:avLst/>
          </a:prstGeom>
        </p:spPr>
      </p:pic>
    </p:spTree>
    <p:extLst>
      <p:ext uri="{BB962C8B-B14F-4D97-AF65-F5344CB8AC3E}">
        <p14:creationId xmlns:p14="http://schemas.microsoft.com/office/powerpoint/2010/main" val="11289965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Community Recreation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787294576"/>
              </p:ext>
            </p:extLst>
          </p:nvPr>
        </p:nvGraphicFramePr>
        <p:xfrm>
          <a:off x="685800" y="2971800"/>
          <a:ext cx="7848600" cy="1676400"/>
        </p:xfrm>
        <a:graphic>
          <a:graphicData uri="http://schemas.openxmlformats.org/drawingml/2006/table">
            <a:tbl>
              <a:tblPr firstRow="1" bandRow="1">
                <a:tableStyleId>{85BE263C-DBD7-4A20-BB59-AAB30ACAA65A}</a:tableStyleId>
              </a:tblPr>
              <a:tblGrid>
                <a:gridCol w="1165472">
                  <a:extLst>
                    <a:ext uri="{9D8B030D-6E8A-4147-A177-3AD203B41FA5}">
                      <a16:colId xmlns:a16="http://schemas.microsoft.com/office/drawing/2014/main" val="20000"/>
                    </a:ext>
                  </a:extLst>
                </a:gridCol>
                <a:gridCol w="2846034">
                  <a:extLst>
                    <a:ext uri="{9D8B030D-6E8A-4147-A177-3AD203B41FA5}">
                      <a16:colId xmlns:a16="http://schemas.microsoft.com/office/drawing/2014/main" val="20001"/>
                    </a:ext>
                  </a:extLst>
                </a:gridCol>
                <a:gridCol w="1918547">
                  <a:extLst>
                    <a:ext uri="{9D8B030D-6E8A-4147-A177-3AD203B41FA5}">
                      <a16:colId xmlns:a16="http://schemas.microsoft.com/office/drawing/2014/main" val="20002"/>
                    </a:ext>
                  </a:extLst>
                </a:gridCol>
                <a:gridCol w="1918547">
                  <a:extLst>
                    <a:ext uri="{9D8B030D-6E8A-4147-A177-3AD203B41FA5}">
                      <a16:colId xmlns:a16="http://schemas.microsoft.com/office/drawing/2014/main" val="20003"/>
                    </a:ext>
                  </a:extLst>
                </a:gridCol>
              </a:tblGrid>
              <a:tr h="904875">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2023-24</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771525">
                <a:tc>
                  <a:txBody>
                    <a:bodyPr/>
                    <a:lstStyle/>
                    <a:p>
                      <a:r>
                        <a:rPr lang="en-US" dirty="0">
                          <a:latin typeface="Avenir LT Std 45 Book" panose="020B0502020203020204" pitchFamily="34" charset="0"/>
                        </a:rPr>
                        <a:t>A7140</a:t>
                      </a:r>
                    </a:p>
                  </a:txBody>
                  <a:tcPr/>
                </a:tc>
                <a:tc>
                  <a:txBody>
                    <a:bodyPr/>
                    <a:lstStyle/>
                    <a:p>
                      <a:r>
                        <a:rPr lang="en-US" dirty="0">
                          <a:latin typeface="Avenir LT Std 45 Book" panose="020B0502020203020204" pitchFamily="34" charset="0"/>
                        </a:rPr>
                        <a:t>Community Recreation/ Natatorium</a:t>
                      </a:r>
                    </a:p>
                  </a:txBody>
                  <a:tcPr/>
                </a:tc>
                <a:tc>
                  <a:txBody>
                    <a:bodyPr/>
                    <a:lstStyle/>
                    <a:p>
                      <a:pPr algn="r"/>
                      <a:r>
                        <a:rPr lang="en-US" dirty="0">
                          <a:latin typeface="Avenir LT Std 45 Book" panose="020B0502020203020204" pitchFamily="34" charset="0"/>
                        </a:rPr>
                        <a:t>$111,400</a:t>
                      </a:r>
                    </a:p>
                  </a:txBody>
                  <a:tcPr/>
                </a:tc>
                <a:tc>
                  <a:txBody>
                    <a:bodyPr/>
                    <a:lstStyle/>
                    <a:p>
                      <a:pPr algn="r"/>
                      <a:r>
                        <a:rPr lang="en-US" dirty="0">
                          <a:latin typeface="Avenir LT Std 45 Book" panose="020B0502020203020204" pitchFamily="34" charset="0"/>
                        </a:rPr>
                        <a:t>$101,400</a:t>
                      </a:r>
                    </a:p>
                  </a:txBody>
                  <a:tcPr/>
                </a:tc>
                <a:extLst>
                  <a:ext uri="{0D108BD9-81ED-4DB2-BD59-A6C34878D82A}">
                    <a16:rowId xmlns:a16="http://schemas.microsoft.com/office/drawing/2014/main" val="10001"/>
                  </a:ext>
                </a:extLst>
              </a:tr>
            </a:tbl>
          </a:graphicData>
        </a:graphic>
      </p:graphicFrame>
      <p:pic>
        <p:nvPicPr>
          <p:cNvPr id="4" name="Picture 3">
            <a:extLst>
              <a:ext uri="{FF2B5EF4-FFF2-40B4-BE49-F238E27FC236}">
                <a16:creationId xmlns:a16="http://schemas.microsoft.com/office/drawing/2014/main" id="{C6647E1B-29E6-47A0-9F55-0C6DDC2DB19C}"/>
              </a:ext>
            </a:extLst>
          </p:cNvPr>
          <p:cNvPicPr>
            <a:picLocks noChangeAspect="1"/>
          </p:cNvPicPr>
          <p:nvPr/>
        </p:nvPicPr>
        <p:blipFill>
          <a:blip r:embed="rId2"/>
          <a:stretch>
            <a:fillRect/>
          </a:stretch>
        </p:blipFill>
        <p:spPr>
          <a:xfrm>
            <a:off x="4800600" y="1143000"/>
            <a:ext cx="3726150" cy="1616533"/>
          </a:xfrm>
          <a:prstGeom prst="rect">
            <a:avLst/>
          </a:prstGeom>
        </p:spPr>
      </p:pic>
    </p:spTree>
    <p:extLst>
      <p:ext uri="{BB962C8B-B14F-4D97-AF65-F5344CB8AC3E}">
        <p14:creationId xmlns:p14="http://schemas.microsoft.com/office/powerpoint/2010/main" val="33897123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7774455-EBCD-4556-935D-DCB917AE2D9A}"/>
              </a:ext>
            </a:extLst>
          </p:cNvPr>
          <p:cNvPicPr>
            <a:picLocks noChangeAspect="1"/>
          </p:cNvPicPr>
          <p:nvPr/>
        </p:nvPicPr>
        <p:blipFill>
          <a:blip r:embed="rId2"/>
          <a:stretch>
            <a:fillRect/>
          </a:stretch>
        </p:blipFill>
        <p:spPr>
          <a:xfrm>
            <a:off x="590967" y="1670151"/>
            <a:ext cx="7962066" cy="3517697"/>
          </a:xfrm>
          <a:prstGeom prst="rect">
            <a:avLst/>
          </a:prstGeom>
        </p:spPr>
      </p:pic>
      <p:sp>
        <p:nvSpPr>
          <p:cNvPr id="2" name="Title 1"/>
          <p:cNvSpPr>
            <a:spLocks noGrp="1"/>
          </p:cNvSpPr>
          <p:nvPr>
            <p:ph type="title"/>
          </p:nvPr>
        </p:nvSpPr>
        <p:spPr/>
        <p:txBody>
          <a:bodyPr/>
          <a:lstStyle/>
          <a:p>
            <a:r>
              <a:rPr lang="en-US" dirty="0"/>
              <a:t>Expenditures by Category</a:t>
            </a:r>
          </a:p>
        </p:txBody>
      </p:sp>
      <p:sp>
        <p:nvSpPr>
          <p:cNvPr id="4" name="Rectangle 3">
            <a:extLst>
              <a:ext uri="{FF2B5EF4-FFF2-40B4-BE49-F238E27FC236}">
                <a16:creationId xmlns:a16="http://schemas.microsoft.com/office/drawing/2014/main" id="{001CE5DE-13A4-4988-A676-874CE3041F76}"/>
              </a:ext>
            </a:extLst>
          </p:cNvPr>
          <p:cNvSpPr/>
          <p:nvPr/>
        </p:nvSpPr>
        <p:spPr bwMode="auto">
          <a:xfrm>
            <a:off x="524774" y="4225504"/>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7169996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3" name="Picture 2">
            <a:extLst>
              <a:ext uri="{FF2B5EF4-FFF2-40B4-BE49-F238E27FC236}">
                <a16:creationId xmlns:a16="http://schemas.microsoft.com/office/drawing/2014/main" id="{48FDF584-DD64-44F7-9577-141DEF104846}"/>
              </a:ext>
            </a:extLst>
          </p:cNvPr>
          <p:cNvPicPr>
            <a:picLocks noChangeAspect="1"/>
          </p:cNvPicPr>
          <p:nvPr/>
        </p:nvPicPr>
        <p:blipFill>
          <a:blip r:embed="rId2"/>
          <a:stretch>
            <a:fillRect/>
          </a:stretch>
        </p:blipFill>
        <p:spPr>
          <a:xfrm>
            <a:off x="609600" y="1600200"/>
            <a:ext cx="8108383" cy="3517697"/>
          </a:xfrm>
          <a:prstGeom prst="rect">
            <a:avLst/>
          </a:prstGeom>
        </p:spPr>
      </p:pic>
    </p:spTree>
    <p:extLst>
      <p:ext uri="{BB962C8B-B14F-4D97-AF65-F5344CB8AC3E}">
        <p14:creationId xmlns:p14="http://schemas.microsoft.com/office/powerpoint/2010/main" val="41534203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Undistributed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759582842"/>
              </p:ext>
            </p:extLst>
          </p:nvPr>
        </p:nvGraphicFramePr>
        <p:xfrm>
          <a:off x="381000" y="3048000"/>
          <a:ext cx="8153400" cy="1971040"/>
        </p:xfrm>
        <a:graphic>
          <a:graphicData uri="http://schemas.openxmlformats.org/drawingml/2006/table">
            <a:tbl>
              <a:tblPr firstRow="1" bandRow="1">
                <a:tableStyleId>{85BE263C-DBD7-4A20-BB59-AAB30ACAA65A}</a:tableStyleId>
              </a:tblPr>
              <a:tblGrid>
                <a:gridCol w="1210734">
                  <a:extLst>
                    <a:ext uri="{9D8B030D-6E8A-4147-A177-3AD203B41FA5}">
                      <a16:colId xmlns:a16="http://schemas.microsoft.com/office/drawing/2014/main" val="20000"/>
                    </a:ext>
                  </a:extLst>
                </a:gridCol>
                <a:gridCol w="2956560">
                  <a:extLst>
                    <a:ext uri="{9D8B030D-6E8A-4147-A177-3AD203B41FA5}">
                      <a16:colId xmlns:a16="http://schemas.microsoft.com/office/drawing/2014/main" val="20001"/>
                    </a:ext>
                  </a:extLst>
                </a:gridCol>
                <a:gridCol w="1993053">
                  <a:extLst>
                    <a:ext uri="{9D8B030D-6E8A-4147-A177-3AD203B41FA5}">
                      <a16:colId xmlns:a16="http://schemas.microsoft.com/office/drawing/2014/main" val="20002"/>
                    </a:ext>
                  </a:extLst>
                </a:gridCol>
                <a:gridCol w="1993053">
                  <a:extLst>
                    <a:ext uri="{9D8B030D-6E8A-4147-A177-3AD203B41FA5}">
                      <a16:colId xmlns:a16="http://schemas.microsoft.com/office/drawing/2014/main" val="20003"/>
                    </a:ext>
                  </a:extLst>
                </a:gridCol>
              </a:tblGrid>
              <a:tr h="675640">
                <a:tc>
                  <a:txBody>
                    <a:bodyPr/>
                    <a:lstStyle/>
                    <a:p>
                      <a:pPr algn="ctr"/>
                      <a:r>
                        <a:rPr lang="en-US" sz="1400" dirty="0">
                          <a:latin typeface="Avenir LT Std 45 Book" panose="020B0502020203020204" pitchFamily="34" charset="0"/>
                        </a:rPr>
                        <a:t>Budget Code</a:t>
                      </a:r>
                    </a:p>
                  </a:txBody>
                  <a:tcPr anchor="ctr">
                    <a:solidFill>
                      <a:srgbClr val="00B050"/>
                    </a:solidFill>
                  </a:tcPr>
                </a:tc>
                <a:tc>
                  <a:txBody>
                    <a:bodyPr/>
                    <a:lstStyle/>
                    <a:p>
                      <a:pPr algn="ctr"/>
                      <a:r>
                        <a:rPr lang="en-US" sz="1400" dirty="0">
                          <a:latin typeface="Avenir LT Std 45 Book" panose="020B0502020203020204" pitchFamily="34" charset="0"/>
                        </a:rPr>
                        <a:t>Description</a:t>
                      </a:r>
                    </a:p>
                  </a:txBody>
                  <a:tcPr anchor="ctr">
                    <a:solidFill>
                      <a:srgbClr val="00B050"/>
                    </a:solidFill>
                  </a:tcPr>
                </a:tc>
                <a:tc>
                  <a:txBody>
                    <a:bodyPr/>
                    <a:lstStyle/>
                    <a:p>
                      <a:pPr algn="ctr"/>
                      <a:r>
                        <a:rPr lang="en-US" sz="1400" dirty="0">
                          <a:latin typeface="Avenir LT Std 45 Book" panose="020B0502020203020204" pitchFamily="34" charset="0"/>
                        </a:rPr>
                        <a:t>2024-25</a:t>
                      </a:r>
                      <a:br>
                        <a:rPr lang="en-US" sz="1400" dirty="0">
                          <a:latin typeface="Avenir LT Std 45 Book" panose="020B0502020203020204" pitchFamily="34" charset="0"/>
                        </a:rPr>
                      </a:br>
                      <a:r>
                        <a:rPr lang="en-US" sz="1400" dirty="0">
                          <a:latin typeface="Avenir LT Std 45 Book" panose="020B0502020203020204" pitchFamily="34" charset="0"/>
                        </a:rPr>
                        <a:t>Proposed Budget</a:t>
                      </a:r>
                    </a:p>
                  </a:txBody>
                  <a:tcPr anchor="ctr">
                    <a:solidFill>
                      <a:srgbClr val="00B050"/>
                    </a:solidFill>
                  </a:tcPr>
                </a:tc>
                <a:tc>
                  <a:txBody>
                    <a:bodyPr/>
                    <a:lstStyle/>
                    <a:p>
                      <a:pPr algn="ctr"/>
                      <a:r>
                        <a:rPr lang="en-US" sz="1400" dirty="0">
                          <a:latin typeface="Avenir LT Std 45 Book" panose="020B0502020203020204" pitchFamily="34" charset="0"/>
                        </a:rPr>
                        <a:t>2023-24</a:t>
                      </a:r>
                      <a:br>
                        <a:rPr lang="en-US" sz="1400" dirty="0">
                          <a:latin typeface="Avenir LT Std 45 Book" panose="020B0502020203020204" pitchFamily="34" charset="0"/>
                        </a:rPr>
                      </a:br>
                      <a:r>
                        <a:rPr lang="en-US" sz="14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608740">
                <a:tc>
                  <a:txBody>
                    <a:bodyPr/>
                    <a:lstStyle/>
                    <a:p>
                      <a:r>
                        <a:rPr lang="en-US" sz="1600" dirty="0">
                          <a:latin typeface="Avenir LT Std 45 Book" panose="020B0502020203020204" pitchFamily="34" charset="0"/>
                        </a:rPr>
                        <a:t>A9000’s</a:t>
                      </a:r>
                    </a:p>
                  </a:txBody>
                  <a:tcPr/>
                </a:tc>
                <a:tc>
                  <a:txBody>
                    <a:bodyPr/>
                    <a:lstStyle/>
                    <a:p>
                      <a:r>
                        <a:rPr lang="en-US" sz="1600" dirty="0">
                          <a:latin typeface="Avenir LT Std 45 Book" panose="020B0502020203020204" pitchFamily="34" charset="0"/>
                        </a:rPr>
                        <a:t>Employee Benefits</a:t>
                      </a:r>
                    </a:p>
                  </a:txBody>
                  <a:tcPr/>
                </a:tc>
                <a:tc>
                  <a:txBody>
                    <a:bodyPr/>
                    <a:lstStyle/>
                    <a:p>
                      <a:pPr algn="r"/>
                      <a:r>
                        <a:rPr lang="en-US" sz="1600" dirty="0">
                          <a:latin typeface="Avenir LT Std 45 Book" panose="020B0502020203020204" pitchFamily="34" charset="0"/>
                        </a:rPr>
                        <a:t>$80,282,620</a:t>
                      </a:r>
                    </a:p>
                  </a:txBody>
                  <a:tcPr/>
                </a:tc>
                <a:tc>
                  <a:txBody>
                    <a:bodyPr/>
                    <a:lstStyle/>
                    <a:p>
                      <a:pPr algn="r"/>
                      <a:r>
                        <a:rPr lang="en-US" sz="1600" dirty="0">
                          <a:latin typeface="Avenir LT Std 45 Book" panose="020B0502020203020204" pitchFamily="34" charset="0"/>
                        </a:rPr>
                        <a:t>$76,672,620</a:t>
                      </a:r>
                    </a:p>
                  </a:txBody>
                  <a:tcPr/>
                </a:tc>
                <a:extLst>
                  <a:ext uri="{0D108BD9-81ED-4DB2-BD59-A6C34878D82A}">
                    <a16:rowId xmlns:a16="http://schemas.microsoft.com/office/drawing/2014/main" val="10001"/>
                  </a:ext>
                </a:extLst>
              </a:tr>
              <a:tr h="686660">
                <a:tc>
                  <a:txBody>
                    <a:bodyPr/>
                    <a:lstStyle/>
                    <a:p>
                      <a:r>
                        <a:rPr lang="en-US" sz="1600" dirty="0">
                          <a:latin typeface="Avenir LT Std 45 Book" panose="020B0502020203020204" pitchFamily="34" charset="0"/>
                        </a:rPr>
                        <a:t>A9700’s </a:t>
                      </a:r>
                      <a:r>
                        <a:rPr lang="en-US" sz="1200" dirty="0">
                          <a:latin typeface="Avenir LT Std 45 Book" panose="020B0502020203020204" pitchFamily="34" charset="0"/>
                        </a:rPr>
                        <a:t>to</a:t>
                      </a:r>
                      <a:br>
                        <a:rPr lang="en-US" sz="1600" dirty="0">
                          <a:latin typeface="Avenir LT Std 45 Book" panose="020B0502020203020204" pitchFamily="34" charset="0"/>
                        </a:rPr>
                      </a:br>
                      <a:r>
                        <a:rPr lang="en-US" sz="1600" dirty="0">
                          <a:latin typeface="Avenir LT Std 45 Book" panose="020B0502020203020204" pitchFamily="34" charset="0"/>
                        </a:rPr>
                        <a:t>A9900’s</a:t>
                      </a:r>
                    </a:p>
                  </a:txBody>
                  <a:tcPr/>
                </a:tc>
                <a:tc>
                  <a:txBody>
                    <a:bodyPr/>
                    <a:lstStyle/>
                    <a:p>
                      <a:r>
                        <a:rPr lang="en-US" sz="1600" dirty="0">
                          <a:latin typeface="Avenir LT Std 45 Book" panose="020B0502020203020204" pitchFamily="34" charset="0"/>
                        </a:rPr>
                        <a:t>TAN Interest/Transfers to Other Funds</a:t>
                      </a:r>
                    </a:p>
                  </a:txBody>
                  <a:tcPr/>
                </a:tc>
                <a:tc>
                  <a:txBody>
                    <a:bodyPr/>
                    <a:lstStyle/>
                    <a:p>
                      <a:pPr algn="r"/>
                      <a:r>
                        <a:rPr lang="en-US" sz="1600" dirty="0">
                          <a:latin typeface="Avenir LT Std 45 Book" panose="020B0502020203020204" pitchFamily="34" charset="0"/>
                        </a:rPr>
                        <a:t>$10,771,606</a:t>
                      </a:r>
                    </a:p>
                  </a:txBody>
                  <a:tcPr/>
                </a:tc>
                <a:tc>
                  <a:txBody>
                    <a:bodyPr/>
                    <a:lstStyle/>
                    <a:p>
                      <a:pPr algn="r"/>
                      <a:r>
                        <a:rPr lang="en-US" sz="1600" dirty="0">
                          <a:latin typeface="Avenir LT Std 45 Book" panose="020B0502020203020204" pitchFamily="34" charset="0"/>
                        </a:rPr>
                        <a:t>$11,414,881</a:t>
                      </a:r>
                    </a:p>
                  </a:txBody>
                  <a:tcPr/>
                </a:tc>
                <a:extLst>
                  <a:ext uri="{0D108BD9-81ED-4DB2-BD59-A6C34878D82A}">
                    <a16:rowId xmlns:a16="http://schemas.microsoft.com/office/drawing/2014/main" val="10002"/>
                  </a:ext>
                </a:extLst>
              </a:tr>
            </a:tbl>
          </a:graphicData>
        </a:graphic>
      </p:graphicFrame>
      <p:pic>
        <p:nvPicPr>
          <p:cNvPr id="4" name="Picture 3">
            <a:extLst>
              <a:ext uri="{FF2B5EF4-FFF2-40B4-BE49-F238E27FC236}">
                <a16:creationId xmlns:a16="http://schemas.microsoft.com/office/drawing/2014/main" id="{8D9BD0D2-0C8B-4EDD-9AB4-2271849BE11E}"/>
              </a:ext>
            </a:extLst>
          </p:cNvPr>
          <p:cNvPicPr>
            <a:picLocks noChangeAspect="1"/>
          </p:cNvPicPr>
          <p:nvPr/>
        </p:nvPicPr>
        <p:blipFill>
          <a:blip r:embed="rId2"/>
          <a:stretch>
            <a:fillRect/>
          </a:stretch>
        </p:blipFill>
        <p:spPr>
          <a:xfrm>
            <a:off x="4648200" y="1084052"/>
            <a:ext cx="3919043" cy="1700216"/>
          </a:xfrm>
          <a:prstGeom prst="rect">
            <a:avLst/>
          </a:prstGeom>
        </p:spPr>
      </p:pic>
    </p:spTree>
    <p:extLst>
      <p:ext uri="{BB962C8B-B14F-4D97-AF65-F5344CB8AC3E}">
        <p14:creationId xmlns:p14="http://schemas.microsoft.com/office/powerpoint/2010/main" val="4134327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sp>
        <p:nvSpPr>
          <p:cNvPr id="9" name="TextBox 8">
            <a:extLst>
              <a:ext uri="{FF2B5EF4-FFF2-40B4-BE49-F238E27FC236}">
                <a16:creationId xmlns:a16="http://schemas.microsoft.com/office/drawing/2014/main" id="{4E5A4218-3303-4450-96D2-C1222B9AD4CA}"/>
              </a:ext>
            </a:extLst>
          </p:cNvPr>
          <p:cNvSpPr txBox="1"/>
          <p:nvPr/>
        </p:nvSpPr>
        <p:spPr>
          <a:xfrm>
            <a:off x="838200" y="1066800"/>
            <a:ext cx="7391400" cy="984885"/>
          </a:xfrm>
          <a:prstGeom prst="rect">
            <a:avLst/>
          </a:prstGeom>
          <a:noFill/>
        </p:spPr>
        <p:txBody>
          <a:bodyPr wrap="square" rtlCol="0">
            <a:spAutoFit/>
          </a:bodyPr>
          <a:lstStyle/>
          <a:p>
            <a:pPr algn="ctr"/>
            <a:r>
              <a:rPr lang="en-US" sz="1400" dirty="0">
                <a:solidFill>
                  <a:schemeClr val="tx1"/>
                </a:solidFill>
                <a:latin typeface="Avenir LT Std 45 Book" panose="020B0502020203020204" pitchFamily="34" charset="0"/>
              </a:rPr>
              <a:t>Full detailed budget information is found by visiting </a:t>
            </a:r>
            <a:br>
              <a:rPr lang="en-US" sz="1400" dirty="0">
                <a:solidFill>
                  <a:schemeClr val="tx1"/>
                </a:solidFill>
                <a:latin typeface="Avenir LT Std 45 Book" panose="020B0502020203020204" pitchFamily="34" charset="0"/>
              </a:rPr>
            </a:br>
            <a:r>
              <a:rPr lang="en-US" sz="1400" dirty="0">
                <a:solidFill>
                  <a:schemeClr val="tx1"/>
                </a:solidFill>
                <a:latin typeface="Avenir LT Std 45 Book" panose="020B0502020203020204" pitchFamily="34" charset="0"/>
                <a:hlinkClick r:id="rId2">
                  <a:extLst>
                    <a:ext uri="{A12FA001-AC4F-418D-AE19-62706E023703}">
                      <ahyp:hlinkClr xmlns:ahyp="http://schemas.microsoft.com/office/drawing/2018/hyperlinkcolor" val="tx"/>
                    </a:ext>
                  </a:extLst>
                </a:hlinkClick>
              </a:rPr>
              <a:t>http://www.hhh.k12.ny.us/budget</a:t>
            </a:r>
            <a:r>
              <a:rPr lang="en-US" sz="1400" dirty="0">
                <a:solidFill>
                  <a:schemeClr val="tx1"/>
                </a:solidFill>
                <a:latin typeface="Avenir LT Std 45 Book" panose="020B0502020203020204" pitchFamily="34" charset="0"/>
              </a:rPr>
              <a:t> </a:t>
            </a:r>
            <a:br>
              <a:rPr lang="en-US" sz="1400" dirty="0">
                <a:solidFill>
                  <a:schemeClr val="tx1"/>
                </a:solidFill>
                <a:latin typeface="Avenir LT Std 45 Book" panose="020B0502020203020204" pitchFamily="34" charset="0"/>
              </a:rPr>
            </a:br>
            <a:r>
              <a:rPr lang="en-US" sz="1400" dirty="0">
                <a:solidFill>
                  <a:schemeClr val="tx1"/>
                </a:solidFill>
                <a:latin typeface="Avenir LT Std 45 Book" panose="020B0502020203020204" pitchFamily="34" charset="0"/>
              </a:rPr>
              <a:t>or following this sequence of clicks:  </a:t>
            </a:r>
            <a:br>
              <a:rPr lang="en-US" sz="1600" dirty="0">
                <a:solidFill>
                  <a:schemeClr val="tx1"/>
                </a:solidFill>
                <a:latin typeface="Avenir LT Std 45 Book" panose="020B0502020203020204" pitchFamily="34" charset="0"/>
              </a:rPr>
            </a:br>
            <a:endParaRPr lang="en-US" sz="1600" dirty="0">
              <a:solidFill>
                <a:schemeClr val="tx1"/>
              </a:solidFill>
              <a:latin typeface="Avenir LT Std 45 Book" panose="020B0502020203020204" pitchFamily="34" charset="0"/>
            </a:endParaRPr>
          </a:p>
        </p:txBody>
      </p:sp>
      <p:pic>
        <p:nvPicPr>
          <p:cNvPr id="3" name="!!web">
            <a:extLst>
              <a:ext uri="{FF2B5EF4-FFF2-40B4-BE49-F238E27FC236}">
                <a16:creationId xmlns:a16="http://schemas.microsoft.com/office/drawing/2014/main" id="{2B85CE17-7430-4BBE-A2C8-F28AC7EB6030}"/>
              </a:ext>
            </a:extLst>
          </p:cNvPr>
          <p:cNvPicPr>
            <a:picLocks noChangeAspect="1"/>
          </p:cNvPicPr>
          <p:nvPr/>
        </p:nvPicPr>
        <p:blipFill>
          <a:blip r:embed="rId3"/>
          <a:stretch>
            <a:fillRect/>
          </a:stretch>
        </p:blipFill>
        <p:spPr>
          <a:xfrm>
            <a:off x="838200" y="1828800"/>
            <a:ext cx="7391400" cy="3617428"/>
          </a:xfrm>
          <a:prstGeom prst="rect">
            <a:avLst/>
          </a:prstGeom>
        </p:spPr>
      </p:pic>
    </p:spTree>
    <p:extLst>
      <p:ext uri="{BB962C8B-B14F-4D97-AF65-F5344CB8AC3E}">
        <p14:creationId xmlns:p14="http://schemas.microsoft.com/office/powerpoint/2010/main" val="32229259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6" name="Graphic 5" descr="Right pointing backhand index">
            <a:extLst>
              <a:ext uri="{FF2B5EF4-FFF2-40B4-BE49-F238E27FC236}">
                <a16:creationId xmlns:a16="http://schemas.microsoft.com/office/drawing/2014/main" id="{45D0F89E-F888-424E-B3A2-1E20ACBAD70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4114800" y="2209800"/>
            <a:ext cx="1143000" cy="1143000"/>
          </a:xfrm>
          <a:prstGeom prst="rect">
            <a:avLst/>
          </a:prstGeom>
        </p:spPr>
      </p:pic>
      <p:pic>
        <p:nvPicPr>
          <p:cNvPr id="10" name="!!web">
            <a:extLst>
              <a:ext uri="{FF2B5EF4-FFF2-40B4-BE49-F238E27FC236}">
                <a16:creationId xmlns:a16="http://schemas.microsoft.com/office/drawing/2014/main" id="{ABECA702-32CE-4D26-BDA4-13B11FBA6EF2}"/>
              </a:ext>
            </a:extLst>
          </p:cNvPr>
          <p:cNvPicPr>
            <a:picLocks noChangeAspect="1"/>
          </p:cNvPicPr>
          <p:nvPr/>
        </p:nvPicPr>
        <p:blipFill>
          <a:blip r:embed="rId4"/>
          <a:stretch>
            <a:fillRect/>
          </a:stretch>
        </p:blipFill>
        <p:spPr>
          <a:xfrm>
            <a:off x="-914400" y="1066800"/>
            <a:ext cx="11161466" cy="4419600"/>
          </a:xfrm>
          <a:prstGeom prst="rect">
            <a:avLst/>
          </a:prstGeom>
        </p:spPr>
      </p:pic>
    </p:spTree>
    <p:extLst>
      <p:ext uri="{BB962C8B-B14F-4D97-AF65-F5344CB8AC3E}">
        <p14:creationId xmlns:p14="http://schemas.microsoft.com/office/powerpoint/2010/main" val="6140499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BF20F-F539-4EB0-8915-366644959A56}"/>
              </a:ext>
            </a:extLst>
          </p:cNvPr>
          <p:cNvSpPr>
            <a:spLocks noGrp="1"/>
          </p:cNvSpPr>
          <p:nvPr>
            <p:ph type="title"/>
          </p:nvPr>
        </p:nvSpPr>
        <p:spPr/>
        <p:txBody>
          <a:bodyPr/>
          <a:lstStyle/>
          <a:p>
            <a:r>
              <a:rPr lang="en-US" dirty="0"/>
              <a:t>Detailed Budget Information</a:t>
            </a:r>
          </a:p>
        </p:txBody>
      </p:sp>
      <p:pic>
        <p:nvPicPr>
          <p:cNvPr id="7" name="Graphic 6" descr="Right pointing backhand index">
            <a:extLst>
              <a:ext uri="{FF2B5EF4-FFF2-40B4-BE49-F238E27FC236}">
                <a16:creationId xmlns:a16="http://schemas.microsoft.com/office/drawing/2014/main" id="{89F48DD0-A754-407A-AF38-9ED5A010FC8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2362200" y="3200400"/>
            <a:ext cx="1600200" cy="1600200"/>
          </a:xfrm>
          <a:prstGeom prst="rect">
            <a:avLst/>
          </a:prstGeom>
        </p:spPr>
      </p:pic>
      <p:pic>
        <p:nvPicPr>
          <p:cNvPr id="8" name="!!web">
            <a:extLst>
              <a:ext uri="{FF2B5EF4-FFF2-40B4-BE49-F238E27FC236}">
                <a16:creationId xmlns:a16="http://schemas.microsoft.com/office/drawing/2014/main" id="{C380E6B5-4C25-4D07-8C16-FCCE1106B880}"/>
              </a:ext>
            </a:extLst>
          </p:cNvPr>
          <p:cNvPicPr>
            <a:picLocks noChangeAspect="1"/>
          </p:cNvPicPr>
          <p:nvPr/>
        </p:nvPicPr>
        <p:blipFill rotWithShape="1">
          <a:blip r:embed="rId4"/>
          <a:srcRect l="17259" t="12189" r="9795" b="37706"/>
          <a:stretch/>
        </p:blipFill>
        <p:spPr>
          <a:xfrm>
            <a:off x="-381000" y="1143000"/>
            <a:ext cx="10042885" cy="4664242"/>
          </a:xfrm>
          <a:prstGeom prst="rect">
            <a:avLst/>
          </a:prstGeom>
        </p:spPr>
      </p:pic>
    </p:spTree>
    <p:extLst>
      <p:ext uri="{BB962C8B-B14F-4D97-AF65-F5344CB8AC3E}">
        <p14:creationId xmlns:p14="http://schemas.microsoft.com/office/powerpoint/2010/main" val="26414185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4" name="!!web">
            <a:extLst>
              <a:ext uri="{FF2B5EF4-FFF2-40B4-BE49-F238E27FC236}">
                <a16:creationId xmlns:a16="http://schemas.microsoft.com/office/drawing/2014/main" id="{F557FF0B-10C5-46D2-A01F-D67B45341CE2}"/>
              </a:ext>
            </a:extLst>
          </p:cNvPr>
          <p:cNvPicPr>
            <a:picLocks noChangeAspect="1"/>
          </p:cNvPicPr>
          <p:nvPr/>
        </p:nvPicPr>
        <p:blipFill rotWithShape="1">
          <a:blip r:embed="rId2"/>
          <a:srcRect t="3279" b="6202"/>
          <a:stretch/>
        </p:blipFill>
        <p:spPr>
          <a:xfrm>
            <a:off x="-381000" y="1066800"/>
            <a:ext cx="10833309" cy="4876800"/>
          </a:xfrm>
          <a:prstGeom prst="rect">
            <a:avLst/>
          </a:prstGeom>
        </p:spPr>
      </p:pic>
    </p:spTree>
    <p:extLst>
      <p:ext uri="{BB962C8B-B14F-4D97-AF65-F5344CB8AC3E}">
        <p14:creationId xmlns:p14="http://schemas.microsoft.com/office/powerpoint/2010/main" val="23790671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web">
            <a:extLst>
              <a:ext uri="{FF2B5EF4-FFF2-40B4-BE49-F238E27FC236}">
                <a16:creationId xmlns:a16="http://schemas.microsoft.com/office/drawing/2014/main" id="{C470B3CE-047E-43D2-AEFD-69EF501F6A28}"/>
              </a:ext>
            </a:extLst>
          </p:cNvPr>
          <p:cNvPicPr>
            <a:picLocks noChangeAspect="1"/>
          </p:cNvPicPr>
          <p:nvPr/>
        </p:nvPicPr>
        <p:blipFill rotWithShape="1">
          <a:blip r:embed="rId2"/>
          <a:srcRect l="13141" t="40408" r="31859" b="3007"/>
          <a:stretch/>
        </p:blipFill>
        <p:spPr>
          <a:xfrm>
            <a:off x="1447800" y="1219200"/>
            <a:ext cx="8488924" cy="4343400"/>
          </a:xfrm>
          <a:prstGeom prst="rect">
            <a:avLst/>
          </a:prstGeom>
        </p:spPr>
      </p:pic>
      <p:sp>
        <p:nvSpPr>
          <p:cNvPr id="2" name="Title 1"/>
          <p:cNvSpPr>
            <a:spLocks noGrp="1"/>
          </p:cNvSpPr>
          <p:nvPr>
            <p:ph type="title"/>
          </p:nvPr>
        </p:nvSpPr>
        <p:spPr/>
        <p:txBody>
          <a:bodyPr/>
          <a:lstStyle/>
          <a:p>
            <a:r>
              <a:rPr lang="en-US" dirty="0"/>
              <a:t>Detailed Budget Information</a:t>
            </a:r>
          </a:p>
        </p:txBody>
      </p:sp>
      <p:pic>
        <p:nvPicPr>
          <p:cNvPr id="4" name="Graphic 3" descr="Right pointing backhand index">
            <a:extLst>
              <a:ext uri="{FF2B5EF4-FFF2-40B4-BE49-F238E27FC236}">
                <a16:creationId xmlns:a16="http://schemas.microsoft.com/office/drawing/2014/main" id="{0373B7CA-811C-4AD7-9EF1-C3BE9D64964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71600" y="2438400"/>
            <a:ext cx="914400" cy="914400"/>
          </a:xfrm>
          <a:prstGeom prst="rect">
            <a:avLst/>
          </a:prstGeom>
        </p:spPr>
      </p:pic>
    </p:spTree>
    <p:extLst>
      <p:ext uri="{BB962C8B-B14F-4D97-AF65-F5344CB8AC3E}">
        <p14:creationId xmlns:p14="http://schemas.microsoft.com/office/powerpoint/2010/main" val="12963162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utoRev="1" fill="hold" nodeType="clickEffect">
                                  <p:stCondLst>
                                    <p:cond delay="0"/>
                                  </p:stCondLst>
                                  <p:childTnLst>
                                    <p:animMotion origin="layout" path="M 0 -1.11111E-6 L 0 0.3 " pathEditMode="fixed" rAng="0" ptsTypes="AA">
                                      <p:cBhvr>
                                        <p:cTn id="6" dur="2000" fill="hold"/>
                                        <p:tgtEl>
                                          <p:spTgt spid="4"/>
                                        </p:tgtEl>
                                        <p:attrNameLst>
                                          <p:attrName>ppt_x</p:attrName>
                                          <p:attrName>ppt_y</p:attrName>
                                        </p:attrNameLst>
                                      </p:cBhvr>
                                      <p:rCtr x="0" y="150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4F373C9A-8B81-42B3-A7AD-76E6AA945398}"/>
              </a:ext>
            </a:extLst>
          </p:cNvPr>
          <p:cNvPicPr>
            <a:picLocks noChangeAspect="1"/>
          </p:cNvPicPr>
          <p:nvPr/>
        </p:nvPicPr>
        <p:blipFill>
          <a:blip r:embed="rId2"/>
          <a:stretch>
            <a:fillRect/>
          </a:stretch>
        </p:blipFill>
        <p:spPr>
          <a:xfrm>
            <a:off x="304800" y="1957745"/>
            <a:ext cx="4206845" cy="2562880"/>
          </a:xfrm>
          <a:prstGeom prst="rect">
            <a:avLst/>
          </a:prstGeom>
        </p:spPr>
      </p:pic>
      <p:sp>
        <p:nvSpPr>
          <p:cNvPr id="2" name="Title 1">
            <a:extLst>
              <a:ext uri="{FF2B5EF4-FFF2-40B4-BE49-F238E27FC236}">
                <a16:creationId xmlns:a16="http://schemas.microsoft.com/office/drawing/2014/main" id="{A226DB90-CBAD-43CC-9F88-7C3242F08B62}"/>
              </a:ext>
            </a:extLst>
          </p:cNvPr>
          <p:cNvSpPr>
            <a:spLocks noGrp="1"/>
          </p:cNvSpPr>
          <p:nvPr>
            <p:ph type="title"/>
          </p:nvPr>
        </p:nvSpPr>
        <p:spPr/>
        <p:txBody>
          <a:bodyPr/>
          <a:lstStyle/>
          <a:p>
            <a:r>
              <a:rPr lang="en-US" dirty="0"/>
              <a:t>Vote Information</a:t>
            </a:r>
          </a:p>
        </p:txBody>
      </p:sp>
      <p:sp>
        <p:nvSpPr>
          <p:cNvPr id="11" name="Content Placeholder 10">
            <a:extLst>
              <a:ext uri="{FF2B5EF4-FFF2-40B4-BE49-F238E27FC236}">
                <a16:creationId xmlns:a16="http://schemas.microsoft.com/office/drawing/2014/main" id="{A95AE6A5-7742-4B77-A88A-7AAA553E01A8}"/>
              </a:ext>
            </a:extLst>
          </p:cNvPr>
          <p:cNvSpPr>
            <a:spLocks noGrp="1"/>
          </p:cNvSpPr>
          <p:nvPr>
            <p:ph sz="half" idx="2"/>
          </p:nvPr>
        </p:nvSpPr>
        <p:spPr>
          <a:xfrm>
            <a:off x="4572000" y="1219200"/>
            <a:ext cx="4191000" cy="4724400"/>
          </a:xfrm>
        </p:spPr>
        <p:txBody>
          <a:bodyPr/>
          <a:lstStyle/>
          <a:p>
            <a:pPr>
              <a:buFont typeface="Arial" panose="020B0604020202020204" pitchFamily="34" charset="0"/>
              <a:buChar char="•"/>
            </a:pPr>
            <a:r>
              <a:rPr lang="en-US" sz="2000" dirty="0"/>
              <a:t>What is being voted on?</a:t>
            </a:r>
          </a:p>
          <a:p>
            <a:pPr lvl="1">
              <a:buFont typeface="Wingdings" panose="05000000000000000000" pitchFamily="2" charset="2"/>
              <a:buChar char="ü"/>
            </a:pPr>
            <a:r>
              <a:rPr lang="en-US" sz="1600" dirty="0"/>
              <a:t>2024-25 budget</a:t>
            </a:r>
          </a:p>
          <a:p>
            <a:pPr lvl="1">
              <a:buFont typeface="Wingdings" panose="05000000000000000000" pitchFamily="2" charset="2"/>
              <a:buChar char="ü"/>
            </a:pPr>
            <a:r>
              <a:rPr lang="en-US" sz="1600" dirty="0"/>
              <a:t>Trustee Election</a:t>
            </a:r>
          </a:p>
          <a:p>
            <a:pPr lvl="1">
              <a:buFont typeface="Wingdings" panose="05000000000000000000" pitchFamily="2" charset="2"/>
              <a:buChar char="ü"/>
            </a:pPr>
            <a:r>
              <a:rPr lang="en-US" sz="1600" dirty="0"/>
              <a:t>Establish a Building Improvements Capital Reserve</a:t>
            </a:r>
          </a:p>
          <a:p>
            <a:pPr>
              <a:buSzPct val="105000"/>
              <a:buFont typeface="Arial" panose="020B0604020202020204" pitchFamily="34" charset="0"/>
              <a:buChar char="•"/>
            </a:pPr>
            <a:r>
              <a:rPr lang="en-US" sz="2000" dirty="0"/>
              <a:t>Voting details:</a:t>
            </a:r>
          </a:p>
          <a:p>
            <a:pPr lvl="1">
              <a:buSzPct val="105000"/>
              <a:buFont typeface="Wingdings" panose="05000000000000000000" pitchFamily="2" charset="2"/>
              <a:buChar char="ü"/>
            </a:pPr>
            <a:r>
              <a:rPr lang="en-US" sz="1600" u="sng" dirty="0"/>
              <a:t>Location</a:t>
            </a:r>
            <a:r>
              <a:rPr lang="en-US" sz="1600" dirty="0"/>
              <a:t>: High School East gymnasium</a:t>
            </a:r>
          </a:p>
          <a:p>
            <a:pPr lvl="1">
              <a:buSzPct val="105000"/>
              <a:buFont typeface="Wingdings" panose="05000000000000000000" pitchFamily="2" charset="2"/>
              <a:buChar char="ü"/>
            </a:pPr>
            <a:r>
              <a:rPr lang="en-US" sz="1600" u="sng" dirty="0"/>
              <a:t>Hours</a:t>
            </a:r>
            <a:r>
              <a:rPr lang="en-US" sz="1600" dirty="0"/>
              <a:t>: 7am to 10pm</a:t>
            </a:r>
          </a:p>
          <a:p>
            <a:pPr>
              <a:buSzPct val="105000"/>
              <a:buFont typeface="Arial" panose="020B0604020202020204" pitchFamily="34" charset="0"/>
              <a:buChar char="•"/>
            </a:pPr>
            <a:r>
              <a:rPr lang="en-US" sz="2000" dirty="0"/>
              <a:t>Can I vote?</a:t>
            </a:r>
          </a:p>
          <a:p>
            <a:pPr lvl="1">
              <a:buSzPct val="105000"/>
              <a:buFont typeface="Wingdings" panose="05000000000000000000" pitchFamily="2" charset="2"/>
              <a:buChar char="ü"/>
            </a:pPr>
            <a:r>
              <a:rPr lang="en-US" sz="1600" dirty="0"/>
              <a:t>Visit www.hhh.k12.ny.us </a:t>
            </a:r>
            <a:r>
              <a:rPr lang="en-US" sz="1600" dirty="0">
                <a:sym typeface="Wingdings" panose="05000000000000000000" pitchFamily="2" charset="2"/>
              </a:rPr>
              <a:t> district </a:t>
            </a:r>
            <a:r>
              <a:rPr lang="en-US" sz="1600" dirty="0"/>
              <a:t> </a:t>
            </a:r>
            <a:r>
              <a:rPr lang="en-US" sz="1600" dirty="0">
                <a:sym typeface="Wingdings" panose="05000000000000000000" pitchFamily="2" charset="2"/>
              </a:rPr>
              <a:t> budget information</a:t>
            </a:r>
            <a:r>
              <a:rPr lang="en-US" sz="1600" dirty="0"/>
              <a:t> to find out if you’re eligible and registered</a:t>
            </a:r>
          </a:p>
          <a:p>
            <a:pPr lvl="1">
              <a:buSzPct val="105000"/>
              <a:buFont typeface="Wingdings" panose="05000000000000000000" pitchFamily="2" charset="2"/>
              <a:buChar char="ü"/>
            </a:pPr>
            <a:r>
              <a:rPr lang="en-US" sz="1600" dirty="0"/>
              <a:t>Not registered? Contact </a:t>
            </a:r>
            <a:br>
              <a:rPr lang="en-US" sz="1600" dirty="0"/>
            </a:br>
            <a:r>
              <a:rPr lang="en-US" sz="1600" dirty="0"/>
              <a:t>our District Clerk</a:t>
            </a:r>
          </a:p>
        </p:txBody>
      </p:sp>
      <p:sp>
        <p:nvSpPr>
          <p:cNvPr id="4" name="Slide Number Placeholder 3">
            <a:extLst>
              <a:ext uri="{FF2B5EF4-FFF2-40B4-BE49-F238E27FC236}">
                <a16:creationId xmlns:a16="http://schemas.microsoft.com/office/drawing/2014/main" id="{932B5A9B-511F-4125-B685-B2B7A250A7CE}"/>
              </a:ext>
            </a:extLst>
          </p:cNvPr>
          <p:cNvSpPr>
            <a:spLocks noGrp="1"/>
          </p:cNvSpPr>
          <p:nvPr>
            <p:ph type="sldNum" sz="quarter" idx="10"/>
          </p:nvPr>
        </p:nvSpPr>
        <p:spPr/>
        <p:txBody>
          <a:bodyPr/>
          <a:lstStyle/>
          <a:p>
            <a:pPr>
              <a:defRPr/>
            </a:pPr>
            <a:fld id="{F167A526-2166-4C58-A6B2-042EB1F80EDB}" type="slidenum">
              <a:rPr lang="en-US" smtClean="0"/>
              <a:pPr>
                <a:defRPr/>
              </a:pPr>
              <a:t>60</a:t>
            </a:fld>
            <a:endParaRPr lang="en-US" dirty="0"/>
          </a:p>
        </p:txBody>
      </p:sp>
      <p:sp>
        <p:nvSpPr>
          <p:cNvPr id="9" name="TextBox 8">
            <a:extLst>
              <a:ext uri="{FF2B5EF4-FFF2-40B4-BE49-F238E27FC236}">
                <a16:creationId xmlns:a16="http://schemas.microsoft.com/office/drawing/2014/main" id="{4E99DB3C-EB43-4EB1-8EF4-995350ADBBDE}"/>
              </a:ext>
            </a:extLst>
          </p:cNvPr>
          <p:cNvSpPr txBox="1"/>
          <p:nvPr/>
        </p:nvSpPr>
        <p:spPr>
          <a:xfrm>
            <a:off x="1371600" y="3116015"/>
            <a:ext cx="914400" cy="523220"/>
          </a:xfrm>
          <a:prstGeom prst="rect">
            <a:avLst/>
          </a:prstGeom>
          <a:noFill/>
        </p:spPr>
        <p:txBody>
          <a:bodyPr wrap="square" rtlCol="0">
            <a:spAutoFit/>
          </a:bodyPr>
          <a:lstStyle/>
          <a:p>
            <a:pPr algn="ctr"/>
            <a:r>
              <a:rPr lang="en-US" sz="2800" b="1" dirty="0">
                <a:solidFill>
                  <a:srgbClr val="C00000"/>
                </a:solidFill>
                <a:latin typeface="Avenir LT Std 45 Book" panose="020B0502020203020204" pitchFamily="34" charset="0"/>
              </a:rPr>
              <a:t>21</a:t>
            </a:r>
          </a:p>
        </p:txBody>
      </p:sp>
      <p:sp>
        <p:nvSpPr>
          <p:cNvPr id="12" name="TextBox 11">
            <a:extLst>
              <a:ext uri="{FF2B5EF4-FFF2-40B4-BE49-F238E27FC236}">
                <a16:creationId xmlns:a16="http://schemas.microsoft.com/office/drawing/2014/main" id="{6D8112BE-4FE5-432F-BCCC-4ABB2BC04129}"/>
              </a:ext>
            </a:extLst>
          </p:cNvPr>
          <p:cNvSpPr txBox="1"/>
          <p:nvPr/>
        </p:nvSpPr>
        <p:spPr>
          <a:xfrm>
            <a:off x="426648" y="4520625"/>
            <a:ext cx="4000500" cy="584775"/>
          </a:xfrm>
          <a:prstGeom prst="rect">
            <a:avLst/>
          </a:prstGeom>
          <a:noFill/>
        </p:spPr>
        <p:txBody>
          <a:bodyPr wrap="square" rtlCol="0">
            <a:spAutoFit/>
          </a:bodyPr>
          <a:lstStyle/>
          <a:p>
            <a:pPr algn="ctr"/>
            <a:r>
              <a:rPr lang="en-US" sz="1600" dirty="0">
                <a:solidFill>
                  <a:srgbClr val="C00000"/>
                </a:solidFill>
                <a:latin typeface="Avenir LT Std 45 Book" panose="020B0502020203020204" pitchFamily="34" charset="0"/>
              </a:rPr>
              <a:t>Statewide school district voting </a:t>
            </a:r>
            <a:br>
              <a:rPr lang="en-US" sz="1600" dirty="0">
                <a:solidFill>
                  <a:srgbClr val="C00000"/>
                </a:solidFill>
                <a:latin typeface="Avenir LT Std 45 Book" panose="020B0502020203020204" pitchFamily="34" charset="0"/>
              </a:rPr>
            </a:br>
            <a:r>
              <a:rPr lang="en-US" sz="1600" dirty="0">
                <a:solidFill>
                  <a:srgbClr val="C00000"/>
                </a:solidFill>
                <a:latin typeface="Avenir LT Std 45 Book" panose="020B0502020203020204" pitchFamily="34" charset="0"/>
              </a:rPr>
              <a:t>held the third Tuesday in May each year.</a:t>
            </a:r>
          </a:p>
        </p:txBody>
      </p:sp>
      <p:sp>
        <p:nvSpPr>
          <p:cNvPr id="14" name="TextBox 13">
            <a:extLst>
              <a:ext uri="{FF2B5EF4-FFF2-40B4-BE49-F238E27FC236}">
                <a16:creationId xmlns:a16="http://schemas.microsoft.com/office/drawing/2014/main" id="{7062045D-4F16-4680-BF55-DD0539B54289}"/>
              </a:ext>
            </a:extLst>
          </p:cNvPr>
          <p:cNvSpPr txBox="1"/>
          <p:nvPr/>
        </p:nvSpPr>
        <p:spPr>
          <a:xfrm>
            <a:off x="322053" y="1377283"/>
            <a:ext cx="3030747" cy="707886"/>
          </a:xfrm>
          <a:prstGeom prst="rect">
            <a:avLst/>
          </a:prstGeom>
          <a:noFill/>
        </p:spPr>
        <p:txBody>
          <a:bodyPr wrap="square" rtlCol="0">
            <a:spAutoFit/>
          </a:bodyPr>
          <a:lstStyle/>
          <a:p>
            <a:r>
              <a:rPr lang="en-US" sz="4000" b="1" dirty="0">
                <a:solidFill>
                  <a:srgbClr val="C00000"/>
                </a:solidFill>
                <a:latin typeface="Avenir LT Std 45 Book" panose="020B0502020203020204" pitchFamily="34" charset="0"/>
              </a:rPr>
              <a:t>May 2024</a:t>
            </a:r>
          </a:p>
        </p:txBody>
      </p:sp>
    </p:spTree>
    <p:extLst>
      <p:ext uri="{BB962C8B-B14F-4D97-AF65-F5344CB8AC3E}">
        <p14:creationId xmlns:p14="http://schemas.microsoft.com/office/powerpoint/2010/main" val="3389166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1000"/>
                                        <p:tgtEl>
                                          <p:spTgt spid="11">
                                            <p:txEl>
                                              <p:pRg st="1" end="1"/>
                                            </p:txEl>
                                          </p:spTgt>
                                        </p:tgtEl>
                                      </p:cBhvr>
                                    </p:animEffect>
                                    <p:anim calcmode="lin" valueType="num">
                                      <p:cBhvr>
                                        <p:cTn id="13"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11">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1000"/>
                                        <p:tgtEl>
                                          <p:spTgt spid="11">
                                            <p:txEl>
                                              <p:pRg st="2" end="2"/>
                                            </p:txEl>
                                          </p:spTgt>
                                        </p:tgtEl>
                                      </p:cBhvr>
                                    </p:animEffect>
                                    <p:anim calcmode="lin" valueType="num">
                                      <p:cBhvr>
                                        <p:cTn id="18"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11">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fade">
                                      <p:cBhvr>
                                        <p:cTn id="22" dur="1000"/>
                                        <p:tgtEl>
                                          <p:spTgt spid="11">
                                            <p:txEl>
                                              <p:pRg st="3" end="3"/>
                                            </p:txEl>
                                          </p:spTgt>
                                        </p:tgtEl>
                                      </p:cBhvr>
                                    </p:animEffect>
                                    <p:anim calcmode="lin" valueType="num">
                                      <p:cBhvr>
                                        <p:cTn id="23"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1">
                                            <p:txEl>
                                              <p:pRg st="4" end="4"/>
                                            </p:txEl>
                                          </p:spTgt>
                                        </p:tgtEl>
                                        <p:attrNameLst>
                                          <p:attrName>style.visibility</p:attrName>
                                        </p:attrNameLst>
                                      </p:cBhvr>
                                      <p:to>
                                        <p:strVal val="visible"/>
                                      </p:to>
                                    </p:set>
                                    <p:animEffect transition="in" filter="fade">
                                      <p:cBhvr>
                                        <p:cTn id="29" dur="1000"/>
                                        <p:tgtEl>
                                          <p:spTgt spid="11">
                                            <p:txEl>
                                              <p:pRg st="4" end="4"/>
                                            </p:txEl>
                                          </p:spTgt>
                                        </p:tgtEl>
                                      </p:cBhvr>
                                    </p:animEffect>
                                    <p:anim calcmode="lin" valueType="num">
                                      <p:cBhvr>
                                        <p:cTn id="30" dur="10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11">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xEl>
                                              <p:pRg st="5" end="5"/>
                                            </p:txEl>
                                          </p:spTgt>
                                        </p:tgtEl>
                                        <p:attrNameLst>
                                          <p:attrName>style.visibility</p:attrName>
                                        </p:attrNameLst>
                                      </p:cBhvr>
                                      <p:to>
                                        <p:strVal val="visible"/>
                                      </p:to>
                                    </p:set>
                                    <p:animEffect transition="in" filter="fade">
                                      <p:cBhvr>
                                        <p:cTn id="34" dur="1000"/>
                                        <p:tgtEl>
                                          <p:spTgt spid="11">
                                            <p:txEl>
                                              <p:pRg st="5" end="5"/>
                                            </p:txEl>
                                          </p:spTgt>
                                        </p:tgtEl>
                                      </p:cBhvr>
                                    </p:animEffect>
                                    <p:anim calcmode="lin" valueType="num">
                                      <p:cBhvr>
                                        <p:cTn id="35" dur="1000" fill="hold"/>
                                        <p:tgtEl>
                                          <p:spTgt spid="11">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11">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1">
                                            <p:txEl>
                                              <p:pRg st="6" end="6"/>
                                            </p:txEl>
                                          </p:spTgt>
                                        </p:tgtEl>
                                        <p:attrNameLst>
                                          <p:attrName>style.visibility</p:attrName>
                                        </p:attrNameLst>
                                      </p:cBhvr>
                                      <p:to>
                                        <p:strVal val="visible"/>
                                      </p:to>
                                    </p:set>
                                    <p:animEffect transition="in" filter="fade">
                                      <p:cBhvr>
                                        <p:cTn id="39" dur="1000"/>
                                        <p:tgtEl>
                                          <p:spTgt spid="11">
                                            <p:txEl>
                                              <p:pRg st="6" end="6"/>
                                            </p:txEl>
                                          </p:spTgt>
                                        </p:tgtEl>
                                      </p:cBhvr>
                                    </p:animEffect>
                                    <p:anim calcmode="lin" valueType="num">
                                      <p:cBhvr>
                                        <p:cTn id="40" dur="1000" fill="hold"/>
                                        <p:tgtEl>
                                          <p:spTgt spid="11">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1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11">
                                            <p:txEl>
                                              <p:pRg st="7" end="7"/>
                                            </p:txEl>
                                          </p:spTgt>
                                        </p:tgtEl>
                                        <p:attrNameLst>
                                          <p:attrName>style.visibility</p:attrName>
                                        </p:attrNameLst>
                                      </p:cBhvr>
                                      <p:to>
                                        <p:strVal val="visible"/>
                                      </p:to>
                                    </p:set>
                                    <p:animEffect transition="in" filter="fade">
                                      <p:cBhvr>
                                        <p:cTn id="46" dur="1000"/>
                                        <p:tgtEl>
                                          <p:spTgt spid="11">
                                            <p:txEl>
                                              <p:pRg st="7" end="7"/>
                                            </p:txEl>
                                          </p:spTgt>
                                        </p:tgtEl>
                                      </p:cBhvr>
                                    </p:animEffect>
                                    <p:anim calcmode="lin" valueType="num">
                                      <p:cBhvr>
                                        <p:cTn id="47" dur="1000" fill="hold"/>
                                        <p:tgtEl>
                                          <p:spTgt spid="11">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11">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1">
                                            <p:txEl>
                                              <p:pRg st="8" end="8"/>
                                            </p:txEl>
                                          </p:spTgt>
                                        </p:tgtEl>
                                        <p:attrNameLst>
                                          <p:attrName>style.visibility</p:attrName>
                                        </p:attrNameLst>
                                      </p:cBhvr>
                                      <p:to>
                                        <p:strVal val="visible"/>
                                      </p:to>
                                    </p:set>
                                    <p:animEffect transition="in" filter="fade">
                                      <p:cBhvr>
                                        <p:cTn id="51" dur="1000"/>
                                        <p:tgtEl>
                                          <p:spTgt spid="11">
                                            <p:txEl>
                                              <p:pRg st="8" end="8"/>
                                            </p:txEl>
                                          </p:spTgt>
                                        </p:tgtEl>
                                      </p:cBhvr>
                                    </p:animEffect>
                                    <p:anim calcmode="lin" valueType="num">
                                      <p:cBhvr>
                                        <p:cTn id="52" dur="1000" fill="hold"/>
                                        <p:tgtEl>
                                          <p:spTgt spid="11">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11">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1">
                                            <p:txEl>
                                              <p:pRg st="9" end="9"/>
                                            </p:txEl>
                                          </p:spTgt>
                                        </p:tgtEl>
                                        <p:attrNameLst>
                                          <p:attrName>style.visibility</p:attrName>
                                        </p:attrNameLst>
                                      </p:cBhvr>
                                      <p:to>
                                        <p:strVal val="visible"/>
                                      </p:to>
                                    </p:set>
                                    <p:animEffect transition="in" filter="fade">
                                      <p:cBhvr>
                                        <p:cTn id="56" dur="1000"/>
                                        <p:tgtEl>
                                          <p:spTgt spid="11">
                                            <p:txEl>
                                              <p:pRg st="9" end="9"/>
                                            </p:txEl>
                                          </p:spTgt>
                                        </p:tgtEl>
                                      </p:cBhvr>
                                    </p:animEffect>
                                    <p:anim calcmode="lin" valueType="num">
                                      <p:cBhvr>
                                        <p:cTn id="57" dur="1000" fill="hold"/>
                                        <p:tgtEl>
                                          <p:spTgt spid="11">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1">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6DB90-CBAD-43CC-9F88-7C3242F08B62}"/>
              </a:ext>
            </a:extLst>
          </p:cNvPr>
          <p:cNvSpPr>
            <a:spLocks noGrp="1"/>
          </p:cNvSpPr>
          <p:nvPr>
            <p:ph type="title"/>
          </p:nvPr>
        </p:nvSpPr>
        <p:spPr/>
        <p:txBody>
          <a:bodyPr/>
          <a:lstStyle/>
          <a:p>
            <a:r>
              <a:rPr lang="en-US" dirty="0"/>
              <a:t>Sample Ballot</a:t>
            </a:r>
          </a:p>
        </p:txBody>
      </p:sp>
      <p:sp>
        <p:nvSpPr>
          <p:cNvPr id="4" name="Slide Number Placeholder 3">
            <a:extLst>
              <a:ext uri="{FF2B5EF4-FFF2-40B4-BE49-F238E27FC236}">
                <a16:creationId xmlns:a16="http://schemas.microsoft.com/office/drawing/2014/main" id="{932B5A9B-511F-4125-B685-B2B7A250A7CE}"/>
              </a:ext>
            </a:extLst>
          </p:cNvPr>
          <p:cNvSpPr>
            <a:spLocks noGrp="1"/>
          </p:cNvSpPr>
          <p:nvPr>
            <p:ph type="sldNum" sz="quarter" idx="10"/>
          </p:nvPr>
        </p:nvSpPr>
        <p:spPr/>
        <p:txBody>
          <a:bodyPr/>
          <a:lstStyle/>
          <a:p>
            <a:pPr>
              <a:defRPr/>
            </a:pPr>
            <a:fld id="{F167A526-2166-4C58-A6B2-042EB1F80EDB}" type="slidenum">
              <a:rPr lang="en-US" smtClean="0"/>
              <a:pPr>
                <a:defRPr/>
              </a:pPr>
              <a:t>61</a:t>
            </a:fld>
            <a:endParaRPr lang="en-US" dirty="0"/>
          </a:p>
        </p:txBody>
      </p:sp>
      <p:pic>
        <p:nvPicPr>
          <p:cNvPr id="3" name="Picture 2">
            <a:extLst>
              <a:ext uri="{FF2B5EF4-FFF2-40B4-BE49-F238E27FC236}">
                <a16:creationId xmlns:a16="http://schemas.microsoft.com/office/drawing/2014/main" id="{5C2AD54B-B616-4783-A15E-B9844721D289}"/>
              </a:ext>
            </a:extLst>
          </p:cNvPr>
          <p:cNvPicPr>
            <a:picLocks noChangeAspect="1"/>
          </p:cNvPicPr>
          <p:nvPr/>
        </p:nvPicPr>
        <p:blipFill>
          <a:blip r:embed="rId2"/>
          <a:stretch>
            <a:fillRect/>
          </a:stretch>
        </p:blipFill>
        <p:spPr>
          <a:xfrm>
            <a:off x="609600" y="1143000"/>
            <a:ext cx="7985760" cy="4876800"/>
          </a:xfrm>
          <a:prstGeom prst="rect">
            <a:avLst/>
          </a:prstGeom>
        </p:spPr>
      </p:pic>
      <p:grpSp>
        <p:nvGrpSpPr>
          <p:cNvPr id="21" name="Group 20">
            <a:extLst>
              <a:ext uri="{FF2B5EF4-FFF2-40B4-BE49-F238E27FC236}">
                <a16:creationId xmlns:a16="http://schemas.microsoft.com/office/drawing/2014/main" id="{C0D84372-F93D-41B4-9E5E-6B148F632628}"/>
              </a:ext>
            </a:extLst>
          </p:cNvPr>
          <p:cNvGrpSpPr/>
          <p:nvPr/>
        </p:nvGrpSpPr>
        <p:grpSpPr>
          <a:xfrm>
            <a:off x="5029200" y="3124200"/>
            <a:ext cx="2743200" cy="990600"/>
            <a:chOff x="5029200" y="3124200"/>
            <a:chExt cx="2743200" cy="990600"/>
          </a:xfrm>
        </p:grpSpPr>
        <p:cxnSp>
          <p:nvCxnSpPr>
            <p:cNvPr id="8" name="Straight Arrow Connector 7">
              <a:extLst>
                <a:ext uri="{FF2B5EF4-FFF2-40B4-BE49-F238E27FC236}">
                  <a16:creationId xmlns:a16="http://schemas.microsoft.com/office/drawing/2014/main" id="{5E4E9291-4A76-432D-88BB-970578936822}"/>
                </a:ext>
              </a:extLst>
            </p:cNvPr>
            <p:cNvCxnSpPr>
              <a:cxnSpLocks/>
            </p:cNvCxnSpPr>
            <p:nvPr/>
          </p:nvCxnSpPr>
          <p:spPr bwMode="auto">
            <a:xfrm flipH="1">
              <a:off x="5638800" y="3733800"/>
              <a:ext cx="228600" cy="381000"/>
            </a:xfrm>
            <a:prstGeom prst="straightConnector1">
              <a:avLst/>
            </a:prstGeom>
            <a:solidFill>
              <a:schemeClr val="accent1"/>
            </a:solidFill>
            <a:ln w="9525" cap="flat" cmpd="sng" algn="ctr">
              <a:solidFill>
                <a:srgbClr val="C00000"/>
              </a:solidFill>
              <a:prstDash val="solid"/>
              <a:round/>
              <a:headEnd type="none" w="med" len="med"/>
              <a:tailEnd type="triangle"/>
            </a:ln>
            <a:effectLst/>
          </p:spPr>
        </p:cxnSp>
        <p:sp>
          <p:nvSpPr>
            <p:cNvPr id="15" name="TextBox 14">
              <a:extLst>
                <a:ext uri="{FF2B5EF4-FFF2-40B4-BE49-F238E27FC236}">
                  <a16:creationId xmlns:a16="http://schemas.microsoft.com/office/drawing/2014/main" id="{1477D857-FD31-4A50-A616-300EBA2CD5C4}"/>
                </a:ext>
              </a:extLst>
            </p:cNvPr>
            <p:cNvSpPr txBox="1"/>
            <p:nvPr/>
          </p:nvSpPr>
          <p:spPr>
            <a:xfrm>
              <a:off x="5029200" y="3124200"/>
              <a:ext cx="2743200" cy="584775"/>
            </a:xfrm>
            <a:prstGeom prst="rect">
              <a:avLst/>
            </a:prstGeom>
            <a:noFill/>
          </p:spPr>
          <p:txBody>
            <a:bodyPr wrap="square" rtlCol="0">
              <a:spAutoFit/>
            </a:bodyPr>
            <a:lstStyle/>
            <a:p>
              <a:r>
                <a:rPr lang="en-US" sz="1600" b="1" dirty="0">
                  <a:solidFill>
                    <a:srgbClr val="C00000"/>
                  </a:solidFill>
                  <a:latin typeface="Avenir LT Std 45 Book" panose="020B0502020203020204" pitchFamily="34" charset="0"/>
                </a:rPr>
                <a:t>Instructions are on the bottom…not so intuitive</a:t>
              </a:r>
            </a:p>
          </p:txBody>
        </p:sp>
      </p:grpSp>
      <p:sp>
        <p:nvSpPr>
          <p:cNvPr id="17" name="TextBox 16">
            <a:extLst>
              <a:ext uri="{FF2B5EF4-FFF2-40B4-BE49-F238E27FC236}">
                <a16:creationId xmlns:a16="http://schemas.microsoft.com/office/drawing/2014/main" id="{5A9AF614-46AC-4773-A8C9-5CD95C4EBFAF}"/>
              </a:ext>
            </a:extLst>
          </p:cNvPr>
          <p:cNvSpPr txBox="1"/>
          <p:nvPr/>
        </p:nvSpPr>
        <p:spPr>
          <a:xfrm>
            <a:off x="1371600" y="3048000"/>
            <a:ext cx="2438400" cy="1077218"/>
          </a:xfrm>
          <a:prstGeom prst="rect">
            <a:avLst/>
          </a:prstGeom>
          <a:noFill/>
        </p:spPr>
        <p:txBody>
          <a:bodyPr wrap="square" rtlCol="0">
            <a:spAutoFit/>
          </a:bodyPr>
          <a:lstStyle/>
          <a:p>
            <a:pPr algn="ctr"/>
            <a:r>
              <a:rPr lang="en-US" sz="1600" b="1" dirty="0">
                <a:solidFill>
                  <a:srgbClr val="C00000"/>
                </a:solidFill>
                <a:latin typeface="Avenir LT Std 45 Book" panose="020B0502020203020204" pitchFamily="34" charset="0"/>
              </a:rPr>
              <a:t>Spanish is directly below or on the side </a:t>
            </a:r>
          </a:p>
          <a:p>
            <a:pPr algn="ctr"/>
            <a:r>
              <a:rPr lang="en-US" sz="1600" b="1" dirty="0">
                <a:solidFill>
                  <a:srgbClr val="C00000"/>
                </a:solidFill>
                <a:latin typeface="Avenir LT Std 45 Book" panose="020B0502020203020204" pitchFamily="34" charset="0"/>
              </a:rPr>
              <a:t>of the English text…</a:t>
            </a:r>
            <a:br>
              <a:rPr lang="en-US" sz="1600" b="1" dirty="0">
                <a:solidFill>
                  <a:srgbClr val="C00000"/>
                </a:solidFill>
                <a:latin typeface="Avenir LT Std 45 Book" panose="020B0502020203020204" pitchFamily="34" charset="0"/>
              </a:rPr>
            </a:br>
            <a:r>
              <a:rPr lang="en-US" sz="1600" b="1" dirty="0">
                <a:solidFill>
                  <a:srgbClr val="C00000"/>
                </a:solidFill>
                <a:latin typeface="Avenir LT Std 45 Book" panose="020B0502020203020204" pitchFamily="34" charset="0"/>
              </a:rPr>
              <a:t>a little confusing</a:t>
            </a:r>
          </a:p>
        </p:txBody>
      </p:sp>
      <p:grpSp>
        <p:nvGrpSpPr>
          <p:cNvPr id="20" name="Group 19">
            <a:extLst>
              <a:ext uri="{FF2B5EF4-FFF2-40B4-BE49-F238E27FC236}">
                <a16:creationId xmlns:a16="http://schemas.microsoft.com/office/drawing/2014/main" id="{2760627D-EAE1-4BFB-8D29-5EBFFF7FD02D}"/>
              </a:ext>
            </a:extLst>
          </p:cNvPr>
          <p:cNvGrpSpPr/>
          <p:nvPr/>
        </p:nvGrpSpPr>
        <p:grpSpPr>
          <a:xfrm>
            <a:off x="6400800" y="1371600"/>
            <a:ext cx="1905000" cy="1600200"/>
            <a:chOff x="6400800" y="1371600"/>
            <a:chExt cx="1905000" cy="1600200"/>
          </a:xfrm>
        </p:grpSpPr>
        <p:sp>
          <p:nvSpPr>
            <p:cNvPr id="18" name="TextBox 17">
              <a:extLst>
                <a:ext uri="{FF2B5EF4-FFF2-40B4-BE49-F238E27FC236}">
                  <a16:creationId xmlns:a16="http://schemas.microsoft.com/office/drawing/2014/main" id="{EF6EDA9F-185C-48B9-ACE0-ECF164C57763}"/>
                </a:ext>
              </a:extLst>
            </p:cNvPr>
            <p:cNvSpPr txBox="1"/>
            <p:nvPr/>
          </p:nvSpPr>
          <p:spPr>
            <a:xfrm>
              <a:off x="6705600" y="1524000"/>
              <a:ext cx="1600200" cy="1323439"/>
            </a:xfrm>
            <a:prstGeom prst="rect">
              <a:avLst/>
            </a:prstGeom>
            <a:noFill/>
          </p:spPr>
          <p:txBody>
            <a:bodyPr wrap="square" rtlCol="0">
              <a:spAutoFit/>
            </a:bodyPr>
            <a:lstStyle/>
            <a:p>
              <a:pPr algn="ctr"/>
              <a:r>
                <a:rPr lang="en-US" sz="1600" b="1" dirty="0">
                  <a:solidFill>
                    <a:srgbClr val="C00000"/>
                  </a:solidFill>
                  <a:latin typeface="Avenir LT Std 45 Book" panose="020B0502020203020204" pitchFamily="34" charset="0"/>
                </a:rPr>
                <a:t>Voting for Board of Education Trustees is </a:t>
              </a:r>
              <a:br>
                <a:rPr lang="en-US" sz="1600" b="1" dirty="0">
                  <a:solidFill>
                    <a:srgbClr val="C00000"/>
                  </a:solidFill>
                  <a:latin typeface="Avenir LT Std 45 Book" panose="020B0502020203020204" pitchFamily="34" charset="0"/>
                </a:rPr>
              </a:br>
              <a:r>
                <a:rPr lang="en-US" sz="1600" b="1" dirty="0">
                  <a:solidFill>
                    <a:srgbClr val="C00000"/>
                  </a:solidFill>
                  <a:latin typeface="Avenir LT Std 45 Book" panose="020B0502020203020204" pitchFamily="34" charset="0"/>
                </a:rPr>
                <a:t>on “Side 1”</a:t>
              </a:r>
            </a:p>
          </p:txBody>
        </p:sp>
        <p:sp>
          <p:nvSpPr>
            <p:cNvPr id="19" name="Right Brace 18">
              <a:extLst>
                <a:ext uri="{FF2B5EF4-FFF2-40B4-BE49-F238E27FC236}">
                  <a16:creationId xmlns:a16="http://schemas.microsoft.com/office/drawing/2014/main" id="{1CBA2AB8-1087-4190-B5B3-4C6A6F56A5DD}"/>
                </a:ext>
              </a:extLst>
            </p:cNvPr>
            <p:cNvSpPr/>
            <p:nvPr/>
          </p:nvSpPr>
          <p:spPr bwMode="auto">
            <a:xfrm>
              <a:off x="6400800" y="1371600"/>
              <a:ext cx="457200" cy="1600200"/>
            </a:xfrm>
            <a:prstGeom prst="rightBrace">
              <a:avLst/>
            </a:prstGeom>
            <a:noFill/>
            <a:ln w="1905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Tree>
    <p:extLst>
      <p:ext uri="{BB962C8B-B14F-4D97-AF65-F5344CB8AC3E}">
        <p14:creationId xmlns:p14="http://schemas.microsoft.com/office/powerpoint/2010/main" val="2998845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subTnLst>
                                    <p:set>
                                      <p:cBhvr override="childStyle">
                                        <p:cTn dur="1" fill="hold" display="0" masterRel="nextClick" afterEffect="1"/>
                                        <p:tgtEl>
                                          <p:spTgt spid="17"/>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randombar(horizontal)">
                                      <p:cBhvr>
                                        <p:cTn id="12" dur="500"/>
                                        <p:tgtEl>
                                          <p:spTgt spid="21"/>
                                        </p:tgtEl>
                                      </p:cBhvr>
                                    </p:animEffect>
                                  </p:childTnLst>
                                  <p:subTnLst>
                                    <p:set>
                                      <p:cBhvr override="childStyle">
                                        <p:cTn dur="1" fill="hold" display="0" masterRel="nextClick" afterEffect="1"/>
                                        <p:tgtEl>
                                          <p:spTgt spid="21"/>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14" presetClass="entr" presetSubtype="5"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randombar(vertical)">
                                      <p:cBhvr>
                                        <p:cTn id="17" dur="500"/>
                                        <p:tgtEl>
                                          <p:spTgt spid="20"/>
                                        </p:tgtEl>
                                      </p:cBhvr>
                                    </p:animEffect>
                                  </p:childTnLst>
                                  <p:subTnLst>
                                    <p:set>
                                      <p:cBhvr override="childStyle">
                                        <p:cTn dur="1" fill="hold" display="0" masterRel="nextClick" afterEffect="1"/>
                                        <p:tgtEl>
                                          <p:spTgt spid="20"/>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CE0E656-E176-434C-B962-16545CEDB33A}"/>
              </a:ext>
            </a:extLst>
          </p:cNvPr>
          <p:cNvPicPr>
            <a:picLocks noChangeAspect="1"/>
          </p:cNvPicPr>
          <p:nvPr/>
        </p:nvPicPr>
        <p:blipFill>
          <a:blip r:embed="rId2"/>
          <a:stretch>
            <a:fillRect/>
          </a:stretch>
        </p:blipFill>
        <p:spPr>
          <a:xfrm>
            <a:off x="609600" y="1066800"/>
            <a:ext cx="7897242" cy="4913840"/>
          </a:xfrm>
          <a:prstGeom prst="rect">
            <a:avLst/>
          </a:prstGeom>
        </p:spPr>
      </p:pic>
      <p:sp>
        <p:nvSpPr>
          <p:cNvPr id="2" name="Title 1">
            <a:extLst>
              <a:ext uri="{FF2B5EF4-FFF2-40B4-BE49-F238E27FC236}">
                <a16:creationId xmlns:a16="http://schemas.microsoft.com/office/drawing/2014/main" id="{A226DB90-CBAD-43CC-9F88-7C3242F08B62}"/>
              </a:ext>
            </a:extLst>
          </p:cNvPr>
          <p:cNvSpPr>
            <a:spLocks noGrp="1"/>
          </p:cNvSpPr>
          <p:nvPr>
            <p:ph type="title"/>
          </p:nvPr>
        </p:nvSpPr>
        <p:spPr/>
        <p:txBody>
          <a:bodyPr/>
          <a:lstStyle/>
          <a:p>
            <a:r>
              <a:rPr lang="en-US" dirty="0"/>
              <a:t>Sample Ballot</a:t>
            </a:r>
          </a:p>
        </p:txBody>
      </p:sp>
      <p:sp>
        <p:nvSpPr>
          <p:cNvPr id="4" name="Slide Number Placeholder 3">
            <a:extLst>
              <a:ext uri="{FF2B5EF4-FFF2-40B4-BE49-F238E27FC236}">
                <a16:creationId xmlns:a16="http://schemas.microsoft.com/office/drawing/2014/main" id="{932B5A9B-511F-4125-B685-B2B7A250A7CE}"/>
              </a:ext>
            </a:extLst>
          </p:cNvPr>
          <p:cNvSpPr>
            <a:spLocks noGrp="1"/>
          </p:cNvSpPr>
          <p:nvPr>
            <p:ph type="sldNum" sz="quarter" idx="10"/>
          </p:nvPr>
        </p:nvSpPr>
        <p:spPr/>
        <p:txBody>
          <a:bodyPr/>
          <a:lstStyle/>
          <a:p>
            <a:pPr>
              <a:defRPr/>
            </a:pPr>
            <a:fld id="{F167A526-2166-4C58-A6B2-042EB1F80EDB}" type="slidenum">
              <a:rPr lang="en-US" smtClean="0"/>
              <a:pPr>
                <a:defRPr/>
              </a:pPr>
              <a:t>62</a:t>
            </a:fld>
            <a:endParaRPr lang="en-US" dirty="0"/>
          </a:p>
        </p:txBody>
      </p:sp>
      <p:grpSp>
        <p:nvGrpSpPr>
          <p:cNvPr id="13" name="Group 12">
            <a:extLst>
              <a:ext uri="{FF2B5EF4-FFF2-40B4-BE49-F238E27FC236}">
                <a16:creationId xmlns:a16="http://schemas.microsoft.com/office/drawing/2014/main" id="{036C4290-5B5F-4698-A355-88B55E8CB751}"/>
              </a:ext>
            </a:extLst>
          </p:cNvPr>
          <p:cNvGrpSpPr/>
          <p:nvPr/>
        </p:nvGrpSpPr>
        <p:grpSpPr>
          <a:xfrm>
            <a:off x="1295400" y="3124200"/>
            <a:ext cx="2971800" cy="1524000"/>
            <a:chOff x="1295400" y="3124200"/>
            <a:chExt cx="2971800" cy="1524000"/>
          </a:xfrm>
        </p:grpSpPr>
        <p:cxnSp>
          <p:nvCxnSpPr>
            <p:cNvPr id="8" name="Straight Arrow Connector 7">
              <a:extLst>
                <a:ext uri="{FF2B5EF4-FFF2-40B4-BE49-F238E27FC236}">
                  <a16:creationId xmlns:a16="http://schemas.microsoft.com/office/drawing/2014/main" id="{5E4E9291-4A76-432D-88BB-970578936822}"/>
                </a:ext>
              </a:extLst>
            </p:cNvPr>
            <p:cNvCxnSpPr>
              <a:cxnSpLocks/>
            </p:cNvCxnSpPr>
            <p:nvPr/>
          </p:nvCxnSpPr>
          <p:spPr bwMode="auto">
            <a:xfrm>
              <a:off x="3733800" y="3733800"/>
              <a:ext cx="533400" cy="914400"/>
            </a:xfrm>
            <a:prstGeom prst="straightConnector1">
              <a:avLst/>
            </a:prstGeom>
            <a:solidFill>
              <a:schemeClr val="accent1"/>
            </a:solidFill>
            <a:ln w="9525" cap="flat" cmpd="sng" algn="ctr">
              <a:solidFill>
                <a:srgbClr val="C00000"/>
              </a:solidFill>
              <a:prstDash val="solid"/>
              <a:round/>
              <a:headEnd type="none" w="med" len="med"/>
              <a:tailEnd type="triangle"/>
            </a:ln>
            <a:effectLst/>
          </p:spPr>
        </p:cxnSp>
        <p:sp>
          <p:nvSpPr>
            <p:cNvPr id="15" name="TextBox 14">
              <a:extLst>
                <a:ext uri="{FF2B5EF4-FFF2-40B4-BE49-F238E27FC236}">
                  <a16:creationId xmlns:a16="http://schemas.microsoft.com/office/drawing/2014/main" id="{1477D857-FD31-4A50-A616-300EBA2CD5C4}"/>
                </a:ext>
              </a:extLst>
            </p:cNvPr>
            <p:cNvSpPr txBox="1"/>
            <p:nvPr/>
          </p:nvSpPr>
          <p:spPr>
            <a:xfrm>
              <a:off x="1295400" y="3124200"/>
              <a:ext cx="2971800" cy="584775"/>
            </a:xfrm>
            <a:prstGeom prst="rect">
              <a:avLst/>
            </a:prstGeom>
            <a:noFill/>
          </p:spPr>
          <p:txBody>
            <a:bodyPr wrap="square" rtlCol="0">
              <a:spAutoFit/>
            </a:bodyPr>
            <a:lstStyle/>
            <a:p>
              <a:r>
                <a:rPr lang="en-US" sz="1600" b="1" dirty="0">
                  <a:solidFill>
                    <a:srgbClr val="C00000"/>
                  </a:solidFill>
                  <a:latin typeface="Avenir LT Std 45 Book" panose="020B0502020203020204" pitchFamily="34" charset="0"/>
                </a:rPr>
                <a:t>Again, instructions are on the bottom…not so intuitive</a:t>
              </a:r>
            </a:p>
          </p:txBody>
        </p:sp>
      </p:grpSp>
      <p:sp>
        <p:nvSpPr>
          <p:cNvPr id="17" name="TextBox 16">
            <a:extLst>
              <a:ext uri="{FF2B5EF4-FFF2-40B4-BE49-F238E27FC236}">
                <a16:creationId xmlns:a16="http://schemas.microsoft.com/office/drawing/2014/main" id="{5A9AF614-46AC-4773-A8C9-5CD95C4EBFAF}"/>
              </a:ext>
            </a:extLst>
          </p:cNvPr>
          <p:cNvSpPr txBox="1"/>
          <p:nvPr/>
        </p:nvSpPr>
        <p:spPr>
          <a:xfrm>
            <a:off x="5334000" y="228600"/>
            <a:ext cx="2438400" cy="584775"/>
          </a:xfrm>
          <a:prstGeom prst="rect">
            <a:avLst/>
          </a:prstGeom>
          <a:noFill/>
        </p:spPr>
        <p:txBody>
          <a:bodyPr wrap="square" rtlCol="0">
            <a:spAutoFit/>
          </a:bodyPr>
          <a:lstStyle/>
          <a:p>
            <a:pPr algn="ctr"/>
            <a:r>
              <a:rPr lang="en-US" sz="1600" b="1" dirty="0">
                <a:solidFill>
                  <a:srgbClr val="C00000"/>
                </a:solidFill>
                <a:latin typeface="Avenir LT Std 45 Book" panose="020B0502020203020204" pitchFamily="34" charset="0"/>
              </a:rPr>
              <a:t>“Side 2” has the propositions</a:t>
            </a:r>
          </a:p>
        </p:txBody>
      </p:sp>
      <p:grpSp>
        <p:nvGrpSpPr>
          <p:cNvPr id="14" name="Group 13">
            <a:extLst>
              <a:ext uri="{FF2B5EF4-FFF2-40B4-BE49-F238E27FC236}">
                <a16:creationId xmlns:a16="http://schemas.microsoft.com/office/drawing/2014/main" id="{001177A4-A4AA-4187-9459-0AF8DE288C6C}"/>
              </a:ext>
            </a:extLst>
          </p:cNvPr>
          <p:cNvGrpSpPr/>
          <p:nvPr/>
        </p:nvGrpSpPr>
        <p:grpSpPr>
          <a:xfrm>
            <a:off x="838200" y="1143000"/>
            <a:ext cx="3429000" cy="1295400"/>
            <a:chOff x="838200" y="1143000"/>
            <a:chExt cx="3429000" cy="1295400"/>
          </a:xfrm>
        </p:grpSpPr>
        <p:sp>
          <p:nvSpPr>
            <p:cNvPr id="10" name="Rectangle 9">
              <a:extLst>
                <a:ext uri="{FF2B5EF4-FFF2-40B4-BE49-F238E27FC236}">
                  <a16:creationId xmlns:a16="http://schemas.microsoft.com/office/drawing/2014/main" id="{7C8432D3-B950-4A27-A480-4A453B8370F0}"/>
                </a:ext>
              </a:extLst>
            </p:cNvPr>
            <p:cNvSpPr/>
            <p:nvPr/>
          </p:nvSpPr>
          <p:spPr bwMode="auto">
            <a:xfrm>
              <a:off x="838200" y="1143000"/>
              <a:ext cx="3429000" cy="1295400"/>
            </a:xfrm>
            <a:prstGeom prst="rect">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1" name="Rectangle 10">
              <a:extLst>
                <a:ext uri="{FF2B5EF4-FFF2-40B4-BE49-F238E27FC236}">
                  <a16:creationId xmlns:a16="http://schemas.microsoft.com/office/drawing/2014/main" id="{59C856E0-94A1-405B-930D-89FB5E93511A}"/>
                </a:ext>
              </a:extLst>
            </p:cNvPr>
            <p:cNvSpPr/>
            <p:nvPr/>
          </p:nvSpPr>
          <p:spPr bwMode="auto">
            <a:xfrm>
              <a:off x="914400" y="1524000"/>
              <a:ext cx="3276600" cy="381000"/>
            </a:xfrm>
            <a:prstGeom prst="rect">
              <a:avLst/>
            </a:prstGeom>
            <a:solidFill>
              <a:srgbClr val="FFFF0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2" name="Group 21">
            <a:extLst>
              <a:ext uri="{FF2B5EF4-FFF2-40B4-BE49-F238E27FC236}">
                <a16:creationId xmlns:a16="http://schemas.microsoft.com/office/drawing/2014/main" id="{2005F774-C7D5-4B7F-8E7E-DA55DEE8FEEF}"/>
              </a:ext>
            </a:extLst>
          </p:cNvPr>
          <p:cNvGrpSpPr/>
          <p:nvPr/>
        </p:nvGrpSpPr>
        <p:grpSpPr>
          <a:xfrm>
            <a:off x="4191000" y="1219200"/>
            <a:ext cx="3581400" cy="2514600"/>
            <a:chOff x="4191000" y="1219200"/>
            <a:chExt cx="3581400" cy="2514600"/>
          </a:xfrm>
        </p:grpSpPr>
        <p:sp>
          <p:nvSpPr>
            <p:cNvPr id="16" name="Rectangle 15">
              <a:extLst>
                <a:ext uri="{FF2B5EF4-FFF2-40B4-BE49-F238E27FC236}">
                  <a16:creationId xmlns:a16="http://schemas.microsoft.com/office/drawing/2014/main" id="{6A6584EC-F42B-40CF-BA51-5C3DD2378054}"/>
                </a:ext>
              </a:extLst>
            </p:cNvPr>
            <p:cNvSpPr/>
            <p:nvPr/>
          </p:nvSpPr>
          <p:spPr bwMode="auto">
            <a:xfrm>
              <a:off x="4191000" y="1219200"/>
              <a:ext cx="3581400" cy="2514600"/>
            </a:xfrm>
            <a:prstGeom prst="rect">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0" name="Rectangle 19">
              <a:extLst>
                <a:ext uri="{FF2B5EF4-FFF2-40B4-BE49-F238E27FC236}">
                  <a16:creationId xmlns:a16="http://schemas.microsoft.com/office/drawing/2014/main" id="{9F9F631B-1D2B-413A-942A-A7467E5D4A80}"/>
                </a:ext>
              </a:extLst>
            </p:cNvPr>
            <p:cNvSpPr/>
            <p:nvPr/>
          </p:nvSpPr>
          <p:spPr bwMode="auto">
            <a:xfrm>
              <a:off x="4267200" y="1600200"/>
              <a:ext cx="3429000" cy="990600"/>
            </a:xfrm>
            <a:prstGeom prst="rect">
              <a:avLst/>
            </a:prstGeom>
            <a:solidFill>
              <a:srgbClr val="FFFF0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
        <p:nvSpPr>
          <p:cNvPr id="12" name="Oval 11">
            <a:extLst>
              <a:ext uri="{FF2B5EF4-FFF2-40B4-BE49-F238E27FC236}">
                <a16:creationId xmlns:a16="http://schemas.microsoft.com/office/drawing/2014/main" id="{E991635A-3053-4AE3-87F7-BB362BD96575}"/>
              </a:ext>
            </a:extLst>
          </p:cNvPr>
          <p:cNvSpPr/>
          <p:nvPr/>
        </p:nvSpPr>
        <p:spPr bwMode="auto">
          <a:xfrm>
            <a:off x="1752600" y="3657600"/>
            <a:ext cx="1752600" cy="1066800"/>
          </a:xfrm>
          <a:prstGeom prst="ellipse">
            <a:avLst/>
          </a:prstGeom>
          <a:noFill/>
          <a:ln w="1905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1" name="Oval 20">
            <a:extLst>
              <a:ext uri="{FF2B5EF4-FFF2-40B4-BE49-F238E27FC236}">
                <a16:creationId xmlns:a16="http://schemas.microsoft.com/office/drawing/2014/main" id="{3B6F1C6B-3A93-425D-9EC5-687A4F12A210}"/>
              </a:ext>
            </a:extLst>
          </p:cNvPr>
          <p:cNvSpPr/>
          <p:nvPr/>
        </p:nvSpPr>
        <p:spPr bwMode="auto">
          <a:xfrm>
            <a:off x="5105400" y="3581400"/>
            <a:ext cx="1752600" cy="1066800"/>
          </a:xfrm>
          <a:prstGeom prst="ellipse">
            <a:avLst/>
          </a:prstGeom>
          <a:noFill/>
          <a:ln w="1905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695483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subTnLst>
                                    <p:set>
                                      <p:cBhvr override="childStyle">
                                        <p:cTn dur="1" fill="hold" display="0" masterRel="nextClick" afterEffect="1"/>
                                        <p:tgtEl>
                                          <p:spTgt spid="17"/>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randombar(horizontal)">
                                      <p:cBhvr>
                                        <p:cTn id="12" dur="500"/>
                                        <p:tgtEl>
                                          <p:spTgt spid="13"/>
                                        </p:tgtEl>
                                      </p:cBhvr>
                                    </p:animEffect>
                                  </p:childTnLst>
                                  <p:subTnLst>
                                    <p:set>
                                      <p:cBhvr override="childStyle">
                                        <p:cTn dur="1" fill="hold" display="0" masterRel="nextClick" afterEffect="1"/>
                                        <p:tgtEl>
                                          <p:spTgt spid="13"/>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randombar(horizontal)">
                                      <p:cBhvr>
                                        <p:cTn id="17" dur="500"/>
                                        <p:tgtEl>
                                          <p:spTgt spid="14"/>
                                        </p:tgtEl>
                                      </p:cBhvr>
                                    </p:animEffect>
                                  </p:childTnLst>
                                  <p:subTnLst>
                                    <p:set>
                                      <p:cBhvr override="childStyle">
                                        <p:cTn dur="1" fill="hold" display="0" masterRel="nextClick" afterEffect="1"/>
                                        <p:tgtEl>
                                          <p:spTgt spid="14"/>
                                        </p:tgtEl>
                                        <p:attrNameLst>
                                          <p:attrName>style.visibility</p:attrName>
                                        </p:attrNameLst>
                                      </p:cBhvr>
                                      <p:to>
                                        <p:strVal val="hidden"/>
                                      </p:to>
                                    </p:set>
                                  </p:sub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subTnLst>
                                    <p:set>
                                      <p:cBhvr override="childStyle">
                                        <p:cTn dur="1" fill="hold" display="0" masterRel="nextClick" afterEffect="1"/>
                                        <p:tgtEl>
                                          <p:spTgt spid="12"/>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randombar(horizontal)">
                                      <p:cBhvr>
                                        <p:cTn id="27" dur="500"/>
                                        <p:tgtEl>
                                          <p:spTgt spid="22"/>
                                        </p:tgtEl>
                                      </p:cBhvr>
                                    </p:animEffect>
                                  </p:childTnLst>
                                  <p:subTnLst>
                                    <p:set>
                                      <p:cBhvr override="childStyle">
                                        <p:cTn dur="1" fill="hold" display="0" masterRel="nextClick" afterEffect="1"/>
                                        <p:tgtEl>
                                          <p:spTgt spid="22"/>
                                        </p:tgtEl>
                                        <p:attrNameLst>
                                          <p:attrName>style.visibility</p:attrName>
                                        </p:attrNameLst>
                                      </p:cBhvr>
                                      <p:to>
                                        <p:strVal val="hidden"/>
                                      </p:to>
                                    </p:set>
                                  </p:sub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randombar(horizontal)">
                                      <p:cBhvr>
                                        <p:cTn id="32" dur="500"/>
                                        <p:tgtEl>
                                          <p:spTgt spid="21"/>
                                        </p:tgtEl>
                                      </p:cBhvr>
                                    </p:animEffect>
                                  </p:childTnLst>
                                  <p:subTnLst>
                                    <p:set>
                                      <p:cBhvr override="childStyle">
                                        <p:cTn dur="1" fill="hold" display="0" masterRel="nextClick" afterEffect="1"/>
                                        <p:tgtEl>
                                          <p:spTgt spid="21"/>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2" grpId="0" animBg="1"/>
      <p:bldP spid="2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
          <p:cNvSpPr>
            <a:spLocks noGrp="1" noChangeArrowheads="1"/>
          </p:cNvSpPr>
          <p:nvPr>
            <p:ph type="title"/>
          </p:nvPr>
        </p:nvSpPr>
        <p:spPr/>
        <p:txBody>
          <a:bodyPr/>
          <a:lstStyle/>
          <a:p>
            <a:r>
              <a:rPr lang="en-US" sz="4000" dirty="0"/>
              <a:t>Contingent Budget</a:t>
            </a:r>
          </a:p>
        </p:txBody>
      </p:sp>
      <p:sp>
        <p:nvSpPr>
          <p:cNvPr id="74754" name="Rectangle 3"/>
          <p:cNvSpPr>
            <a:spLocks noGrp="1" noChangeArrowheads="1"/>
          </p:cNvSpPr>
          <p:nvPr>
            <p:ph type="body" idx="1"/>
          </p:nvPr>
        </p:nvSpPr>
        <p:spPr>
          <a:xfrm>
            <a:off x="533400" y="1219200"/>
            <a:ext cx="8001000" cy="4648200"/>
          </a:xfrm>
        </p:spPr>
        <p:txBody>
          <a:bodyPr/>
          <a:lstStyle/>
          <a:p>
            <a:pPr>
              <a:lnSpc>
                <a:spcPct val="90000"/>
              </a:lnSpc>
            </a:pPr>
            <a:r>
              <a:rPr lang="en-US" sz="2200" dirty="0"/>
              <a:t>Contingent Budget exists when the Proposed Budget is defeated after two presentations to the voters </a:t>
            </a:r>
            <a:r>
              <a:rPr lang="en-US" sz="2200" b="1" dirty="0"/>
              <a:t>OR</a:t>
            </a:r>
            <a:r>
              <a:rPr lang="en-US" sz="2200" dirty="0"/>
              <a:t> when the Proposed Budget is defeated once and the Board of Education decides not to resubmit a budget to voters</a:t>
            </a:r>
          </a:p>
          <a:p>
            <a:pPr>
              <a:lnSpc>
                <a:spcPct val="90000"/>
              </a:lnSpc>
            </a:pPr>
            <a:r>
              <a:rPr lang="en-US" sz="2200" dirty="0"/>
              <a:t>Under a Contingent Budget, the tax levy can be no greater than the prior year’s actual tax levy</a:t>
            </a:r>
          </a:p>
          <a:p>
            <a:pPr>
              <a:lnSpc>
                <a:spcPct val="90000"/>
              </a:lnSpc>
            </a:pPr>
            <a:r>
              <a:rPr lang="en-US" sz="2200" dirty="0"/>
              <a:t>Under a Contingent Budget, the total budget reduction needed would be approximately $5.7 million</a:t>
            </a:r>
          </a:p>
          <a:p>
            <a:pPr>
              <a:lnSpc>
                <a:spcPct val="90000"/>
              </a:lnSpc>
            </a:pPr>
            <a:r>
              <a:rPr lang="en-US" sz="2200" dirty="0"/>
              <a:t>All “non-contingent expenses” must be removed from a contingent budget.  These expenses include:</a:t>
            </a:r>
          </a:p>
          <a:p>
            <a:pPr lvl="1">
              <a:lnSpc>
                <a:spcPct val="90000"/>
              </a:lnSpc>
            </a:pPr>
            <a:r>
              <a:rPr lang="en-US" sz="2200" dirty="0"/>
              <a:t>Capital projects</a:t>
            </a:r>
          </a:p>
          <a:p>
            <a:pPr lvl="1">
              <a:lnSpc>
                <a:spcPct val="90000"/>
              </a:lnSpc>
            </a:pPr>
            <a:r>
              <a:rPr lang="en-US" sz="2200" dirty="0"/>
              <a:t>Equipment</a:t>
            </a:r>
          </a:p>
          <a:p>
            <a:pPr lvl="1">
              <a:lnSpc>
                <a:spcPct val="90000"/>
              </a:lnSpc>
            </a:pPr>
            <a:r>
              <a:rPr lang="en-US" sz="2200" dirty="0"/>
              <a:t>School bus purchases</a:t>
            </a:r>
          </a:p>
          <a:p>
            <a:pPr>
              <a:lnSpc>
                <a:spcPct val="80000"/>
              </a:lnSpc>
            </a:pPr>
            <a:endParaRPr lang="en-US" sz="2200" dirty="0"/>
          </a:p>
        </p:txBody>
      </p:sp>
    </p:spTree>
    <p:extLst>
      <p:ext uri="{BB962C8B-B14F-4D97-AF65-F5344CB8AC3E}">
        <p14:creationId xmlns:p14="http://schemas.microsoft.com/office/powerpoint/2010/main" val="19884327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What’s to come…</a:t>
            </a:r>
          </a:p>
        </p:txBody>
      </p:sp>
      <p:grpSp>
        <p:nvGrpSpPr>
          <p:cNvPr id="54" name="Group 53"/>
          <p:cNvGrpSpPr/>
          <p:nvPr/>
        </p:nvGrpSpPr>
        <p:grpSpPr>
          <a:xfrm>
            <a:off x="609600" y="1305669"/>
            <a:ext cx="1503823" cy="997345"/>
            <a:chOff x="2015078" y="4111351"/>
            <a:chExt cx="1503823" cy="997345"/>
          </a:xfrm>
        </p:grpSpPr>
        <p:sp>
          <p:nvSpPr>
            <p:cNvPr id="55" name="Rectangle 54"/>
            <p:cNvSpPr/>
            <p:nvPr/>
          </p:nvSpPr>
          <p:spPr>
            <a:xfrm>
              <a:off x="2015080" y="4323866"/>
              <a:ext cx="1503821" cy="784830"/>
            </a:xfrm>
            <a:prstGeom prst="rect">
              <a:avLst/>
            </a:prstGeom>
          </p:spPr>
          <p:txBody>
            <a:bodyPr wrap="square">
              <a:spAutoFit/>
            </a:bodyPr>
            <a:lstStyle/>
            <a:p>
              <a:r>
                <a:rPr lang="en-US" sz="900" dirty="0">
                  <a:solidFill>
                    <a:prstClr val="black">
                      <a:lumMod val="50000"/>
                      <a:lumOff val="50000"/>
                    </a:prstClr>
                  </a:solidFill>
                </a:rPr>
                <a:t>2024-25 school year budget development work continues with the finalization of all revenues and expenditures.</a:t>
              </a:r>
            </a:p>
          </p:txBody>
        </p:sp>
        <p:sp>
          <p:nvSpPr>
            <p:cNvPr id="56" name="Rectangle 55"/>
            <p:cNvSpPr/>
            <p:nvPr/>
          </p:nvSpPr>
          <p:spPr>
            <a:xfrm>
              <a:off x="2015078" y="4111351"/>
              <a:ext cx="1324273" cy="307777"/>
            </a:xfrm>
            <a:prstGeom prst="rect">
              <a:avLst/>
            </a:prstGeom>
          </p:spPr>
          <p:txBody>
            <a:bodyPr wrap="none">
              <a:spAutoFit/>
            </a:bodyPr>
            <a:lstStyle/>
            <a:p>
              <a:r>
                <a:rPr lang="en-US" sz="1400" b="1" dirty="0">
                  <a:solidFill>
                    <a:srgbClr val="6699FF"/>
                  </a:solidFill>
                </a:rPr>
                <a:t>Continuation…</a:t>
              </a:r>
            </a:p>
          </p:txBody>
        </p:sp>
      </p:grpSp>
      <p:grpSp>
        <p:nvGrpSpPr>
          <p:cNvPr id="57" name="Group 56"/>
          <p:cNvGrpSpPr/>
          <p:nvPr/>
        </p:nvGrpSpPr>
        <p:grpSpPr>
          <a:xfrm>
            <a:off x="2752287" y="1305669"/>
            <a:ext cx="1503823" cy="1135845"/>
            <a:chOff x="2015078" y="4111351"/>
            <a:chExt cx="1503823" cy="1135845"/>
          </a:xfrm>
        </p:grpSpPr>
        <p:sp>
          <p:nvSpPr>
            <p:cNvPr id="58" name="Rectangle 57"/>
            <p:cNvSpPr/>
            <p:nvPr/>
          </p:nvSpPr>
          <p:spPr>
            <a:xfrm>
              <a:off x="2015080" y="4323866"/>
              <a:ext cx="1503821" cy="923330"/>
            </a:xfrm>
            <a:prstGeom prst="rect">
              <a:avLst/>
            </a:prstGeom>
          </p:spPr>
          <p:txBody>
            <a:bodyPr wrap="square">
              <a:spAutoFit/>
            </a:bodyPr>
            <a:lstStyle/>
            <a:p>
              <a:r>
                <a:rPr lang="en-US" sz="900" dirty="0">
                  <a:solidFill>
                    <a:prstClr val="black">
                      <a:lumMod val="50000"/>
                      <a:lumOff val="50000"/>
                    </a:prstClr>
                  </a:solidFill>
                </a:rPr>
                <a:t>Anticipated release of the State budget which would shed light on the final anticipated level of State Aid to be received by </a:t>
              </a:r>
              <a:br>
                <a:rPr lang="en-US" sz="900" dirty="0">
                  <a:solidFill>
                    <a:prstClr val="black">
                      <a:lumMod val="50000"/>
                      <a:lumOff val="50000"/>
                    </a:prstClr>
                  </a:solidFill>
                </a:rPr>
              </a:br>
              <a:r>
                <a:rPr lang="en-US" sz="900" dirty="0">
                  <a:solidFill>
                    <a:prstClr val="black">
                      <a:lumMod val="50000"/>
                      <a:lumOff val="50000"/>
                    </a:prstClr>
                  </a:solidFill>
                </a:rPr>
                <a:t>HHH for 2024-25.</a:t>
              </a:r>
            </a:p>
          </p:txBody>
        </p:sp>
        <p:sp>
          <p:nvSpPr>
            <p:cNvPr id="59" name="Rectangle 58"/>
            <p:cNvSpPr/>
            <p:nvPr/>
          </p:nvSpPr>
          <p:spPr>
            <a:xfrm>
              <a:off x="2015078" y="4111351"/>
              <a:ext cx="1174617" cy="307777"/>
            </a:xfrm>
            <a:prstGeom prst="rect">
              <a:avLst/>
            </a:prstGeom>
          </p:spPr>
          <p:txBody>
            <a:bodyPr wrap="none">
              <a:spAutoFit/>
            </a:bodyPr>
            <a:lstStyle/>
            <a:p>
              <a:r>
                <a:rPr lang="en-US" sz="1400" b="1" dirty="0">
                  <a:solidFill>
                    <a:srgbClr val="C00000"/>
                  </a:solidFill>
                </a:rPr>
                <a:t>State Budget</a:t>
              </a:r>
            </a:p>
          </p:txBody>
        </p:sp>
      </p:grpSp>
      <p:grpSp>
        <p:nvGrpSpPr>
          <p:cNvPr id="60" name="Group 59"/>
          <p:cNvGrpSpPr/>
          <p:nvPr/>
        </p:nvGrpSpPr>
        <p:grpSpPr>
          <a:xfrm>
            <a:off x="4902487" y="1641854"/>
            <a:ext cx="1824154" cy="858846"/>
            <a:chOff x="2015078" y="4111351"/>
            <a:chExt cx="1824154" cy="858846"/>
          </a:xfrm>
        </p:grpSpPr>
        <p:sp>
          <p:nvSpPr>
            <p:cNvPr id="61" name="Rectangle 60"/>
            <p:cNvSpPr/>
            <p:nvPr/>
          </p:nvSpPr>
          <p:spPr>
            <a:xfrm>
              <a:off x="2015080" y="4323866"/>
              <a:ext cx="1650711" cy="646331"/>
            </a:xfrm>
            <a:prstGeom prst="rect">
              <a:avLst/>
            </a:prstGeom>
          </p:spPr>
          <p:txBody>
            <a:bodyPr wrap="square">
              <a:spAutoFit/>
            </a:bodyPr>
            <a:lstStyle/>
            <a:p>
              <a:r>
                <a:rPr lang="en-US" sz="900" dirty="0">
                  <a:solidFill>
                    <a:prstClr val="black">
                      <a:lumMod val="50000"/>
                      <a:lumOff val="50000"/>
                    </a:prstClr>
                  </a:solidFill>
                </a:rPr>
                <a:t>Various opportunities to meet in group or individual sessions to discuss 2024-25 proposed budget.</a:t>
              </a:r>
            </a:p>
          </p:txBody>
        </p:sp>
        <p:sp>
          <p:nvSpPr>
            <p:cNvPr id="62" name="Rectangle 61"/>
            <p:cNvSpPr/>
            <p:nvPr/>
          </p:nvSpPr>
          <p:spPr>
            <a:xfrm>
              <a:off x="2015078" y="4111351"/>
              <a:ext cx="1824154" cy="307777"/>
            </a:xfrm>
            <a:prstGeom prst="rect">
              <a:avLst/>
            </a:prstGeom>
          </p:spPr>
          <p:txBody>
            <a:bodyPr wrap="none">
              <a:spAutoFit/>
            </a:bodyPr>
            <a:lstStyle/>
            <a:p>
              <a:r>
                <a:rPr lang="en-US" sz="1400" b="1" dirty="0">
                  <a:solidFill>
                    <a:srgbClr val="4DA151"/>
                  </a:solidFill>
                </a:rPr>
                <a:t>Community Outreach</a:t>
              </a:r>
            </a:p>
          </p:txBody>
        </p:sp>
      </p:grpSp>
      <p:grpSp>
        <p:nvGrpSpPr>
          <p:cNvPr id="63" name="Group 62"/>
          <p:cNvGrpSpPr/>
          <p:nvPr/>
        </p:nvGrpSpPr>
        <p:grpSpPr>
          <a:xfrm>
            <a:off x="7162800" y="1441055"/>
            <a:ext cx="1550475" cy="997345"/>
            <a:chOff x="2015078" y="4111351"/>
            <a:chExt cx="1550475" cy="997345"/>
          </a:xfrm>
        </p:grpSpPr>
        <p:sp>
          <p:nvSpPr>
            <p:cNvPr id="64" name="Rectangle 63"/>
            <p:cNvSpPr/>
            <p:nvPr/>
          </p:nvSpPr>
          <p:spPr>
            <a:xfrm>
              <a:off x="2015080" y="4323866"/>
              <a:ext cx="1550473" cy="784830"/>
            </a:xfrm>
            <a:prstGeom prst="rect">
              <a:avLst/>
            </a:prstGeom>
          </p:spPr>
          <p:txBody>
            <a:bodyPr wrap="square">
              <a:spAutoFit/>
            </a:bodyPr>
            <a:lstStyle/>
            <a:p>
              <a:r>
                <a:rPr lang="en-US" sz="900" dirty="0">
                  <a:solidFill>
                    <a:prstClr val="black">
                      <a:lumMod val="50000"/>
                      <a:lumOff val="50000"/>
                    </a:prstClr>
                  </a:solidFill>
                </a:rPr>
                <a:t>The third Tuesday in May represents the uniform vote day for school district budgets and Board of Education trustee elections.</a:t>
              </a:r>
            </a:p>
          </p:txBody>
        </p:sp>
        <p:sp>
          <p:nvSpPr>
            <p:cNvPr id="65" name="Rectangle 64"/>
            <p:cNvSpPr/>
            <p:nvPr/>
          </p:nvSpPr>
          <p:spPr>
            <a:xfrm>
              <a:off x="2015078" y="4111351"/>
              <a:ext cx="1136017" cy="307777"/>
            </a:xfrm>
            <a:prstGeom prst="rect">
              <a:avLst/>
            </a:prstGeom>
          </p:spPr>
          <p:txBody>
            <a:bodyPr wrap="none">
              <a:spAutoFit/>
            </a:bodyPr>
            <a:lstStyle/>
            <a:p>
              <a:r>
                <a:rPr lang="en-US" sz="1400" b="1" dirty="0">
                  <a:solidFill>
                    <a:srgbClr val="FF9900"/>
                  </a:solidFill>
                </a:rPr>
                <a:t>Budget Vote</a:t>
              </a:r>
            </a:p>
          </p:txBody>
        </p:sp>
      </p:grpSp>
      <p:grpSp>
        <p:nvGrpSpPr>
          <p:cNvPr id="68" name="Group 67"/>
          <p:cNvGrpSpPr/>
          <p:nvPr/>
        </p:nvGrpSpPr>
        <p:grpSpPr>
          <a:xfrm>
            <a:off x="1752600" y="4613654"/>
            <a:ext cx="1703736" cy="720346"/>
            <a:chOff x="2015078" y="4111351"/>
            <a:chExt cx="1703736" cy="720346"/>
          </a:xfrm>
        </p:grpSpPr>
        <p:sp>
          <p:nvSpPr>
            <p:cNvPr id="78" name="Rectangle 77"/>
            <p:cNvSpPr/>
            <p:nvPr/>
          </p:nvSpPr>
          <p:spPr>
            <a:xfrm>
              <a:off x="2015080" y="4323866"/>
              <a:ext cx="1503821" cy="507831"/>
            </a:xfrm>
            <a:prstGeom prst="rect">
              <a:avLst/>
            </a:prstGeom>
          </p:spPr>
          <p:txBody>
            <a:bodyPr wrap="square">
              <a:spAutoFit/>
            </a:bodyPr>
            <a:lstStyle/>
            <a:p>
              <a:r>
                <a:rPr lang="en-US" sz="900" dirty="0">
                  <a:solidFill>
                    <a:prstClr val="black">
                      <a:lumMod val="50000"/>
                      <a:lumOff val="50000"/>
                    </a:prstClr>
                  </a:solidFill>
                </a:rPr>
                <a:t>Second Board of Education budget presentation to be held at HSE Lecture Hall.</a:t>
              </a:r>
            </a:p>
          </p:txBody>
        </p:sp>
        <p:sp>
          <p:nvSpPr>
            <p:cNvPr id="79" name="Rectangle 78"/>
            <p:cNvSpPr/>
            <p:nvPr/>
          </p:nvSpPr>
          <p:spPr>
            <a:xfrm>
              <a:off x="2015078" y="4111351"/>
              <a:ext cx="1703736" cy="307777"/>
            </a:xfrm>
            <a:prstGeom prst="rect">
              <a:avLst/>
            </a:prstGeom>
          </p:spPr>
          <p:txBody>
            <a:bodyPr wrap="none">
              <a:spAutoFit/>
            </a:bodyPr>
            <a:lstStyle/>
            <a:p>
              <a:r>
                <a:rPr lang="en-US" sz="1400" b="1" dirty="0">
                  <a:solidFill>
                    <a:srgbClr val="009999"/>
                  </a:solidFill>
                </a:rPr>
                <a:t>Budget Presentation</a:t>
              </a:r>
            </a:p>
          </p:txBody>
        </p:sp>
      </p:grpSp>
      <p:grpSp>
        <p:nvGrpSpPr>
          <p:cNvPr id="69" name="Group 68"/>
          <p:cNvGrpSpPr/>
          <p:nvPr/>
        </p:nvGrpSpPr>
        <p:grpSpPr>
          <a:xfrm>
            <a:off x="3990537" y="4554986"/>
            <a:ext cx="1503823" cy="997345"/>
            <a:chOff x="2015078" y="4111351"/>
            <a:chExt cx="1503823" cy="997345"/>
          </a:xfrm>
        </p:grpSpPr>
        <p:sp>
          <p:nvSpPr>
            <p:cNvPr id="76" name="Rectangle 75"/>
            <p:cNvSpPr/>
            <p:nvPr/>
          </p:nvSpPr>
          <p:spPr>
            <a:xfrm>
              <a:off x="2015080" y="4323866"/>
              <a:ext cx="1503821" cy="784830"/>
            </a:xfrm>
            <a:prstGeom prst="rect">
              <a:avLst/>
            </a:prstGeom>
          </p:spPr>
          <p:txBody>
            <a:bodyPr wrap="square">
              <a:spAutoFit/>
            </a:bodyPr>
            <a:lstStyle/>
            <a:p>
              <a:r>
                <a:rPr lang="en-US" sz="900" dirty="0">
                  <a:solidFill>
                    <a:prstClr val="black">
                      <a:lumMod val="50000"/>
                      <a:lumOff val="50000"/>
                    </a:prstClr>
                  </a:solidFill>
                </a:rPr>
                <a:t>As required by law, Board of Education must adopt the proposed 2024-25 budget before it can be presented to residents for a vote.</a:t>
              </a:r>
            </a:p>
          </p:txBody>
        </p:sp>
        <p:sp>
          <p:nvSpPr>
            <p:cNvPr id="77" name="Rectangle 76"/>
            <p:cNvSpPr/>
            <p:nvPr/>
          </p:nvSpPr>
          <p:spPr>
            <a:xfrm>
              <a:off x="2015078" y="4111351"/>
              <a:ext cx="1448795" cy="307777"/>
            </a:xfrm>
            <a:prstGeom prst="rect">
              <a:avLst/>
            </a:prstGeom>
          </p:spPr>
          <p:txBody>
            <a:bodyPr wrap="none">
              <a:spAutoFit/>
            </a:bodyPr>
            <a:lstStyle/>
            <a:p>
              <a:r>
                <a:rPr lang="en-US" sz="1400" b="1" dirty="0">
                  <a:solidFill>
                    <a:srgbClr val="7030A0"/>
                  </a:solidFill>
                </a:rPr>
                <a:t>Budget Adoption</a:t>
              </a:r>
            </a:p>
          </p:txBody>
        </p:sp>
      </p:grpSp>
      <p:grpSp>
        <p:nvGrpSpPr>
          <p:cNvPr id="70" name="Group 69"/>
          <p:cNvGrpSpPr/>
          <p:nvPr/>
        </p:nvGrpSpPr>
        <p:grpSpPr>
          <a:xfrm>
            <a:off x="6140737" y="4554986"/>
            <a:ext cx="1717573" cy="1135845"/>
            <a:chOff x="2015078" y="4111351"/>
            <a:chExt cx="1717573" cy="1135845"/>
          </a:xfrm>
        </p:grpSpPr>
        <p:sp>
          <p:nvSpPr>
            <p:cNvPr id="74" name="Rectangle 73"/>
            <p:cNvSpPr/>
            <p:nvPr/>
          </p:nvSpPr>
          <p:spPr>
            <a:xfrm>
              <a:off x="2015080" y="4323866"/>
              <a:ext cx="1717571" cy="923330"/>
            </a:xfrm>
            <a:prstGeom prst="rect">
              <a:avLst/>
            </a:prstGeom>
          </p:spPr>
          <p:txBody>
            <a:bodyPr wrap="square">
              <a:spAutoFit/>
            </a:bodyPr>
            <a:lstStyle/>
            <a:p>
              <a:r>
                <a:rPr lang="en-US" sz="900" dirty="0">
                  <a:solidFill>
                    <a:prstClr val="black">
                      <a:lumMod val="50000"/>
                      <a:lumOff val="50000"/>
                    </a:prstClr>
                  </a:solidFill>
                </a:rPr>
                <a:t>As required by law, approximately one week before the budget vote, a presentation will be provided at a Board Meeting to share a summary of the 2024-25 proposed budget.</a:t>
              </a:r>
            </a:p>
          </p:txBody>
        </p:sp>
        <p:sp>
          <p:nvSpPr>
            <p:cNvPr id="75" name="Rectangle 74"/>
            <p:cNvSpPr/>
            <p:nvPr/>
          </p:nvSpPr>
          <p:spPr>
            <a:xfrm>
              <a:off x="2015078" y="4111351"/>
              <a:ext cx="1374159" cy="307777"/>
            </a:xfrm>
            <a:prstGeom prst="rect">
              <a:avLst/>
            </a:prstGeom>
          </p:spPr>
          <p:txBody>
            <a:bodyPr wrap="none">
              <a:spAutoFit/>
            </a:bodyPr>
            <a:lstStyle/>
            <a:p>
              <a:r>
                <a:rPr lang="en-US" sz="1400" b="1" dirty="0">
                  <a:solidFill>
                    <a:srgbClr val="FF3399"/>
                  </a:solidFill>
                </a:rPr>
                <a:t>Budget Hearing</a:t>
              </a:r>
            </a:p>
          </p:txBody>
        </p:sp>
      </p:grpSp>
      <p:grpSp>
        <p:nvGrpSpPr>
          <p:cNvPr id="3" name="1 Grupo"/>
          <p:cNvGrpSpPr/>
          <p:nvPr/>
        </p:nvGrpSpPr>
        <p:grpSpPr>
          <a:xfrm>
            <a:off x="257512" y="3380619"/>
            <a:ext cx="8628976" cy="85149"/>
            <a:chOff x="467544" y="2597889"/>
            <a:chExt cx="8208861" cy="81000"/>
          </a:xfrm>
        </p:grpSpPr>
        <p:cxnSp>
          <p:nvCxnSpPr>
            <p:cNvPr id="4" name="18 Conector recto"/>
            <p:cNvCxnSpPr>
              <a:stCxn id="6" idx="6"/>
              <a:endCxn id="5" idx="2"/>
            </p:cNvCxnSpPr>
            <p:nvPr/>
          </p:nvCxnSpPr>
          <p:spPr>
            <a:xfrm>
              <a:off x="548552" y="2638389"/>
              <a:ext cx="8046843"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 name="23 Elipse"/>
            <p:cNvSpPr/>
            <p:nvPr/>
          </p:nvSpPr>
          <p:spPr>
            <a:xfrm>
              <a:off x="8595394" y="2597889"/>
              <a:ext cx="81011" cy="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200" dirty="0">
                <a:solidFill>
                  <a:prstClr val="black"/>
                </a:solidFill>
                <a:latin typeface="Trebuchet MS" panose="020B0603020202020204" pitchFamily="34" charset="0"/>
                <a:ea typeface="Segoe UI" panose="020B0502040204020203" pitchFamily="34" charset="0"/>
                <a:cs typeface="Helvetica" panose="020B0604020202020204" pitchFamily="34" charset="0"/>
              </a:endParaRPr>
            </a:p>
          </p:txBody>
        </p:sp>
        <p:sp>
          <p:nvSpPr>
            <p:cNvPr id="6" name="24 Elipse"/>
            <p:cNvSpPr/>
            <p:nvPr/>
          </p:nvSpPr>
          <p:spPr>
            <a:xfrm>
              <a:off x="467544" y="2597889"/>
              <a:ext cx="81011" cy="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200" dirty="0">
                <a:solidFill>
                  <a:prstClr val="black"/>
                </a:solidFill>
                <a:latin typeface="Trebuchet MS" panose="020B0603020202020204" pitchFamily="34" charset="0"/>
                <a:ea typeface="Segoe UI" panose="020B0502040204020203" pitchFamily="34" charset="0"/>
                <a:cs typeface="Helvetica" panose="020B0604020202020204" pitchFamily="34" charset="0"/>
              </a:endParaRPr>
            </a:p>
          </p:txBody>
        </p:sp>
      </p:grpSp>
      <p:grpSp>
        <p:nvGrpSpPr>
          <p:cNvPr id="42" name="Group 41"/>
          <p:cNvGrpSpPr/>
          <p:nvPr/>
        </p:nvGrpSpPr>
        <p:grpSpPr>
          <a:xfrm>
            <a:off x="799207" y="2529080"/>
            <a:ext cx="1124602" cy="1499340"/>
            <a:chOff x="783838" y="2529080"/>
            <a:chExt cx="1124602" cy="1499340"/>
          </a:xfrm>
        </p:grpSpPr>
        <p:grpSp>
          <p:nvGrpSpPr>
            <p:cNvPr id="7" name="2 Grupo"/>
            <p:cNvGrpSpPr/>
            <p:nvPr/>
          </p:nvGrpSpPr>
          <p:grpSpPr>
            <a:xfrm>
              <a:off x="1275808" y="2529080"/>
              <a:ext cx="141927" cy="965113"/>
              <a:chOff x="1436278" y="1787812"/>
              <a:chExt cx="135019" cy="918087"/>
            </a:xfrm>
          </p:grpSpPr>
          <p:sp>
            <p:nvSpPr>
              <p:cNvPr id="8" name="25 Elipse"/>
              <p:cNvSpPr/>
              <p:nvPr/>
            </p:nvSpPr>
            <p:spPr>
              <a:xfrm>
                <a:off x="1436278" y="2570899"/>
                <a:ext cx="135019" cy="135000"/>
              </a:xfrm>
              <a:prstGeom prst="ellipse">
                <a:avLst/>
              </a:prstGeom>
              <a:solidFill>
                <a:srgbClr val="6699F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9" name="40 Conector recto"/>
              <p:cNvCxnSpPr/>
              <p:nvPr/>
            </p:nvCxnSpPr>
            <p:spPr>
              <a:xfrm flipV="1">
                <a:off x="1503186" y="1857792"/>
                <a:ext cx="5547" cy="713104"/>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41 Elipse"/>
              <p:cNvSpPr/>
              <p:nvPr/>
            </p:nvSpPr>
            <p:spPr>
              <a:xfrm>
                <a:off x="1467943" y="1787812"/>
                <a:ext cx="81011" cy="81000"/>
              </a:xfrm>
              <a:prstGeom prst="ellipse">
                <a:avLst/>
              </a:prstGeom>
              <a:solidFill>
                <a:schemeClr val="bg1"/>
              </a:solidFill>
              <a:ln w="5715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2" name="TextBox 81"/>
            <p:cNvSpPr txBox="1"/>
            <p:nvPr/>
          </p:nvSpPr>
          <p:spPr>
            <a:xfrm>
              <a:off x="783838" y="3505200"/>
              <a:ext cx="1124602" cy="523220"/>
            </a:xfrm>
            <a:prstGeom prst="rect">
              <a:avLst/>
            </a:prstGeom>
            <a:noFill/>
          </p:spPr>
          <p:txBody>
            <a:bodyPr wrap="none" rtlCol="0">
              <a:spAutoFit/>
            </a:bodyPr>
            <a:lstStyle/>
            <a:p>
              <a:pPr algn="ctr"/>
              <a:r>
                <a:rPr lang="en-US" sz="1400" b="1" dirty="0">
                  <a:solidFill>
                    <a:srgbClr val="6699FF"/>
                  </a:solidFill>
                </a:rPr>
                <a:t>March - May</a:t>
              </a:r>
            </a:p>
            <a:p>
              <a:pPr algn="ctr"/>
              <a:r>
                <a:rPr lang="en-US" sz="1400" b="1" dirty="0">
                  <a:solidFill>
                    <a:srgbClr val="6699FF"/>
                  </a:solidFill>
                </a:rPr>
                <a:t>2024</a:t>
              </a:r>
            </a:p>
          </p:txBody>
        </p:sp>
      </p:grpSp>
      <p:grpSp>
        <p:nvGrpSpPr>
          <p:cNvPr id="38" name="Group 37"/>
          <p:cNvGrpSpPr/>
          <p:nvPr/>
        </p:nvGrpSpPr>
        <p:grpSpPr>
          <a:xfrm>
            <a:off x="4819557" y="2529081"/>
            <a:ext cx="1657443" cy="1283896"/>
            <a:chOff x="4819557" y="2529081"/>
            <a:chExt cx="1657443" cy="1283896"/>
          </a:xfrm>
        </p:grpSpPr>
        <p:grpSp>
          <p:nvGrpSpPr>
            <p:cNvPr id="23" name="8 Grupo"/>
            <p:cNvGrpSpPr/>
            <p:nvPr/>
          </p:nvGrpSpPr>
          <p:grpSpPr>
            <a:xfrm>
              <a:off x="5576093" y="2529081"/>
              <a:ext cx="141927" cy="965112"/>
              <a:chOff x="5527256" y="1787812"/>
              <a:chExt cx="135019" cy="918086"/>
            </a:xfrm>
          </p:grpSpPr>
          <p:sp>
            <p:nvSpPr>
              <p:cNvPr id="24" name="37 Elipse"/>
              <p:cNvSpPr/>
              <p:nvPr/>
            </p:nvSpPr>
            <p:spPr>
              <a:xfrm>
                <a:off x="5527256" y="2570898"/>
                <a:ext cx="135019" cy="135000"/>
              </a:xfrm>
              <a:prstGeom prst="ellipse">
                <a:avLst/>
              </a:prstGeom>
              <a:solidFill>
                <a:srgbClr val="4DA151"/>
              </a:solidFill>
              <a:ln>
                <a:solidFill>
                  <a:srgbClr val="4DA151"/>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5" name="45 Conector recto"/>
              <p:cNvCxnSpPr/>
              <p:nvPr/>
            </p:nvCxnSpPr>
            <p:spPr>
              <a:xfrm flipV="1">
                <a:off x="5596189" y="1858765"/>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6" name="51 Elipse"/>
              <p:cNvSpPr/>
              <p:nvPr/>
            </p:nvSpPr>
            <p:spPr>
              <a:xfrm>
                <a:off x="5562802" y="1787812"/>
                <a:ext cx="81011" cy="81000"/>
              </a:xfrm>
              <a:prstGeom prst="ellipse">
                <a:avLst/>
              </a:prstGeom>
              <a:solidFill>
                <a:schemeClr val="bg1"/>
              </a:solidFill>
              <a:ln w="57150">
                <a:solidFill>
                  <a:srgbClr val="4DA151"/>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4" name="TextBox 83"/>
            <p:cNvSpPr txBox="1"/>
            <p:nvPr/>
          </p:nvSpPr>
          <p:spPr>
            <a:xfrm>
              <a:off x="4819557" y="3505200"/>
              <a:ext cx="1657443" cy="307777"/>
            </a:xfrm>
            <a:prstGeom prst="rect">
              <a:avLst/>
            </a:prstGeom>
            <a:noFill/>
          </p:spPr>
          <p:txBody>
            <a:bodyPr wrap="square" rtlCol="0">
              <a:spAutoFit/>
            </a:bodyPr>
            <a:lstStyle/>
            <a:p>
              <a:pPr algn="ctr"/>
              <a:r>
                <a:rPr lang="en-US" sz="1400" b="1" dirty="0">
                  <a:solidFill>
                    <a:srgbClr val="4DA151"/>
                  </a:solidFill>
                </a:rPr>
                <a:t>May 2024</a:t>
              </a:r>
            </a:p>
          </p:txBody>
        </p:sp>
      </p:grpSp>
      <p:grpSp>
        <p:nvGrpSpPr>
          <p:cNvPr id="40" name="Group 39"/>
          <p:cNvGrpSpPr/>
          <p:nvPr/>
        </p:nvGrpSpPr>
        <p:grpSpPr>
          <a:xfrm>
            <a:off x="7255379" y="2529081"/>
            <a:ext cx="1202821" cy="1264786"/>
            <a:chOff x="7255379" y="2529081"/>
            <a:chExt cx="1202821" cy="1264786"/>
          </a:xfrm>
        </p:grpSpPr>
        <p:grpSp>
          <p:nvGrpSpPr>
            <p:cNvPr id="31" name="10 Grupo"/>
            <p:cNvGrpSpPr/>
            <p:nvPr/>
          </p:nvGrpSpPr>
          <p:grpSpPr>
            <a:xfrm>
              <a:off x="7741255" y="2529081"/>
              <a:ext cx="141927" cy="965112"/>
              <a:chOff x="7587030" y="1787812"/>
              <a:chExt cx="135019" cy="918086"/>
            </a:xfrm>
          </p:grpSpPr>
          <p:sp>
            <p:nvSpPr>
              <p:cNvPr id="32" name="39 Elipse"/>
              <p:cNvSpPr/>
              <p:nvPr/>
            </p:nvSpPr>
            <p:spPr>
              <a:xfrm>
                <a:off x="7587030" y="2570898"/>
                <a:ext cx="135019" cy="135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33" name="47 Conector recto"/>
              <p:cNvCxnSpPr/>
              <p:nvPr/>
            </p:nvCxnSpPr>
            <p:spPr>
              <a:xfrm flipV="1">
                <a:off x="7648800" y="1858765"/>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53 Elipse"/>
              <p:cNvSpPr/>
              <p:nvPr/>
            </p:nvSpPr>
            <p:spPr>
              <a:xfrm>
                <a:off x="7617376" y="1787812"/>
                <a:ext cx="81011" cy="81000"/>
              </a:xfrm>
              <a:prstGeom prst="ellipse">
                <a:avLst/>
              </a:prstGeom>
              <a:solidFill>
                <a:schemeClr val="bg1"/>
              </a:solidFill>
              <a:ln w="571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5" name="TextBox 84"/>
            <p:cNvSpPr txBox="1"/>
            <p:nvPr/>
          </p:nvSpPr>
          <p:spPr>
            <a:xfrm>
              <a:off x="7255379" y="3486090"/>
              <a:ext cx="1202821" cy="307777"/>
            </a:xfrm>
            <a:prstGeom prst="rect">
              <a:avLst/>
            </a:prstGeom>
            <a:noFill/>
          </p:spPr>
          <p:txBody>
            <a:bodyPr wrap="square" rtlCol="0">
              <a:spAutoFit/>
            </a:bodyPr>
            <a:lstStyle/>
            <a:p>
              <a:pPr algn="r"/>
              <a:r>
                <a:rPr lang="en-US" sz="1400" b="1" dirty="0">
                  <a:solidFill>
                    <a:srgbClr val="FF9900"/>
                  </a:solidFill>
                </a:rPr>
                <a:t>May 21, 2024</a:t>
              </a:r>
            </a:p>
          </p:txBody>
        </p:sp>
      </p:grpSp>
      <p:grpSp>
        <p:nvGrpSpPr>
          <p:cNvPr id="35" name="Group 34"/>
          <p:cNvGrpSpPr/>
          <p:nvPr/>
        </p:nvGrpSpPr>
        <p:grpSpPr>
          <a:xfrm>
            <a:off x="1759844" y="3045023"/>
            <a:ext cx="1371600" cy="1283897"/>
            <a:chOff x="1759844" y="3045023"/>
            <a:chExt cx="1371600" cy="1283897"/>
          </a:xfrm>
        </p:grpSpPr>
        <p:grpSp>
          <p:nvGrpSpPr>
            <p:cNvPr id="11" name="4 Grupo"/>
            <p:cNvGrpSpPr/>
            <p:nvPr/>
          </p:nvGrpSpPr>
          <p:grpSpPr>
            <a:xfrm>
              <a:off x="2350879" y="3352235"/>
              <a:ext cx="141927" cy="976685"/>
              <a:chOff x="2459025" y="2570898"/>
              <a:chExt cx="135019" cy="929095"/>
            </a:xfrm>
          </p:grpSpPr>
          <p:sp>
            <p:nvSpPr>
              <p:cNvPr id="12" name="26 Elipse"/>
              <p:cNvSpPr/>
              <p:nvPr/>
            </p:nvSpPr>
            <p:spPr>
              <a:xfrm>
                <a:off x="2459025" y="2570898"/>
                <a:ext cx="135019" cy="135000"/>
              </a:xfrm>
              <a:prstGeom prst="ellipse">
                <a:avLst/>
              </a:prstGeom>
              <a:solidFill>
                <a:srgbClr val="009999"/>
              </a:soli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13" name="42 Conector recto"/>
              <p:cNvCxnSpPr/>
              <p:nvPr/>
            </p:nvCxnSpPr>
            <p:spPr>
              <a:xfrm flipV="1">
                <a:off x="2518306" y="270589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48 Elipse"/>
              <p:cNvSpPr/>
              <p:nvPr/>
            </p:nvSpPr>
            <p:spPr>
              <a:xfrm>
                <a:off x="2478571" y="3418993"/>
                <a:ext cx="81011" cy="81000"/>
              </a:xfrm>
              <a:prstGeom prst="ellipse">
                <a:avLst/>
              </a:prstGeom>
              <a:solidFill>
                <a:schemeClr val="bg1"/>
              </a:solidFill>
              <a:ln w="57150">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6" name="TextBox 85"/>
            <p:cNvSpPr txBox="1"/>
            <p:nvPr/>
          </p:nvSpPr>
          <p:spPr>
            <a:xfrm>
              <a:off x="1759844" y="3045023"/>
              <a:ext cx="1371600" cy="307777"/>
            </a:xfrm>
            <a:prstGeom prst="rect">
              <a:avLst/>
            </a:prstGeom>
            <a:noFill/>
          </p:spPr>
          <p:txBody>
            <a:bodyPr wrap="square" rtlCol="0">
              <a:spAutoFit/>
            </a:bodyPr>
            <a:lstStyle/>
            <a:p>
              <a:r>
                <a:rPr lang="en-US" sz="1400" b="1" dirty="0">
                  <a:solidFill>
                    <a:srgbClr val="009999"/>
                  </a:solidFill>
                </a:rPr>
                <a:t>March 18, 2024</a:t>
              </a:r>
            </a:p>
          </p:txBody>
        </p:sp>
      </p:grpSp>
      <p:grpSp>
        <p:nvGrpSpPr>
          <p:cNvPr id="37" name="Group 36"/>
          <p:cNvGrpSpPr/>
          <p:nvPr/>
        </p:nvGrpSpPr>
        <p:grpSpPr>
          <a:xfrm>
            <a:off x="3970009" y="3050934"/>
            <a:ext cx="1218603" cy="1277986"/>
            <a:chOff x="3970009" y="3050934"/>
            <a:chExt cx="1218603" cy="1277986"/>
          </a:xfrm>
        </p:grpSpPr>
        <p:grpSp>
          <p:nvGrpSpPr>
            <p:cNvPr id="19" name="7 Grupo"/>
            <p:cNvGrpSpPr/>
            <p:nvPr/>
          </p:nvGrpSpPr>
          <p:grpSpPr>
            <a:xfrm>
              <a:off x="4501022" y="3352234"/>
              <a:ext cx="141927" cy="976686"/>
              <a:chOff x="4504512" y="2570897"/>
              <a:chExt cx="135019" cy="929096"/>
            </a:xfrm>
          </p:grpSpPr>
          <p:sp>
            <p:nvSpPr>
              <p:cNvPr id="20" name="36 Elipse"/>
              <p:cNvSpPr/>
              <p:nvPr/>
            </p:nvSpPr>
            <p:spPr>
              <a:xfrm>
                <a:off x="4504512" y="2570897"/>
                <a:ext cx="135019" cy="135000"/>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1" name="44 Conector recto"/>
              <p:cNvCxnSpPr/>
              <p:nvPr/>
            </p:nvCxnSpPr>
            <p:spPr>
              <a:xfrm flipV="1">
                <a:off x="4571662" y="269912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 name="50 Elipse"/>
              <p:cNvSpPr/>
              <p:nvPr/>
            </p:nvSpPr>
            <p:spPr>
              <a:xfrm>
                <a:off x="4533907" y="3418993"/>
                <a:ext cx="81011" cy="81000"/>
              </a:xfrm>
              <a:prstGeom prst="ellipse">
                <a:avLst/>
              </a:prstGeom>
              <a:solidFill>
                <a:schemeClr val="bg1"/>
              </a:solid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7" name="TextBox 86"/>
            <p:cNvSpPr txBox="1"/>
            <p:nvPr/>
          </p:nvSpPr>
          <p:spPr>
            <a:xfrm>
              <a:off x="3970009" y="3050934"/>
              <a:ext cx="1218603" cy="307777"/>
            </a:xfrm>
            <a:prstGeom prst="rect">
              <a:avLst/>
            </a:prstGeom>
            <a:noFill/>
          </p:spPr>
          <p:txBody>
            <a:bodyPr wrap="none" rtlCol="0">
              <a:spAutoFit/>
            </a:bodyPr>
            <a:lstStyle/>
            <a:p>
              <a:r>
                <a:rPr lang="en-US" sz="1400" b="1" dirty="0">
                  <a:solidFill>
                    <a:srgbClr val="7030A0"/>
                  </a:solidFill>
                </a:rPr>
                <a:t>April 16, 2024</a:t>
              </a:r>
            </a:p>
          </p:txBody>
        </p:sp>
      </p:grpSp>
      <p:grpSp>
        <p:nvGrpSpPr>
          <p:cNvPr id="39" name="Group 38"/>
          <p:cNvGrpSpPr/>
          <p:nvPr/>
        </p:nvGrpSpPr>
        <p:grpSpPr>
          <a:xfrm>
            <a:off x="6130836" y="3040173"/>
            <a:ext cx="1186479" cy="1277126"/>
            <a:chOff x="6130836" y="3040173"/>
            <a:chExt cx="1186479" cy="1277126"/>
          </a:xfrm>
        </p:grpSpPr>
        <p:grpSp>
          <p:nvGrpSpPr>
            <p:cNvPr id="27" name="9 Grupo"/>
            <p:cNvGrpSpPr/>
            <p:nvPr/>
          </p:nvGrpSpPr>
          <p:grpSpPr>
            <a:xfrm>
              <a:off x="6651166" y="3352235"/>
              <a:ext cx="141927" cy="965064"/>
              <a:chOff x="6550000" y="2570894"/>
              <a:chExt cx="135019" cy="918039"/>
            </a:xfrm>
          </p:grpSpPr>
          <p:sp>
            <p:nvSpPr>
              <p:cNvPr id="28" name="38 Elipse"/>
              <p:cNvSpPr/>
              <p:nvPr/>
            </p:nvSpPr>
            <p:spPr>
              <a:xfrm>
                <a:off x="6550000" y="2570894"/>
                <a:ext cx="135019" cy="135000"/>
              </a:xfrm>
              <a:prstGeom prst="ellipse">
                <a:avLst/>
              </a:prstGeom>
              <a:solidFill>
                <a:srgbClr val="FF339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9" name="46 Conector recto"/>
              <p:cNvCxnSpPr/>
              <p:nvPr/>
            </p:nvCxnSpPr>
            <p:spPr>
              <a:xfrm flipV="1">
                <a:off x="6614592" y="2699128"/>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0" name="52 Elipse"/>
              <p:cNvSpPr/>
              <p:nvPr/>
            </p:nvSpPr>
            <p:spPr>
              <a:xfrm>
                <a:off x="6579600" y="3407933"/>
                <a:ext cx="81011" cy="81000"/>
              </a:xfrm>
              <a:prstGeom prst="ellipse">
                <a:avLst/>
              </a:prstGeom>
              <a:solidFill>
                <a:schemeClr val="bg1"/>
              </a:solidFill>
              <a:ln w="57150">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8" name="TextBox 87"/>
            <p:cNvSpPr txBox="1"/>
            <p:nvPr/>
          </p:nvSpPr>
          <p:spPr>
            <a:xfrm>
              <a:off x="6130836" y="3040173"/>
              <a:ext cx="1186479" cy="307777"/>
            </a:xfrm>
            <a:prstGeom prst="rect">
              <a:avLst/>
            </a:prstGeom>
            <a:noFill/>
          </p:spPr>
          <p:txBody>
            <a:bodyPr wrap="none" rtlCol="0">
              <a:spAutoFit/>
            </a:bodyPr>
            <a:lstStyle/>
            <a:p>
              <a:r>
                <a:rPr lang="en-US" sz="1400" b="1" dirty="0">
                  <a:solidFill>
                    <a:srgbClr val="FF3399"/>
                  </a:solidFill>
                </a:rPr>
                <a:t>May 13, 2024</a:t>
              </a:r>
            </a:p>
          </p:txBody>
        </p:sp>
      </p:grpSp>
      <p:grpSp>
        <p:nvGrpSpPr>
          <p:cNvPr id="41" name="Group 40"/>
          <p:cNvGrpSpPr/>
          <p:nvPr/>
        </p:nvGrpSpPr>
        <p:grpSpPr>
          <a:xfrm>
            <a:off x="2923555" y="2529080"/>
            <a:ext cx="1157125" cy="1283897"/>
            <a:chOff x="2923555" y="2529080"/>
            <a:chExt cx="1157125" cy="1283897"/>
          </a:xfrm>
        </p:grpSpPr>
        <p:grpSp>
          <p:nvGrpSpPr>
            <p:cNvPr id="36" name="Group 35"/>
            <p:cNvGrpSpPr/>
            <p:nvPr/>
          </p:nvGrpSpPr>
          <p:grpSpPr>
            <a:xfrm>
              <a:off x="2923555" y="2529080"/>
              <a:ext cx="1157125" cy="1283897"/>
              <a:chOff x="2923555" y="2529080"/>
              <a:chExt cx="1157125" cy="1283897"/>
            </a:xfrm>
          </p:grpSpPr>
          <p:grpSp>
            <p:nvGrpSpPr>
              <p:cNvPr id="15" name="6 Grupo"/>
              <p:cNvGrpSpPr/>
              <p:nvPr/>
            </p:nvGrpSpPr>
            <p:grpSpPr>
              <a:xfrm>
                <a:off x="3425950" y="2529080"/>
                <a:ext cx="141927" cy="965113"/>
                <a:chOff x="3481768" y="1787812"/>
                <a:chExt cx="135019" cy="918087"/>
              </a:xfrm>
            </p:grpSpPr>
            <p:sp>
              <p:nvSpPr>
                <p:cNvPr id="16" name="27 Elipse"/>
                <p:cNvSpPr/>
                <p:nvPr/>
              </p:nvSpPr>
              <p:spPr>
                <a:xfrm>
                  <a:off x="3481768" y="2570899"/>
                  <a:ext cx="135019" cy="135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17" name="43 Conector recto"/>
                <p:cNvCxnSpPr/>
                <p:nvPr/>
              </p:nvCxnSpPr>
              <p:spPr>
                <a:xfrm flipV="1">
                  <a:off x="3550652" y="185905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49 Elipse"/>
                <p:cNvSpPr/>
                <p:nvPr/>
              </p:nvSpPr>
              <p:spPr>
                <a:xfrm>
                  <a:off x="3516475" y="1787812"/>
                  <a:ext cx="81011" cy="81000"/>
                </a:xfrm>
                <a:prstGeom prst="ellipse">
                  <a:avLst/>
                </a:prstGeom>
                <a:solidFill>
                  <a:srgbClr val="0070C0"/>
                </a:solid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3" name="TextBox 82"/>
              <p:cNvSpPr txBox="1"/>
              <p:nvPr/>
            </p:nvSpPr>
            <p:spPr>
              <a:xfrm>
                <a:off x="2923555" y="3505200"/>
                <a:ext cx="1157125" cy="307777"/>
              </a:xfrm>
              <a:prstGeom prst="rect">
                <a:avLst/>
              </a:prstGeom>
              <a:noFill/>
            </p:spPr>
            <p:txBody>
              <a:bodyPr wrap="square" rtlCol="0">
                <a:spAutoFit/>
              </a:bodyPr>
              <a:lstStyle/>
              <a:p>
                <a:pPr algn="r"/>
                <a:r>
                  <a:rPr lang="en-US" sz="1400" b="1" dirty="0">
                    <a:solidFill>
                      <a:srgbClr val="C00000"/>
                    </a:solidFill>
                  </a:rPr>
                  <a:t>April 1, 2024</a:t>
                </a:r>
              </a:p>
            </p:txBody>
          </p:sp>
        </p:grpSp>
        <p:sp>
          <p:nvSpPr>
            <p:cNvPr id="71" name="48 Elipse"/>
            <p:cNvSpPr/>
            <p:nvPr/>
          </p:nvSpPr>
          <p:spPr>
            <a:xfrm>
              <a:off x="3462433" y="2555724"/>
              <a:ext cx="85156" cy="85149"/>
            </a:xfrm>
            <a:prstGeom prst="ellipse">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46" name="Flowchart: Summing Junction 45">
            <a:extLst>
              <a:ext uri="{FF2B5EF4-FFF2-40B4-BE49-F238E27FC236}">
                <a16:creationId xmlns:a16="http://schemas.microsoft.com/office/drawing/2014/main" id="{1991048A-F9AA-4625-9C22-829110AB33D7}"/>
              </a:ext>
            </a:extLst>
          </p:cNvPr>
          <p:cNvSpPr/>
          <p:nvPr/>
        </p:nvSpPr>
        <p:spPr bwMode="auto">
          <a:xfrm>
            <a:off x="3306680" y="3469104"/>
            <a:ext cx="381000" cy="381000"/>
          </a:xfrm>
          <a:prstGeom prst="flowChartSummingJunction">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80" name="TextBox 79">
            <a:extLst>
              <a:ext uri="{FF2B5EF4-FFF2-40B4-BE49-F238E27FC236}">
                <a16:creationId xmlns:a16="http://schemas.microsoft.com/office/drawing/2014/main" id="{56ACFBFB-29AA-4D5B-8E5D-9BAEEEFB2920}"/>
              </a:ext>
            </a:extLst>
          </p:cNvPr>
          <p:cNvSpPr txBox="1"/>
          <p:nvPr/>
        </p:nvSpPr>
        <p:spPr>
          <a:xfrm>
            <a:off x="2286000" y="3886200"/>
            <a:ext cx="2438400" cy="430887"/>
          </a:xfrm>
          <a:prstGeom prst="rect">
            <a:avLst/>
          </a:prstGeom>
          <a:noFill/>
        </p:spPr>
        <p:txBody>
          <a:bodyPr wrap="square" rtlCol="0">
            <a:spAutoFit/>
          </a:bodyPr>
          <a:lstStyle/>
          <a:p>
            <a:pPr algn="ctr"/>
            <a:r>
              <a:rPr lang="en-US" sz="1100" b="1" dirty="0">
                <a:solidFill>
                  <a:schemeClr val="tx1"/>
                </a:solidFill>
                <a:latin typeface="Avenir LT Std 45 Book" panose="020B0502020203020204" pitchFamily="34" charset="0"/>
              </a:rPr>
              <a:t>Late State Budget:</a:t>
            </a:r>
          </a:p>
          <a:p>
            <a:pPr algn="ctr"/>
            <a:r>
              <a:rPr lang="en-US" sz="1100" b="1" dirty="0">
                <a:solidFill>
                  <a:schemeClr val="tx1"/>
                </a:solidFill>
                <a:latin typeface="Avenir LT Std 45 Book" panose="020B0502020203020204" pitchFamily="34" charset="0"/>
              </a:rPr>
              <a:t>Approved 4/16</a:t>
            </a:r>
          </a:p>
        </p:txBody>
      </p:sp>
    </p:spTree>
    <p:extLst>
      <p:ext uri="{BB962C8B-B14F-4D97-AF65-F5344CB8AC3E}">
        <p14:creationId xmlns:p14="http://schemas.microsoft.com/office/powerpoint/2010/main" val="1749010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par>
                                <p:cTn id="10" presetID="42" presetClass="entr" presetSubtype="0" fill="hold" nodeType="withEffect">
                                  <p:stCondLst>
                                    <p:cond delay="0"/>
                                  </p:stCondLst>
                                  <p:childTnLst>
                                    <p:set>
                                      <p:cBhvr>
                                        <p:cTn id="11" dur="1" fill="hold">
                                          <p:stCondLst>
                                            <p:cond delay="0"/>
                                          </p:stCondLst>
                                        </p:cTn>
                                        <p:tgtEl>
                                          <p:spTgt spid="63"/>
                                        </p:tgtEl>
                                        <p:attrNameLst>
                                          <p:attrName>style.visibility</p:attrName>
                                        </p:attrNameLst>
                                      </p:cBhvr>
                                      <p:to>
                                        <p:strVal val="visible"/>
                                      </p:to>
                                    </p:set>
                                    <p:animEffect transition="in" filter="fade">
                                      <p:cBhvr>
                                        <p:cTn id="12" dur="1000"/>
                                        <p:tgtEl>
                                          <p:spTgt spid="63"/>
                                        </p:tgtEl>
                                      </p:cBhvr>
                                    </p:animEffect>
                                    <p:anim calcmode="lin" valueType="num">
                                      <p:cBhvr>
                                        <p:cTn id="13" dur="1000" fill="hold"/>
                                        <p:tgtEl>
                                          <p:spTgt spid="63"/>
                                        </p:tgtEl>
                                        <p:attrNameLst>
                                          <p:attrName>ppt_x</p:attrName>
                                        </p:attrNameLst>
                                      </p:cBhvr>
                                      <p:tavLst>
                                        <p:tav tm="0">
                                          <p:val>
                                            <p:strVal val="#ppt_x"/>
                                          </p:val>
                                        </p:tav>
                                        <p:tav tm="100000">
                                          <p:val>
                                            <p:strVal val="#ppt_x"/>
                                          </p:val>
                                        </p:tav>
                                      </p:tavLst>
                                    </p:anim>
                                    <p:anim calcmode="lin" valueType="num">
                                      <p:cBhvr>
                                        <p:cTn id="14"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519EA-8DDD-44AA-AD1B-030A1BE50FFD}"/>
              </a:ext>
            </a:extLst>
          </p:cNvPr>
          <p:cNvSpPr>
            <a:spLocks noGrp="1"/>
          </p:cNvSpPr>
          <p:nvPr>
            <p:ph type="title"/>
          </p:nvPr>
        </p:nvSpPr>
        <p:spPr/>
        <p:txBody>
          <a:bodyPr/>
          <a:lstStyle/>
          <a:p>
            <a:r>
              <a:rPr lang="en-US" dirty="0"/>
              <a:t>See you May 21</a:t>
            </a:r>
            <a:r>
              <a:rPr lang="en-US" baseline="30000" dirty="0"/>
              <a:t>st</a:t>
            </a:r>
            <a:r>
              <a:rPr lang="en-US" dirty="0"/>
              <a:t>!</a:t>
            </a:r>
          </a:p>
        </p:txBody>
      </p:sp>
      <p:sp>
        <p:nvSpPr>
          <p:cNvPr id="3" name="Slide Number Placeholder 2">
            <a:extLst>
              <a:ext uri="{FF2B5EF4-FFF2-40B4-BE49-F238E27FC236}">
                <a16:creationId xmlns:a16="http://schemas.microsoft.com/office/drawing/2014/main" id="{FB27BAD4-B0A1-4BE9-B90F-63C036DCCD13}"/>
              </a:ext>
            </a:extLst>
          </p:cNvPr>
          <p:cNvSpPr>
            <a:spLocks noGrp="1"/>
          </p:cNvSpPr>
          <p:nvPr>
            <p:ph type="sldNum" sz="quarter" idx="10"/>
          </p:nvPr>
        </p:nvSpPr>
        <p:spPr/>
        <p:txBody>
          <a:bodyPr/>
          <a:lstStyle/>
          <a:p>
            <a:pPr>
              <a:defRPr/>
            </a:pPr>
            <a:fld id="{93A1BC9E-97AE-4D19-AC99-B3968AE9C67F}" type="slidenum">
              <a:rPr lang="en-US" smtClean="0"/>
              <a:pPr>
                <a:defRPr/>
              </a:pPr>
              <a:t>65</a:t>
            </a:fld>
            <a:endParaRPr lang="en-US" dirty="0"/>
          </a:p>
        </p:txBody>
      </p:sp>
      <p:pic>
        <p:nvPicPr>
          <p:cNvPr id="3074" name="Picture 2" descr="Please Vote | Election Sign Stencil Default Title">
            <a:extLst>
              <a:ext uri="{FF2B5EF4-FFF2-40B4-BE49-F238E27FC236}">
                <a16:creationId xmlns:a16="http://schemas.microsoft.com/office/drawing/2014/main" id="{9797B465-CF27-46A7-98C8-FB5F5A67F541}"/>
              </a:ext>
            </a:extLst>
          </p:cNvPr>
          <p:cNvPicPr>
            <a:picLocks noChangeAspect="1" noChangeArrowheads="1"/>
          </p:cNvPicPr>
          <p:nvPr/>
        </p:nvPicPr>
        <p:blipFill rotWithShape="1">
          <a:blip r:embed="rId2">
            <a:duotone>
              <a:prstClr val="black"/>
              <a:srgbClr val="FF00FF">
                <a:tint val="45000"/>
                <a:satMod val="400000"/>
              </a:srgbClr>
            </a:duotone>
            <a:extLst>
              <a:ext uri="{BEBA8EAE-BF5A-486C-A8C5-ECC9F3942E4B}">
                <a14:imgProps xmlns:a14="http://schemas.microsoft.com/office/drawing/2010/main">
                  <a14:imgLayer r:embed="rId3">
                    <a14:imgEffect>
                      <a14:backgroundRemoval t="10000" b="90000" l="10000" r="90000">
                        <a14:foregroundMark x1="19300" y1="27800" x2="19300" y2="27800"/>
                        <a14:foregroundMark x1="16900" y1="28400" x2="16900" y2="28400"/>
                        <a14:foregroundMark x1="21600" y1="23300" x2="21600" y2="23300"/>
                        <a14:foregroundMark x1="13500" y1="28900" x2="13500" y2="28900"/>
                        <a14:foregroundMark x1="26000" y1="27000" x2="26000" y2="27000"/>
                        <a14:foregroundMark x1="27400" y1="27000" x2="27400" y2="27000"/>
                        <a14:foregroundMark x1="34000" y1="29100" x2="34000" y2="29100"/>
                        <a14:foregroundMark x1="33300" y1="26200" x2="33300" y2="26200"/>
                        <a14:foregroundMark x1="38600" y1="25700" x2="38600" y2="25700"/>
                        <a14:foregroundMark x1="38300" y1="31700" x2="38300" y2="31700"/>
                        <a14:foregroundMark x1="44700" y1="35200" x2="44700" y2="35200"/>
                        <a14:foregroundMark x1="44000" y1="32700" x2="44000" y2="32700"/>
                        <a14:foregroundMark x1="49700" y1="27800" x2="49700" y2="27800"/>
                        <a14:foregroundMark x1="51400" y1="28200" x2="51400" y2="28200"/>
                        <a14:foregroundMark x1="54200" y1="27300" x2="54200" y2="27300"/>
                        <a14:foregroundMark x1="61200" y1="30900" x2="61200" y2="30900"/>
                        <a14:foregroundMark x1="64800" y1="30100" x2="64800" y2="30100"/>
                        <a14:foregroundMark x1="66100" y1="27900" x2="66100" y2="27900"/>
                        <a14:foregroundMark x1="69600" y1="24200" x2="69600" y2="24200"/>
                        <a14:foregroundMark x1="71600" y1="23300" x2="71600" y2="23300"/>
                        <a14:foregroundMark x1="72400" y1="20800" x2="72400" y2="20800"/>
                        <a14:foregroundMark x1="72100" y1="28400" x2="72100" y2="28400"/>
                        <a14:foregroundMark x1="73900" y1="27500" x2="73900" y2="27500"/>
                        <a14:foregroundMark x1="77000" y1="27200" x2="77000" y2="27200"/>
                        <a14:foregroundMark x1="78400" y1="28400" x2="78400" y2="28400"/>
                        <a14:foregroundMark x1="81700" y1="27000" x2="81700" y2="27000"/>
                        <a14:foregroundMark x1="83200" y1="30600" x2="83200" y2="30600"/>
                        <a14:foregroundMark x1="85600" y1="27200" x2="85600" y2="27200"/>
                        <a14:foregroundMark x1="87000" y1="27200" x2="87000" y2="27200"/>
                        <a14:foregroundMark x1="12900" y1="44500" x2="12900" y2="44500"/>
                        <a14:foregroundMark x1="18300" y1="44500" x2="18300" y2="44500"/>
                        <a14:foregroundMark x1="27600" y1="55700" x2="27600" y2="55700"/>
                        <a14:foregroundMark x1="15900" y1="57500" x2="15900" y2="57500"/>
                        <a14:foregroundMark x1="36700" y1="57700" x2="36700" y2="57700"/>
                        <a14:foregroundMark x1="43700" y1="56500" x2="43700" y2="56500"/>
                        <a14:foregroundMark x1="73400" y1="56700" x2="73400" y2="56700"/>
                        <a14:foregroundMark x1="78900" y1="54100" x2="78900" y2="54100"/>
                        <a14:foregroundMark x1="80800" y1="65700" x2="80800" y2="65700"/>
                        <a14:foregroundMark x1="81900" y1="77900" x2="81900" y2="77900"/>
                        <a14:foregroundMark x1="82500" y1="44300" x2="82500" y2="44300"/>
                        <a14:foregroundMark x1="88200" y1="43800" x2="88200" y2="43800"/>
                        <a14:foregroundMark x1="75900" y1="41500" x2="75900" y2="41500"/>
                        <a14:foregroundMark x1="70100" y1="41500" x2="70100" y2="41500"/>
                        <a14:foregroundMark x1="65300" y1="41800" x2="65300" y2="41800"/>
                        <a14:foregroundMark x1="52000" y1="42000" x2="52000" y2="42000"/>
                        <a14:foregroundMark x1="44600" y1="41100" x2="44600" y2="41100"/>
                        <a14:foregroundMark x1="37000" y1="40400" x2="37000" y2="40400"/>
                        <a14:foregroundMark x1="32600" y1="40500" x2="32600" y2="40500"/>
                        <a14:foregroundMark x1="25700" y1="41900" x2="25700" y2="41900"/>
                        <a14:foregroundMark x1="22600" y1="41000" x2="22600" y2="41000"/>
                        <a14:foregroundMark x1="29000" y1="40900" x2="29000" y2="40900"/>
                        <a14:foregroundMark x1="48500" y1="41100" x2="48500" y2="41100"/>
                        <a14:foregroundMark x1="63600" y1="40900" x2="63600" y2="40900"/>
                        <a14:foregroundMark x1="72000" y1="39500" x2="72000" y2="39500"/>
                        <a14:foregroundMark x1="69100" y1="47200" x2="69100" y2="47200"/>
                        <a14:foregroundMark x1="57200" y1="40300" x2="57200" y2="40300"/>
                        <a14:backgroundMark x1="86600" y1="27200" x2="86600" y2="27200"/>
                        <a14:backgroundMark x1="71900" y1="21300" x2="71900" y2="21300"/>
                        <a14:backgroundMark x1="57900" y1="40500" x2="57900" y2="40500"/>
                      </a14:backgroundRemoval>
                    </a14:imgEffect>
                  </a14:imgLayer>
                </a14:imgProps>
              </a:ext>
              <a:ext uri="{28A0092B-C50C-407E-A947-70E740481C1C}">
                <a14:useLocalDpi xmlns:a14="http://schemas.microsoft.com/office/drawing/2010/main" val="0"/>
              </a:ext>
            </a:extLst>
          </a:blip>
          <a:srcRect l="6042" t="16471" r="6146" b="14687"/>
          <a:stretch/>
        </p:blipFill>
        <p:spPr bwMode="auto">
          <a:xfrm>
            <a:off x="2133600" y="1447800"/>
            <a:ext cx="4951563" cy="3881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778911"/>
      </p:ext>
    </p:extLst>
  </p:cSld>
  <p:clrMapOvr>
    <a:masterClrMapping/>
  </p:clrMapOvr>
</p:sld>
</file>

<file path=ppt/theme/theme1.xml><?xml version="1.0" encoding="utf-8"?>
<a:theme xmlns:a="http://schemas.openxmlformats.org/drawingml/2006/main" name="first page">
  <a:themeElements>
    <a:clrScheme name="first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irst pag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first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irst pag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irst pag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irst pag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irst pag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irst pag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irst pag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irst pag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irst pag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irst pag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irst pag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irst pag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Showeet theme">
  <a:themeElements>
    <a:clrScheme name="Showeet">
      <a:dk1>
        <a:srgbClr val="95A5A6"/>
      </a:dk1>
      <a:lt1>
        <a:sysClr val="window" lastClr="FFFFFF"/>
      </a:lt1>
      <a:dk2>
        <a:srgbClr val="2C3E50"/>
      </a:dk2>
      <a:lt2>
        <a:srgbClr val="F2F2F2"/>
      </a:lt2>
      <a:accent1>
        <a:srgbClr val="2980B9"/>
      </a:accent1>
      <a:accent2>
        <a:srgbClr val="16A085"/>
      </a:accent2>
      <a:accent3>
        <a:srgbClr val="9BBB59"/>
      </a:accent3>
      <a:accent4>
        <a:srgbClr val="F39C12"/>
      </a:accent4>
      <a:accent5>
        <a:srgbClr val="C0392B"/>
      </a:accent5>
      <a:accent6>
        <a:srgbClr val="4B2C50"/>
      </a:accent6>
      <a:hlink>
        <a:srgbClr val="16A085"/>
      </a:hlink>
      <a:folHlink>
        <a:srgbClr val="107863"/>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17524</TotalTime>
  <Words>2129</Words>
  <Application>Microsoft Office PowerPoint</Application>
  <PresentationFormat>On-screen Show (4:3)</PresentationFormat>
  <Paragraphs>387</Paragraphs>
  <Slides>65</Slides>
  <Notes>2</Notes>
  <HiddenSlides>7</HiddenSlides>
  <MMClips>0</MMClips>
  <ScaleCrop>false</ScaleCrop>
  <HeadingPairs>
    <vt:vector size="8" baseType="variant">
      <vt:variant>
        <vt:lpstr>Fonts Used</vt:lpstr>
      </vt:variant>
      <vt:variant>
        <vt:i4>12</vt:i4>
      </vt:variant>
      <vt:variant>
        <vt:lpstr>Theme</vt:lpstr>
      </vt:variant>
      <vt:variant>
        <vt:i4>5</vt:i4>
      </vt:variant>
      <vt:variant>
        <vt:lpstr>Embedded OLE Servers</vt:lpstr>
      </vt:variant>
      <vt:variant>
        <vt:i4>1</vt:i4>
      </vt:variant>
      <vt:variant>
        <vt:lpstr>Slide Titles</vt:lpstr>
      </vt:variant>
      <vt:variant>
        <vt:i4>65</vt:i4>
      </vt:variant>
    </vt:vector>
  </HeadingPairs>
  <TitlesOfParts>
    <vt:vector size="83" baseType="lpstr">
      <vt:lpstr>MS PGothic</vt:lpstr>
      <vt:lpstr>Arial</vt:lpstr>
      <vt:lpstr>Avenir LT Std 45 Book</vt:lpstr>
      <vt:lpstr>Calibri</vt:lpstr>
      <vt:lpstr>GeosansLight</vt:lpstr>
      <vt:lpstr>Helvetica</vt:lpstr>
      <vt:lpstr>Open Sans</vt:lpstr>
      <vt:lpstr>Segoe UI</vt:lpstr>
      <vt:lpstr>Symbol</vt:lpstr>
      <vt:lpstr>Times New Roman</vt:lpstr>
      <vt:lpstr>Trebuchet MS</vt:lpstr>
      <vt:lpstr>Wingdings</vt:lpstr>
      <vt:lpstr>first page</vt:lpstr>
      <vt:lpstr>body pages</vt:lpstr>
      <vt:lpstr>Showeet theme</vt:lpstr>
      <vt:lpstr>2_body pages</vt:lpstr>
      <vt:lpstr>1_body pages</vt:lpstr>
      <vt:lpstr>Worksheet</vt:lpstr>
      <vt:lpstr>PowerPoint Presentation</vt:lpstr>
      <vt:lpstr>A Budget in Balance</vt:lpstr>
      <vt:lpstr>A Budget in Balance</vt:lpstr>
      <vt:lpstr>A Budget in Balance</vt:lpstr>
      <vt:lpstr>A Budget in Balance</vt:lpstr>
      <vt:lpstr>2024-25 Budget</vt:lpstr>
      <vt:lpstr>Revenues</vt:lpstr>
      <vt:lpstr>Revenue Overview</vt:lpstr>
      <vt:lpstr>Revenues: Overview</vt:lpstr>
      <vt:lpstr>Revenues: Tax Levy</vt:lpstr>
      <vt:lpstr>Revenues: State Aid</vt:lpstr>
      <vt:lpstr>Revenues: State Aid</vt:lpstr>
      <vt:lpstr>Revenues: Use of Reserves</vt:lpstr>
      <vt:lpstr>Revenues: Use of Reserves</vt:lpstr>
      <vt:lpstr>Revenues: Use of Fund Balance</vt:lpstr>
      <vt:lpstr>Revenues: Use of Fund Balance</vt:lpstr>
      <vt:lpstr>Revenues: PILOTs</vt:lpstr>
      <vt:lpstr>Revenues: PILOTs</vt:lpstr>
      <vt:lpstr>Revenues: PILOTs</vt:lpstr>
      <vt:lpstr>Revenues: PILOTs</vt:lpstr>
      <vt:lpstr>Revenues: PILOTs</vt:lpstr>
      <vt:lpstr>Revenues: PILOTs</vt:lpstr>
      <vt:lpstr>Revenues: Miscellaneous </vt:lpstr>
      <vt:lpstr>Expenses</vt:lpstr>
      <vt:lpstr>The 2024-25 Budget is Ready!</vt:lpstr>
      <vt:lpstr>The 2024-25 Budget is Ready!</vt:lpstr>
      <vt:lpstr>The 2024-25 Budget is Ready!</vt:lpstr>
      <vt:lpstr>The 2024-25 Budget is Ready!</vt:lpstr>
      <vt:lpstr>The 2024-25 Budget is Ready!</vt:lpstr>
      <vt:lpstr>The 2024-25 Budget is Ready!</vt:lpstr>
      <vt:lpstr>The 2024-25 Budget is Ready!</vt:lpstr>
      <vt:lpstr>The 2024-25 Budget is Ready!</vt:lpstr>
      <vt:lpstr>New Projects, Programs &amp; Initiatives</vt:lpstr>
      <vt:lpstr>New Projects, Programs &amp; Initiatives</vt:lpstr>
      <vt:lpstr>The 2024-25 Budget is Ready!</vt:lpstr>
      <vt:lpstr>Budget Categories</vt:lpstr>
      <vt:lpstr>Expenditures by Category</vt:lpstr>
      <vt:lpstr>Expenditures by Category</vt:lpstr>
      <vt:lpstr>Expenditures by Category</vt:lpstr>
      <vt:lpstr>Expenditures by Category</vt:lpstr>
      <vt:lpstr>Expenditures by Category</vt:lpstr>
      <vt:lpstr>General Support Expenditures</vt:lpstr>
      <vt:lpstr>Expenditures by Category</vt:lpstr>
      <vt:lpstr>Expenditures by Category</vt:lpstr>
      <vt:lpstr>Instructional Expenditures</vt:lpstr>
      <vt:lpstr>Expenditures by Category</vt:lpstr>
      <vt:lpstr>Expenditures by Category</vt:lpstr>
      <vt:lpstr>Transportation Expenditures</vt:lpstr>
      <vt:lpstr>Expenditures by Category</vt:lpstr>
      <vt:lpstr>Expenditures by Category</vt:lpstr>
      <vt:lpstr>Community Recreation Expenditures</vt:lpstr>
      <vt:lpstr>Expenditures by Category</vt:lpstr>
      <vt:lpstr>Expenditures by Category</vt:lpstr>
      <vt:lpstr>Undistributed Expenditures</vt:lpstr>
      <vt:lpstr>Detailed Budget Information</vt:lpstr>
      <vt:lpstr>Detailed Budget Information</vt:lpstr>
      <vt:lpstr>Detailed Budget Information</vt:lpstr>
      <vt:lpstr>Detailed Budget Information</vt:lpstr>
      <vt:lpstr>Detailed Budget Information</vt:lpstr>
      <vt:lpstr>Vote Information</vt:lpstr>
      <vt:lpstr>Sample Ballot</vt:lpstr>
      <vt:lpstr>Sample Ballot</vt:lpstr>
      <vt:lpstr>Contingent Budget</vt:lpstr>
      <vt:lpstr>What’s to come…</vt:lpstr>
      <vt:lpstr>See you May 21st!</vt:lpstr>
    </vt:vector>
  </TitlesOfParts>
  <Company>HHH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AMMC</dc:creator>
  <cp:lastModifiedBy>Anne Marie Marrone Caliendo</cp:lastModifiedBy>
  <cp:revision>820</cp:revision>
  <cp:lastPrinted>2017-03-06T23:23:07Z</cp:lastPrinted>
  <dcterms:created xsi:type="dcterms:W3CDTF">2006-03-06T18:03:47Z</dcterms:created>
  <dcterms:modified xsi:type="dcterms:W3CDTF">2024-05-13T21:06:29Z</dcterms:modified>
</cp:coreProperties>
</file>