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7.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8.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7.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8" r:id="rId1"/>
  </p:sldMasterIdLst>
  <p:notesMasterIdLst>
    <p:notesMasterId r:id="rId20"/>
  </p:notesMasterIdLst>
  <p:sldIdLst>
    <p:sldId id="276" r:id="rId2"/>
    <p:sldId id="277" r:id="rId3"/>
    <p:sldId id="278" r:id="rId4"/>
    <p:sldId id="279" r:id="rId5"/>
    <p:sldId id="284" r:id="rId6"/>
    <p:sldId id="281" r:id="rId7"/>
    <p:sldId id="288" r:id="rId8"/>
    <p:sldId id="286" r:id="rId9"/>
    <p:sldId id="289" r:id="rId10"/>
    <p:sldId id="290" r:id="rId11"/>
    <p:sldId id="291" r:id="rId12"/>
    <p:sldId id="292" r:id="rId13"/>
    <p:sldId id="293" r:id="rId14"/>
    <p:sldId id="294" r:id="rId15"/>
    <p:sldId id="295" r:id="rId16"/>
    <p:sldId id="287" r:id="rId17"/>
    <p:sldId id="296" r:id="rId18"/>
    <p:sldId id="297"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8B1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709" autoAdjust="0"/>
    <p:restoredTop sz="83932" autoAdjust="0"/>
  </p:normalViewPr>
  <p:slideViewPr>
    <p:cSldViewPr snapToGrid="0" snapToObjects="1">
      <p:cViewPr varScale="1">
        <p:scale>
          <a:sx n="62" d="100"/>
          <a:sy n="62" d="100"/>
        </p:scale>
        <p:origin x="1062" y="54"/>
      </p:cViewPr>
      <p:guideLst>
        <p:guide orient="horz" pos="2160"/>
        <p:guide pos="2880"/>
      </p:guideLst>
    </p:cSldViewPr>
  </p:slideViewPr>
  <p:outlineViewPr>
    <p:cViewPr>
      <p:scale>
        <a:sx n="33" d="100"/>
        <a:sy n="33" d="100"/>
      </p:scale>
      <p:origin x="0" y="1260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A83B86-F8F4-E644-9306-C3950DDCBE91}" type="datetimeFigureOut">
              <a:rPr lang="en-US" smtClean="0"/>
              <a:pPr/>
              <a:t>1/16/2015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4B13E2-D3EA-134B-B658-B35AEAD525F9}" type="slidenum">
              <a:rPr lang="en-US" smtClean="0"/>
              <a:pPr/>
              <a:t>‹#›</a:t>
            </a:fld>
            <a:endParaRPr lang="en-US"/>
          </a:p>
        </p:txBody>
      </p:sp>
    </p:spTree>
    <p:extLst>
      <p:ext uri="{BB962C8B-B14F-4D97-AF65-F5344CB8AC3E}">
        <p14:creationId xmlns:p14="http://schemas.microsoft.com/office/powerpoint/2010/main" val="26447202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was over the 10% that was</a:t>
            </a:r>
            <a:r>
              <a:rPr lang="en-US" baseline="0" dirty="0" smtClean="0"/>
              <a:t> assumed in 14/15.  We’ll see how 15/16 goes.</a:t>
            </a:r>
            <a:endParaRPr lang="en-US" dirty="0"/>
          </a:p>
        </p:txBody>
      </p:sp>
      <p:sp>
        <p:nvSpPr>
          <p:cNvPr id="4" name="Slide Number Placeholder 3"/>
          <p:cNvSpPr>
            <a:spLocks noGrp="1"/>
          </p:cNvSpPr>
          <p:nvPr>
            <p:ph type="sldNum" sz="quarter" idx="10"/>
          </p:nvPr>
        </p:nvSpPr>
        <p:spPr/>
        <p:txBody>
          <a:bodyPr/>
          <a:lstStyle/>
          <a:p>
            <a:fld id="{9E4B13E2-D3EA-134B-B658-B35AEAD525F9}" type="slidenum">
              <a:rPr lang="en-US" smtClean="0"/>
              <a:pPr/>
              <a:t>6</a:t>
            </a:fld>
            <a:endParaRPr lang="en-US"/>
          </a:p>
        </p:txBody>
      </p:sp>
    </p:spTree>
    <p:extLst>
      <p:ext uri="{BB962C8B-B14F-4D97-AF65-F5344CB8AC3E}">
        <p14:creationId xmlns:p14="http://schemas.microsoft.com/office/powerpoint/2010/main" val="2016025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D5C363-DA67-49AD-B79C-E21191592B88}" type="slidenum">
              <a:rPr lang="en-US" smtClean="0"/>
              <a:pPr/>
              <a:t>8</a:t>
            </a:fld>
            <a:endParaRPr lang="en-US"/>
          </a:p>
        </p:txBody>
      </p:sp>
    </p:spTree>
    <p:extLst>
      <p:ext uri="{BB962C8B-B14F-4D97-AF65-F5344CB8AC3E}">
        <p14:creationId xmlns:p14="http://schemas.microsoft.com/office/powerpoint/2010/main" val="2614556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8139E8-F0B1-9947-8B74-23B04FD8BD89}" type="datetimeFigureOut">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spTree>
    <p:extLst>
      <p:ext uri="{BB962C8B-B14F-4D97-AF65-F5344CB8AC3E}">
        <p14:creationId xmlns:p14="http://schemas.microsoft.com/office/powerpoint/2010/main" val="815524297"/>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8139E8-F0B1-9947-8B74-23B04FD8BD89}" type="datetimeFigureOut">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68CDB-D592-3740-84F6-A04AD2E7DFE9}" type="slidenum">
              <a:rPr lang="en-US" smtClean="0"/>
              <a:pPr/>
              <a:t>‹#›</a:t>
            </a:fld>
            <a:endParaRPr lang="en-US"/>
          </a:p>
        </p:txBody>
      </p:sp>
    </p:spTree>
    <p:extLst>
      <p:ext uri="{BB962C8B-B14F-4D97-AF65-F5344CB8AC3E}">
        <p14:creationId xmlns:p14="http://schemas.microsoft.com/office/powerpoint/2010/main" val="2663402336"/>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8139E8-F0B1-9947-8B74-23B04FD8BD89}" type="datetimeFigureOut">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68CDB-D592-3740-84F6-A04AD2E7DFE9}" type="slidenum">
              <a:rPr lang="en-US" smtClean="0"/>
              <a:pPr/>
              <a:t>‹#›</a:t>
            </a:fld>
            <a:endParaRPr lang="en-US"/>
          </a:p>
        </p:txBody>
      </p:sp>
    </p:spTree>
    <p:extLst>
      <p:ext uri="{BB962C8B-B14F-4D97-AF65-F5344CB8AC3E}">
        <p14:creationId xmlns:p14="http://schemas.microsoft.com/office/powerpoint/2010/main" val="3803360748"/>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8139E8-F0B1-9947-8B74-23B04FD8BD89}" type="datetimeFigureOut">
              <a:rPr lang="en-US" smtClean="0"/>
              <a:pPr/>
              <a:t>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68CDB-D592-3740-84F6-A04AD2E7DFE9}" type="slidenum">
              <a:rPr lang="en-US" smtClean="0"/>
              <a:pPr/>
              <a:t>‹#›</a:t>
            </a:fld>
            <a:endParaRPr lang="en-US"/>
          </a:p>
        </p:txBody>
      </p:sp>
    </p:spTree>
    <p:extLst>
      <p:ext uri="{BB962C8B-B14F-4D97-AF65-F5344CB8AC3E}">
        <p14:creationId xmlns:p14="http://schemas.microsoft.com/office/powerpoint/2010/main" val="803132473"/>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8139E8-F0B1-9947-8B74-23B04FD8BD89}" type="datetimeFigureOut">
              <a:rPr lang="en-US" smtClean="0"/>
              <a:pPr/>
              <a:t>1/16/2015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868CDB-D592-3740-84F6-A04AD2E7DFE9}" type="slidenum">
              <a:rPr lang="en-US" smtClean="0"/>
              <a:pPr/>
              <a:t>‹#›</a:t>
            </a:fld>
            <a:endParaRPr lang="en-US"/>
          </a:p>
        </p:txBody>
      </p:sp>
    </p:spTree>
    <p:extLst>
      <p:ext uri="{BB962C8B-B14F-4D97-AF65-F5344CB8AC3E}">
        <p14:creationId xmlns:p14="http://schemas.microsoft.com/office/powerpoint/2010/main" val="1951930370"/>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8139E8-F0B1-9947-8B74-23B04FD8BD89}" type="datetimeFigureOut">
              <a:rPr lang="en-US" smtClean="0"/>
              <a:pPr/>
              <a:t>1/16/2015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868CDB-D592-3740-84F6-A04AD2E7DFE9}" type="slidenum">
              <a:rPr lang="en-US" smtClean="0"/>
              <a:pPr/>
              <a:t>‹#›</a:t>
            </a:fld>
            <a:endParaRPr lang="en-US"/>
          </a:p>
        </p:txBody>
      </p:sp>
    </p:spTree>
    <p:extLst>
      <p:ext uri="{BB962C8B-B14F-4D97-AF65-F5344CB8AC3E}">
        <p14:creationId xmlns:p14="http://schemas.microsoft.com/office/powerpoint/2010/main" val="2515827895"/>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139E8-F0B1-9947-8B74-23B04FD8BD89}" type="datetimeFigureOut">
              <a:rPr lang="en-US" smtClean="0"/>
              <a:pPr/>
              <a:t>1/16/2015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868CDB-D592-3740-84F6-A04AD2E7DFE9}" type="slidenum">
              <a:rPr lang="en-US" smtClean="0"/>
              <a:pPr/>
              <a:t>‹#›</a:t>
            </a:fld>
            <a:endParaRPr lang="en-US"/>
          </a:p>
        </p:txBody>
      </p:sp>
    </p:spTree>
    <p:extLst>
      <p:ext uri="{BB962C8B-B14F-4D97-AF65-F5344CB8AC3E}">
        <p14:creationId xmlns:p14="http://schemas.microsoft.com/office/powerpoint/2010/main" val="3836407771"/>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8139E8-F0B1-9947-8B74-23B04FD8BD89}" type="datetimeFigureOut">
              <a:rPr lang="en-US" smtClean="0"/>
              <a:pPr/>
              <a:t>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68CDB-D592-3740-84F6-A04AD2E7DFE9}" type="slidenum">
              <a:rPr lang="en-US" smtClean="0"/>
              <a:pPr/>
              <a:t>‹#›</a:t>
            </a:fld>
            <a:endParaRPr lang="en-US"/>
          </a:p>
        </p:txBody>
      </p:sp>
    </p:spTree>
    <p:extLst>
      <p:ext uri="{BB962C8B-B14F-4D97-AF65-F5344CB8AC3E}">
        <p14:creationId xmlns:p14="http://schemas.microsoft.com/office/powerpoint/2010/main" val="549843469"/>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8139E8-F0B1-9947-8B74-23B04FD8BD89}" type="datetimeFigureOut">
              <a:rPr lang="en-US" smtClean="0"/>
              <a:pPr/>
              <a:t>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68CDB-D592-3740-84F6-A04AD2E7DFE9}" type="slidenum">
              <a:rPr lang="en-US" smtClean="0"/>
              <a:pPr/>
              <a:t>‹#›</a:t>
            </a:fld>
            <a:endParaRPr lang="en-US"/>
          </a:p>
        </p:txBody>
      </p:sp>
    </p:spTree>
    <p:extLst>
      <p:ext uri="{BB962C8B-B14F-4D97-AF65-F5344CB8AC3E}">
        <p14:creationId xmlns:p14="http://schemas.microsoft.com/office/powerpoint/2010/main" val="19784362"/>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8139E8-F0B1-9947-8B74-23B04FD8BD89}" type="datetimeFigureOut">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68CDB-D592-3740-84F6-A04AD2E7DFE9}" type="slidenum">
              <a:rPr lang="en-US" smtClean="0"/>
              <a:pPr/>
              <a:t>‹#›</a:t>
            </a:fld>
            <a:endParaRPr lang="en-US"/>
          </a:p>
        </p:txBody>
      </p:sp>
    </p:spTree>
    <p:extLst>
      <p:ext uri="{BB962C8B-B14F-4D97-AF65-F5344CB8AC3E}">
        <p14:creationId xmlns:p14="http://schemas.microsoft.com/office/powerpoint/2010/main" val="288695205"/>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8139E8-F0B1-9947-8B74-23B04FD8BD89}" type="datetimeFigureOut">
              <a:rPr lang="en-US" smtClean="0"/>
              <a:pPr/>
              <a:t>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68CDB-D592-3740-84F6-A04AD2E7DFE9}" type="slidenum">
              <a:rPr lang="en-US" smtClean="0"/>
              <a:pPr/>
              <a:t>‹#›</a:t>
            </a:fld>
            <a:endParaRPr lang="en-US"/>
          </a:p>
        </p:txBody>
      </p:sp>
    </p:spTree>
    <p:extLst>
      <p:ext uri="{BB962C8B-B14F-4D97-AF65-F5344CB8AC3E}">
        <p14:creationId xmlns:p14="http://schemas.microsoft.com/office/powerpoint/2010/main" val="1012986965"/>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8139E8-F0B1-9947-8B74-23B04FD8BD89}" type="datetimeFigureOut">
              <a:rPr lang="en-US" smtClean="0"/>
              <a:pPr/>
              <a:t>1/16/2015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868CDB-D592-3740-84F6-A04AD2E7DFE9}" type="slidenum">
              <a:rPr lang="en-US" smtClean="0"/>
              <a:pPr/>
              <a:t>‹#›</a:t>
            </a:fld>
            <a:endParaRPr lang="en-US"/>
          </a:p>
        </p:txBody>
      </p:sp>
    </p:spTree>
    <p:extLst>
      <p:ext uri="{BB962C8B-B14F-4D97-AF65-F5344CB8AC3E}">
        <p14:creationId xmlns:p14="http://schemas.microsoft.com/office/powerpoint/2010/main" val="1040907610"/>
      </p:ext>
    </p:extLst>
  </p:cSld>
  <p:clrMap bg1="dk1" tx1="lt1" bg2="dk2" tx2="lt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ved=0CAcQjRw&amp;url=http://blog.peertransfer.com/tag/finance/&amp;ei=e0W0VLPGINDooAS2nYCICg&amp;bvm=bv.83339334,d.cGU&amp;psig=AFQjCNGPI-fFG3S_NZI-SMeI5FsVuKqy6A&amp;ust=1421186740098698"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www.google.com/url?sa=i&amp;source=images&amp;cd=&amp;ved=0CAgQjRw4RA&amp;url=http://www.citytowninfo.com/career-and-education-news/articles/ucr-students-propose-new-tuition-plan-12011901&amp;ei=6UW0VOGlI8vfoASb4oH4CA&amp;psig=AFQjCNHMP-vNb0Z3O07PxLwu01AiY3SyMA&amp;ust=1421186921873907"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37556"/>
            <a:ext cx="7772400" cy="2035803"/>
          </a:xfrm>
        </p:spPr>
        <p:txBody>
          <a:bodyPr>
            <a:normAutofit fontScale="90000"/>
          </a:bodyPr>
          <a:lstStyle/>
          <a:p>
            <a:r>
              <a:rPr lang="en-US" dirty="0" smtClean="0">
                <a:solidFill>
                  <a:srgbClr val="FFC000"/>
                </a:solidFill>
              </a:rPr>
              <a:t>The California</a:t>
            </a:r>
            <a:br>
              <a:rPr lang="en-US" dirty="0" smtClean="0">
                <a:solidFill>
                  <a:srgbClr val="FFC000"/>
                </a:solidFill>
              </a:rPr>
            </a:br>
            <a:r>
              <a:rPr lang="en-US" dirty="0" smtClean="0">
                <a:solidFill>
                  <a:srgbClr val="FFC000"/>
                </a:solidFill>
              </a:rPr>
              <a:t>Middle Class Scholarship</a:t>
            </a:r>
            <a:endParaRPr lang="en-US" dirty="0">
              <a:solidFill>
                <a:srgbClr val="FFC000"/>
              </a:solidFill>
            </a:endParaRPr>
          </a:p>
        </p:txBody>
      </p:sp>
      <p:sp>
        <p:nvSpPr>
          <p:cNvPr id="6" name="Subtitle 5"/>
          <p:cNvSpPr>
            <a:spLocks noGrp="1"/>
          </p:cNvSpPr>
          <p:nvPr>
            <p:ph type="subTitle" idx="1"/>
          </p:nvPr>
        </p:nvSpPr>
        <p:spPr>
          <a:xfrm>
            <a:off x="914400" y="3631474"/>
            <a:ext cx="7543800" cy="1518582"/>
          </a:xfrm>
        </p:spPr>
        <p:txBody>
          <a:bodyPr>
            <a:normAutofit/>
          </a:bodyPr>
          <a:lstStyle/>
          <a:p>
            <a:r>
              <a:rPr lang="en-US" sz="2800" b="1" dirty="0" smtClean="0">
                <a:effectLst>
                  <a:outerShdw blurRad="38100" dist="38100" dir="2700000" algn="tl">
                    <a:srgbClr val="000000">
                      <a:alpha val="43137"/>
                    </a:srgbClr>
                  </a:outerShdw>
                </a:effectLst>
                <a:latin typeface="Arial Black" pitchFamily="34" charset="0"/>
              </a:rPr>
              <a:t>Presented by</a:t>
            </a:r>
          </a:p>
          <a:p>
            <a:r>
              <a:rPr lang="en-US" sz="2800" b="1" dirty="0" smtClean="0">
                <a:effectLst>
                  <a:outerShdw blurRad="38100" dist="38100" dir="2700000" algn="tl">
                    <a:srgbClr val="000000">
                      <a:alpha val="43137"/>
                    </a:srgbClr>
                  </a:outerShdw>
                </a:effectLst>
                <a:latin typeface="Arial Black" pitchFamily="34" charset="0"/>
              </a:rPr>
              <a:t>Central Valley Cal-SOAP Program</a:t>
            </a:r>
            <a:endParaRPr lang="en-US" sz="2800" b="1" dirty="0">
              <a:effectLst>
                <a:outerShdw blurRad="38100" dist="38100" dir="2700000" algn="tl">
                  <a:srgbClr val="000000">
                    <a:alpha val="43137"/>
                  </a:srgbClr>
                </a:outerShdw>
              </a:effectLst>
              <a:latin typeface="Arial Black" pitchFamily="34" charset="0"/>
            </a:endParaRPr>
          </a:p>
        </p:txBody>
      </p:sp>
      <p:pic>
        <p:nvPicPr>
          <p:cNvPr id="5" name="Picture 4" descr="MCS logo 2.jpg"/>
          <p:cNvPicPr>
            <a:picLocks noChangeAspect="1"/>
          </p:cNvPicPr>
          <p:nvPr/>
        </p:nvPicPr>
        <p:blipFill>
          <a:blip r:embed="rId2"/>
          <a:stretch>
            <a:fillRect/>
          </a:stretch>
        </p:blipFill>
        <p:spPr>
          <a:xfrm>
            <a:off x="4699000" y="5535545"/>
            <a:ext cx="4064000" cy="927100"/>
          </a:xfrm>
          <a:prstGeom prst="rect">
            <a:avLst/>
          </a:prstGeom>
          <a:ln w="25400">
            <a:solidFill>
              <a:schemeClr val="tx1"/>
            </a:solidFill>
          </a:ln>
        </p:spPr>
      </p:pic>
      <p:pic>
        <p:nvPicPr>
          <p:cNvPr id="1028" name="Picture 4" descr="http://blog.peertransfer.com/wp-content/uploads/2013/01/7-money-saving-tips-for-students-480x285.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811"/>
          <a:stretch/>
        </p:blipFill>
        <p:spPr bwMode="auto">
          <a:xfrm>
            <a:off x="7001691" y="208053"/>
            <a:ext cx="1761309" cy="16042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solidFill>
                  <a:srgbClr val="FFC000"/>
                </a:solidFill>
              </a:rPr>
              <a:t>The California</a:t>
            </a:r>
            <a:br>
              <a:rPr lang="en-US" dirty="0">
                <a:solidFill>
                  <a:srgbClr val="FFC000"/>
                </a:solidFill>
              </a:rPr>
            </a:br>
            <a:r>
              <a:rPr lang="en-US" dirty="0">
                <a:solidFill>
                  <a:srgbClr val="FFC000"/>
                </a:solidFill>
              </a:rPr>
              <a:t>Middle Class Scholarship</a:t>
            </a:r>
          </a:p>
        </p:txBody>
      </p:sp>
      <p:sp>
        <p:nvSpPr>
          <p:cNvPr id="5" name="Content Placeholder 4"/>
          <p:cNvSpPr>
            <a:spLocks noGrp="1"/>
          </p:cNvSpPr>
          <p:nvPr>
            <p:ph idx="1"/>
          </p:nvPr>
        </p:nvSpPr>
        <p:spPr>
          <a:xfrm>
            <a:off x="457200" y="1913708"/>
            <a:ext cx="8229600" cy="4525963"/>
          </a:xfrm>
        </p:spPr>
        <p:txBody>
          <a:bodyPr>
            <a:normAutofit lnSpcReduction="10000"/>
          </a:bodyPr>
          <a:lstStyle/>
          <a:p>
            <a:pPr marL="0" indent="0">
              <a:spcAft>
                <a:spcPts val="1800"/>
              </a:spcAft>
              <a:buNone/>
            </a:pPr>
            <a:r>
              <a:rPr lang="en-US" b="1" dirty="0" smtClean="0"/>
              <a:t>Started in 2014-2015 for undergraduate students who are:</a:t>
            </a:r>
          </a:p>
          <a:p>
            <a:pPr algn="just">
              <a:spcAft>
                <a:spcPts val="2400"/>
              </a:spcAft>
            </a:pPr>
            <a:r>
              <a:rPr lang="en-US" dirty="0" smtClean="0"/>
              <a:t>Attending </a:t>
            </a:r>
            <a:r>
              <a:rPr lang="en-US" sz="4000" dirty="0" smtClean="0"/>
              <a:t>a CSU or UC campus</a:t>
            </a:r>
          </a:p>
          <a:p>
            <a:pPr algn="just">
              <a:spcAft>
                <a:spcPts val="2400"/>
              </a:spcAft>
            </a:pPr>
            <a:r>
              <a:rPr lang="en-US" dirty="0" smtClean="0"/>
              <a:t>From families with income up to $150,000</a:t>
            </a:r>
          </a:p>
          <a:p>
            <a:pPr algn="just">
              <a:spcAft>
                <a:spcPts val="2400"/>
              </a:spcAft>
            </a:pPr>
            <a:r>
              <a:rPr lang="en-US" dirty="0" smtClean="0"/>
              <a:t>U.S. citizens, permanent residents or AB 540</a:t>
            </a:r>
          </a:p>
          <a:p>
            <a:endParaRPr lang="en-US" dirty="0" smtClean="0"/>
          </a:p>
          <a:p>
            <a:endParaRPr lang="en-US" dirty="0" smtClean="0"/>
          </a:p>
          <a:p>
            <a:endParaRPr lang="en-US" dirty="0"/>
          </a:p>
        </p:txBody>
      </p:sp>
      <p:pic>
        <p:nvPicPr>
          <p:cNvPr id="6" name="Picture 5" descr="MCS logo 2.jpg"/>
          <p:cNvPicPr>
            <a:picLocks noChangeAspect="1"/>
          </p:cNvPicPr>
          <p:nvPr/>
        </p:nvPicPr>
        <p:blipFill>
          <a:blip r:embed="rId2"/>
          <a:stretch>
            <a:fillRect/>
          </a:stretch>
        </p:blipFill>
        <p:spPr>
          <a:xfrm>
            <a:off x="5148943" y="5749845"/>
            <a:ext cx="3537857" cy="807074"/>
          </a:xfrm>
          <a:prstGeom prst="rect">
            <a:avLst/>
          </a:prstGeom>
          <a:ln w="25400">
            <a:solidFill>
              <a:schemeClr val="tx1"/>
            </a:solidFill>
          </a:ln>
        </p:spPr>
      </p:pic>
    </p:spTree>
    <p:extLst>
      <p:ext uri="{BB962C8B-B14F-4D97-AF65-F5344CB8AC3E}">
        <p14:creationId xmlns:p14="http://schemas.microsoft.com/office/powerpoint/2010/main" val="4225431418"/>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solidFill>
                  <a:srgbClr val="FFC000"/>
                </a:solidFill>
              </a:rPr>
              <a:t>The California</a:t>
            </a:r>
            <a:br>
              <a:rPr lang="en-US" dirty="0">
                <a:solidFill>
                  <a:srgbClr val="FFC000"/>
                </a:solidFill>
              </a:rPr>
            </a:br>
            <a:r>
              <a:rPr lang="en-US" dirty="0">
                <a:solidFill>
                  <a:srgbClr val="FFC000"/>
                </a:solidFill>
              </a:rPr>
              <a:t>Middle Class Scholarship</a:t>
            </a:r>
          </a:p>
        </p:txBody>
      </p:sp>
      <p:sp>
        <p:nvSpPr>
          <p:cNvPr id="5" name="Content Placeholder 4"/>
          <p:cNvSpPr>
            <a:spLocks noGrp="1"/>
          </p:cNvSpPr>
          <p:nvPr>
            <p:ph idx="1"/>
          </p:nvPr>
        </p:nvSpPr>
        <p:spPr>
          <a:xfrm>
            <a:off x="406400" y="1992086"/>
            <a:ext cx="7979954" cy="3797245"/>
          </a:xfrm>
        </p:spPr>
        <p:txBody>
          <a:bodyPr/>
          <a:lstStyle/>
          <a:p>
            <a:pPr marL="0" indent="0">
              <a:spcAft>
                <a:spcPts val="1800"/>
              </a:spcAft>
              <a:buNone/>
            </a:pPr>
            <a:r>
              <a:rPr lang="en-US" b="1" dirty="0" smtClean="0"/>
              <a:t>Students must also:</a:t>
            </a:r>
          </a:p>
          <a:p>
            <a:pPr>
              <a:spcAft>
                <a:spcPts val="1200"/>
              </a:spcAft>
            </a:pPr>
            <a:r>
              <a:rPr lang="en-US" dirty="0" smtClean="0"/>
              <a:t>Be California residents</a:t>
            </a:r>
          </a:p>
          <a:p>
            <a:pPr>
              <a:spcAft>
                <a:spcPts val="1200"/>
              </a:spcAft>
            </a:pPr>
            <a:r>
              <a:rPr lang="en-US" dirty="0" smtClean="0"/>
              <a:t>Maintain a 2.0 GPA</a:t>
            </a:r>
          </a:p>
          <a:p>
            <a:pPr>
              <a:spcAft>
                <a:spcPts val="1200"/>
              </a:spcAft>
            </a:pPr>
            <a:r>
              <a:rPr lang="en-US" dirty="0" smtClean="0"/>
              <a:t>Not have been incarcerated</a:t>
            </a:r>
          </a:p>
          <a:p>
            <a:endParaRPr lang="en-US" dirty="0" smtClean="0"/>
          </a:p>
          <a:p>
            <a:endParaRPr lang="en-US" dirty="0" smtClean="0"/>
          </a:p>
          <a:p>
            <a:endParaRPr lang="en-US" dirty="0"/>
          </a:p>
        </p:txBody>
      </p:sp>
      <p:pic>
        <p:nvPicPr>
          <p:cNvPr id="6" name="Picture 5" descr="MCS logo 2.jpg"/>
          <p:cNvPicPr>
            <a:picLocks noChangeAspect="1"/>
          </p:cNvPicPr>
          <p:nvPr/>
        </p:nvPicPr>
        <p:blipFill>
          <a:blip r:embed="rId2"/>
          <a:stretch>
            <a:fillRect/>
          </a:stretch>
        </p:blipFill>
        <p:spPr>
          <a:xfrm>
            <a:off x="4572000" y="5325781"/>
            <a:ext cx="4064000" cy="927100"/>
          </a:xfrm>
          <a:prstGeom prst="rect">
            <a:avLst/>
          </a:prstGeom>
          <a:ln>
            <a:solidFill>
              <a:schemeClr val="accent6">
                <a:lumMod val="40000"/>
                <a:lumOff val="60000"/>
              </a:schemeClr>
            </a:solidFill>
          </a:ln>
        </p:spPr>
      </p:pic>
    </p:spTree>
    <p:extLst>
      <p:ext uri="{BB962C8B-B14F-4D97-AF65-F5344CB8AC3E}">
        <p14:creationId xmlns:p14="http://schemas.microsoft.com/office/powerpoint/2010/main" val="1988695933"/>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l"/>
            <a:r>
              <a:rPr lang="en-US" dirty="0">
                <a:solidFill>
                  <a:srgbClr val="FFC000"/>
                </a:solidFill>
              </a:rPr>
              <a:t>The California</a:t>
            </a:r>
            <a:br>
              <a:rPr lang="en-US" dirty="0">
                <a:solidFill>
                  <a:srgbClr val="FFC000"/>
                </a:solidFill>
              </a:rPr>
            </a:br>
            <a:r>
              <a:rPr lang="en-US" dirty="0">
                <a:solidFill>
                  <a:srgbClr val="FFC000"/>
                </a:solidFill>
              </a:rPr>
              <a:t>Middle Class Scholarship</a:t>
            </a:r>
          </a:p>
        </p:txBody>
      </p:sp>
      <p:sp>
        <p:nvSpPr>
          <p:cNvPr id="5" name="Content Placeholder 4"/>
          <p:cNvSpPr>
            <a:spLocks noGrp="1"/>
          </p:cNvSpPr>
          <p:nvPr>
            <p:ph idx="1"/>
          </p:nvPr>
        </p:nvSpPr>
        <p:spPr>
          <a:xfrm>
            <a:off x="457200" y="1881051"/>
            <a:ext cx="8007531" cy="4793753"/>
          </a:xfrm>
        </p:spPr>
        <p:txBody>
          <a:bodyPr>
            <a:normAutofit fontScale="92500" lnSpcReduction="20000"/>
          </a:bodyPr>
          <a:lstStyle/>
          <a:p>
            <a:pPr marL="0" indent="0">
              <a:buNone/>
            </a:pPr>
            <a:r>
              <a:rPr lang="en-US" b="1" u="sng" dirty="0" smtClean="0"/>
              <a:t>How do students apply…?</a:t>
            </a:r>
          </a:p>
          <a:p>
            <a:pPr marL="0" indent="0">
              <a:buNone/>
            </a:pPr>
            <a:endParaRPr lang="en-US" b="1" dirty="0" smtClean="0"/>
          </a:p>
          <a:p>
            <a:pPr algn="just">
              <a:spcAft>
                <a:spcPts val="1200"/>
              </a:spcAft>
            </a:pPr>
            <a:r>
              <a:rPr lang="en-US" sz="4400" dirty="0" smtClean="0"/>
              <a:t>Fill out &amp; submit the FAFSA</a:t>
            </a:r>
          </a:p>
          <a:p>
            <a:pPr algn="just">
              <a:spcAft>
                <a:spcPts val="1200"/>
              </a:spcAft>
            </a:pPr>
            <a:r>
              <a:rPr lang="en-US" dirty="0" smtClean="0"/>
              <a:t>Or Dream Act application</a:t>
            </a:r>
          </a:p>
          <a:p>
            <a:pPr algn="just">
              <a:spcAft>
                <a:spcPts val="1200"/>
              </a:spcAft>
            </a:pPr>
            <a:r>
              <a:rPr lang="en-US" dirty="0" smtClean="0"/>
              <a:t>&amp; Cal Grant GPA Verification is not required, but it is recommended.</a:t>
            </a:r>
          </a:p>
          <a:p>
            <a:pPr marL="0" indent="0" algn="ctr">
              <a:spcAft>
                <a:spcPts val="1200"/>
              </a:spcAft>
              <a:buNone/>
            </a:pPr>
            <a:r>
              <a:rPr lang="en-US" sz="2800" dirty="0" smtClean="0">
                <a:solidFill>
                  <a:srgbClr val="FFFF00"/>
                </a:solidFill>
              </a:rPr>
              <a:t>**Note- There is no special part or section in the FAFSA that refers to MCS.  All you have to do is submit a completed FAFSA application to hopefully qualify.</a:t>
            </a:r>
          </a:p>
          <a:p>
            <a:endParaRPr lang="en-US" dirty="0" smtClean="0"/>
          </a:p>
          <a:p>
            <a:endParaRPr lang="en-US" dirty="0" smtClean="0"/>
          </a:p>
          <a:p>
            <a:endParaRPr lang="en-US" dirty="0"/>
          </a:p>
        </p:txBody>
      </p:sp>
      <p:pic>
        <p:nvPicPr>
          <p:cNvPr id="6" name="Picture 5" descr="MCS logo 2.jpg"/>
          <p:cNvPicPr>
            <a:picLocks noChangeAspect="1"/>
          </p:cNvPicPr>
          <p:nvPr/>
        </p:nvPicPr>
        <p:blipFill>
          <a:blip r:embed="rId2"/>
          <a:stretch>
            <a:fillRect/>
          </a:stretch>
        </p:blipFill>
        <p:spPr>
          <a:xfrm>
            <a:off x="6061165" y="107700"/>
            <a:ext cx="2888341" cy="658903"/>
          </a:xfrm>
          <a:prstGeom prst="rect">
            <a:avLst/>
          </a:prstGeom>
          <a:ln>
            <a:solidFill>
              <a:schemeClr val="accent6">
                <a:lumMod val="40000"/>
                <a:lumOff val="60000"/>
              </a:schemeClr>
            </a:solidFill>
          </a:ln>
        </p:spPr>
      </p:pic>
    </p:spTree>
    <p:extLst>
      <p:ext uri="{BB962C8B-B14F-4D97-AF65-F5344CB8AC3E}">
        <p14:creationId xmlns:p14="http://schemas.microsoft.com/office/powerpoint/2010/main" val="619322116"/>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C000"/>
                </a:solidFill>
              </a:rPr>
              <a:t>The California</a:t>
            </a:r>
            <a:br>
              <a:rPr lang="en-US" dirty="0" smtClean="0">
                <a:solidFill>
                  <a:srgbClr val="FFC000"/>
                </a:solidFill>
              </a:rPr>
            </a:br>
            <a:r>
              <a:rPr lang="en-US" dirty="0" smtClean="0">
                <a:solidFill>
                  <a:srgbClr val="FFC000"/>
                </a:solidFill>
              </a:rPr>
              <a:t>Middle Class Scholarship</a:t>
            </a:r>
            <a:endParaRPr lang="en-US" dirty="0">
              <a:solidFill>
                <a:srgbClr val="FFC000"/>
              </a:solidFill>
            </a:endParaRPr>
          </a:p>
        </p:txBody>
      </p:sp>
      <p:sp>
        <p:nvSpPr>
          <p:cNvPr id="3" name="Content Placeholder 2"/>
          <p:cNvSpPr>
            <a:spLocks noGrp="1"/>
          </p:cNvSpPr>
          <p:nvPr>
            <p:ph idx="1"/>
          </p:nvPr>
        </p:nvSpPr>
        <p:spPr/>
        <p:txBody>
          <a:bodyPr anchor="t">
            <a:normAutofit fontScale="92500"/>
          </a:bodyPr>
          <a:lstStyle/>
          <a:p>
            <a:pPr marL="0" indent="0">
              <a:lnSpc>
                <a:spcPct val="150000"/>
              </a:lnSpc>
              <a:buNone/>
            </a:pPr>
            <a:r>
              <a:rPr lang="en-US" b="1" dirty="0" smtClean="0"/>
              <a:t>How much can students get?</a:t>
            </a:r>
          </a:p>
          <a:p>
            <a:pPr>
              <a:spcAft>
                <a:spcPts val="2400"/>
              </a:spcAft>
            </a:pPr>
            <a:r>
              <a:rPr lang="en-US" dirty="0" smtClean="0"/>
              <a:t>Up to 40% of mandatory system-wide fees for students whose annual family income is up to $100,000 ...eventually.</a:t>
            </a:r>
          </a:p>
          <a:p>
            <a:pPr>
              <a:spcAft>
                <a:spcPts val="2400"/>
              </a:spcAft>
            </a:pPr>
            <a:r>
              <a:rPr lang="en-US" dirty="0" smtClean="0"/>
              <a:t>No less than 10% of mandatory system-wide fees for students whose annual family income is between $100,001 and $150,000 </a:t>
            </a:r>
          </a:p>
          <a:p>
            <a:endParaRPr lang="en-US" dirty="0" smtClean="0"/>
          </a:p>
          <a:p>
            <a:endParaRPr lang="en-US" dirty="0" smtClean="0"/>
          </a:p>
          <a:p>
            <a:endParaRPr lang="en-US" dirty="0" smtClean="0"/>
          </a:p>
          <a:p>
            <a:endParaRPr lang="en-US" dirty="0"/>
          </a:p>
        </p:txBody>
      </p:sp>
      <p:pic>
        <p:nvPicPr>
          <p:cNvPr id="4" name="Picture 3" descr="MCS logo 2.jpg"/>
          <p:cNvPicPr>
            <a:picLocks noChangeAspect="1"/>
          </p:cNvPicPr>
          <p:nvPr/>
        </p:nvPicPr>
        <p:blipFill>
          <a:blip r:embed="rId2"/>
          <a:stretch>
            <a:fillRect/>
          </a:stretch>
        </p:blipFill>
        <p:spPr>
          <a:xfrm>
            <a:off x="4699000" y="5662613"/>
            <a:ext cx="4064000" cy="927100"/>
          </a:xfrm>
          <a:prstGeom prst="rect">
            <a:avLst/>
          </a:prstGeom>
          <a:ln w="25400">
            <a:solidFill>
              <a:schemeClr val="tx1"/>
            </a:solidFill>
          </a:ln>
        </p:spPr>
      </p:pic>
    </p:spTree>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6660"/>
            <a:ext cx="8229600" cy="864581"/>
          </a:xfrm>
        </p:spPr>
        <p:txBody>
          <a:bodyPr/>
          <a:lstStyle/>
          <a:p>
            <a:pPr algn="l"/>
            <a:r>
              <a:rPr lang="en-US" dirty="0" smtClean="0">
                <a:solidFill>
                  <a:srgbClr val="FFC000"/>
                </a:solidFill>
              </a:rPr>
              <a:t>MCS – The Next 4 years</a:t>
            </a:r>
            <a:endParaRPr lang="en-US" dirty="0">
              <a:solidFill>
                <a:srgbClr val="FFC000"/>
              </a:solidFill>
            </a:endParaRPr>
          </a:p>
        </p:txBody>
      </p:sp>
      <p:sp>
        <p:nvSpPr>
          <p:cNvPr id="3" name="Content Placeholder 2"/>
          <p:cNvSpPr>
            <a:spLocks noGrp="1"/>
          </p:cNvSpPr>
          <p:nvPr>
            <p:ph idx="1"/>
          </p:nvPr>
        </p:nvSpPr>
        <p:spPr>
          <a:xfrm>
            <a:off x="765175" y="1912102"/>
            <a:ext cx="7612064" cy="729334"/>
          </a:xfrm>
        </p:spPr>
        <p:txBody>
          <a:bodyPr>
            <a:normAutofit fontScale="77500" lnSpcReduction="20000"/>
          </a:bodyPr>
          <a:lstStyle/>
          <a:p>
            <a:r>
              <a:rPr lang="en-US" dirty="0" smtClean="0"/>
              <a:t>Based on current CSU and UC system-wide fees, over the next 4 years, maximum awards will be…</a:t>
            </a:r>
          </a:p>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837679885"/>
              </p:ext>
            </p:extLst>
          </p:nvPr>
        </p:nvGraphicFramePr>
        <p:xfrm>
          <a:off x="937871" y="2800181"/>
          <a:ext cx="7235356" cy="3346027"/>
        </p:xfrm>
        <a:graphic>
          <a:graphicData uri="http://schemas.openxmlformats.org/drawingml/2006/table">
            <a:tbl>
              <a:tblPr firstRow="1" bandRow="1">
                <a:tableStyleId>{5C22544A-7EE6-4342-B048-85BDC9FD1C3A}</a:tableStyleId>
              </a:tblPr>
              <a:tblGrid>
                <a:gridCol w="1808839"/>
                <a:gridCol w="1433707"/>
                <a:gridCol w="1989666"/>
                <a:gridCol w="2003144"/>
              </a:tblGrid>
              <a:tr h="1073319">
                <a:tc>
                  <a:txBody>
                    <a:bodyPr/>
                    <a:lstStyle/>
                    <a:p>
                      <a:pPr algn="ctr"/>
                      <a:r>
                        <a:rPr lang="en-US" dirty="0" smtClean="0">
                          <a:solidFill>
                            <a:schemeClr val="accent1">
                              <a:lumMod val="75000"/>
                            </a:schemeClr>
                          </a:solidFill>
                        </a:rPr>
                        <a:t>Year</a:t>
                      </a:r>
                      <a:endParaRPr lang="en-US" dirty="0">
                        <a:solidFill>
                          <a:schemeClr val="accent1">
                            <a:lumMod val="75000"/>
                          </a:schemeClr>
                        </a:solidFill>
                      </a:endParaRPr>
                    </a:p>
                  </a:txBody>
                  <a:tcPr anchor="ctr">
                    <a:solidFill>
                      <a:srgbClr val="FFFF00"/>
                    </a:solidFill>
                  </a:tcPr>
                </a:tc>
                <a:tc>
                  <a:txBody>
                    <a:bodyPr/>
                    <a:lstStyle/>
                    <a:p>
                      <a:pPr algn="ctr"/>
                      <a:r>
                        <a:rPr lang="en-US" dirty="0" smtClean="0">
                          <a:solidFill>
                            <a:schemeClr val="accent1">
                              <a:lumMod val="75000"/>
                            </a:schemeClr>
                          </a:solidFill>
                        </a:rPr>
                        <a:t>Up</a:t>
                      </a:r>
                      <a:r>
                        <a:rPr lang="en-US" baseline="0" dirty="0" smtClean="0">
                          <a:solidFill>
                            <a:schemeClr val="accent1">
                              <a:lumMod val="75000"/>
                            </a:schemeClr>
                          </a:solidFill>
                        </a:rPr>
                        <a:t> to</a:t>
                      </a:r>
                      <a:endParaRPr lang="en-US" dirty="0">
                        <a:solidFill>
                          <a:schemeClr val="accent1">
                            <a:lumMod val="75000"/>
                          </a:schemeClr>
                        </a:solidFill>
                      </a:endParaRPr>
                    </a:p>
                  </a:txBody>
                  <a:tcPr anchor="ctr">
                    <a:solidFill>
                      <a:srgbClr val="FFFF00"/>
                    </a:solidFill>
                  </a:tcPr>
                </a:tc>
                <a:tc>
                  <a:txBody>
                    <a:bodyPr/>
                    <a:lstStyle/>
                    <a:p>
                      <a:pPr algn="ctr"/>
                      <a:r>
                        <a:rPr lang="en-US" dirty="0" smtClean="0">
                          <a:solidFill>
                            <a:schemeClr val="accent1">
                              <a:lumMod val="75000"/>
                            </a:schemeClr>
                          </a:solidFill>
                        </a:rPr>
                        <a:t>CSU</a:t>
                      </a:r>
                    </a:p>
                    <a:p>
                      <a:pPr algn="ctr"/>
                      <a:r>
                        <a:rPr lang="en-US" dirty="0" smtClean="0">
                          <a:solidFill>
                            <a:schemeClr val="accent1">
                              <a:lumMod val="75000"/>
                            </a:schemeClr>
                          </a:solidFill>
                        </a:rPr>
                        <a:t>Maximum Award</a:t>
                      </a:r>
                    </a:p>
                    <a:p>
                      <a:pPr algn="ctr"/>
                      <a:r>
                        <a:rPr lang="en-US" dirty="0" smtClean="0">
                          <a:solidFill>
                            <a:schemeClr val="accent1">
                              <a:lumMod val="75000"/>
                            </a:schemeClr>
                          </a:solidFill>
                        </a:rPr>
                        <a:t>(Fees = $5,472)</a:t>
                      </a:r>
                      <a:endParaRPr lang="en-US" dirty="0">
                        <a:solidFill>
                          <a:schemeClr val="accent1">
                            <a:lumMod val="75000"/>
                          </a:schemeClr>
                        </a:solidFill>
                      </a:endParaRPr>
                    </a:p>
                  </a:txBody>
                  <a:tcPr anchor="ctr">
                    <a:solidFill>
                      <a:srgbClr val="FFFF00"/>
                    </a:solidFill>
                  </a:tcPr>
                </a:tc>
                <a:tc>
                  <a:txBody>
                    <a:bodyPr/>
                    <a:lstStyle/>
                    <a:p>
                      <a:pPr algn="ctr"/>
                      <a:r>
                        <a:rPr lang="en-US" dirty="0" smtClean="0">
                          <a:solidFill>
                            <a:schemeClr val="accent1">
                              <a:lumMod val="75000"/>
                            </a:schemeClr>
                          </a:solidFill>
                        </a:rPr>
                        <a:t>UC</a:t>
                      </a:r>
                      <a:r>
                        <a:rPr lang="en-US" baseline="0" dirty="0" smtClean="0">
                          <a:solidFill>
                            <a:schemeClr val="accent1">
                              <a:lumMod val="75000"/>
                            </a:schemeClr>
                          </a:solidFill>
                        </a:rPr>
                        <a:t> </a:t>
                      </a:r>
                    </a:p>
                    <a:p>
                      <a:pPr algn="ctr"/>
                      <a:r>
                        <a:rPr lang="en-US" dirty="0" smtClean="0">
                          <a:solidFill>
                            <a:schemeClr val="accent1">
                              <a:lumMod val="75000"/>
                            </a:schemeClr>
                          </a:solidFill>
                        </a:rPr>
                        <a:t>Maximum Award</a:t>
                      </a:r>
                    </a:p>
                    <a:p>
                      <a:pPr algn="ctr"/>
                      <a:r>
                        <a:rPr lang="en-US" dirty="0" smtClean="0">
                          <a:solidFill>
                            <a:schemeClr val="accent1">
                              <a:lumMod val="75000"/>
                            </a:schemeClr>
                          </a:solidFill>
                        </a:rPr>
                        <a:t>(Fees = $13,200)</a:t>
                      </a:r>
                      <a:endParaRPr lang="en-US" dirty="0">
                        <a:solidFill>
                          <a:schemeClr val="accent1">
                            <a:lumMod val="75000"/>
                          </a:schemeClr>
                        </a:solidFill>
                      </a:endParaRPr>
                    </a:p>
                  </a:txBody>
                  <a:tcPr anchor="ctr">
                    <a:solidFill>
                      <a:srgbClr val="FFFF00"/>
                    </a:solidFill>
                  </a:tcPr>
                </a:tc>
              </a:tr>
              <a:tr h="550275">
                <a:tc>
                  <a:txBody>
                    <a:bodyPr/>
                    <a:lstStyle/>
                    <a:p>
                      <a:pPr algn="ctr"/>
                      <a:r>
                        <a:rPr lang="en-US" dirty="0" smtClean="0">
                          <a:solidFill>
                            <a:schemeClr val="tx1"/>
                          </a:solidFill>
                        </a:rPr>
                        <a:t>2014-2015</a:t>
                      </a:r>
                      <a:endParaRPr lang="en-US" dirty="0">
                        <a:solidFill>
                          <a:schemeClr val="tx1"/>
                        </a:solidFill>
                      </a:endParaRPr>
                    </a:p>
                  </a:txBody>
                  <a:tcPr anchor="ctr">
                    <a:solidFill>
                      <a:schemeClr val="bg1">
                        <a:lumMod val="75000"/>
                      </a:schemeClr>
                    </a:solidFill>
                  </a:tcPr>
                </a:tc>
                <a:tc>
                  <a:txBody>
                    <a:bodyPr/>
                    <a:lstStyle/>
                    <a:p>
                      <a:pPr algn="ctr"/>
                      <a:r>
                        <a:rPr lang="en-US" dirty="0" smtClean="0">
                          <a:solidFill>
                            <a:schemeClr val="tx1"/>
                          </a:solidFill>
                        </a:rPr>
                        <a:t>14%</a:t>
                      </a:r>
                      <a:endParaRPr lang="en-US" dirty="0">
                        <a:solidFill>
                          <a:schemeClr val="tx1"/>
                        </a:solidFill>
                      </a:endParaRPr>
                    </a:p>
                  </a:txBody>
                  <a:tcPr anchor="ctr">
                    <a:solidFill>
                      <a:schemeClr val="bg1">
                        <a:lumMod val="75000"/>
                      </a:schemeClr>
                    </a:solidFill>
                  </a:tcPr>
                </a:tc>
                <a:tc>
                  <a:txBody>
                    <a:bodyPr/>
                    <a:lstStyle/>
                    <a:p>
                      <a:pPr algn="ctr"/>
                      <a:r>
                        <a:rPr lang="en-US" dirty="0" smtClean="0">
                          <a:solidFill>
                            <a:schemeClr val="tx1"/>
                          </a:solidFill>
                        </a:rPr>
                        <a:t>$ 766.08</a:t>
                      </a:r>
                      <a:endParaRPr lang="en-US" dirty="0">
                        <a:solidFill>
                          <a:schemeClr val="tx1"/>
                        </a:solidFill>
                      </a:endParaRPr>
                    </a:p>
                  </a:txBody>
                  <a:tcPr anchor="ctr">
                    <a:solidFill>
                      <a:schemeClr val="bg1">
                        <a:lumMod val="75000"/>
                      </a:schemeClr>
                    </a:solidFill>
                  </a:tcPr>
                </a:tc>
                <a:tc>
                  <a:txBody>
                    <a:bodyPr/>
                    <a:lstStyle/>
                    <a:p>
                      <a:pPr algn="ctr"/>
                      <a:r>
                        <a:rPr lang="en-US" dirty="0" smtClean="0">
                          <a:solidFill>
                            <a:schemeClr val="tx1"/>
                          </a:solidFill>
                        </a:rPr>
                        <a:t>$ 1,848</a:t>
                      </a:r>
                      <a:endParaRPr lang="en-US" dirty="0">
                        <a:solidFill>
                          <a:schemeClr val="tx1"/>
                        </a:solidFill>
                      </a:endParaRPr>
                    </a:p>
                  </a:txBody>
                  <a:tcPr anchor="ctr">
                    <a:solidFill>
                      <a:schemeClr val="bg1">
                        <a:lumMod val="75000"/>
                      </a:schemeClr>
                    </a:solidFill>
                  </a:tcPr>
                </a:tc>
              </a:tr>
              <a:tr h="549923">
                <a:tc>
                  <a:txBody>
                    <a:bodyPr/>
                    <a:lstStyle/>
                    <a:p>
                      <a:pPr algn="ctr"/>
                      <a:r>
                        <a:rPr lang="en-US" dirty="0" smtClean="0">
                          <a:solidFill>
                            <a:schemeClr val="tx1"/>
                          </a:solidFill>
                        </a:rPr>
                        <a:t>2015-2016</a:t>
                      </a:r>
                      <a:endParaRPr lang="en-US" dirty="0">
                        <a:solidFill>
                          <a:schemeClr val="tx1"/>
                        </a:solidFill>
                      </a:endParaRPr>
                    </a:p>
                  </a:txBody>
                  <a:tcPr anchor="ctr">
                    <a:solidFill>
                      <a:schemeClr val="bg1">
                        <a:lumMod val="75000"/>
                      </a:schemeClr>
                    </a:solidFill>
                  </a:tcPr>
                </a:tc>
                <a:tc>
                  <a:txBody>
                    <a:bodyPr/>
                    <a:lstStyle/>
                    <a:p>
                      <a:pPr algn="ctr"/>
                      <a:r>
                        <a:rPr lang="en-US" dirty="0" smtClean="0">
                          <a:solidFill>
                            <a:schemeClr val="tx1"/>
                          </a:solidFill>
                        </a:rPr>
                        <a:t>20%</a:t>
                      </a:r>
                      <a:endParaRPr lang="en-US" dirty="0">
                        <a:solidFill>
                          <a:schemeClr val="tx1"/>
                        </a:solidFill>
                      </a:endParaRPr>
                    </a:p>
                  </a:txBody>
                  <a:tcPr anchor="ctr">
                    <a:solidFill>
                      <a:schemeClr val="bg1">
                        <a:lumMod val="75000"/>
                      </a:schemeClr>
                    </a:solidFill>
                  </a:tcPr>
                </a:tc>
                <a:tc>
                  <a:txBody>
                    <a:bodyPr/>
                    <a:lstStyle/>
                    <a:p>
                      <a:pPr algn="ctr"/>
                      <a:r>
                        <a:rPr lang="en-US" dirty="0" smtClean="0">
                          <a:solidFill>
                            <a:schemeClr val="tx1"/>
                          </a:solidFill>
                        </a:rPr>
                        <a:t>$ 1,094.40</a:t>
                      </a:r>
                      <a:endParaRPr lang="en-US" dirty="0">
                        <a:solidFill>
                          <a:schemeClr val="tx1"/>
                        </a:solidFill>
                      </a:endParaRPr>
                    </a:p>
                  </a:txBody>
                  <a:tcPr anchor="ctr">
                    <a:solidFill>
                      <a:schemeClr val="bg1">
                        <a:lumMod val="75000"/>
                      </a:schemeClr>
                    </a:solidFill>
                  </a:tcPr>
                </a:tc>
                <a:tc>
                  <a:txBody>
                    <a:bodyPr/>
                    <a:lstStyle/>
                    <a:p>
                      <a:pPr algn="ctr"/>
                      <a:r>
                        <a:rPr lang="en-US" dirty="0" smtClean="0">
                          <a:solidFill>
                            <a:schemeClr val="tx1"/>
                          </a:solidFill>
                        </a:rPr>
                        <a:t>$ 2,640</a:t>
                      </a:r>
                      <a:endParaRPr lang="en-US" dirty="0">
                        <a:solidFill>
                          <a:schemeClr val="tx1"/>
                        </a:solidFill>
                      </a:endParaRPr>
                    </a:p>
                  </a:txBody>
                  <a:tcPr anchor="ctr">
                    <a:solidFill>
                      <a:schemeClr val="bg1">
                        <a:lumMod val="75000"/>
                      </a:schemeClr>
                    </a:solidFill>
                  </a:tcPr>
                </a:tc>
              </a:tr>
              <a:tr h="631393">
                <a:tc>
                  <a:txBody>
                    <a:bodyPr/>
                    <a:lstStyle/>
                    <a:p>
                      <a:pPr algn="ctr"/>
                      <a:r>
                        <a:rPr lang="en-US" dirty="0" smtClean="0">
                          <a:solidFill>
                            <a:schemeClr val="tx1"/>
                          </a:solidFill>
                        </a:rPr>
                        <a:t>2016-2017</a:t>
                      </a:r>
                      <a:endParaRPr lang="en-US" dirty="0">
                        <a:solidFill>
                          <a:schemeClr val="tx1"/>
                        </a:solidFill>
                      </a:endParaRPr>
                    </a:p>
                  </a:txBody>
                  <a:tcPr anchor="ctr">
                    <a:solidFill>
                      <a:schemeClr val="bg1">
                        <a:lumMod val="75000"/>
                      </a:schemeClr>
                    </a:solidFill>
                  </a:tcPr>
                </a:tc>
                <a:tc>
                  <a:txBody>
                    <a:bodyPr/>
                    <a:lstStyle/>
                    <a:p>
                      <a:pPr algn="ctr"/>
                      <a:r>
                        <a:rPr lang="en-US" dirty="0" smtClean="0">
                          <a:solidFill>
                            <a:schemeClr val="tx1"/>
                          </a:solidFill>
                        </a:rPr>
                        <a:t>30%</a:t>
                      </a:r>
                      <a:endParaRPr lang="en-US" dirty="0">
                        <a:solidFill>
                          <a:schemeClr val="tx1"/>
                        </a:solidFill>
                      </a:endParaRPr>
                    </a:p>
                  </a:txBody>
                  <a:tcPr anchor="ctr">
                    <a:solidFill>
                      <a:schemeClr val="bg1">
                        <a:lumMod val="75000"/>
                      </a:schemeClr>
                    </a:solidFill>
                  </a:tcPr>
                </a:tc>
                <a:tc>
                  <a:txBody>
                    <a:bodyPr/>
                    <a:lstStyle/>
                    <a:p>
                      <a:pPr algn="ctr"/>
                      <a:r>
                        <a:rPr lang="en-US" dirty="0" smtClean="0">
                          <a:solidFill>
                            <a:schemeClr val="tx1"/>
                          </a:solidFill>
                        </a:rPr>
                        <a:t>$ 1,641.60</a:t>
                      </a:r>
                      <a:endParaRPr lang="en-US" dirty="0">
                        <a:solidFill>
                          <a:schemeClr val="tx1"/>
                        </a:solidFill>
                      </a:endParaRPr>
                    </a:p>
                  </a:txBody>
                  <a:tcPr anchor="ctr">
                    <a:solidFill>
                      <a:schemeClr val="bg1">
                        <a:lumMod val="75000"/>
                      </a:schemeClr>
                    </a:solidFill>
                  </a:tcPr>
                </a:tc>
                <a:tc>
                  <a:txBody>
                    <a:bodyPr/>
                    <a:lstStyle/>
                    <a:p>
                      <a:pPr algn="ctr"/>
                      <a:r>
                        <a:rPr lang="en-US" dirty="0" smtClean="0">
                          <a:solidFill>
                            <a:schemeClr val="tx1"/>
                          </a:solidFill>
                        </a:rPr>
                        <a:t>$ 3,960</a:t>
                      </a:r>
                      <a:endParaRPr lang="en-US" dirty="0">
                        <a:solidFill>
                          <a:schemeClr val="tx1"/>
                        </a:solidFill>
                      </a:endParaRPr>
                    </a:p>
                  </a:txBody>
                  <a:tcPr anchor="ctr">
                    <a:solidFill>
                      <a:schemeClr val="bg1">
                        <a:lumMod val="75000"/>
                      </a:schemeClr>
                    </a:solidFill>
                  </a:tcPr>
                </a:tc>
              </a:tr>
              <a:tr h="541117">
                <a:tc>
                  <a:txBody>
                    <a:bodyPr/>
                    <a:lstStyle/>
                    <a:p>
                      <a:pPr algn="ctr"/>
                      <a:r>
                        <a:rPr lang="en-US" dirty="0" smtClean="0">
                          <a:solidFill>
                            <a:schemeClr val="tx1"/>
                          </a:solidFill>
                        </a:rPr>
                        <a:t>2017-2018</a:t>
                      </a:r>
                      <a:endParaRPr lang="en-US" dirty="0">
                        <a:solidFill>
                          <a:schemeClr val="tx1"/>
                        </a:solidFill>
                      </a:endParaRPr>
                    </a:p>
                  </a:txBody>
                  <a:tcPr anchor="ctr">
                    <a:solidFill>
                      <a:schemeClr val="bg1">
                        <a:lumMod val="75000"/>
                      </a:schemeClr>
                    </a:solidFill>
                  </a:tcPr>
                </a:tc>
                <a:tc>
                  <a:txBody>
                    <a:bodyPr/>
                    <a:lstStyle/>
                    <a:p>
                      <a:pPr algn="ctr"/>
                      <a:r>
                        <a:rPr lang="en-US" dirty="0" smtClean="0">
                          <a:solidFill>
                            <a:schemeClr val="tx1"/>
                          </a:solidFill>
                        </a:rPr>
                        <a:t>40%</a:t>
                      </a:r>
                      <a:endParaRPr lang="en-US" dirty="0">
                        <a:solidFill>
                          <a:schemeClr val="tx1"/>
                        </a:solidFill>
                      </a:endParaRPr>
                    </a:p>
                  </a:txBody>
                  <a:tcPr anchor="ctr">
                    <a:solidFill>
                      <a:schemeClr val="bg1">
                        <a:lumMod val="75000"/>
                      </a:schemeClr>
                    </a:solidFill>
                  </a:tcPr>
                </a:tc>
                <a:tc>
                  <a:txBody>
                    <a:bodyPr/>
                    <a:lstStyle/>
                    <a:p>
                      <a:pPr algn="ctr"/>
                      <a:r>
                        <a:rPr lang="en-US" dirty="0" smtClean="0">
                          <a:solidFill>
                            <a:schemeClr val="tx1"/>
                          </a:solidFill>
                        </a:rPr>
                        <a:t>$ 2,188.80</a:t>
                      </a:r>
                      <a:endParaRPr lang="en-US" dirty="0">
                        <a:solidFill>
                          <a:schemeClr val="tx1"/>
                        </a:solidFill>
                      </a:endParaRPr>
                    </a:p>
                  </a:txBody>
                  <a:tcPr anchor="ctr">
                    <a:solidFill>
                      <a:schemeClr val="bg1">
                        <a:lumMod val="75000"/>
                      </a:schemeClr>
                    </a:solidFill>
                  </a:tcPr>
                </a:tc>
                <a:tc>
                  <a:txBody>
                    <a:bodyPr/>
                    <a:lstStyle/>
                    <a:p>
                      <a:pPr algn="ctr"/>
                      <a:r>
                        <a:rPr lang="en-US" dirty="0" smtClean="0">
                          <a:solidFill>
                            <a:schemeClr val="tx1"/>
                          </a:solidFill>
                        </a:rPr>
                        <a:t>$ 5,280</a:t>
                      </a:r>
                      <a:endParaRPr lang="en-US" dirty="0">
                        <a:solidFill>
                          <a:schemeClr val="tx1"/>
                        </a:solidFill>
                      </a:endParaRPr>
                    </a:p>
                  </a:txBody>
                  <a:tcPr anchor="ctr">
                    <a:solidFill>
                      <a:schemeClr val="bg1">
                        <a:lumMod val="75000"/>
                      </a:schemeClr>
                    </a:solidFill>
                  </a:tcPr>
                </a:tc>
              </a:tr>
            </a:tbl>
          </a:graphicData>
        </a:graphic>
      </p:graphicFrame>
      <p:pic>
        <p:nvPicPr>
          <p:cNvPr id="5" name="Picture 4" descr="MCS logo 2.jpg"/>
          <p:cNvPicPr>
            <a:picLocks noChangeAspect="1"/>
          </p:cNvPicPr>
          <p:nvPr/>
        </p:nvPicPr>
        <p:blipFill>
          <a:blip r:embed="rId3"/>
          <a:stretch>
            <a:fillRect/>
          </a:stretch>
        </p:blipFill>
        <p:spPr>
          <a:xfrm>
            <a:off x="6583679" y="159822"/>
            <a:ext cx="2440939" cy="556839"/>
          </a:xfrm>
          <a:prstGeom prst="rect">
            <a:avLst/>
          </a:prstGeom>
          <a:ln w="25400">
            <a:solidFill>
              <a:schemeClr val="tx1"/>
            </a:solidFill>
          </a:ln>
        </p:spPr>
      </p:pic>
    </p:spTree>
    <p:extLst>
      <p:ext uri="{BB962C8B-B14F-4D97-AF65-F5344CB8AC3E}">
        <p14:creationId xmlns:p14="http://schemas.microsoft.com/office/powerpoint/2010/main" val="2432042714"/>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This Past Year 14/15</a:t>
            </a:r>
            <a:endParaRPr lang="en-US" dirty="0">
              <a:solidFill>
                <a:srgbClr val="FFC000"/>
              </a:solidFill>
            </a:endParaRPr>
          </a:p>
        </p:txBody>
      </p:sp>
      <p:sp>
        <p:nvSpPr>
          <p:cNvPr id="3" name="Content Placeholder 2"/>
          <p:cNvSpPr>
            <a:spLocks noGrp="1"/>
          </p:cNvSpPr>
          <p:nvPr>
            <p:ph idx="1"/>
          </p:nvPr>
        </p:nvSpPr>
        <p:spPr/>
        <p:txBody>
          <a:bodyPr/>
          <a:lstStyle/>
          <a:p>
            <a:r>
              <a:rPr lang="en-US" dirty="0">
                <a:latin typeface="Century Gothic" pitchFamily="34" charset="0"/>
              </a:rPr>
              <a:t>T</a:t>
            </a:r>
            <a:r>
              <a:rPr lang="en-US" dirty="0" smtClean="0">
                <a:latin typeface="Century Gothic" pitchFamily="34" charset="0"/>
              </a:rPr>
              <a:t>here was 77,800 MCS Recipients</a:t>
            </a:r>
          </a:p>
          <a:p>
            <a:endParaRPr lang="en-US" dirty="0" smtClean="0">
              <a:latin typeface="Century Gothic" pitchFamily="34" charset="0"/>
            </a:endParaRPr>
          </a:p>
          <a:p>
            <a:r>
              <a:rPr lang="en-US" dirty="0" smtClean="0">
                <a:latin typeface="Century Gothic" pitchFamily="34" charset="0"/>
              </a:rPr>
              <a:t>For 2014/2015 there was $107 million allotted towards MCS recipients.</a:t>
            </a:r>
          </a:p>
          <a:p>
            <a:endParaRPr lang="en-US" dirty="0" smtClean="0">
              <a:latin typeface="Century Gothic" pitchFamily="34" charset="0"/>
            </a:endParaRPr>
          </a:p>
          <a:p>
            <a:r>
              <a:rPr lang="en-US" dirty="0" smtClean="0">
                <a:latin typeface="Century Gothic" pitchFamily="34" charset="0"/>
              </a:rPr>
              <a:t>For 2015/2016 there will be $152 million allotted towards MCS recipients.</a:t>
            </a:r>
          </a:p>
          <a:p>
            <a:endParaRPr lang="en-US" dirty="0"/>
          </a:p>
        </p:txBody>
      </p:sp>
      <p:pic>
        <p:nvPicPr>
          <p:cNvPr id="4" name="Picture 3" descr="MCS logo 2.jpg"/>
          <p:cNvPicPr>
            <a:picLocks noChangeAspect="1"/>
          </p:cNvPicPr>
          <p:nvPr/>
        </p:nvPicPr>
        <p:blipFill>
          <a:blip r:embed="rId2"/>
          <a:stretch>
            <a:fillRect/>
          </a:stretch>
        </p:blipFill>
        <p:spPr>
          <a:xfrm>
            <a:off x="518404" y="5924039"/>
            <a:ext cx="2668451" cy="608740"/>
          </a:xfrm>
          <a:prstGeom prst="rect">
            <a:avLst/>
          </a:prstGeom>
          <a:ln w="25400">
            <a:solidFill>
              <a:schemeClr val="tx1"/>
            </a:solidFill>
          </a:ln>
        </p:spPr>
      </p:pic>
    </p:spTree>
    <p:extLst>
      <p:ext uri="{BB962C8B-B14F-4D97-AF65-F5344CB8AC3E}">
        <p14:creationId xmlns:p14="http://schemas.microsoft.com/office/powerpoint/2010/main" val="3848121451"/>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rPr>
              <a:t>Middle Class </a:t>
            </a:r>
            <a:r>
              <a:rPr lang="en-US" dirty="0" smtClean="0">
                <a:solidFill>
                  <a:srgbClr val="FFC000"/>
                </a:solidFill>
              </a:rPr>
              <a:t>Scholarship</a:t>
            </a:r>
            <a:endParaRPr lang="en-US" dirty="0">
              <a:solidFill>
                <a:srgbClr val="FFC000"/>
              </a:solidFill>
            </a:endParaRPr>
          </a:p>
        </p:txBody>
      </p:sp>
      <p:sp>
        <p:nvSpPr>
          <p:cNvPr id="3" name="Content Placeholder 2"/>
          <p:cNvSpPr>
            <a:spLocks noGrp="1"/>
          </p:cNvSpPr>
          <p:nvPr>
            <p:ph idx="1"/>
          </p:nvPr>
        </p:nvSpPr>
        <p:spPr>
          <a:xfrm>
            <a:off x="4513236" y="1752600"/>
            <a:ext cx="4269304" cy="4373563"/>
          </a:xfrm>
        </p:spPr>
        <p:txBody>
          <a:bodyPr/>
          <a:lstStyle/>
          <a:p>
            <a:r>
              <a:rPr lang="en-US" dirty="0" smtClean="0"/>
              <a:t>2014-15 - $107m </a:t>
            </a:r>
          </a:p>
          <a:p>
            <a:r>
              <a:rPr lang="en-US" dirty="0" smtClean="0"/>
              <a:t>2015-16 - $152m</a:t>
            </a:r>
          </a:p>
          <a:p>
            <a:r>
              <a:rPr lang="en-US" dirty="0" smtClean="0"/>
              <a:t>2016-17 - $228m</a:t>
            </a:r>
          </a:p>
          <a:p>
            <a:r>
              <a:rPr lang="en-US" dirty="0" smtClean="0"/>
              <a:t>2017-18 - $305m</a:t>
            </a:r>
          </a:p>
          <a:p>
            <a:r>
              <a:rPr lang="en-US" dirty="0" smtClean="0"/>
              <a:t>2018-19 - </a:t>
            </a:r>
          </a:p>
          <a:p>
            <a:r>
              <a:rPr lang="en-US" dirty="0" smtClean="0"/>
              <a:t>2019-20 - </a:t>
            </a:r>
            <a:endParaRPr lang="en-US" dirty="0"/>
          </a:p>
        </p:txBody>
      </p:sp>
      <p:sp>
        <p:nvSpPr>
          <p:cNvPr id="8" name="TextBox 7"/>
          <p:cNvSpPr txBox="1"/>
          <p:nvPr/>
        </p:nvSpPr>
        <p:spPr>
          <a:xfrm>
            <a:off x="518404" y="1759448"/>
            <a:ext cx="3505200" cy="1138773"/>
          </a:xfrm>
          <a:prstGeom prst="rect">
            <a:avLst/>
          </a:prstGeom>
          <a:noFill/>
        </p:spPr>
        <p:txBody>
          <a:bodyPr wrap="square" rtlCol="0">
            <a:spAutoFit/>
          </a:bodyPr>
          <a:lstStyle/>
          <a:p>
            <a:r>
              <a:rPr lang="en-US" sz="3400" dirty="0" smtClean="0"/>
              <a:t>Total Budget Allocation</a:t>
            </a:r>
          </a:p>
        </p:txBody>
      </p:sp>
      <p:sp>
        <p:nvSpPr>
          <p:cNvPr id="9" name="TextBox 8"/>
          <p:cNvSpPr txBox="1"/>
          <p:nvPr/>
        </p:nvSpPr>
        <p:spPr>
          <a:xfrm>
            <a:off x="1132242" y="5752611"/>
            <a:ext cx="6961757" cy="646331"/>
          </a:xfrm>
          <a:prstGeom prst="rect">
            <a:avLst/>
          </a:prstGeom>
          <a:noFill/>
        </p:spPr>
        <p:txBody>
          <a:bodyPr wrap="square" rtlCol="0">
            <a:spAutoFit/>
          </a:bodyPr>
          <a:lstStyle/>
          <a:p>
            <a:r>
              <a:rPr lang="en-US" dirty="0" smtClean="0">
                <a:solidFill>
                  <a:srgbClr val="000000"/>
                </a:solidFill>
                <a:latin typeface="Calibri"/>
                <a:ea typeface="Times New Roman"/>
                <a:cs typeface="Times New Roman"/>
              </a:rPr>
              <a:t>This year $53,685,498 has been awarded to MCS eligible students.</a:t>
            </a:r>
            <a:endParaRPr lang="en-US" dirty="0" smtClean="0">
              <a:latin typeface="Calibri"/>
              <a:ea typeface="Calibri"/>
              <a:cs typeface="Times New Roman"/>
            </a:endParaRPr>
          </a:p>
          <a:p>
            <a:endParaRPr lang="en-US" dirty="0"/>
          </a:p>
        </p:txBody>
      </p:sp>
      <p:sp>
        <p:nvSpPr>
          <p:cNvPr id="11" name="TextBox 10"/>
          <p:cNvSpPr txBox="1"/>
          <p:nvPr/>
        </p:nvSpPr>
        <p:spPr>
          <a:xfrm>
            <a:off x="4023604" y="3595399"/>
            <a:ext cx="489632" cy="1200329"/>
          </a:xfrm>
          <a:prstGeom prst="rect">
            <a:avLst/>
          </a:prstGeom>
          <a:noFill/>
        </p:spPr>
        <p:txBody>
          <a:bodyPr wrap="square" rtlCol="0">
            <a:spAutoFit/>
          </a:bodyPr>
          <a:lstStyle/>
          <a:p>
            <a:r>
              <a:rPr lang="en-US" sz="7200" dirty="0" smtClean="0"/>
              <a:t>{</a:t>
            </a:r>
            <a:endParaRPr lang="en-US" sz="7200" dirty="0"/>
          </a:p>
        </p:txBody>
      </p:sp>
      <p:sp>
        <p:nvSpPr>
          <p:cNvPr id="12" name="TextBox 11"/>
          <p:cNvSpPr txBox="1"/>
          <p:nvPr/>
        </p:nvSpPr>
        <p:spPr>
          <a:xfrm>
            <a:off x="977434" y="4039070"/>
            <a:ext cx="3214934" cy="646331"/>
          </a:xfrm>
          <a:prstGeom prst="rect">
            <a:avLst/>
          </a:prstGeom>
          <a:noFill/>
        </p:spPr>
        <p:txBody>
          <a:bodyPr wrap="square" rtlCol="0">
            <a:spAutoFit/>
          </a:bodyPr>
          <a:lstStyle/>
          <a:p>
            <a:r>
              <a:rPr lang="en-US" dirty="0" smtClean="0"/>
              <a:t>To be determined in the annual budget…</a:t>
            </a:r>
            <a:endParaRPr lang="en-US" dirty="0"/>
          </a:p>
        </p:txBody>
      </p:sp>
      <p:pic>
        <p:nvPicPr>
          <p:cNvPr id="10" name="Picture 9" descr="MCS logo 2.jpg"/>
          <p:cNvPicPr>
            <a:picLocks noChangeAspect="1"/>
          </p:cNvPicPr>
          <p:nvPr/>
        </p:nvPicPr>
        <p:blipFill>
          <a:blip r:embed="rId3"/>
          <a:stretch>
            <a:fillRect/>
          </a:stretch>
        </p:blipFill>
        <p:spPr>
          <a:xfrm>
            <a:off x="518404" y="5924039"/>
            <a:ext cx="2668451" cy="608740"/>
          </a:xfrm>
          <a:prstGeom prst="rect">
            <a:avLst/>
          </a:prstGeom>
          <a:ln w="25400">
            <a:solidFill>
              <a:schemeClr val="tx1"/>
            </a:solidFill>
          </a:ln>
        </p:spPr>
      </p:pic>
    </p:spTree>
    <p:extLst>
      <p:ext uri="{BB962C8B-B14F-4D97-AF65-F5344CB8AC3E}">
        <p14:creationId xmlns:p14="http://schemas.microsoft.com/office/powerpoint/2010/main" val="1949094268"/>
      </p:ext>
    </p:extLst>
  </p:cSld>
  <p:clrMapOvr>
    <a:masterClrMapping/>
  </p:clrMapOvr>
  <mc:AlternateContent xmlns:mc="http://schemas.openxmlformats.org/markup-compatibility/2006" xmlns:p14="http://schemas.microsoft.com/office/powerpoint/2010/main">
    <mc:Choice Requires="p14">
      <p:transition p14:dur="10" advClick="0">
        <p:cut/>
      </p:transition>
    </mc:Choice>
    <mc:Fallback xmlns="">
      <p:transition advClick="0">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Looking towards 15/16</a:t>
            </a:r>
            <a:endParaRPr lang="en-US" dirty="0">
              <a:solidFill>
                <a:srgbClr val="FFC000"/>
              </a:solidFill>
            </a:endParaRPr>
          </a:p>
        </p:txBody>
      </p:sp>
      <p:sp>
        <p:nvSpPr>
          <p:cNvPr id="3" name="Content Placeholder 2"/>
          <p:cNvSpPr>
            <a:spLocks noGrp="1"/>
          </p:cNvSpPr>
          <p:nvPr>
            <p:ph idx="1"/>
          </p:nvPr>
        </p:nvSpPr>
        <p:spPr>
          <a:xfrm>
            <a:off x="483326" y="1574074"/>
            <a:ext cx="8229600" cy="4525963"/>
          </a:xfrm>
        </p:spPr>
        <p:txBody>
          <a:bodyPr>
            <a:normAutofit fontScale="92500" lnSpcReduction="20000"/>
          </a:bodyPr>
          <a:lstStyle/>
          <a:p>
            <a:pPr marL="0" indent="0" algn="just">
              <a:buNone/>
            </a:pPr>
            <a:r>
              <a:rPr lang="en-US" dirty="0" smtClean="0"/>
              <a:t>Students complete and submit their FAFSA by March 2</a:t>
            </a:r>
            <a:r>
              <a:rPr lang="en-US" baseline="30000" dirty="0" smtClean="0"/>
              <a:t>nd</a:t>
            </a:r>
            <a:r>
              <a:rPr lang="en-US" dirty="0" smtClean="0"/>
              <a:t>, 2015.</a:t>
            </a:r>
          </a:p>
          <a:p>
            <a:pPr marL="0" indent="0" algn="just">
              <a:buNone/>
            </a:pPr>
            <a:endParaRPr lang="en-US" dirty="0"/>
          </a:p>
          <a:p>
            <a:pPr marL="0" indent="0" algn="just">
              <a:buNone/>
            </a:pPr>
            <a:r>
              <a:rPr lang="en-US" dirty="0" smtClean="0"/>
              <a:t>The number of applicants will be reviewed and based on whatever is carried over of unused Cal Grant and State funds the number of awards and quantity will be determined.</a:t>
            </a:r>
          </a:p>
          <a:p>
            <a:pPr marL="0" indent="0" algn="just">
              <a:buNone/>
            </a:pPr>
            <a:endParaRPr lang="en-US" dirty="0"/>
          </a:p>
          <a:p>
            <a:pPr marL="0" indent="0" algn="just">
              <a:buNone/>
            </a:pPr>
            <a:r>
              <a:rPr lang="en-US" dirty="0" smtClean="0"/>
              <a:t>MCS award notifications are slated for August and to be awarded in September.</a:t>
            </a:r>
          </a:p>
          <a:p>
            <a:pPr marL="0" indent="0">
              <a:buNone/>
            </a:pPr>
            <a:endParaRPr lang="en-US" dirty="0"/>
          </a:p>
        </p:txBody>
      </p:sp>
      <p:pic>
        <p:nvPicPr>
          <p:cNvPr id="4" name="Picture 3" descr="MCS logo 2.jpg"/>
          <p:cNvPicPr>
            <a:picLocks noChangeAspect="1"/>
          </p:cNvPicPr>
          <p:nvPr/>
        </p:nvPicPr>
        <p:blipFill>
          <a:blip r:embed="rId2"/>
          <a:stretch>
            <a:fillRect/>
          </a:stretch>
        </p:blipFill>
        <p:spPr>
          <a:xfrm>
            <a:off x="6018349" y="5908402"/>
            <a:ext cx="2668451" cy="608740"/>
          </a:xfrm>
          <a:prstGeom prst="rect">
            <a:avLst/>
          </a:prstGeom>
          <a:ln w="25400">
            <a:solidFill>
              <a:schemeClr val="tx1"/>
            </a:solidFill>
          </a:ln>
        </p:spPr>
      </p:pic>
    </p:spTree>
    <p:extLst>
      <p:ext uri="{BB962C8B-B14F-4D97-AF65-F5344CB8AC3E}">
        <p14:creationId xmlns:p14="http://schemas.microsoft.com/office/powerpoint/2010/main" val="3989787670"/>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131" y="274638"/>
            <a:ext cx="8673737" cy="1769700"/>
          </a:xfrm>
          <a:solidFill>
            <a:schemeClr val="bg2">
              <a:lumMod val="60000"/>
              <a:lumOff val="40000"/>
            </a:schemeClr>
          </a:solidFill>
        </p:spPr>
        <p:txBody>
          <a:bodyPr>
            <a:normAutofit fontScale="90000"/>
          </a:bodyPr>
          <a:lstStyle/>
          <a:p>
            <a:r>
              <a:rPr lang="en-US" dirty="0" smtClean="0">
                <a:solidFill>
                  <a:schemeClr val="tx1">
                    <a:lumMod val="95000"/>
                  </a:schemeClr>
                </a:solidFill>
              </a:rPr>
              <a:t>Common Reasons why students did not apply to MCS</a:t>
            </a:r>
            <a:endParaRPr lang="en-US" dirty="0">
              <a:solidFill>
                <a:schemeClr val="tx1">
                  <a:lumMod val="95000"/>
                </a:schemeClr>
              </a:solidFill>
            </a:endParaRPr>
          </a:p>
        </p:txBody>
      </p:sp>
      <p:sp>
        <p:nvSpPr>
          <p:cNvPr id="3" name="Content Placeholder 2"/>
          <p:cNvSpPr>
            <a:spLocks noGrp="1"/>
          </p:cNvSpPr>
          <p:nvPr>
            <p:ph idx="1"/>
          </p:nvPr>
        </p:nvSpPr>
        <p:spPr>
          <a:xfrm>
            <a:off x="457200" y="2383973"/>
            <a:ext cx="8229600" cy="4121332"/>
          </a:xfrm>
        </p:spPr>
        <p:txBody>
          <a:bodyPr/>
          <a:lstStyle/>
          <a:p>
            <a:pPr marL="0" indent="0" algn="ctr">
              <a:buNone/>
            </a:pPr>
            <a:r>
              <a:rPr lang="en-US" b="1" dirty="0" smtClean="0">
                <a:solidFill>
                  <a:srgbClr val="FFFF00"/>
                </a:solidFill>
              </a:rPr>
              <a:t>#1 Students who could apply think only Low-Income students get money.</a:t>
            </a:r>
          </a:p>
          <a:p>
            <a:pPr algn="just"/>
            <a:endParaRPr lang="en-US" dirty="0"/>
          </a:p>
          <a:p>
            <a:pPr marL="0" indent="0" algn="just">
              <a:buNone/>
            </a:pPr>
            <a:r>
              <a:rPr lang="en-US" dirty="0" smtClean="0"/>
              <a:t>Truth – While Low Income students may be awarded more money, Middle Income students will still qualify for some assistance, which has not been the case before.</a:t>
            </a:r>
            <a:endParaRPr lang="en-US" dirty="0"/>
          </a:p>
        </p:txBody>
      </p:sp>
    </p:spTree>
    <p:extLst>
      <p:ext uri="{BB962C8B-B14F-4D97-AF65-F5344CB8AC3E}">
        <p14:creationId xmlns:p14="http://schemas.microsoft.com/office/powerpoint/2010/main" val="3418578868"/>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7" y="274637"/>
            <a:ext cx="8699863" cy="2076677"/>
          </a:xfrm>
          <a:solidFill>
            <a:schemeClr val="tx1">
              <a:lumMod val="65000"/>
            </a:schemeClr>
          </a:solidFill>
          <a:ln w="57150">
            <a:solidFill>
              <a:schemeClr val="accent6">
                <a:lumMod val="40000"/>
                <a:lumOff val="60000"/>
              </a:schemeClr>
            </a:solidFill>
          </a:ln>
        </p:spPr>
        <p:txBody>
          <a:bodyPr>
            <a:normAutofit fontScale="90000"/>
          </a:bodyPr>
          <a:lstStyle/>
          <a:p>
            <a:r>
              <a:rPr lang="en-US" dirty="0"/>
              <a:t>Common Reasons </a:t>
            </a:r>
            <a:r>
              <a:rPr lang="en-US" dirty="0" smtClean="0"/>
              <a:t>Why Students Did Not Apply </a:t>
            </a:r>
            <a:r>
              <a:rPr lang="en-US" dirty="0"/>
              <a:t>to MCS</a:t>
            </a:r>
          </a:p>
        </p:txBody>
      </p:sp>
      <p:sp>
        <p:nvSpPr>
          <p:cNvPr id="3" name="Content Placeholder 2"/>
          <p:cNvSpPr>
            <a:spLocks noGrp="1"/>
          </p:cNvSpPr>
          <p:nvPr>
            <p:ph idx="1"/>
          </p:nvPr>
        </p:nvSpPr>
        <p:spPr>
          <a:xfrm>
            <a:off x="457200" y="2638697"/>
            <a:ext cx="8229600" cy="3487466"/>
          </a:xfrm>
        </p:spPr>
        <p:txBody>
          <a:bodyPr>
            <a:normAutofit fontScale="85000" lnSpcReduction="10000"/>
          </a:bodyPr>
          <a:lstStyle/>
          <a:p>
            <a:pPr marL="0" indent="0" algn="ctr">
              <a:buNone/>
            </a:pPr>
            <a:r>
              <a:rPr lang="en-US" b="1" dirty="0" smtClean="0">
                <a:solidFill>
                  <a:srgbClr val="FFFF00"/>
                </a:solidFill>
              </a:rPr>
              <a:t>#2 Students don’t apply because when they hear scholarship they think they have to write an essay or have to compete with students with higher GPA’s.</a:t>
            </a:r>
          </a:p>
          <a:p>
            <a:pPr marL="0" indent="0" algn="ctr">
              <a:buNone/>
            </a:pPr>
            <a:endParaRPr lang="en-US" b="1" dirty="0" smtClean="0">
              <a:solidFill>
                <a:srgbClr val="FFFF00"/>
              </a:solidFill>
            </a:endParaRPr>
          </a:p>
          <a:p>
            <a:pPr marL="0" indent="0" algn="just">
              <a:buNone/>
            </a:pPr>
            <a:r>
              <a:rPr lang="en-US" dirty="0" smtClean="0"/>
              <a:t>Truth – This is false, as long as the applicant submits their FAFSA and is Middle Income they may qualify.  This is a scholarship for going to a CSU or UC.</a:t>
            </a:r>
            <a:endParaRPr lang="en-US" dirty="0"/>
          </a:p>
        </p:txBody>
      </p:sp>
    </p:spTree>
    <p:extLst>
      <p:ext uri="{BB962C8B-B14F-4D97-AF65-F5344CB8AC3E}">
        <p14:creationId xmlns:p14="http://schemas.microsoft.com/office/powerpoint/2010/main" val="4205395826"/>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893797"/>
          </a:xfrm>
          <a:solidFill>
            <a:schemeClr val="bg2">
              <a:lumMod val="60000"/>
              <a:lumOff val="40000"/>
            </a:schemeClr>
          </a:solidFill>
          <a:ln w="57150">
            <a:solidFill>
              <a:schemeClr val="tx1"/>
            </a:solidFill>
          </a:ln>
        </p:spPr>
        <p:txBody>
          <a:bodyPr>
            <a:normAutofit fontScale="90000"/>
          </a:bodyPr>
          <a:lstStyle/>
          <a:p>
            <a:r>
              <a:rPr lang="en-US" dirty="0"/>
              <a:t>Common Reasons why students did not apply to MCS</a:t>
            </a:r>
          </a:p>
        </p:txBody>
      </p:sp>
      <p:sp>
        <p:nvSpPr>
          <p:cNvPr id="3" name="Content Placeholder 2"/>
          <p:cNvSpPr>
            <a:spLocks noGrp="1"/>
          </p:cNvSpPr>
          <p:nvPr>
            <p:ph idx="1"/>
          </p:nvPr>
        </p:nvSpPr>
        <p:spPr>
          <a:xfrm>
            <a:off x="457200" y="2429691"/>
            <a:ext cx="8229600" cy="3957729"/>
          </a:xfrm>
        </p:spPr>
        <p:txBody>
          <a:bodyPr>
            <a:normAutofit fontScale="92500"/>
          </a:bodyPr>
          <a:lstStyle/>
          <a:p>
            <a:pPr marL="0" indent="0" algn="ctr">
              <a:buNone/>
            </a:pPr>
            <a:r>
              <a:rPr lang="en-US" b="1" dirty="0" smtClean="0">
                <a:solidFill>
                  <a:srgbClr val="FFFF00"/>
                </a:solidFill>
              </a:rPr>
              <a:t>#3  Students think they will not be going to a CSU or UC and therefore not apply.</a:t>
            </a:r>
          </a:p>
          <a:p>
            <a:endParaRPr lang="en-US" dirty="0"/>
          </a:p>
          <a:p>
            <a:pPr marL="0" indent="0" algn="just">
              <a:buNone/>
            </a:pPr>
            <a:r>
              <a:rPr lang="en-US" dirty="0" smtClean="0"/>
              <a:t>Truth – You should always have various options.  It does not hurt to apply to the FAFSA and later decide if you’d rather go to a Community College or an Independent College that cannot qualify for the MCS scholarship.</a:t>
            </a:r>
            <a:endParaRPr lang="en-US" dirty="0"/>
          </a:p>
        </p:txBody>
      </p:sp>
    </p:spTree>
    <p:extLst>
      <p:ext uri="{BB962C8B-B14F-4D97-AF65-F5344CB8AC3E}">
        <p14:creationId xmlns:p14="http://schemas.microsoft.com/office/powerpoint/2010/main" val="2606904308"/>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449659"/>
          </a:xfrm>
          <a:solidFill>
            <a:schemeClr val="bg2">
              <a:lumMod val="60000"/>
              <a:lumOff val="40000"/>
            </a:schemeClr>
          </a:solidFill>
          <a:ln w="76200">
            <a:solidFill>
              <a:schemeClr val="accent3"/>
            </a:solidFill>
          </a:ln>
        </p:spPr>
        <p:txBody>
          <a:bodyPr>
            <a:normAutofit/>
          </a:bodyPr>
          <a:lstStyle/>
          <a:p>
            <a:r>
              <a:rPr lang="en-US" dirty="0" smtClean="0"/>
              <a:t>Common Reasons why not to apply for MCS</a:t>
            </a:r>
            <a:endParaRPr lang="en-US" dirty="0"/>
          </a:p>
        </p:txBody>
      </p:sp>
      <p:sp>
        <p:nvSpPr>
          <p:cNvPr id="3" name="Content Placeholder 2"/>
          <p:cNvSpPr>
            <a:spLocks noGrp="1"/>
          </p:cNvSpPr>
          <p:nvPr>
            <p:ph idx="1"/>
          </p:nvPr>
        </p:nvSpPr>
        <p:spPr>
          <a:xfrm>
            <a:off x="457200" y="2142309"/>
            <a:ext cx="8477794" cy="3983854"/>
          </a:xfrm>
        </p:spPr>
        <p:txBody>
          <a:bodyPr>
            <a:normAutofit fontScale="92500" lnSpcReduction="10000"/>
          </a:bodyPr>
          <a:lstStyle/>
          <a:p>
            <a:pPr marL="0" indent="0" algn="ctr">
              <a:buNone/>
            </a:pPr>
            <a:r>
              <a:rPr lang="en-US" b="1" dirty="0" smtClean="0">
                <a:solidFill>
                  <a:srgbClr val="FFFF00"/>
                </a:solidFill>
              </a:rPr>
              <a:t> #4 Completing the FAFSA will take too long.  Parents don’t have time to complete the FAFSA.</a:t>
            </a:r>
          </a:p>
          <a:p>
            <a:endParaRPr lang="en-US" dirty="0"/>
          </a:p>
          <a:p>
            <a:pPr marL="0" indent="0" algn="just">
              <a:buNone/>
            </a:pPr>
            <a:r>
              <a:rPr lang="en-US" dirty="0" smtClean="0"/>
              <a:t>Truth – Counselors at your schools are there to assist students in applying for the FAFSA.  Students should go speak with them.  Usually the FAFSA will not take more than 20 minutes to complete if you have the right information handy.</a:t>
            </a:r>
            <a:endParaRPr lang="en-US" dirty="0"/>
          </a:p>
        </p:txBody>
      </p:sp>
    </p:spTree>
    <p:extLst>
      <p:ext uri="{BB962C8B-B14F-4D97-AF65-F5344CB8AC3E}">
        <p14:creationId xmlns:p14="http://schemas.microsoft.com/office/powerpoint/2010/main" val="3773503323"/>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45156"/>
          </a:xfrm>
          <a:solidFill>
            <a:schemeClr val="bg2">
              <a:lumMod val="60000"/>
              <a:lumOff val="40000"/>
            </a:schemeClr>
          </a:solidFill>
          <a:ln>
            <a:solidFill>
              <a:schemeClr val="accent3"/>
            </a:solidFill>
          </a:ln>
        </p:spPr>
        <p:txBody>
          <a:bodyPr>
            <a:normAutofit fontScale="90000"/>
          </a:bodyPr>
          <a:lstStyle/>
          <a:p>
            <a:r>
              <a:rPr lang="en-US" dirty="0"/>
              <a:t>Common Reason why not to apply for MCS</a:t>
            </a:r>
          </a:p>
        </p:txBody>
      </p:sp>
      <p:sp>
        <p:nvSpPr>
          <p:cNvPr id="3" name="Content Placeholder 2"/>
          <p:cNvSpPr>
            <a:spLocks noGrp="1"/>
          </p:cNvSpPr>
          <p:nvPr>
            <p:ph idx="1"/>
          </p:nvPr>
        </p:nvSpPr>
        <p:spPr>
          <a:xfrm>
            <a:off x="457200" y="1959429"/>
            <a:ext cx="8229600" cy="4166734"/>
          </a:xfrm>
        </p:spPr>
        <p:txBody>
          <a:bodyPr/>
          <a:lstStyle/>
          <a:p>
            <a:pPr marL="0" indent="0" algn="ctr">
              <a:buNone/>
            </a:pPr>
            <a:r>
              <a:rPr lang="en-US" b="1" dirty="0" smtClean="0">
                <a:solidFill>
                  <a:srgbClr val="FFFF00"/>
                </a:solidFill>
              </a:rPr>
              <a:t>#5  The amount of money given does not cover all tuition.  It’s not worth getting.</a:t>
            </a:r>
          </a:p>
          <a:p>
            <a:endParaRPr lang="en-US" dirty="0"/>
          </a:p>
          <a:p>
            <a:pPr marL="0" indent="0" algn="just">
              <a:buNone/>
            </a:pPr>
            <a:r>
              <a:rPr lang="en-US" dirty="0" smtClean="0"/>
              <a:t>Truth – With each year the percentage will increase.  Every dollar given is helpful towards your education and is there to assist Middle Income students.</a:t>
            </a:r>
            <a:endParaRPr lang="en-US" dirty="0"/>
          </a:p>
        </p:txBody>
      </p:sp>
    </p:spTree>
    <p:extLst>
      <p:ext uri="{BB962C8B-B14F-4D97-AF65-F5344CB8AC3E}">
        <p14:creationId xmlns:p14="http://schemas.microsoft.com/office/powerpoint/2010/main" val="1709664559"/>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1257"/>
            <a:ext cx="8229600" cy="1828800"/>
          </a:xfrm>
          <a:solidFill>
            <a:schemeClr val="bg2">
              <a:lumMod val="60000"/>
              <a:lumOff val="40000"/>
            </a:schemeClr>
          </a:solidFill>
          <a:ln w="38100">
            <a:solidFill>
              <a:schemeClr val="tx1"/>
            </a:solidFill>
          </a:ln>
        </p:spPr>
        <p:txBody>
          <a:bodyPr>
            <a:normAutofit fontScale="90000"/>
          </a:bodyPr>
          <a:lstStyle/>
          <a:p>
            <a:r>
              <a:rPr lang="en-US" dirty="0"/>
              <a:t>Common </a:t>
            </a:r>
            <a:r>
              <a:rPr lang="en-US" dirty="0" smtClean="0"/>
              <a:t>Reasons Why Students Did Not Apply </a:t>
            </a:r>
            <a:r>
              <a:rPr lang="en-US" dirty="0"/>
              <a:t>for MCS</a:t>
            </a:r>
          </a:p>
        </p:txBody>
      </p:sp>
      <p:sp>
        <p:nvSpPr>
          <p:cNvPr id="3" name="Content Placeholder 2"/>
          <p:cNvSpPr>
            <a:spLocks noGrp="1"/>
          </p:cNvSpPr>
          <p:nvPr>
            <p:ph idx="1"/>
          </p:nvPr>
        </p:nvSpPr>
        <p:spPr>
          <a:xfrm>
            <a:off x="457200" y="2325188"/>
            <a:ext cx="8229600" cy="4101737"/>
          </a:xfrm>
        </p:spPr>
        <p:txBody>
          <a:bodyPr/>
          <a:lstStyle/>
          <a:p>
            <a:pPr marL="0" indent="0" algn="ctr">
              <a:buNone/>
            </a:pPr>
            <a:r>
              <a:rPr lang="en-US" b="1" dirty="0" smtClean="0">
                <a:solidFill>
                  <a:srgbClr val="FFFF00"/>
                </a:solidFill>
              </a:rPr>
              <a:t>#6  Only graduating High School seniors qualify for MCS.</a:t>
            </a:r>
          </a:p>
          <a:p>
            <a:pPr marL="0" indent="0" algn="ctr">
              <a:buNone/>
            </a:pPr>
            <a:endParaRPr lang="en-US" dirty="0"/>
          </a:p>
          <a:p>
            <a:pPr marL="0" indent="0" algn="just">
              <a:buNone/>
            </a:pPr>
            <a:r>
              <a:rPr lang="en-US" dirty="0" smtClean="0"/>
              <a:t>Truth – As long as you are a Middle Income undergraduate student, complete and submit your FAFSA and don’t fall under SAP, you can be a recipient of MCS.</a:t>
            </a:r>
            <a:endParaRPr lang="en-US" dirty="0"/>
          </a:p>
        </p:txBody>
      </p:sp>
    </p:spTree>
    <p:extLst>
      <p:ext uri="{BB962C8B-B14F-4D97-AF65-F5344CB8AC3E}">
        <p14:creationId xmlns:p14="http://schemas.microsoft.com/office/powerpoint/2010/main" val="639872842"/>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Cal-SOAP\Desktop\12821-take-advantage-of-chances-for-opportunities-do-not-alway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1364" y="562022"/>
            <a:ext cx="5880101" cy="5880100"/>
          </a:xfrm>
          <a:prstGeom prst="rect">
            <a:avLst/>
          </a:prstGeom>
          <a:noFill/>
          <a:ln w="44450">
            <a:solidFill>
              <a:schemeClr val="tx1"/>
            </a:solidFill>
          </a:ln>
          <a:extLst>
            <a:ext uri="{909E8E84-426E-40DD-AFC4-6F175D3DCCD1}">
              <a14:hiddenFill xmlns:a14="http://schemas.microsoft.com/office/drawing/2010/main">
                <a:solidFill>
                  <a:srgbClr val="FFFFFF"/>
                </a:solidFill>
              </a14:hiddenFill>
            </a:ext>
          </a:extLst>
        </p:spPr>
      </p:pic>
      <p:pic>
        <p:nvPicPr>
          <p:cNvPr id="5" name="Picture 4" descr="MCS logo 2.jpg"/>
          <p:cNvPicPr>
            <a:picLocks noChangeAspect="1"/>
          </p:cNvPicPr>
          <p:nvPr/>
        </p:nvPicPr>
        <p:blipFill>
          <a:blip r:embed="rId3"/>
          <a:stretch>
            <a:fillRect/>
          </a:stretch>
        </p:blipFill>
        <p:spPr>
          <a:xfrm>
            <a:off x="248195" y="202974"/>
            <a:ext cx="5812971" cy="1326084"/>
          </a:xfrm>
          <a:prstGeom prst="rect">
            <a:avLst/>
          </a:prstGeom>
        </p:spPr>
      </p:pic>
      <p:pic>
        <p:nvPicPr>
          <p:cNvPr id="4" name="Picture 6" descr="http://www.citytowninfo.com/images/education-news/ucr-students-propose-new-tuition-plan-12011901.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00" y="3779840"/>
            <a:ext cx="1573134" cy="2359703"/>
          </a:xfrm>
          <a:prstGeom prst="rect">
            <a:avLst/>
          </a:prstGeom>
          <a:noFill/>
          <a:ln w="412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4312274"/>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Questions</a:t>
            </a:r>
            <a:endParaRPr lang="en-US" dirty="0">
              <a:solidFill>
                <a:srgbClr val="FFC000"/>
              </a:solidFill>
            </a:endParaRPr>
          </a:p>
        </p:txBody>
      </p:sp>
      <p:sp>
        <p:nvSpPr>
          <p:cNvPr id="3" name="Content Placeholder 2"/>
          <p:cNvSpPr>
            <a:spLocks noGrp="1"/>
          </p:cNvSpPr>
          <p:nvPr>
            <p:ph idx="1"/>
          </p:nvPr>
        </p:nvSpPr>
        <p:spPr/>
        <p:txBody>
          <a:bodyPr/>
          <a:lstStyle/>
          <a:p>
            <a:pPr marL="0" indent="0">
              <a:buNone/>
            </a:pPr>
            <a:r>
              <a:rPr lang="en-US" sz="2000" b="1" dirty="0" smtClean="0"/>
              <a:t>Contact us at:</a:t>
            </a:r>
          </a:p>
          <a:p>
            <a:pPr marL="0" indent="0" algn="ctr">
              <a:buNone/>
            </a:pPr>
            <a:endParaRPr lang="en-US" sz="1600" dirty="0"/>
          </a:p>
          <a:p>
            <a:pPr marL="0" indent="0" algn="ctr">
              <a:buNone/>
            </a:pPr>
            <a:r>
              <a:rPr lang="en-US" sz="3600" b="1" dirty="0" smtClean="0">
                <a:solidFill>
                  <a:srgbClr val="FFC000"/>
                </a:solidFill>
                <a:effectLst>
                  <a:outerShdw blurRad="38100" dist="38100" dir="2700000" algn="tl">
                    <a:srgbClr val="000000">
                      <a:alpha val="43137"/>
                    </a:srgbClr>
                  </a:outerShdw>
                </a:effectLst>
              </a:rPr>
              <a:t>CentralValleyMCS@gmail.com</a:t>
            </a:r>
          </a:p>
          <a:p>
            <a:pPr marL="0" indent="0" algn="ctr">
              <a:buNone/>
            </a:pPr>
            <a:endParaRPr lang="en-US" sz="1000" b="1" dirty="0">
              <a:solidFill>
                <a:srgbClr val="FFC000"/>
              </a:solidFill>
              <a:effectLst>
                <a:outerShdw blurRad="38100" dist="38100" dir="2700000" algn="tl">
                  <a:srgbClr val="000000">
                    <a:alpha val="43137"/>
                  </a:srgbClr>
                </a:outerShdw>
              </a:effectLst>
            </a:endParaRPr>
          </a:p>
          <a:p>
            <a:pPr marL="0" indent="0" algn="ctr">
              <a:buNone/>
            </a:pPr>
            <a:r>
              <a:rPr lang="en-US" b="1" dirty="0">
                <a:effectLst>
                  <a:outerShdw blurRad="38100" dist="38100" dir="2700000" algn="tl">
                    <a:srgbClr val="000000">
                      <a:alpha val="43137"/>
                    </a:srgbClr>
                  </a:outerShdw>
                </a:effectLst>
              </a:rPr>
              <a:t>o</a:t>
            </a:r>
            <a:r>
              <a:rPr lang="en-US" b="1" dirty="0" smtClean="0">
                <a:effectLst>
                  <a:outerShdw blurRad="38100" dist="38100" dir="2700000" algn="tl">
                    <a:srgbClr val="000000">
                      <a:alpha val="43137"/>
                    </a:srgbClr>
                  </a:outerShdw>
                </a:effectLst>
              </a:rPr>
              <a:t>r</a:t>
            </a:r>
          </a:p>
          <a:p>
            <a:pPr marL="0" indent="0" algn="ctr">
              <a:buNone/>
            </a:pPr>
            <a:endParaRPr lang="en-US" sz="1000" b="1" dirty="0">
              <a:solidFill>
                <a:srgbClr val="FFC000"/>
              </a:solidFill>
              <a:effectLst>
                <a:outerShdw blurRad="38100" dist="38100" dir="2700000" algn="tl">
                  <a:srgbClr val="000000">
                    <a:alpha val="43137"/>
                  </a:srgbClr>
                </a:outerShdw>
              </a:effectLst>
            </a:endParaRPr>
          </a:p>
          <a:p>
            <a:pPr marL="0" indent="0" algn="ctr">
              <a:buNone/>
            </a:pPr>
            <a:r>
              <a:rPr lang="en-US" b="1" dirty="0">
                <a:effectLst>
                  <a:outerShdw blurRad="38100" dist="38100" dir="2700000" algn="tl">
                    <a:srgbClr val="000000">
                      <a:alpha val="43137"/>
                    </a:srgbClr>
                  </a:outerShdw>
                </a:effectLst>
              </a:rPr>
              <a:t>c</a:t>
            </a:r>
            <a:r>
              <a:rPr lang="en-US" b="1" dirty="0" smtClean="0">
                <a:effectLst>
                  <a:outerShdw blurRad="38100" dist="38100" dir="2700000" algn="tl">
                    <a:srgbClr val="000000">
                      <a:alpha val="43137"/>
                    </a:srgbClr>
                  </a:outerShdw>
                </a:effectLst>
              </a:rPr>
              <a:t>all our office at </a:t>
            </a:r>
            <a:r>
              <a:rPr lang="en-US" b="1" dirty="0" smtClean="0">
                <a:solidFill>
                  <a:srgbClr val="FFC000"/>
                </a:solidFill>
                <a:effectLst>
                  <a:outerShdw blurRad="38100" dist="38100" dir="2700000" algn="tl">
                    <a:srgbClr val="000000">
                      <a:alpha val="43137"/>
                    </a:srgbClr>
                  </a:outerShdw>
                </a:effectLst>
              </a:rPr>
              <a:t>(559) 278-5312</a:t>
            </a:r>
            <a:endParaRPr lang="en-US" b="1" dirty="0">
              <a:solidFill>
                <a:srgbClr val="FFC000"/>
              </a:solidFill>
              <a:effectLst>
                <a:outerShdw blurRad="38100" dist="38100" dir="2700000" algn="tl">
                  <a:srgbClr val="000000">
                    <a:alpha val="43137"/>
                  </a:srgbClr>
                </a:outerShdw>
              </a:effectLst>
            </a:endParaRPr>
          </a:p>
        </p:txBody>
      </p:sp>
      <p:pic>
        <p:nvPicPr>
          <p:cNvPr id="4" name="Picture 3" descr="MCS logo 2.jpg"/>
          <p:cNvPicPr>
            <a:picLocks noChangeAspect="1"/>
          </p:cNvPicPr>
          <p:nvPr/>
        </p:nvPicPr>
        <p:blipFill>
          <a:blip r:embed="rId2"/>
          <a:stretch>
            <a:fillRect/>
          </a:stretch>
        </p:blipFill>
        <p:spPr>
          <a:xfrm>
            <a:off x="228600" y="5486400"/>
            <a:ext cx="4253345" cy="970294"/>
          </a:xfrm>
          <a:prstGeom prst="rect">
            <a:avLst/>
          </a:prstGeom>
          <a:ln>
            <a:solidFill>
              <a:schemeClr val="accent6">
                <a:lumMod val="75000"/>
              </a:schemeClr>
            </a:solidFill>
          </a:ln>
        </p:spPr>
      </p:pic>
      <p:pic>
        <p:nvPicPr>
          <p:cNvPr id="2050" name="Picture 2" descr="C:\Users\Cal-SOAP\Desktop\cal-SOAP%20logo[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1278" y="5456237"/>
            <a:ext cx="4075522" cy="1000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053511"/>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CSAC MCS Information</a:t>
            </a:r>
            <a:endParaRPr lang="en-US" dirty="0"/>
          </a:p>
        </p:txBody>
      </p:sp>
      <p:sp>
        <p:nvSpPr>
          <p:cNvPr id="3" name="Content Placeholder 2"/>
          <p:cNvSpPr>
            <a:spLocks noGrp="1"/>
          </p:cNvSpPr>
          <p:nvPr>
            <p:ph idx="1"/>
          </p:nvPr>
        </p:nvSpPr>
        <p:spPr>
          <a:xfrm>
            <a:off x="457200" y="1683399"/>
            <a:ext cx="8229600" cy="4525963"/>
          </a:xfrm>
        </p:spPr>
        <p:txBody>
          <a:bodyPr/>
          <a:lstStyle/>
          <a:p>
            <a:pPr marL="0" indent="0" algn="ctr">
              <a:buNone/>
            </a:pPr>
            <a:r>
              <a:rPr lang="en-US" sz="3600" b="1" dirty="0">
                <a:solidFill>
                  <a:srgbClr val="FFFF00"/>
                </a:solidFill>
              </a:rPr>
              <a:t>http://</a:t>
            </a:r>
            <a:r>
              <a:rPr lang="en-US" sz="3600" b="1" dirty="0" smtClean="0">
                <a:solidFill>
                  <a:srgbClr val="FFFF00"/>
                </a:solidFill>
              </a:rPr>
              <a:t>www.csac.ca.gov/mcs.asp</a:t>
            </a:r>
          </a:p>
          <a:p>
            <a:pPr marL="0" indent="0">
              <a:buNone/>
            </a:pPr>
            <a:endParaRPr lang="en-US" dirty="0" smtClean="0"/>
          </a:p>
          <a:p>
            <a:pPr marL="0" indent="0" algn="ctr">
              <a:buNone/>
            </a:pPr>
            <a:r>
              <a:rPr lang="en-US" dirty="0"/>
              <a:t> </a:t>
            </a:r>
            <a:r>
              <a:rPr lang="en-US" dirty="0" smtClean="0"/>
              <a:t>or call </a:t>
            </a:r>
            <a:r>
              <a:rPr lang="en-US" sz="4400" b="1" dirty="0">
                <a:solidFill>
                  <a:srgbClr val="FFFF00"/>
                </a:solidFill>
              </a:rPr>
              <a:t>1-888-224-7268</a:t>
            </a:r>
            <a:endParaRPr lang="en-US" sz="4400" dirty="0">
              <a:solidFill>
                <a:srgbClr val="FFFF00"/>
              </a:solidFill>
            </a:endParaRPr>
          </a:p>
        </p:txBody>
      </p:sp>
      <p:pic>
        <p:nvPicPr>
          <p:cNvPr id="1026" name="Picture 2" descr="C:\Users\Cal-SOAP\Desktop\twii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606" y="5347767"/>
            <a:ext cx="990081" cy="108074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Cal-SOAP\Desktop\thCASW0JG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65" y="4259102"/>
            <a:ext cx="1030722" cy="10307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Cal-SOAP\Desktop\f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36" y="3103418"/>
            <a:ext cx="1008120" cy="1059817"/>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Cal-SOAP\Desktop\header_organizati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4984" y="5289824"/>
            <a:ext cx="6031816" cy="1112116"/>
          </a:xfrm>
          <a:prstGeom prst="rect">
            <a:avLst/>
          </a:prstGeom>
          <a:solidFill>
            <a:schemeClr val="tx1"/>
          </a:solidFill>
          <a:ln w="57150">
            <a:solidFill>
              <a:schemeClr val="accent6">
                <a:lumMod val="60000"/>
                <a:lumOff val="40000"/>
              </a:schemeClr>
            </a:solidFill>
          </a:ln>
        </p:spPr>
      </p:pic>
      <p:pic>
        <p:nvPicPr>
          <p:cNvPr id="8" name="Picture 7" descr="MCS logo 2.jpg"/>
          <p:cNvPicPr>
            <a:picLocks noChangeAspect="1"/>
          </p:cNvPicPr>
          <p:nvPr/>
        </p:nvPicPr>
        <p:blipFill>
          <a:blip r:embed="rId6"/>
          <a:stretch>
            <a:fillRect/>
          </a:stretch>
        </p:blipFill>
        <p:spPr>
          <a:xfrm rot="21364584">
            <a:off x="4166737" y="4171525"/>
            <a:ext cx="4520063" cy="1031140"/>
          </a:xfrm>
          <a:prstGeom prst="rect">
            <a:avLst/>
          </a:prstGeom>
          <a:ln w="57150">
            <a:solidFill>
              <a:schemeClr val="bg2"/>
            </a:solidFill>
          </a:ln>
        </p:spPr>
      </p:pic>
    </p:spTree>
    <p:extLst>
      <p:ext uri="{BB962C8B-B14F-4D97-AF65-F5344CB8AC3E}">
        <p14:creationId xmlns:p14="http://schemas.microsoft.com/office/powerpoint/2010/main" val="2802938335"/>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sld>
</file>

<file path=ppt/theme/theme1.xml><?xml version="1.0" encoding="utf-8"?>
<a:theme xmlns:a="http://schemas.openxmlformats.org/drawingml/2006/main" name="Office Them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mageCreateDate xmlns="3094322F-94A3-4C16-8E82-DE981AC0D7C5"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30267CA140F94A429FD5D2F25761850E" ma:contentTypeVersion="1" ma:contentTypeDescription="Upload an image." ma:contentTypeScope="" ma:versionID="19a748253ce7020164634ca86a7f6898">
  <xsd:schema xmlns:xsd="http://www.w3.org/2001/XMLSchema" xmlns:xs="http://www.w3.org/2001/XMLSchema" xmlns:p="http://schemas.microsoft.com/office/2006/metadata/properties" xmlns:ns1="http://schemas.microsoft.com/sharepoint/v3" xmlns:ns2="3094322F-94A3-4C16-8E82-DE981AC0D7C5" xmlns:ns3="http://schemas.microsoft.com/sharepoint/v3/fields" targetNamespace="http://schemas.microsoft.com/office/2006/metadata/properties" ma:root="true" ma:fieldsID="c9ec9611e7cecb9950405fd09409e4fe" ns1:_="" ns2:_="" ns3:_="">
    <xsd:import namespace="http://schemas.microsoft.com/sharepoint/v3"/>
    <xsd:import namespace="3094322F-94A3-4C16-8E82-DE981AC0D7C5"/>
    <xsd:import namespace="http://schemas.microsoft.com/sharepoint/v3/fields"/>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094322F-94A3-4C16-8E82-DE981AC0D7C5"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13F3C6-DAE0-4211-919F-61B2A2816A9D}"/>
</file>

<file path=customXml/itemProps2.xml><?xml version="1.0" encoding="utf-8"?>
<ds:datastoreItem xmlns:ds="http://schemas.openxmlformats.org/officeDocument/2006/customXml" ds:itemID="{1F6EB945-2A40-4FE3-9B19-A7DC888B6DE4}"/>
</file>

<file path=customXml/itemProps3.xml><?xml version="1.0" encoding="utf-8"?>
<ds:datastoreItem xmlns:ds="http://schemas.openxmlformats.org/officeDocument/2006/customXml" ds:itemID="{126F55D3-1623-4169-BAF2-A82893117F40}"/>
</file>

<file path=docProps/app.xml><?xml version="1.0" encoding="utf-8"?>
<Properties xmlns="http://schemas.openxmlformats.org/officeDocument/2006/extended-properties" xmlns:vt="http://schemas.openxmlformats.org/officeDocument/2006/docPropsVTypes">
  <Template/>
  <TotalTime>3931</TotalTime>
  <Words>804</Words>
  <Application>Microsoft Office PowerPoint</Application>
  <PresentationFormat>On-screen Show (4:3)</PresentationFormat>
  <Paragraphs>117</Paragraphs>
  <Slides>18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Arial Black</vt:lpstr>
      <vt:lpstr>Calibri</vt:lpstr>
      <vt:lpstr>Century Gothic</vt:lpstr>
      <vt:lpstr>Times New Roman</vt:lpstr>
      <vt:lpstr>Office Theme</vt:lpstr>
      <vt:lpstr>The California Middle Class Scholarship</vt:lpstr>
      <vt:lpstr>The California Middle Class Scholarship</vt:lpstr>
      <vt:lpstr>The California Middle Class Scholarship</vt:lpstr>
      <vt:lpstr>The California Middle Class Scholarship</vt:lpstr>
      <vt:lpstr>The California Middle Class Scholarship</vt:lpstr>
      <vt:lpstr>MCS – The Next 4 years</vt:lpstr>
      <vt:lpstr>This Past Year 14/15</vt:lpstr>
      <vt:lpstr>Middle Class Scholarship</vt:lpstr>
      <vt:lpstr>Looking towards 15/16</vt:lpstr>
      <vt:lpstr>Common Reasons why students did not apply to MCS</vt:lpstr>
      <vt:lpstr>Common Reasons Why Students Did Not Apply to MCS</vt:lpstr>
      <vt:lpstr>Common Reasons why students did not apply to MCS</vt:lpstr>
      <vt:lpstr>Common Reasons why not to apply for MCS</vt:lpstr>
      <vt:lpstr>Common Reason why not to apply for MCS</vt:lpstr>
      <vt:lpstr>Common Reasons Why Students Did Not Apply for MCS</vt:lpstr>
      <vt:lpstr>PowerPoint Presentation</vt:lpstr>
      <vt:lpstr>Questions</vt:lpstr>
      <vt:lpstr>CSAC MCS Information</vt:lpstr>
    </vt:vector>
  </TitlesOfParts>
  <Company>SCOE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AVID</dc:creator>
  <cp:keywords/>
  <dc:description/>
  <cp:lastModifiedBy>Kelly Nelson</cp:lastModifiedBy>
  <cp:revision>51</cp:revision>
  <cp:lastPrinted>2013-09-24T02:14:13Z</cp:lastPrinted>
  <dcterms:created xsi:type="dcterms:W3CDTF">2014-12-01T21:25:47Z</dcterms:created>
  <dcterms:modified xsi:type="dcterms:W3CDTF">2015-01-16T20:38:45Z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0x0101009148F5A04DDD49CBA7127AADA5FB792B00AADE34325A8B49CDA8BB4DB53328F2140030267CA140F94A429FD5D2F25761850E</vt:lpwstr>
  </property>
</Properties>
</file>