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9"/>
  </p:notesMasterIdLst>
  <p:sldIdLst>
    <p:sldId id="256" r:id="rId2"/>
    <p:sldId id="263" r:id="rId3"/>
    <p:sldId id="262" r:id="rId4"/>
    <p:sldId id="257" r:id="rId5"/>
    <p:sldId id="261" r:id="rId6"/>
    <p:sldId id="258" r:id="rId7"/>
    <p:sldId id="260" r:id="rId8"/>
    <p:sldId id="259" r:id="rId9"/>
    <p:sldId id="265" r:id="rId10"/>
    <p:sldId id="266" r:id="rId11"/>
    <p:sldId id="271" r:id="rId12"/>
    <p:sldId id="267" r:id="rId13"/>
    <p:sldId id="268" r:id="rId14"/>
    <p:sldId id="295" r:id="rId15"/>
    <p:sldId id="269" r:id="rId16"/>
    <p:sldId id="270" r:id="rId17"/>
    <p:sldId id="272" r:id="rId18"/>
    <p:sldId id="288" r:id="rId19"/>
    <p:sldId id="264" r:id="rId20"/>
    <p:sldId id="289" r:id="rId21"/>
    <p:sldId id="293" r:id="rId22"/>
    <p:sldId id="294" r:id="rId23"/>
    <p:sldId id="290" r:id="rId24"/>
    <p:sldId id="273" r:id="rId25"/>
    <p:sldId id="291" r:id="rId26"/>
    <p:sldId id="274" r:id="rId27"/>
    <p:sldId id="292" r:id="rId28"/>
    <p:sldId id="297" r:id="rId29"/>
    <p:sldId id="275" r:id="rId30"/>
    <p:sldId id="277" r:id="rId31"/>
    <p:sldId id="276" r:id="rId32"/>
    <p:sldId id="278" r:id="rId33"/>
    <p:sldId id="279" r:id="rId34"/>
    <p:sldId id="280" r:id="rId35"/>
    <p:sldId id="281" r:id="rId36"/>
    <p:sldId id="282" r:id="rId37"/>
    <p:sldId id="286" r:id="rId38"/>
    <p:sldId id="283" r:id="rId39"/>
    <p:sldId id="284" r:id="rId40"/>
    <p:sldId id="287" r:id="rId41"/>
    <p:sldId id="285" r:id="rId42"/>
    <p:sldId id="303" r:id="rId43"/>
    <p:sldId id="298" r:id="rId44"/>
    <p:sldId id="301" r:id="rId45"/>
    <p:sldId id="299" r:id="rId46"/>
    <p:sldId id="300" r:id="rId47"/>
    <p:sldId id="304"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684" autoAdjust="0"/>
    <p:restoredTop sz="94660"/>
  </p:normalViewPr>
  <p:slideViewPr>
    <p:cSldViewPr snapToGrid="0">
      <p:cViewPr>
        <p:scale>
          <a:sx n="73" d="100"/>
          <a:sy n="73" d="100"/>
        </p:scale>
        <p:origin x="-108" y="-75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FE3F54-A71F-4395-B1F7-402185E12653}" type="datetimeFigureOut">
              <a:rPr lang="en-US" smtClean="0"/>
              <a:t>12/9/2015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D179FE-4B45-42B0-9C9D-1B2EAF6C7756}" type="slidenum">
              <a:rPr lang="en-US" smtClean="0"/>
              <a:t>‹#›</a:t>
            </a:fld>
            <a:endParaRPr lang="en-US"/>
          </a:p>
        </p:txBody>
      </p:sp>
    </p:spTree>
    <p:extLst>
      <p:ext uri="{BB962C8B-B14F-4D97-AF65-F5344CB8AC3E}">
        <p14:creationId xmlns:p14="http://schemas.microsoft.com/office/powerpoint/2010/main" val="3304624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Sitana</a:t>
            </a:r>
            <a:r>
              <a:rPr lang="en-US" dirty="0" smtClean="0"/>
              <a:t> </a:t>
            </a:r>
            <a:r>
              <a:rPr lang="en-US" dirty="0" err="1" smtClean="0"/>
              <a:t>poticeriana</a:t>
            </a:r>
            <a:r>
              <a:rPr lang="en-US" dirty="0" smtClean="0"/>
              <a:t>, India  (fan</a:t>
            </a:r>
            <a:r>
              <a:rPr lang="en-US" baseline="0" dirty="0" smtClean="0"/>
              <a:t> lizard)</a:t>
            </a:r>
            <a:endParaRPr lang="en-US" dirty="0"/>
          </a:p>
        </p:txBody>
      </p:sp>
      <p:sp>
        <p:nvSpPr>
          <p:cNvPr id="4" name="Slide Number Placeholder 3"/>
          <p:cNvSpPr>
            <a:spLocks noGrp="1"/>
          </p:cNvSpPr>
          <p:nvPr>
            <p:ph type="sldNum" sz="quarter" idx="10"/>
          </p:nvPr>
        </p:nvSpPr>
        <p:spPr/>
        <p:txBody>
          <a:bodyPr/>
          <a:lstStyle/>
          <a:p>
            <a:fld id="{BAD179FE-4B45-42B0-9C9D-1B2EAF6C7756}" type="slidenum">
              <a:rPr lang="en-US" smtClean="0"/>
              <a:t>9</a:t>
            </a:fld>
            <a:endParaRPr lang="en-US"/>
          </a:p>
        </p:txBody>
      </p:sp>
    </p:spTree>
    <p:extLst>
      <p:ext uri="{BB962C8B-B14F-4D97-AF65-F5344CB8AC3E}">
        <p14:creationId xmlns:p14="http://schemas.microsoft.com/office/powerpoint/2010/main" val="23880207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a fruit ripens, it releases</a:t>
            </a:r>
            <a:r>
              <a:rPr lang="en-US" baseline="0" dirty="0" smtClean="0"/>
              <a:t> ethylene.  This, in turn, causes other fruit to ripen and produce ethylene, causing even more fruit to ripen</a:t>
            </a:r>
            <a:endParaRPr lang="en-US" dirty="0"/>
          </a:p>
        </p:txBody>
      </p:sp>
      <p:sp>
        <p:nvSpPr>
          <p:cNvPr id="4" name="Slide Number Placeholder 3"/>
          <p:cNvSpPr>
            <a:spLocks noGrp="1"/>
          </p:cNvSpPr>
          <p:nvPr>
            <p:ph type="sldNum" sz="quarter" idx="10"/>
          </p:nvPr>
        </p:nvSpPr>
        <p:spPr/>
        <p:txBody>
          <a:bodyPr/>
          <a:lstStyle/>
          <a:p>
            <a:fld id="{BAD179FE-4B45-42B0-9C9D-1B2EAF6C7756}" type="slidenum">
              <a:rPr lang="en-US" smtClean="0"/>
              <a:t>13</a:t>
            </a:fld>
            <a:endParaRPr lang="en-US"/>
          </a:p>
        </p:txBody>
      </p:sp>
    </p:spTree>
    <p:extLst>
      <p:ext uri="{BB962C8B-B14F-4D97-AF65-F5344CB8AC3E}">
        <p14:creationId xmlns:p14="http://schemas.microsoft.com/office/powerpoint/2010/main" val="983705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Wild Free Roaming</a:t>
            </a:r>
            <a:r>
              <a:rPr lang="en-US" baseline="0" dirty="0" smtClean="0"/>
              <a:t> horse act of 1971 protects wild horses and burros from capture, branding, harassment or death.  BLM and USDA Forest Service are responsible for maintaining herds.  Every 4 years a count is undertaken.  31,000 animals can survive on the land. Excess horses are put up for adoption or kept in long term facilities</a:t>
            </a:r>
            <a:endParaRPr lang="en-US" dirty="0"/>
          </a:p>
        </p:txBody>
      </p:sp>
      <p:sp>
        <p:nvSpPr>
          <p:cNvPr id="4" name="Slide Number Placeholder 3"/>
          <p:cNvSpPr>
            <a:spLocks noGrp="1"/>
          </p:cNvSpPr>
          <p:nvPr>
            <p:ph type="sldNum" sz="quarter" idx="10"/>
          </p:nvPr>
        </p:nvSpPr>
        <p:spPr/>
        <p:txBody>
          <a:bodyPr/>
          <a:lstStyle/>
          <a:p>
            <a:fld id="{BAD179FE-4B45-42B0-9C9D-1B2EAF6C7756}" type="slidenum">
              <a:rPr lang="en-US" smtClean="0"/>
              <a:t>36</a:t>
            </a:fld>
            <a:endParaRPr lang="en-US"/>
          </a:p>
        </p:txBody>
      </p:sp>
    </p:spTree>
    <p:extLst>
      <p:ext uri="{BB962C8B-B14F-4D97-AF65-F5344CB8AC3E}">
        <p14:creationId xmlns:p14="http://schemas.microsoft.com/office/powerpoint/2010/main" val="2425220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796027F-7875-4030-9381-8BD8C4F21935}" type="datetimeFigureOut">
              <a:rPr lang="en-US" dirty="0"/>
              <a:t>12/9/2015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12/9/2015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12/9/2015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12/9/2015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12/9/2015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12/9/2015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12/9/2015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12/9/2015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12/9/2015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12/9/2015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12/9/2015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16.jpg"/><Relationship Id="rId4" Type="http://schemas.openxmlformats.org/officeDocument/2006/relationships/image" Target="../media/image1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4.xml"/><Relationship Id="rId4" Type="http://schemas.openxmlformats.org/officeDocument/2006/relationships/image" Target="../media/image34.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hyperlink" Target="http://www.newworldencyclopedia.org/entry/Bird" TargetMode="External"/><Relationship Id="rId7" Type="http://schemas.openxmlformats.org/officeDocument/2006/relationships/image" Target="../media/image47.jpeg"/><Relationship Id="rId2" Type="http://schemas.openxmlformats.org/officeDocument/2006/relationships/hyperlink" Target="http://www.newworldencyclopedia.org/entry/Fruit" TargetMode="External"/><Relationship Id="rId1" Type="http://schemas.openxmlformats.org/officeDocument/2006/relationships/slideLayout" Target="../slideLayouts/slideLayout7.xml"/><Relationship Id="rId6" Type="http://schemas.openxmlformats.org/officeDocument/2006/relationships/hyperlink" Target="http://static.newworldencyclopedia.org/3/35/Koeh-062.jpg" TargetMode="External"/><Relationship Id="rId5" Type="http://schemas.openxmlformats.org/officeDocument/2006/relationships/hyperlink" Target="http://www.newworldencyclopedia.org/entry/Insect" TargetMode="External"/><Relationship Id="rId4" Type="http://schemas.openxmlformats.org/officeDocument/2006/relationships/hyperlink" Target="http://www.newworldencyclopedia.org/entry/Squirrel"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3.xml"/><Relationship Id="rId4" Type="http://schemas.openxmlformats.org/officeDocument/2006/relationships/image" Target="../media/image50.jpeg"/></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Homeostasis</a:t>
            </a:r>
            <a:endParaRPr lang="en-US" dirty="0"/>
          </a:p>
        </p:txBody>
      </p:sp>
      <p:sp>
        <p:nvSpPr>
          <p:cNvPr id="3" name="Subtitle 2"/>
          <p:cNvSpPr>
            <a:spLocks noGrp="1"/>
          </p:cNvSpPr>
          <p:nvPr>
            <p:ph type="subTitle" idx="1"/>
          </p:nvPr>
        </p:nvSpPr>
        <p:spPr/>
        <p:txBody>
          <a:bodyPr/>
          <a:lstStyle/>
          <a:p>
            <a:r>
              <a:rPr lang="en-US" dirty="0" smtClean="0"/>
              <a:t>(pages 72-75)</a:t>
            </a:r>
            <a:endParaRPr lang="en-US" dirty="0"/>
          </a:p>
        </p:txBody>
      </p:sp>
    </p:spTree>
    <p:extLst>
      <p:ext uri="{BB962C8B-B14F-4D97-AF65-F5344CB8AC3E}">
        <p14:creationId xmlns:p14="http://schemas.microsoft.com/office/powerpoint/2010/main" val="38377835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154955" y="209006"/>
            <a:ext cx="8825658" cy="4568375"/>
          </a:xfrm>
        </p:spPr>
        <p:txBody>
          <a:bodyPr/>
          <a:lstStyle/>
          <a:p>
            <a:r>
              <a:rPr lang="en-US" sz="3200" dirty="0" smtClean="0"/>
              <a:t>The term homeostasis was first used by American Walter Bradford Cannon in 1820s</a:t>
            </a:r>
            <a:r>
              <a:rPr lang="en-US" sz="1800" dirty="0" smtClean="0"/>
              <a:t/>
            </a:r>
            <a:br>
              <a:rPr lang="en-US" sz="1800" dirty="0" smtClean="0"/>
            </a:br>
            <a:r>
              <a:rPr lang="en-US" sz="1800" dirty="0"/>
              <a:t/>
            </a:r>
            <a:br>
              <a:rPr lang="en-US" sz="1800" dirty="0"/>
            </a:br>
            <a:r>
              <a:rPr lang="en-US" sz="1800" dirty="0" smtClean="0"/>
              <a:t/>
            </a:r>
            <a:br>
              <a:rPr lang="en-US" sz="1800" dirty="0" smtClean="0"/>
            </a:br>
            <a:r>
              <a:rPr lang="en-US" sz="1800" dirty="0"/>
              <a:t/>
            </a:r>
            <a:br>
              <a:rPr lang="en-US" sz="1800" dirty="0"/>
            </a:br>
            <a:r>
              <a:rPr lang="en-US" sz="1800" dirty="0" smtClean="0"/>
              <a:t/>
            </a:r>
            <a:br>
              <a:rPr lang="en-US" sz="1800" dirty="0" smtClean="0"/>
            </a:br>
            <a:r>
              <a:rPr lang="en-US" sz="1800" dirty="0"/>
              <a:t/>
            </a:r>
            <a:br>
              <a:rPr lang="en-US" sz="1800" dirty="0"/>
            </a:br>
            <a:r>
              <a:rPr lang="en-US" sz="1800" dirty="0" smtClean="0"/>
              <a:t/>
            </a:r>
            <a:br>
              <a:rPr lang="en-US" sz="1800" dirty="0" smtClean="0"/>
            </a:br>
            <a:r>
              <a:rPr lang="en-US" sz="1800" dirty="0" smtClean="0"/>
              <a:t/>
            </a:r>
            <a:br>
              <a:rPr lang="en-US" sz="1800" dirty="0" smtClean="0"/>
            </a:br>
            <a:r>
              <a:rPr lang="en-US" sz="1800" dirty="0"/>
              <a:t/>
            </a:r>
            <a:br>
              <a:rPr lang="en-US" sz="1800" dirty="0"/>
            </a:br>
            <a:endParaRPr lang="en-US" sz="1800" dirty="0"/>
          </a:p>
        </p:txBody>
      </p:sp>
      <p:sp>
        <p:nvSpPr>
          <p:cNvPr id="6" name="Subtitle 5"/>
          <p:cNvSpPr>
            <a:spLocks noGrp="1"/>
          </p:cNvSpPr>
          <p:nvPr>
            <p:ph type="subTitle" idx="1"/>
          </p:nvPr>
        </p:nvSpPr>
        <p:spPr/>
        <p:txBody>
          <a:bodyPr/>
          <a:lstStyle/>
          <a:p>
            <a:endParaRPr lang="en-US"/>
          </a:p>
        </p:txBody>
      </p:sp>
      <p:pic>
        <p:nvPicPr>
          <p:cNvPr id="7" name="Picture 6"/>
          <p:cNvPicPr>
            <a:picLocks noChangeAspect="1"/>
          </p:cNvPicPr>
          <p:nvPr/>
        </p:nvPicPr>
        <p:blipFill>
          <a:blip r:embed="rId2"/>
          <a:stretch>
            <a:fillRect/>
          </a:stretch>
        </p:blipFill>
        <p:spPr>
          <a:xfrm>
            <a:off x="2789032" y="2589847"/>
            <a:ext cx="6265161" cy="4085273"/>
          </a:xfrm>
          <a:prstGeom prst="rect">
            <a:avLst/>
          </a:prstGeom>
        </p:spPr>
      </p:pic>
    </p:spTree>
    <p:extLst>
      <p:ext uri="{BB962C8B-B14F-4D97-AF65-F5344CB8AC3E}">
        <p14:creationId xmlns:p14="http://schemas.microsoft.com/office/powerpoint/2010/main" val="36338237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90812" y="623887"/>
            <a:ext cx="6810375" cy="5610225"/>
          </a:xfrm>
          <a:prstGeom prst="rect">
            <a:avLst/>
          </a:prstGeom>
        </p:spPr>
      </p:pic>
      <p:sp>
        <p:nvSpPr>
          <p:cNvPr id="3" name="Rectangle 2"/>
          <p:cNvSpPr/>
          <p:nvPr/>
        </p:nvSpPr>
        <p:spPr>
          <a:xfrm>
            <a:off x="410308" y="6211669"/>
            <a:ext cx="6096000" cy="646331"/>
          </a:xfrm>
          <a:prstGeom prst="rect">
            <a:avLst/>
          </a:prstGeom>
        </p:spPr>
        <p:txBody>
          <a:bodyPr>
            <a:spAutoFit/>
          </a:bodyPr>
          <a:lstStyle/>
          <a:p>
            <a:r>
              <a:rPr lang="en-US" dirty="0"/>
              <a:t>http://abcnews.go.com/US/alaska-man-survives-days-lost-temps-fights-off/story?id=27860053</a:t>
            </a:r>
          </a:p>
        </p:txBody>
      </p:sp>
    </p:spTree>
    <p:extLst>
      <p:ext uri="{BB962C8B-B14F-4D97-AF65-F5344CB8AC3E}">
        <p14:creationId xmlns:p14="http://schemas.microsoft.com/office/powerpoint/2010/main" val="42218958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What happens in your body when you get cold?</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059211" y="272143"/>
            <a:ext cx="2618984" cy="3429123"/>
          </a:xfrm>
        </p:spPr>
      </p:pic>
      <p:sp>
        <p:nvSpPr>
          <p:cNvPr id="6" name="Text Placeholder 5"/>
          <p:cNvSpPr>
            <a:spLocks noGrp="1"/>
          </p:cNvSpPr>
          <p:nvPr>
            <p:ph type="body" sz="half" idx="2"/>
          </p:nvPr>
        </p:nvSpPr>
        <p:spPr/>
        <p:txBody>
          <a:bodyPr/>
          <a:lstStyle/>
          <a:p>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954" y="3129280"/>
            <a:ext cx="3401063" cy="3210126"/>
          </a:xfrm>
          <a:prstGeom prst="rect">
            <a:avLst/>
          </a:prstGeom>
        </p:spPr>
      </p:pic>
      <p:sp>
        <p:nvSpPr>
          <p:cNvPr id="2" name="TextBox 1"/>
          <p:cNvSpPr txBox="1"/>
          <p:nvPr/>
        </p:nvSpPr>
        <p:spPr>
          <a:xfrm>
            <a:off x="5251269" y="1345474"/>
            <a:ext cx="3396342" cy="2585323"/>
          </a:xfrm>
          <a:prstGeom prst="rect">
            <a:avLst/>
          </a:prstGeom>
          <a:noFill/>
        </p:spPr>
        <p:txBody>
          <a:bodyPr wrap="square" rtlCol="0">
            <a:spAutoFit/>
          </a:bodyPr>
          <a:lstStyle/>
          <a:p>
            <a:r>
              <a:rPr lang="en-US" dirty="0" smtClean="0"/>
              <a:t>Sensor (receptor): detects a change</a:t>
            </a:r>
          </a:p>
          <a:p>
            <a:endParaRPr lang="en-US" dirty="0"/>
          </a:p>
          <a:p>
            <a:r>
              <a:rPr lang="en-US" dirty="0" smtClean="0"/>
              <a:t>Integrating Center (control center): processes info; directs appropriate response</a:t>
            </a:r>
          </a:p>
          <a:p>
            <a:endParaRPr lang="en-US" dirty="0"/>
          </a:p>
          <a:p>
            <a:r>
              <a:rPr lang="en-US" dirty="0" smtClean="0"/>
              <a:t>Effector: causes the response</a:t>
            </a:r>
            <a:endParaRPr lang="en-US" dirty="0"/>
          </a:p>
        </p:txBody>
      </p:sp>
    </p:spTree>
    <p:extLst>
      <p:ext uri="{BB962C8B-B14F-4D97-AF65-F5344CB8AC3E}">
        <p14:creationId xmlns:p14="http://schemas.microsoft.com/office/powerpoint/2010/main" val="7594607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52252" y="943853"/>
            <a:ext cx="3802673" cy="380267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092" y="1707915"/>
            <a:ext cx="4207852" cy="4207852"/>
          </a:xfrm>
          <a:prstGeom prst="rect">
            <a:avLst/>
          </a:prstGeom>
        </p:spPr>
      </p:pic>
    </p:spTree>
    <p:extLst>
      <p:ext uri="{BB962C8B-B14F-4D97-AF65-F5344CB8AC3E}">
        <p14:creationId xmlns:p14="http://schemas.microsoft.com/office/powerpoint/2010/main" val="23206152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Feedback loops</a:t>
            </a:r>
            <a:endParaRPr lang="en-US" dirty="0"/>
          </a:p>
        </p:txBody>
      </p:sp>
      <p:sp>
        <p:nvSpPr>
          <p:cNvPr id="3" name="Content Placeholder 2"/>
          <p:cNvSpPr>
            <a:spLocks noGrp="1"/>
          </p:cNvSpPr>
          <p:nvPr>
            <p:ph idx="1"/>
          </p:nvPr>
        </p:nvSpPr>
        <p:spPr/>
        <p:txBody>
          <a:bodyPr>
            <a:normAutofit/>
          </a:bodyPr>
          <a:lstStyle/>
          <a:p>
            <a:r>
              <a:rPr lang="en-US" sz="2400" dirty="0" smtClean="0"/>
              <a:t>A process in which a signal tends to initiate or inhibit a process</a:t>
            </a:r>
          </a:p>
          <a:p>
            <a:endParaRPr lang="en-US" sz="2400" dirty="0"/>
          </a:p>
          <a:p>
            <a:r>
              <a:rPr lang="en-US" sz="2400" dirty="0" smtClean="0"/>
              <a:t>NEGATIVE FEEDBACK: causes a response to decrease the change.  Most common form.</a:t>
            </a:r>
          </a:p>
          <a:p>
            <a:endParaRPr lang="en-US" sz="2400" dirty="0"/>
          </a:p>
          <a:p>
            <a:r>
              <a:rPr lang="en-US" sz="2400" dirty="0" smtClean="0"/>
              <a:t>POSITIVE FEEDBACK: causes a response which increases (amplifies) the signal/change.</a:t>
            </a:r>
            <a:endParaRPr lang="en-US" sz="2400" dirty="0"/>
          </a:p>
        </p:txBody>
      </p:sp>
    </p:spTree>
    <p:extLst>
      <p:ext uri="{BB962C8B-B14F-4D97-AF65-F5344CB8AC3E}">
        <p14:creationId xmlns:p14="http://schemas.microsoft.com/office/powerpoint/2010/main" val="13749968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5277" y="411430"/>
            <a:ext cx="6590323" cy="5779820"/>
          </a:xfrm>
          <a:prstGeom prst="rect">
            <a:avLst/>
          </a:prstGeom>
        </p:spPr>
      </p:pic>
    </p:spTree>
    <p:extLst>
      <p:ext uri="{BB962C8B-B14F-4D97-AF65-F5344CB8AC3E}">
        <p14:creationId xmlns:p14="http://schemas.microsoft.com/office/powerpoint/2010/main" val="24974734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737" y="187295"/>
            <a:ext cx="9309295" cy="6494857"/>
          </a:xfrm>
          <a:prstGeom prst="rect">
            <a:avLst/>
          </a:prstGeom>
        </p:spPr>
      </p:pic>
    </p:spTree>
    <p:extLst>
      <p:ext uri="{BB962C8B-B14F-4D97-AF65-F5344CB8AC3E}">
        <p14:creationId xmlns:p14="http://schemas.microsoft.com/office/powerpoint/2010/main" val="39131556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does temp regulation work in ectothermic organisms?</a:t>
            </a:r>
            <a:endParaRPr lang="en-US" dirty="0"/>
          </a:p>
        </p:txBody>
      </p:sp>
      <p:pic>
        <p:nvPicPr>
          <p:cNvPr id="5" name="Picture 4"/>
          <p:cNvPicPr>
            <a:picLocks noChangeAspect="1"/>
          </p:cNvPicPr>
          <p:nvPr/>
        </p:nvPicPr>
        <p:blipFill>
          <a:blip r:embed="rId3"/>
          <a:stretch>
            <a:fillRect/>
          </a:stretch>
        </p:blipFill>
        <p:spPr>
          <a:xfrm>
            <a:off x="646111" y="1989391"/>
            <a:ext cx="6206903" cy="474059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7600" y="4073720"/>
            <a:ext cx="3810000" cy="237490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67600" y="1656778"/>
            <a:ext cx="4391167" cy="2092262"/>
          </a:xfrm>
          <a:prstGeom prst="rect">
            <a:avLst/>
          </a:prstGeom>
        </p:spPr>
      </p:pic>
    </p:spTree>
    <p:extLst>
      <p:ext uri="{BB962C8B-B14F-4D97-AF65-F5344CB8AC3E}">
        <p14:creationId xmlns:p14="http://schemas.microsoft.com/office/powerpoint/2010/main" val="10188603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Ectothermic temp regulation</a:t>
            </a:r>
            <a:endParaRPr lang="en-US" dirty="0"/>
          </a:p>
        </p:txBody>
      </p:sp>
      <p:sp>
        <p:nvSpPr>
          <p:cNvPr id="4" name="Text Placeholder 3"/>
          <p:cNvSpPr>
            <a:spLocks noGrp="1"/>
          </p:cNvSpPr>
          <p:nvPr>
            <p:ph type="body" idx="1"/>
          </p:nvPr>
        </p:nvSpPr>
        <p:spPr/>
        <p:txBody>
          <a:bodyPr/>
          <a:lstStyle/>
          <a:p>
            <a:r>
              <a:rPr lang="en-US" sz="5400" dirty="0" smtClean="0"/>
              <a:t>Too hot</a:t>
            </a:r>
            <a:r>
              <a:rPr lang="en-US" dirty="0" smtClean="0"/>
              <a:t>			</a:t>
            </a:r>
            <a:endParaRPr lang="en-US" dirty="0"/>
          </a:p>
        </p:txBody>
      </p:sp>
      <p:sp>
        <p:nvSpPr>
          <p:cNvPr id="5" name="Content Placeholder 4"/>
          <p:cNvSpPr>
            <a:spLocks noGrp="1"/>
          </p:cNvSpPr>
          <p:nvPr>
            <p:ph sz="half" idx="2"/>
          </p:nvPr>
        </p:nvSpPr>
        <p:spPr/>
        <p:txBody>
          <a:bodyPr/>
          <a:lstStyle/>
          <a:p>
            <a:r>
              <a:rPr lang="en-US" sz="2800" dirty="0" smtClean="0"/>
              <a:t>Seek shade</a:t>
            </a:r>
          </a:p>
          <a:p>
            <a:r>
              <a:rPr lang="en-US" sz="2800" dirty="0" smtClean="0"/>
              <a:t>Torpor, inactive</a:t>
            </a:r>
          </a:p>
          <a:p>
            <a:r>
              <a:rPr lang="en-US" sz="2800" dirty="0" smtClean="0"/>
              <a:t>Seek water</a:t>
            </a:r>
          </a:p>
          <a:p>
            <a:r>
              <a:rPr lang="en-US" sz="2800" dirty="0" smtClean="0"/>
              <a:t>Estivation</a:t>
            </a:r>
          </a:p>
          <a:p>
            <a:endParaRPr lang="en-US" dirty="0"/>
          </a:p>
        </p:txBody>
      </p:sp>
      <p:sp>
        <p:nvSpPr>
          <p:cNvPr id="6" name="Text Placeholder 5"/>
          <p:cNvSpPr>
            <a:spLocks noGrp="1"/>
          </p:cNvSpPr>
          <p:nvPr>
            <p:ph type="body" sz="quarter" idx="3"/>
          </p:nvPr>
        </p:nvSpPr>
        <p:spPr/>
        <p:txBody>
          <a:bodyPr/>
          <a:lstStyle/>
          <a:p>
            <a:r>
              <a:rPr lang="en-US" sz="5400" dirty="0" smtClean="0"/>
              <a:t>Too cold</a:t>
            </a:r>
            <a:endParaRPr lang="en-US" sz="5400" dirty="0"/>
          </a:p>
        </p:txBody>
      </p:sp>
      <p:sp>
        <p:nvSpPr>
          <p:cNvPr id="7" name="Content Placeholder 6"/>
          <p:cNvSpPr>
            <a:spLocks noGrp="1"/>
          </p:cNvSpPr>
          <p:nvPr>
            <p:ph sz="quarter" idx="4"/>
          </p:nvPr>
        </p:nvSpPr>
        <p:spPr/>
        <p:txBody>
          <a:bodyPr>
            <a:normAutofit/>
          </a:bodyPr>
          <a:lstStyle/>
          <a:p>
            <a:r>
              <a:rPr lang="en-US" sz="2400" dirty="0" smtClean="0"/>
              <a:t>Sunbathe (basking)</a:t>
            </a:r>
          </a:p>
          <a:p>
            <a:r>
              <a:rPr lang="en-US" sz="2400" dirty="0" smtClean="0"/>
              <a:t>Huddle</a:t>
            </a:r>
          </a:p>
          <a:p>
            <a:r>
              <a:rPr lang="en-US" sz="2400" dirty="0" smtClean="0"/>
              <a:t>Vibrate</a:t>
            </a:r>
          </a:p>
          <a:p>
            <a:r>
              <a:rPr lang="en-US" sz="2400" dirty="0" smtClean="0"/>
              <a:t>Heat exchange mechanisms</a:t>
            </a:r>
            <a:endParaRPr lang="en-US" sz="2400" dirty="0"/>
          </a:p>
        </p:txBody>
      </p:sp>
    </p:spTree>
    <p:extLst>
      <p:ext uri="{BB962C8B-B14F-4D97-AF65-F5344CB8AC3E}">
        <p14:creationId xmlns:p14="http://schemas.microsoft.com/office/powerpoint/2010/main" val="38350317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Neg</a:t>
            </a:r>
            <a:r>
              <a:rPr lang="en-US" dirty="0" smtClean="0"/>
              <a:t> feedback: blood sugar levels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10711" y="1280160"/>
            <a:ext cx="7857048" cy="5413248"/>
          </a:xfrm>
        </p:spPr>
      </p:pic>
    </p:spTree>
    <p:extLst>
      <p:ext uri="{BB962C8B-B14F-4D97-AF65-F5344CB8AC3E}">
        <p14:creationId xmlns:p14="http://schemas.microsoft.com/office/powerpoint/2010/main" val="7727603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POSITIVE FEEDBACK</a:t>
            </a:r>
            <a:endParaRPr lang="en-US" dirty="0"/>
          </a:p>
        </p:txBody>
      </p:sp>
      <p:pic>
        <p:nvPicPr>
          <p:cNvPr id="10" name="Content Placeholder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56017" y="0"/>
            <a:ext cx="7040880" cy="6605515"/>
          </a:xfrm>
        </p:spPr>
      </p:pic>
      <p:sp>
        <p:nvSpPr>
          <p:cNvPr id="9" name="Text Placeholder 8"/>
          <p:cNvSpPr>
            <a:spLocks noGrp="1"/>
          </p:cNvSpPr>
          <p:nvPr>
            <p:ph type="body" sz="half" idx="2"/>
          </p:nvPr>
        </p:nvSpPr>
        <p:spPr/>
        <p:txBody>
          <a:bodyPr>
            <a:noAutofit/>
          </a:bodyPr>
          <a:lstStyle/>
          <a:p>
            <a:r>
              <a:rPr lang="en-US" sz="2800" dirty="0" smtClean="0"/>
              <a:t>Increases a process; amplifies an action.  Continues until a negative feedback response takes over.</a:t>
            </a:r>
            <a:endParaRPr lang="en-US" sz="2800" dirty="0"/>
          </a:p>
        </p:txBody>
      </p:sp>
    </p:spTree>
    <p:extLst>
      <p:ext uri="{BB962C8B-B14F-4D97-AF65-F5344CB8AC3E}">
        <p14:creationId xmlns:p14="http://schemas.microsoft.com/office/powerpoint/2010/main" val="24481876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How is fruit ripening a positive feedback?</a:t>
            </a:r>
            <a:endParaRPr lang="en-US" dirty="0"/>
          </a:p>
        </p:txBody>
      </p:sp>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92798" y="2345246"/>
            <a:ext cx="5888788" cy="4195762"/>
          </a:xfr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78486" y="1591055"/>
            <a:ext cx="4857482" cy="2586609"/>
          </a:xfrm>
          <a:prstGeom prst="rect">
            <a:avLst/>
          </a:prstGeom>
        </p:spPr>
      </p:pic>
    </p:spTree>
    <p:extLst>
      <p:ext uri="{BB962C8B-B14F-4D97-AF65-F5344CB8AC3E}">
        <p14:creationId xmlns:p14="http://schemas.microsoft.com/office/powerpoint/2010/main" val="12336066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Failure to maintain homeostasis results in disease</a:t>
            </a:r>
            <a:endParaRPr lang="en-US" dirty="0"/>
          </a:p>
        </p:txBody>
      </p:sp>
      <p:sp>
        <p:nvSpPr>
          <p:cNvPr id="3" name="Content Placeholder 2"/>
          <p:cNvSpPr>
            <a:spLocks noGrp="1"/>
          </p:cNvSpPr>
          <p:nvPr>
            <p:ph idx="1"/>
          </p:nvPr>
        </p:nvSpPr>
        <p:spPr/>
        <p:txBody>
          <a:bodyPr/>
          <a:lstStyle/>
          <a:p>
            <a:endParaRPr lang="en-US"/>
          </a:p>
        </p:txBody>
      </p:sp>
      <p:pic>
        <p:nvPicPr>
          <p:cNvPr id="3074" name="Picture 2" descr="http://www.frontiersin.org/files/Articles/78530/fphar-05-00041-HTML/image_m/fphar-05-00041-g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362" y="1907176"/>
            <a:ext cx="5938296" cy="4107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28075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case: Failure to maintain steady blood sugar levels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74618" y="1853248"/>
            <a:ext cx="7336858" cy="4108640"/>
          </a:xfrm>
        </p:spPr>
      </p:pic>
    </p:spTree>
    <p:extLst>
      <p:ext uri="{BB962C8B-B14F-4D97-AF65-F5344CB8AC3E}">
        <p14:creationId xmlns:p14="http://schemas.microsoft.com/office/powerpoint/2010/main" val="2958491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Diabetes.. A few facts</a:t>
            </a:r>
            <a:endParaRPr lang="en-US" dirty="0"/>
          </a:p>
        </p:txBody>
      </p:sp>
      <p:sp>
        <p:nvSpPr>
          <p:cNvPr id="3" name="Content Placeholder 2"/>
          <p:cNvSpPr>
            <a:spLocks noGrp="1"/>
          </p:cNvSpPr>
          <p:nvPr>
            <p:ph idx="1"/>
          </p:nvPr>
        </p:nvSpPr>
        <p:spPr/>
        <p:txBody>
          <a:bodyPr>
            <a:normAutofit fontScale="92500" lnSpcReduction="20000"/>
          </a:bodyPr>
          <a:lstStyle/>
          <a:p>
            <a:r>
              <a:rPr lang="en-US" sz="2800" dirty="0" smtClean="0"/>
              <a:t>Diabetes is a group of metabolic diseases in which a person has high blood glucose.</a:t>
            </a:r>
          </a:p>
          <a:p>
            <a:pPr lvl="1"/>
            <a:r>
              <a:rPr lang="en-US" sz="2800" dirty="0" smtClean="0"/>
              <a:t>No insulin production (type 1; 10% of cases)</a:t>
            </a:r>
          </a:p>
          <a:p>
            <a:pPr lvl="1"/>
            <a:r>
              <a:rPr lang="en-US" sz="2800" dirty="0" smtClean="0"/>
              <a:t>Inadequate insulin production (type 2; about 90% of cases)</a:t>
            </a:r>
          </a:p>
          <a:p>
            <a:pPr lvl="1"/>
            <a:r>
              <a:rPr lang="en-US" sz="2800" dirty="0" smtClean="0"/>
              <a:t>Cells do not respond to insulin</a:t>
            </a:r>
            <a:endParaRPr lang="en-US" sz="2800" dirty="0"/>
          </a:p>
          <a:p>
            <a:pPr lvl="1"/>
            <a:r>
              <a:rPr lang="en-US" sz="2800" dirty="0" smtClean="0"/>
              <a:t>Gestational</a:t>
            </a:r>
          </a:p>
          <a:p>
            <a:pPr lvl="1"/>
            <a:endParaRPr lang="en-US" sz="2800" dirty="0"/>
          </a:p>
          <a:p>
            <a:pPr lvl="1"/>
            <a:r>
              <a:rPr lang="en-US" sz="2800" dirty="0" smtClean="0"/>
              <a:t>In 2013, over 328 million people in the world had diabetes.</a:t>
            </a:r>
          </a:p>
          <a:p>
            <a:pPr lvl="1"/>
            <a:endParaRPr lang="en-US" dirty="0" smtClean="0"/>
          </a:p>
        </p:txBody>
      </p:sp>
    </p:spTree>
    <p:extLst>
      <p:ext uri="{BB962C8B-B14F-4D97-AF65-F5344CB8AC3E}">
        <p14:creationId xmlns:p14="http://schemas.microsoft.com/office/powerpoint/2010/main" val="14954087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2697" y="548640"/>
            <a:ext cx="2978332" cy="369332"/>
          </a:xfrm>
          <a:prstGeom prst="rect">
            <a:avLst/>
          </a:prstGeom>
          <a:noFill/>
        </p:spPr>
        <p:txBody>
          <a:bodyPr wrap="square" rtlCol="0">
            <a:spAutoFit/>
          </a:bodyPr>
          <a:lstStyle/>
          <a:p>
            <a:r>
              <a:rPr lang="en-US" dirty="0" smtClean="0"/>
              <a:t>SYMPTOMS INCLUDE:</a:t>
            </a:r>
            <a:endParaRPr lang="en-US" dirty="0"/>
          </a:p>
        </p:txBody>
      </p:sp>
      <p:pic>
        <p:nvPicPr>
          <p:cNvPr id="2050" name="Picture 2" descr="http://www.typefreediabetes.com/v/vspfiles/assets/images/main_symptoms_of_diabete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1554" y="190047"/>
            <a:ext cx="5930537" cy="6565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45756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5760" y="431074"/>
            <a:ext cx="3030583" cy="923330"/>
          </a:xfrm>
          <a:prstGeom prst="rect">
            <a:avLst/>
          </a:prstGeom>
          <a:noFill/>
        </p:spPr>
        <p:txBody>
          <a:bodyPr wrap="square" rtlCol="0">
            <a:spAutoFit/>
          </a:bodyPr>
          <a:lstStyle/>
          <a:p>
            <a:r>
              <a:rPr lang="en-US" dirty="0" smtClean="0"/>
              <a:t>EFFECTS OF UNREGULATED BLOOD SUGAR LEVELS</a:t>
            </a:r>
            <a:endParaRPr lang="en-US" dirty="0"/>
          </a:p>
        </p:txBody>
      </p:sp>
      <p:pic>
        <p:nvPicPr>
          <p:cNvPr id="1026" name="Picture 2" descr="http://gaby.fachrul.com/img/diabetesmedication/diabetes-signs/diabetes-can-lead-to-several-complications-including-heart-disease-and621-x-458-39-kb-jpeg-x.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9557" y="1"/>
            <a:ext cx="9068474" cy="6688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6495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Research a feedback loop</a:t>
            </a:r>
            <a:br>
              <a:rPr lang="en-US" dirty="0" smtClean="0"/>
            </a:br>
            <a:endParaRPr lang="en-US" dirty="0"/>
          </a:p>
        </p:txBody>
      </p:sp>
      <p:sp>
        <p:nvSpPr>
          <p:cNvPr id="3" name="Content Placeholder 2"/>
          <p:cNvSpPr>
            <a:spLocks noGrp="1"/>
          </p:cNvSpPr>
          <p:nvPr>
            <p:ph sz="half" idx="1"/>
          </p:nvPr>
        </p:nvSpPr>
        <p:spPr>
          <a:xfrm>
            <a:off x="1064123" y="1564186"/>
            <a:ext cx="4396339" cy="4195763"/>
          </a:xfrm>
        </p:spPr>
        <p:txBody>
          <a:bodyPr/>
          <a:lstStyle/>
          <a:p>
            <a:r>
              <a:rPr lang="en-US" dirty="0" smtClean="0"/>
              <a:t>Show normal values</a:t>
            </a:r>
          </a:p>
          <a:p>
            <a:r>
              <a:rPr lang="en-US" dirty="0" smtClean="0"/>
              <a:t>Show interactions (diagram with labels)</a:t>
            </a:r>
          </a:p>
          <a:p>
            <a:r>
              <a:rPr lang="en-US" dirty="0" smtClean="0"/>
              <a:t>Explain in paragraph how it works</a:t>
            </a:r>
          </a:p>
          <a:p>
            <a:r>
              <a:rPr lang="en-US" dirty="0" smtClean="0"/>
              <a:t>Identify as positive/negative</a:t>
            </a:r>
          </a:p>
          <a:p>
            <a:endParaRPr lang="en-US" dirty="0"/>
          </a:p>
          <a:p>
            <a:r>
              <a:rPr lang="en-US" dirty="0" smtClean="0"/>
              <a:t>What happens when not balanced (disease state)?</a:t>
            </a:r>
            <a:endParaRPr lang="en-US"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423819" y="1532233"/>
            <a:ext cx="4052592" cy="4052592"/>
          </a:xfrm>
          <a:prstGeom prst="rect">
            <a:avLst/>
          </a:prstGeom>
        </p:spPr>
      </p:pic>
    </p:spTree>
    <p:extLst>
      <p:ext uri="{BB962C8B-B14F-4D97-AF65-F5344CB8AC3E}">
        <p14:creationId xmlns:p14="http://schemas.microsoft.com/office/powerpoint/2010/main" val="18929222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MAINTAINING HOMEOSTASIS: EVOLUTIONARY CONSERVATION</a:t>
            </a:r>
            <a:endParaRPr lang="en-US" dirty="0"/>
          </a:p>
        </p:txBody>
      </p:sp>
      <p:sp>
        <p:nvSpPr>
          <p:cNvPr id="5" name="Text Placeholder 4"/>
          <p:cNvSpPr>
            <a:spLocks noGrp="1"/>
          </p:cNvSpPr>
          <p:nvPr>
            <p:ph type="body" idx="1"/>
          </p:nvPr>
        </p:nvSpPr>
        <p:spPr/>
        <p:txBody>
          <a:bodyPr/>
          <a:lstStyle/>
          <a:p>
            <a:r>
              <a:rPr lang="en-US" dirty="0" smtClean="0"/>
              <a:t>Pages 84-84</a:t>
            </a:r>
            <a:endParaRPr lang="en-US" dirty="0"/>
          </a:p>
        </p:txBody>
      </p:sp>
    </p:spTree>
    <p:extLst>
      <p:ext uri="{BB962C8B-B14F-4D97-AF65-F5344CB8AC3E}">
        <p14:creationId xmlns:p14="http://schemas.microsoft.com/office/powerpoint/2010/main" val="16836450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io1151b.nicerweb.net/Locked/media/ch44/44_10Protonephridia_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6631" y="1058091"/>
            <a:ext cx="4109176" cy="517189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images.tutorvista.com/content/animal-nutrition/gastrovascular-cavity-hydra-longitudinal-section.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4209" y="385989"/>
            <a:ext cx="4054630" cy="35459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966651" y="4467497"/>
            <a:ext cx="4689566" cy="1815882"/>
          </a:xfrm>
          <a:prstGeom prst="rect">
            <a:avLst/>
          </a:prstGeom>
          <a:noFill/>
        </p:spPr>
        <p:txBody>
          <a:bodyPr wrap="square" rtlCol="0">
            <a:spAutoFit/>
          </a:bodyPr>
          <a:lstStyle/>
          <a:p>
            <a:r>
              <a:rPr lang="en-US" sz="2800" dirty="0" smtClean="0"/>
              <a:t>Living organisms need to maintain proper water balance (osmoregulation)</a:t>
            </a:r>
            <a:endParaRPr lang="en-US" sz="2800" dirty="0"/>
          </a:p>
        </p:txBody>
      </p:sp>
    </p:spTree>
    <p:extLst>
      <p:ext uri="{BB962C8B-B14F-4D97-AF65-F5344CB8AC3E}">
        <p14:creationId xmlns:p14="http://schemas.microsoft.com/office/powerpoint/2010/main" val="10093711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ongturn.files.wordpress.com/2010/01/glomerulu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2281" y="2011680"/>
            <a:ext cx="5745870" cy="383485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http://www.quia.com/files/quia/users/lmcgee/Systems/osmoregulation-excretory/nephridia.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33737"/>
            <a:ext cx="5120458" cy="3846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1293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mardfar.webs.com/Heart%20evolution%20of%20vertebrat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628" y="111778"/>
            <a:ext cx="6884125" cy="660623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850777" y="822960"/>
            <a:ext cx="3409406" cy="1477328"/>
          </a:xfrm>
          <a:prstGeom prst="rect">
            <a:avLst/>
          </a:prstGeom>
          <a:noFill/>
        </p:spPr>
        <p:txBody>
          <a:bodyPr wrap="square" rtlCol="0">
            <a:spAutoFit/>
          </a:bodyPr>
          <a:lstStyle/>
          <a:p>
            <a:r>
              <a:rPr lang="en-US" dirty="0" smtClean="0"/>
              <a:t>Systems change and become more complex, but continue to perform the functions necessary to maintain homeostasis</a:t>
            </a:r>
            <a:endParaRPr lang="en-US" dirty="0"/>
          </a:p>
        </p:txBody>
      </p:sp>
    </p:spTree>
    <p:extLst>
      <p:ext uri="{BB962C8B-B14F-4D97-AF65-F5344CB8AC3E}">
        <p14:creationId xmlns:p14="http://schemas.microsoft.com/office/powerpoint/2010/main" val="32295701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28090"/>
            <a:ext cx="12819888" cy="12738059"/>
          </a:xfrm>
          <a:prstGeom prst="rect">
            <a:avLst/>
          </a:prstGeom>
        </p:spPr>
      </p:pic>
      <p:sp>
        <p:nvSpPr>
          <p:cNvPr id="5" name="Title 4"/>
          <p:cNvSpPr>
            <a:spLocks noGrp="1"/>
          </p:cNvSpPr>
          <p:nvPr>
            <p:ph type="ctrTitle"/>
          </p:nvPr>
        </p:nvSpPr>
        <p:spPr/>
        <p:txBody>
          <a:bodyPr/>
          <a:lstStyle/>
          <a:p>
            <a:r>
              <a:rPr lang="en-US" b="1" dirty="0" smtClean="0">
                <a:solidFill>
                  <a:schemeClr val="bg1"/>
                </a:solidFill>
              </a:rPr>
              <a:t>KEEPING THE BALANCE: INDENTIFYING PATTERNS</a:t>
            </a:r>
            <a:endParaRPr lang="en-US" b="1" dirty="0">
              <a:solidFill>
                <a:schemeClr val="bg1"/>
              </a:solidFill>
            </a:endParaRPr>
          </a:p>
        </p:txBody>
      </p:sp>
      <p:sp>
        <p:nvSpPr>
          <p:cNvPr id="6" name="Subtitle 5"/>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151271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CHANGES IN ENVIRONMENT INFLUENCE </a:t>
            </a:r>
            <a:r>
              <a:rPr lang="en-US" dirty="0" smtClean="0"/>
              <a:t>HOMEOSTASIS of </a:t>
            </a:r>
            <a:r>
              <a:rPr lang="en-US" u="sng" dirty="0" smtClean="0"/>
              <a:t>cells</a:t>
            </a:r>
            <a:r>
              <a:rPr lang="en-US" dirty="0" smtClean="0"/>
              <a:t> and of </a:t>
            </a:r>
            <a:r>
              <a:rPr lang="en-US" u="sng" dirty="0" smtClean="0"/>
              <a:t>organisms</a:t>
            </a:r>
            <a:endParaRPr lang="en-US" u="sng" dirty="0"/>
          </a:p>
        </p:txBody>
      </p:sp>
      <p:pic>
        <p:nvPicPr>
          <p:cNvPr id="6"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698364" y="2996886"/>
            <a:ext cx="4395787" cy="34726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6"/>
          <p:cNvSpPr>
            <a:spLocks noGrp="1"/>
          </p:cNvSpPr>
          <p:nvPr>
            <p:ph sz="half" idx="2"/>
          </p:nvPr>
        </p:nvSpPr>
        <p:spPr/>
        <p:txBody>
          <a:bodyPr/>
          <a:lstStyle/>
          <a:p>
            <a:endParaRPr lang="en-US" dirty="0"/>
          </a:p>
        </p:txBody>
      </p:sp>
    </p:spTree>
    <p:extLst>
      <p:ext uri="{BB962C8B-B14F-4D97-AF65-F5344CB8AC3E}">
        <p14:creationId xmlns:p14="http://schemas.microsoft.com/office/powerpoint/2010/main" val="452869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Cells</a:t>
            </a:r>
            <a:r>
              <a:rPr lang="en-US" dirty="0" smtClean="0"/>
              <a:t> are affected by biotic and abiotic factors</a:t>
            </a:r>
            <a:endParaRPr lang="en-US" dirty="0"/>
          </a:p>
        </p:txBody>
      </p:sp>
      <p:sp>
        <p:nvSpPr>
          <p:cNvPr id="3" name="Content Placeholder 2"/>
          <p:cNvSpPr>
            <a:spLocks noGrp="1"/>
          </p:cNvSpPr>
          <p:nvPr>
            <p:ph sz="half" idx="1"/>
          </p:nvPr>
        </p:nvSpPr>
        <p:spPr/>
        <p:txBody>
          <a:bodyPr/>
          <a:lstStyle/>
          <a:p>
            <a:r>
              <a:rPr lang="en-US" dirty="0" smtClean="0"/>
              <a:t>Biotic: cell density, cell types, predation (single celled organism), </a:t>
            </a:r>
            <a:r>
              <a:rPr lang="en-US" dirty="0" err="1" smtClean="0"/>
              <a:t>etc</a:t>
            </a:r>
            <a:r>
              <a:rPr lang="en-US" dirty="0" smtClean="0"/>
              <a:t>	</a:t>
            </a:r>
            <a:endParaRPr lang="en-US" dirty="0"/>
          </a:p>
        </p:txBody>
      </p:sp>
      <p:sp>
        <p:nvSpPr>
          <p:cNvPr id="4" name="Content Placeholder 3"/>
          <p:cNvSpPr>
            <a:spLocks noGrp="1"/>
          </p:cNvSpPr>
          <p:nvPr>
            <p:ph sz="half" idx="2"/>
          </p:nvPr>
        </p:nvSpPr>
        <p:spPr/>
        <p:txBody>
          <a:bodyPr/>
          <a:lstStyle/>
          <a:p>
            <a:r>
              <a:rPr lang="en-US" dirty="0" smtClean="0"/>
              <a:t>Abiotic: water availability, chemical messages, pH, temperature, light, </a:t>
            </a:r>
            <a:r>
              <a:rPr lang="en-US" dirty="0" err="1" smtClean="0"/>
              <a:t>etc</a:t>
            </a:r>
            <a:endParaRPr lang="en-US" dirty="0"/>
          </a:p>
        </p:txBody>
      </p:sp>
      <p:pic>
        <p:nvPicPr>
          <p:cNvPr id="1026" name="Picture 2" descr="http://t0.gstatic.com/images?q=tbn:ANd9GcTuqJGK6uO8VVWwkTLeyGJ0hh-wereCgvP-2b41_8YcwilWtqy2cA:lifesciences.sourcebioscience.com/media/274486/cell%2520cultu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9133" y="2112801"/>
            <a:ext cx="2181496" cy="330021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1.gstatic.com/images?q=tbn:ANd9GcSBi8ZcmnTpD6oEzm1f8hJJpX0CZfwE_yCaVAqQ6-N7a-Wj9LHvYw:ibidi.com/xtproducts/media/images/category/popup/cat_shearstres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583" y="3700417"/>
            <a:ext cx="2476500" cy="18478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0.gstatic.com/images?q=tbn:ANd9GcQPaQYx9yvek3m7Z0V789GvTegMPKN2KVFI12ffHv8nxCBT9N3O:blog.rottenecards.com/wp-content/uploads/2014/05/06-Cell-eate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2286" y="4317910"/>
            <a:ext cx="24003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25196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Quorum Sensing </a:t>
            </a:r>
            <a:r>
              <a:rPr lang="en-US" smtClean="0"/>
              <a:t>in bacteria</a:t>
            </a:r>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Tree>
    <p:extLst>
      <p:ext uri="{BB962C8B-B14F-4D97-AF65-F5344CB8AC3E}">
        <p14:creationId xmlns:p14="http://schemas.microsoft.com/office/powerpoint/2010/main" val="15446031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 in Environment influences Homeostasis of </a:t>
            </a:r>
            <a:r>
              <a:rPr lang="en-US" u="sng" dirty="0" smtClean="0"/>
              <a:t>organisms</a:t>
            </a:r>
            <a:endParaRPr lang="en-US" u="sng" dirty="0"/>
          </a:p>
        </p:txBody>
      </p:sp>
      <p:sp>
        <p:nvSpPr>
          <p:cNvPr id="4" name="Text Placeholder 3"/>
          <p:cNvSpPr>
            <a:spLocks noGrp="1"/>
          </p:cNvSpPr>
          <p:nvPr>
            <p:ph type="body" idx="1"/>
          </p:nvPr>
        </p:nvSpPr>
        <p:spPr/>
        <p:txBody>
          <a:bodyPr/>
          <a:lstStyle/>
          <a:p>
            <a:r>
              <a:rPr lang="en-US" dirty="0" err="1" smtClean="0"/>
              <a:t>Pagse</a:t>
            </a:r>
            <a:r>
              <a:rPr lang="en-US" dirty="0" smtClean="0"/>
              <a:t> 77-82</a:t>
            </a:r>
            <a:endParaRPr lang="en-US" dirty="0"/>
          </a:p>
        </p:txBody>
      </p:sp>
    </p:spTree>
    <p:extLst>
      <p:ext uri="{BB962C8B-B14F-4D97-AF65-F5344CB8AC3E}">
        <p14:creationId xmlns:p14="http://schemas.microsoft.com/office/powerpoint/2010/main" val="34482588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Organisms</a:t>
            </a:r>
            <a:r>
              <a:rPr lang="en-US" dirty="0" smtClean="0"/>
              <a:t> are affected by biotic and abiotic factors</a:t>
            </a:r>
            <a:endParaRPr lang="en-US" dirty="0"/>
          </a:p>
        </p:txBody>
      </p:sp>
      <p:sp>
        <p:nvSpPr>
          <p:cNvPr id="5" name="Text Placeholder 4"/>
          <p:cNvSpPr>
            <a:spLocks noGrp="1"/>
          </p:cNvSpPr>
          <p:nvPr>
            <p:ph type="body" sz="half" idx="2"/>
          </p:nvPr>
        </p:nvSpPr>
        <p:spPr/>
        <p:txBody>
          <a:bodyPr/>
          <a:lstStyle/>
          <a:p>
            <a:r>
              <a:rPr lang="en-US" dirty="0" smtClean="0"/>
              <a:t>Dispersal Patterns are an example of responses…</a:t>
            </a:r>
            <a:endParaRPr lang="en-US" dirty="0"/>
          </a:p>
        </p:txBody>
      </p:sp>
      <p:pic>
        <p:nvPicPr>
          <p:cNvPr id="2050" name="Picture 2" descr="http://t0.gstatic.com/images?q=tbn:ANd9GcSmtKLxZsIE877HNR-WLXYlevln68SxzbJbfnonwJQbYqazRk4r:upload.wikimedia.org/wikipedia/commons/a/a9/Herd_Of_Goat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9074" y="3259817"/>
            <a:ext cx="3931920" cy="2945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6055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40" y="-656539"/>
            <a:ext cx="12950952" cy="7770571"/>
          </a:xfrm>
          <a:prstGeom prst="rect">
            <a:avLst/>
          </a:prstGeom>
        </p:spPr>
      </p:pic>
    </p:spTree>
    <p:extLst>
      <p:ext uri="{BB962C8B-B14F-4D97-AF65-F5344CB8AC3E}">
        <p14:creationId xmlns:p14="http://schemas.microsoft.com/office/powerpoint/2010/main" val="105045345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016" y="-675091"/>
            <a:ext cx="12320016" cy="8123769"/>
          </a:xfrm>
          <a:prstGeom prst="rect">
            <a:avLst/>
          </a:prstGeom>
        </p:spPr>
      </p:pic>
    </p:spTree>
    <p:extLst>
      <p:ext uri="{BB962C8B-B14F-4D97-AF65-F5344CB8AC3E}">
        <p14:creationId xmlns:p14="http://schemas.microsoft.com/office/powerpoint/2010/main" val="18932438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865" y="-694944"/>
            <a:ext cx="12428511" cy="8174736"/>
          </a:xfrm>
          <a:prstGeom prst="rect">
            <a:avLst/>
          </a:prstGeom>
        </p:spPr>
      </p:pic>
    </p:spTree>
    <p:extLst>
      <p:ext uri="{BB962C8B-B14F-4D97-AF65-F5344CB8AC3E}">
        <p14:creationId xmlns:p14="http://schemas.microsoft.com/office/powerpoint/2010/main" val="53231491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determines dispersal patterns?</a:t>
            </a:r>
            <a:endParaRPr lang="en-US" dirty="0"/>
          </a:p>
        </p:txBody>
      </p:sp>
      <p:sp>
        <p:nvSpPr>
          <p:cNvPr id="3" name="Text Placeholder 2"/>
          <p:cNvSpPr>
            <a:spLocks noGrp="1"/>
          </p:cNvSpPr>
          <p:nvPr>
            <p:ph type="body" idx="1"/>
          </p:nvPr>
        </p:nvSpPr>
        <p:spPr/>
        <p:txBody>
          <a:bodyPr/>
          <a:lstStyle/>
          <a:p>
            <a:r>
              <a:rPr lang="en-US" dirty="0" err="1" smtClean="0"/>
              <a:t>BIOtIC</a:t>
            </a:r>
            <a:r>
              <a:rPr lang="en-US" dirty="0" smtClean="0"/>
              <a:t>	</a:t>
            </a:r>
            <a:endParaRPr lang="en-US" dirty="0"/>
          </a:p>
        </p:txBody>
      </p:sp>
      <p:sp>
        <p:nvSpPr>
          <p:cNvPr id="4" name="Content Placeholder 3"/>
          <p:cNvSpPr>
            <a:spLocks noGrp="1"/>
          </p:cNvSpPr>
          <p:nvPr>
            <p:ph sz="half" idx="2"/>
          </p:nvPr>
        </p:nvSpPr>
        <p:spPr/>
        <p:txBody>
          <a:bodyPr/>
          <a:lstStyle/>
          <a:p>
            <a:endParaRPr lang="en-US" dirty="0"/>
          </a:p>
        </p:txBody>
      </p:sp>
      <p:sp>
        <p:nvSpPr>
          <p:cNvPr id="5" name="Text Placeholder 4"/>
          <p:cNvSpPr>
            <a:spLocks noGrp="1"/>
          </p:cNvSpPr>
          <p:nvPr>
            <p:ph type="body" sz="quarter" idx="3"/>
          </p:nvPr>
        </p:nvSpPr>
        <p:spPr/>
        <p:txBody>
          <a:bodyPr/>
          <a:lstStyle/>
          <a:p>
            <a:r>
              <a:rPr lang="en-US" dirty="0" smtClean="0"/>
              <a:t>ABIOTIC</a:t>
            </a:r>
            <a:endParaRPr lang="en-US" dirty="0"/>
          </a:p>
        </p:txBody>
      </p:sp>
      <p:sp>
        <p:nvSpPr>
          <p:cNvPr id="6" name="Content Placeholder 5"/>
          <p:cNvSpPr>
            <a:spLocks noGrp="1"/>
          </p:cNvSpPr>
          <p:nvPr>
            <p:ph sz="quarter" idx="4"/>
          </p:nvPr>
        </p:nvSpPr>
        <p:spPr/>
        <p:txBody>
          <a:bodyPr/>
          <a:lstStyle/>
          <a:p>
            <a:endParaRPr lang="en-US"/>
          </a:p>
        </p:txBody>
      </p:sp>
      <p:pic>
        <p:nvPicPr>
          <p:cNvPr id="3074" name="Picture 2" descr="http://t3.gstatic.com/images?q=tbn:ANd9GcSSC5HZ64Hfv6FdAs2NmhpKK8Q3jQgUR2bDhkXj-ufG56P2MLWQ:news.nationalgeographic.com/news/2007/06/photogalleries/sudan-animals/images/primary/3-ostriches-sud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77" y="2567486"/>
            <a:ext cx="5545168" cy="351980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3.gstatic.com/images?q=tbn:ANd9GcQymNWJElZoe0cOZ2ojQg9PPGN2PTCrfBNDKYDydrHXrkWeSwfV:www.nps.gov/romo/naturescience/images/cliffs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9280" y="2567485"/>
            <a:ext cx="5368834" cy="3919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8475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r>
              <a:rPr lang="en-US" dirty="0" smtClean="0"/>
              <a:t>Biotic	</a:t>
            </a:r>
            <a:endParaRPr lang="en-US" dirty="0"/>
          </a:p>
        </p:txBody>
      </p:sp>
      <p:sp>
        <p:nvSpPr>
          <p:cNvPr id="4" name="Content Placeholder 3"/>
          <p:cNvSpPr>
            <a:spLocks noGrp="1"/>
          </p:cNvSpPr>
          <p:nvPr>
            <p:ph sz="half" idx="2"/>
          </p:nvPr>
        </p:nvSpPr>
        <p:spPr/>
        <p:txBody>
          <a:bodyPr/>
          <a:lstStyle/>
          <a:p>
            <a:r>
              <a:rPr lang="en-US" dirty="0" smtClean="0"/>
              <a:t>Competition</a:t>
            </a:r>
          </a:p>
          <a:p>
            <a:r>
              <a:rPr lang="en-US" dirty="0" smtClean="0"/>
              <a:t>Seed dispersal</a:t>
            </a:r>
          </a:p>
          <a:p>
            <a:r>
              <a:rPr lang="en-US" dirty="0" smtClean="0"/>
              <a:t>Behavior</a:t>
            </a:r>
          </a:p>
          <a:p>
            <a:pPr lvl="1"/>
            <a:r>
              <a:rPr lang="en-US" dirty="0" smtClean="0"/>
              <a:t>Herd/pack</a:t>
            </a:r>
          </a:p>
          <a:p>
            <a:pPr lvl="1"/>
            <a:r>
              <a:rPr lang="en-US" dirty="0" smtClean="0"/>
              <a:t>Protection</a:t>
            </a:r>
          </a:p>
          <a:p>
            <a:pPr lvl="1"/>
            <a:r>
              <a:rPr lang="en-US" dirty="0" smtClean="0"/>
              <a:t>aggression</a:t>
            </a:r>
          </a:p>
          <a:p>
            <a:endParaRPr lang="en-US" dirty="0"/>
          </a:p>
          <a:p>
            <a:endParaRPr lang="en-US" dirty="0" smtClean="0"/>
          </a:p>
          <a:p>
            <a:endParaRPr lang="en-US" dirty="0"/>
          </a:p>
        </p:txBody>
      </p:sp>
      <p:sp>
        <p:nvSpPr>
          <p:cNvPr id="5" name="Text Placeholder 4"/>
          <p:cNvSpPr>
            <a:spLocks noGrp="1"/>
          </p:cNvSpPr>
          <p:nvPr>
            <p:ph type="body" sz="quarter" idx="3"/>
          </p:nvPr>
        </p:nvSpPr>
        <p:spPr/>
        <p:txBody>
          <a:bodyPr/>
          <a:lstStyle/>
          <a:p>
            <a:r>
              <a:rPr lang="en-US" dirty="0" smtClean="0"/>
              <a:t>abiotic</a:t>
            </a:r>
            <a:endParaRPr lang="en-US" dirty="0"/>
          </a:p>
        </p:txBody>
      </p:sp>
      <p:sp>
        <p:nvSpPr>
          <p:cNvPr id="6" name="Content Placeholder 5"/>
          <p:cNvSpPr>
            <a:spLocks noGrp="1"/>
          </p:cNvSpPr>
          <p:nvPr>
            <p:ph sz="quarter" idx="4"/>
          </p:nvPr>
        </p:nvSpPr>
        <p:spPr/>
        <p:txBody>
          <a:bodyPr/>
          <a:lstStyle/>
          <a:p>
            <a:r>
              <a:rPr lang="en-US" dirty="0" smtClean="0"/>
              <a:t>Limited resources</a:t>
            </a:r>
          </a:p>
          <a:p>
            <a:pPr lvl="1"/>
            <a:r>
              <a:rPr lang="en-US" dirty="0" smtClean="0"/>
              <a:t>Water</a:t>
            </a:r>
          </a:p>
          <a:p>
            <a:pPr lvl="1"/>
            <a:r>
              <a:rPr lang="en-US" dirty="0" smtClean="0"/>
              <a:t>Sunlight</a:t>
            </a:r>
          </a:p>
          <a:p>
            <a:pPr lvl="1"/>
            <a:r>
              <a:rPr lang="en-US" dirty="0" smtClean="0"/>
              <a:t>Shelter/space</a:t>
            </a:r>
          </a:p>
          <a:p>
            <a:pPr lvl="1"/>
            <a:r>
              <a:rPr lang="en-US" dirty="0" smtClean="0"/>
              <a:t>Nutrients</a:t>
            </a:r>
          </a:p>
          <a:p>
            <a:pPr lvl="1"/>
            <a:r>
              <a:rPr lang="en-US" dirty="0" smtClean="0"/>
              <a:t>toxins</a:t>
            </a:r>
            <a:endParaRPr lang="en-US" dirty="0"/>
          </a:p>
        </p:txBody>
      </p:sp>
    </p:spTree>
    <p:extLst>
      <p:ext uri="{BB962C8B-B14F-4D97-AF65-F5344CB8AC3E}">
        <p14:creationId xmlns:p14="http://schemas.microsoft.com/office/powerpoint/2010/main" val="380121334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Estimating population size</a:t>
            </a:r>
            <a:endParaRPr lang="en-US" dirty="0"/>
          </a:p>
        </p:txBody>
      </p:sp>
      <p:sp>
        <p:nvSpPr>
          <p:cNvPr id="8" name="Text Placeholder 7"/>
          <p:cNvSpPr>
            <a:spLocks noGrp="1"/>
          </p:cNvSpPr>
          <p:nvPr>
            <p:ph type="body" sz="half" idx="2"/>
          </p:nvPr>
        </p:nvSpPr>
        <p:spPr/>
        <p:txBody>
          <a:bodyPr/>
          <a:lstStyle/>
          <a:p>
            <a:endParaRPr lang="en-US"/>
          </a:p>
        </p:txBody>
      </p:sp>
    </p:spTree>
    <p:extLst>
      <p:ext uri="{BB962C8B-B14F-4D97-AF65-F5344CB8AC3E}">
        <p14:creationId xmlns:p14="http://schemas.microsoft.com/office/powerpoint/2010/main" val="66536903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310896"/>
            <a:ext cx="12192000" cy="8046720"/>
          </a:xfrm>
        </p:spPr>
      </p:pic>
      <p:sp>
        <p:nvSpPr>
          <p:cNvPr id="4" name="Title 3"/>
          <p:cNvSpPr>
            <a:spLocks noGrp="1"/>
          </p:cNvSpPr>
          <p:nvPr>
            <p:ph type="title"/>
          </p:nvPr>
        </p:nvSpPr>
        <p:spPr/>
        <p:txBody>
          <a:bodyPr/>
          <a:lstStyle/>
          <a:p>
            <a:r>
              <a:rPr lang="en-US" b="1" dirty="0" smtClean="0">
                <a:solidFill>
                  <a:schemeClr val="bg1"/>
                </a:solidFill>
              </a:rPr>
              <a:t>Direct count</a:t>
            </a:r>
            <a:endParaRPr lang="en-US" b="1" dirty="0">
              <a:solidFill>
                <a:schemeClr val="bg1"/>
              </a:solidFill>
            </a:endParaRPr>
          </a:p>
        </p:txBody>
      </p:sp>
    </p:spTree>
    <p:extLst>
      <p:ext uri="{BB962C8B-B14F-4D97-AF65-F5344CB8AC3E}">
        <p14:creationId xmlns:p14="http://schemas.microsoft.com/office/powerpoint/2010/main" val="63611730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 and recapture</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80942" y="1162127"/>
            <a:ext cx="6824546" cy="5596128"/>
          </a:xfrm>
        </p:spPr>
      </p:pic>
    </p:spTree>
    <p:extLst>
      <p:ext uri="{BB962C8B-B14F-4D97-AF65-F5344CB8AC3E}">
        <p14:creationId xmlns:p14="http://schemas.microsoft.com/office/powerpoint/2010/main" val="13491235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How does mark-recapture work?</a:t>
            </a: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4791" y="1168353"/>
            <a:ext cx="10305235" cy="5378751"/>
          </a:xfrm>
          <a:prstGeom prst="rect">
            <a:avLst/>
          </a:prstGeom>
        </p:spPr>
      </p:pic>
    </p:spTree>
    <p:extLst>
      <p:ext uri="{BB962C8B-B14F-4D97-AF65-F5344CB8AC3E}">
        <p14:creationId xmlns:p14="http://schemas.microsoft.com/office/powerpoint/2010/main" val="218760273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201168"/>
            <a:ext cx="3401063" cy="2694432"/>
          </a:xfrm>
        </p:spPr>
        <p:txBody>
          <a:bodyPr/>
          <a:lstStyle/>
          <a:p>
            <a:r>
              <a:rPr lang="en-US" dirty="0" smtClean="0"/>
              <a:t>Challenge: How many mealworms?</a:t>
            </a:r>
            <a:br>
              <a:rPr lang="en-US" dirty="0" smtClean="0"/>
            </a:br>
            <a:r>
              <a:rPr lang="en-US" dirty="0"/>
              <a:t/>
            </a:r>
            <a:br>
              <a:rPr lang="en-US" dirty="0"/>
            </a:br>
            <a:r>
              <a:rPr lang="en-US" dirty="0" smtClean="0"/>
              <a:t/>
            </a:r>
            <a:br>
              <a:rPr lang="en-US" dirty="0" smtClean="0"/>
            </a:br>
            <a:r>
              <a:rPr lang="en-US" dirty="0" smtClean="0"/>
              <a:t/>
            </a:r>
            <a:br>
              <a:rPr lang="en-US" dirty="0" smtClean="0"/>
            </a:br>
            <a:r>
              <a:rPr lang="en-US" dirty="0"/>
              <a:t/>
            </a:r>
            <a:br>
              <a:rPr lang="en-US" dirty="0"/>
            </a:b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03011" y="1447800"/>
            <a:ext cx="8229938" cy="4629340"/>
          </a:xfrm>
        </p:spPr>
      </p:pic>
      <p:sp>
        <p:nvSpPr>
          <p:cNvPr id="5" name="Text Placeholder 4"/>
          <p:cNvSpPr>
            <a:spLocks noGrp="1"/>
          </p:cNvSpPr>
          <p:nvPr>
            <p:ph type="body" sz="half" idx="2"/>
          </p:nvPr>
        </p:nvSpPr>
        <p:spPr/>
        <p:txBody>
          <a:bodyPr/>
          <a:lstStyle/>
          <a:p>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154" y="2300215"/>
            <a:ext cx="3851863" cy="4037592"/>
          </a:xfrm>
          <a:prstGeom prst="rect">
            <a:avLst/>
          </a:prstGeom>
        </p:spPr>
      </p:pic>
    </p:spTree>
    <p:extLst>
      <p:ext uri="{BB962C8B-B14F-4D97-AF65-F5344CB8AC3E}">
        <p14:creationId xmlns:p14="http://schemas.microsoft.com/office/powerpoint/2010/main" val="8974723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6111" y="452718"/>
            <a:ext cx="9404723" cy="2820834"/>
          </a:xfrm>
        </p:spPr>
        <p:txBody>
          <a:bodyPr/>
          <a:lstStyle/>
          <a:p>
            <a:r>
              <a:rPr lang="en-US" dirty="0" smtClean="0"/>
              <a:t>How can I use mark-recapture to estimate the number of mealworms in the container?</a:t>
            </a:r>
            <a:endParaRPr lang="en-US" dirty="0"/>
          </a:p>
        </p:txBody>
      </p:sp>
      <p:sp>
        <p:nvSpPr>
          <p:cNvPr id="5" name="Content Placeholder 4"/>
          <p:cNvSpPr>
            <a:spLocks noGrp="1"/>
          </p:cNvSpPr>
          <p:nvPr>
            <p:ph idx="1"/>
          </p:nvPr>
        </p:nvSpPr>
        <p:spPr>
          <a:xfrm>
            <a:off x="1103312" y="2999232"/>
            <a:ext cx="8946541" cy="3249167"/>
          </a:xfrm>
        </p:spPr>
        <p:txBody>
          <a:bodyPr/>
          <a:lstStyle/>
          <a:p>
            <a:pPr marL="0" indent="0">
              <a:buNone/>
            </a:pPr>
            <a:r>
              <a:rPr lang="en-US" dirty="0"/>
              <a:t> </a:t>
            </a:r>
            <a:r>
              <a:rPr lang="en-US" dirty="0" smtClean="0"/>
              <a:t>Use larval form.</a:t>
            </a:r>
          </a:p>
          <a:p>
            <a:pPr marL="0" indent="0">
              <a:buNone/>
            </a:pPr>
            <a:r>
              <a:rPr lang="en-US" dirty="0" smtClean="0"/>
              <a:t>Marking should not harm the organism.</a:t>
            </a:r>
          </a:p>
          <a:p>
            <a:pPr marL="0" indent="0">
              <a:buNone/>
            </a:pPr>
            <a:r>
              <a:rPr lang="en-US" dirty="0" smtClean="0"/>
              <a:t>How will you capture your sample?</a:t>
            </a:r>
          </a:p>
          <a:p>
            <a:pPr marL="0" indent="0">
              <a:buNone/>
            </a:pPr>
            <a:r>
              <a:rPr lang="en-US" dirty="0" smtClean="0"/>
              <a:t>What problems can you anticipate?  Solutions?</a:t>
            </a:r>
            <a:endParaRPr lang="en-US" dirty="0"/>
          </a:p>
        </p:txBody>
      </p:sp>
    </p:spTree>
    <p:extLst>
      <p:ext uri="{BB962C8B-B14F-4D97-AF65-F5344CB8AC3E}">
        <p14:creationId xmlns:p14="http://schemas.microsoft.com/office/powerpoint/2010/main" val="276953362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Disruptions in homeostasis: Ecosystems in peril</a:t>
            </a:r>
            <a:endParaRPr lang="en-US" dirty="0"/>
          </a:p>
        </p:txBody>
      </p:sp>
      <p:sp>
        <p:nvSpPr>
          <p:cNvPr id="5" name="Text Placeholder 4"/>
          <p:cNvSpPr>
            <a:spLocks noGrp="1"/>
          </p:cNvSpPr>
          <p:nvPr>
            <p:ph type="body" idx="1"/>
          </p:nvPr>
        </p:nvSpPr>
        <p:spPr/>
        <p:txBody>
          <a:bodyPr/>
          <a:lstStyle/>
          <a:p>
            <a:r>
              <a:rPr lang="en-US" dirty="0" smtClean="0"/>
              <a:t>Page 85</a:t>
            </a:r>
            <a:endParaRPr lang="en-US" dirty="0"/>
          </a:p>
        </p:txBody>
      </p:sp>
      <p:pic>
        <p:nvPicPr>
          <p:cNvPr id="4098" name="Picture 2" descr="http://www.pressherald.com/wp-content/uploads/2012/07/portland-press-herald_366567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65637" y="120830"/>
            <a:ext cx="4589417" cy="3442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98671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1" y="666206"/>
            <a:ext cx="6701246" cy="4093428"/>
          </a:xfrm>
          <a:prstGeom prst="rect">
            <a:avLst/>
          </a:prstGeom>
        </p:spPr>
        <p:txBody>
          <a:bodyPr wrap="square">
            <a:spAutoFit/>
          </a:bodyPr>
          <a:lstStyle/>
          <a:p>
            <a:r>
              <a:rPr lang="en-US" sz="2000" b="1" dirty="0"/>
              <a:t>Green ash, which commonly grows along bodies of water such as rivers, lakes, and streams, and in floodplains, serves as habitat for several species of wildlife, particularly birds, and, in Indiana, endangered species of bats and snakes. White ash prefers upland slopes and ravines, and black ash favors areas near rivers and streams, and along bogs. Ash trees in these areas produce shade that cools the water, improving the habitat for fish and </a:t>
            </a:r>
            <a:r>
              <a:rPr lang="en-US" sz="2000" b="1" dirty="0" smtClean="0"/>
              <a:t>insects.</a:t>
            </a:r>
          </a:p>
          <a:p>
            <a:r>
              <a:rPr lang="en-US" sz="2000" dirty="0"/>
              <a:t>ash trees and their </a:t>
            </a:r>
            <a:r>
              <a:rPr lang="en-US" sz="2000" dirty="0">
                <a:hlinkClick r:id="rId2" tooltip="Fruit"/>
              </a:rPr>
              <a:t>fruit</a:t>
            </a:r>
            <a:r>
              <a:rPr lang="en-US" sz="2000" dirty="0"/>
              <a:t> provide habitat and food for various animals, such as </a:t>
            </a:r>
            <a:r>
              <a:rPr lang="en-US" sz="2000" dirty="0">
                <a:hlinkClick r:id="rId3" tooltip="Bird"/>
              </a:rPr>
              <a:t>birds</a:t>
            </a:r>
            <a:r>
              <a:rPr lang="en-US" sz="2000" dirty="0"/>
              <a:t>, </a:t>
            </a:r>
            <a:r>
              <a:rPr lang="en-US" sz="2000" dirty="0">
                <a:hlinkClick r:id="rId4" tooltip="Squirrel"/>
              </a:rPr>
              <a:t>squirrels</a:t>
            </a:r>
            <a:r>
              <a:rPr lang="en-US" sz="2000" dirty="0"/>
              <a:t>, and </a:t>
            </a:r>
            <a:r>
              <a:rPr lang="en-US" sz="2000" dirty="0">
                <a:hlinkClick r:id="rId5" tooltip="Insect"/>
              </a:rPr>
              <a:t>insect</a:t>
            </a:r>
            <a:r>
              <a:rPr lang="en-US" sz="2000" dirty="0"/>
              <a:t> </a:t>
            </a:r>
            <a:r>
              <a:rPr lang="en-US" sz="2000" dirty="0" smtClean="0"/>
              <a:t>larvae.</a:t>
            </a:r>
            <a:endParaRPr lang="en-US" sz="2000" b="1" dirty="0"/>
          </a:p>
        </p:txBody>
      </p:sp>
      <p:pic>
        <p:nvPicPr>
          <p:cNvPr id="9218" name="Picture 2" descr="File:Koeh-062.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30952" y="666206"/>
            <a:ext cx="4667250" cy="563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516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pic>
        <p:nvPicPr>
          <p:cNvPr id="5124" name="Picture 4" descr="http://www.bauermeistertree.com/uploads/8/5/1/2/8512477/6713457_or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2275" y="-66675"/>
            <a:ext cx="9229725" cy="6924675"/>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www.hungrypests.com/img/the-threat/emerald-ash-borer/small/EmeraldAshBorer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631" y="712561"/>
            <a:ext cx="3629025" cy="2190750"/>
          </a:xfrm>
          <a:prstGeom prst="rect">
            <a:avLst/>
          </a:prstGeom>
          <a:noFill/>
          <a:ln w="76200">
            <a:solidFill>
              <a:schemeClr val="accent6">
                <a:lumMod val="75000"/>
              </a:schemeClr>
            </a:solidFill>
          </a:ln>
          <a:extLst>
            <a:ext uri="{909E8E84-426E-40DD-AFC4-6F175D3DCCD1}">
              <a14:hiddenFill xmlns:a14="http://schemas.microsoft.com/office/drawing/2010/main">
                <a:solidFill>
                  <a:srgbClr val="FFFFFF"/>
                </a:solidFill>
              </a14:hiddenFill>
            </a:ext>
          </a:extLst>
        </p:spPr>
      </p:pic>
      <p:pic>
        <p:nvPicPr>
          <p:cNvPr id="5126" name="Picture 6" descr="http://www.emeraldashborer.info/images/Larvalstag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6393" y="3661227"/>
            <a:ext cx="3031263" cy="2275932"/>
          </a:xfrm>
          <a:prstGeom prst="rect">
            <a:avLst/>
          </a:prstGeom>
          <a:noFill/>
          <a:ln w="57150">
            <a:solidFill>
              <a:schemeClr val="accent6">
                <a:lumMod val="75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0957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pic>
        <p:nvPicPr>
          <p:cNvPr id="8194" name="Picture 2" descr="http://extension.missouri.edu/treepests/images/EABurbanres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826" y="333737"/>
            <a:ext cx="10700294" cy="6122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3312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dirty="0"/>
          </a:p>
        </p:txBody>
      </p:sp>
      <p:pic>
        <p:nvPicPr>
          <p:cNvPr id="6146" name="Picture 2" descr="http://www.fs.fed.us/foresthealth/technology/images/EAB_risk_201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1" y="0"/>
            <a:ext cx="3838268" cy="291301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fs.fed.us/foresthealth/technology/images/EAB_risk_201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8818" y="1149532"/>
            <a:ext cx="5172891" cy="3997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2140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pic>
        <p:nvPicPr>
          <p:cNvPr id="7170" name="Picture 2" descr="http://www.dec.ny.gov/images/lands_forests_images/ashdistcount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386" y="229235"/>
            <a:ext cx="7543800" cy="6029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26494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Invasive species</a:t>
            </a:r>
            <a:endParaRPr lang="en-US" dirty="0"/>
          </a:p>
        </p:txBody>
      </p:sp>
      <p:sp>
        <p:nvSpPr>
          <p:cNvPr id="5" name="Content Placeholder 4"/>
          <p:cNvSpPr>
            <a:spLocks noGrp="1"/>
          </p:cNvSpPr>
          <p:nvPr>
            <p:ph idx="1"/>
          </p:nvPr>
        </p:nvSpPr>
        <p:spPr/>
        <p:txBody>
          <a:bodyPr/>
          <a:lstStyle/>
          <a:p>
            <a:r>
              <a:rPr lang="en-US" dirty="0" smtClean="0"/>
              <a:t>“WANTED” POSTER</a:t>
            </a:r>
          </a:p>
          <a:p>
            <a:r>
              <a:rPr lang="en-US" dirty="0" smtClean="0"/>
              <a:t>WNY THREAT</a:t>
            </a:r>
          </a:p>
          <a:p>
            <a:r>
              <a:rPr lang="en-US" dirty="0" smtClean="0"/>
              <a:t>PICTURE</a:t>
            </a:r>
          </a:p>
          <a:p>
            <a:pPr lvl="1"/>
            <a:r>
              <a:rPr lang="en-US" smtClean="0"/>
              <a:t>FACTS ABOUT ORGANISM</a:t>
            </a:r>
            <a:endParaRPr lang="en-US" dirty="0" smtClean="0"/>
          </a:p>
          <a:p>
            <a:pPr lvl="1"/>
            <a:r>
              <a:rPr lang="en-US" dirty="0" smtClean="0"/>
              <a:t>COUNTRY OF ORIGIN</a:t>
            </a:r>
          </a:p>
          <a:p>
            <a:pPr lvl="1"/>
            <a:r>
              <a:rPr lang="en-US" dirty="0" smtClean="0"/>
              <a:t>ROUTE OF INTRODUCTION/WHY</a:t>
            </a:r>
          </a:p>
          <a:p>
            <a:pPr lvl="1"/>
            <a:r>
              <a:rPr lang="en-US" dirty="0" smtClean="0"/>
              <a:t>IMPACT ON ENVIRONMENT</a:t>
            </a:r>
          </a:p>
          <a:p>
            <a:pPr lvl="1"/>
            <a:r>
              <a:rPr lang="en-US" dirty="0" smtClean="0"/>
              <a:t>MAP OF CURRENT DISTRIBUTION</a:t>
            </a:r>
          </a:p>
          <a:p>
            <a:pPr lvl="1"/>
            <a:r>
              <a:rPr lang="en-US" dirty="0" smtClean="0"/>
              <a:t>POSSIBLE CONTROL/IRRADICATION </a:t>
            </a:r>
          </a:p>
          <a:p>
            <a:pPr lvl="1"/>
            <a:endParaRPr lang="en-US" dirty="0" smtClean="0"/>
          </a:p>
          <a:p>
            <a:pPr marL="457200" lvl="1" indent="0">
              <a:buNone/>
            </a:pPr>
            <a:endParaRPr lang="en-US" dirty="0"/>
          </a:p>
        </p:txBody>
      </p:sp>
    </p:spTree>
    <p:extLst>
      <p:ext uri="{BB962C8B-B14F-4D97-AF65-F5344CB8AC3E}">
        <p14:creationId xmlns:p14="http://schemas.microsoft.com/office/powerpoint/2010/main" val="14152526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A207AED3-9ABC-4A18-9978-A59B65688B1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1517</TotalTime>
  <Words>742</Words>
  <Application>Microsoft Office PowerPoint</Application>
  <PresentationFormat>Custom</PresentationFormat>
  <Paragraphs>113</Paragraphs>
  <Slides>47</Slides>
  <Notes>3</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Ion</vt:lpstr>
      <vt:lpstr>Homeostasis</vt:lpstr>
      <vt:lpstr>The term homeostasis was first used by American Walter Bradford Cannon in 1820s         </vt:lpstr>
      <vt:lpstr>PowerPoint Presentation</vt:lpstr>
      <vt:lpstr>What happens in your body when you get cold?</vt:lpstr>
      <vt:lpstr>PowerPoint Presentation</vt:lpstr>
      <vt:lpstr>Feedback loops</vt:lpstr>
      <vt:lpstr>PowerPoint Presentation</vt:lpstr>
      <vt:lpstr>PowerPoint Presentation</vt:lpstr>
      <vt:lpstr>How does temp regulation work in ectothermic organisms?</vt:lpstr>
      <vt:lpstr>Ectothermic temp regulation</vt:lpstr>
      <vt:lpstr>Neg feedback: blood sugar levels</vt:lpstr>
      <vt:lpstr>POSITIVE FEEDBACK</vt:lpstr>
      <vt:lpstr>How is fruit ripening a positive feedback?</vt:lpstr>
      <vt:lpstr>Failure to maintain homeostasis results in disease</vt:lpstr>
      <vt:lpstr>Example case: Failure to maintain steady blood sugar levels</vt:lpstr>
      <vt:lpstr>Diabetes.. A few facts</vt:lpstr>
      <vt:lpstr>PowerPoint Presentation</vt:lpstr>
      <vt:lpstr>PowerPoint Presentation</vt:lpstr>
      <vt:lpstr>Research a feedback loop </vt:lpstr>
      <vt:lpstr>MAINTAINING HOMEOSTASIS: EVOLUTIONARY CONSERVATION</vt:lpstr>
      <vt:lpstr>PowerPoint Presentation</vt:lpstr>
      <vt:lpstr>PowerPoint Presentation</vt:lpstr>
      <vt:lpstr>PowerPoint Presentation</vt:lpstr>
      <vt:lpstr>KEEPING THE BALANCE: INDENTIFYING PATTERNS</vt:lpstr>
      <vt:lpstr>CHANGES IN ENVIRONMENT INFLUENCE HOMEOSTASIS of cells and of organisms</vt:lpstr>
      <vt:lpstr>Cells are affected by biotic and abiotic factors</vt:lpstr>
      <vt:lpstr>Example: Quorum Sensing in bacteria</vt:lpstr>
      <vt:lpstr>Change in Environment influences Homeostasis of organisms</vt:lpstr>
      <vt:lpstr>Organisms are affected by biotic and abiotic factors</vt:lpstr>
      <vt:lpstr>PowerPoint Presentation</vt:lpstr>
      <vt:lpstr>PowerPoint Presentation</vt:lpstr>
      <vt:lpstr>PowerPoint Presentation</vt:lpstr>
      <vt:lpstr>What determines dispersal patterns?</vt:lpstr>
      <vt:lpstr>PowerPoint Presentation</vt:lpstr>
      <vt:lpstr>Estimating population size</vt:lpstr>
      <vt:lpstr>Direct count</vt:lpstr>
      <vt:lpstr>Mark and recapture</vt:lpstr>
      <vt:lpstr>How does mark-recapture work?</vt:lpstr>
      <vt:lpstr>Challenge: How many mealworms?     </vt:lpstr>
      <vt:lpstr>How can I use mark-recapture to estimate the number of mealworms in the container?</vt:lpstr>
      <vt:lpstr>Disruptions in homeostasis: Ecosystems in peril</vt:lpstr>
      <vt:lpstr>PowerPoint Presentation</vt:lpstr>
      <vt:lpstr>PowerPoint Presentation</vt:lpstr>
      <vt:lpstr>PowerPoint Presentation</vt:lpstr>
      <vt:lpstr>PowerPoint Presentation</vt:lpstr>
      <vt:lpstr>PowerPoint Presentation</vt:lpstr>
      <vt:lpstr>Invasive species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Homeostasis</dc:title>
  <dc:creator>Holly Becher</dc:creator>
  <cp:lastModifiedBy>Holly Becher</cp:lastModifiedBy>
  <cp:revision>32</cp:revision>
  <dcterms:created xsi:type="dcterms:W3CDTF">2014-12-29T12:34:23Z</dcterms:created>
  <dcterms:modified xsi:type="dcterms:W3CDTF">2015-12-09T16:10:58Z</dcterms:modified>
</cp:coreProperties>
</file>