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83" r:id="rId4"/>
    <p:sldId id="285" r:id="rId5"/>
    <p:sldId id="284" r:id="rId6"/>
    <p:sldId id="291" r:id="rId7"/>
    <p:sldId id="277" r:id="rId8"/>
    <p:sldId id="272" r:id="rId9"/>
    <p:sldId id="293" r:id="rId10"/>
    <p:sldId id="29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1482B4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2784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C6ACDD-306A-4594-B029-E71C3F1A58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8C1E5-52C2-492A-A4FE-675ECAE028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2D107-FE48-4035-B313-3A8ADB93C23A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3C4C7B-8FD5-4333-9A08-727E1D99565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DD8AA3-3652-437B-AA7B-75A29581ED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29E7A-382E-4011-B662-CCFC11939E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02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07406-A01A-4C6F-8DF4-D5EABFF194B9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F60E4-4C5E-4D43-B1CB-1355E210B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721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  <a:p>
            <a:r>
              <a:rPr lang="en-US" dirty="0"/>
              <a:t>Date</a:t>
            </a:r>
          </a:p>
          <a:p>
            <a:r>
              <a:rPr lang="en-US" dirty="0"/>
              <a:t>Location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81500" y="6344142"/>
            <a:ext cx="381000" cy="365125"/>
          </a:xfrm>
        </p:spPr>
        <p:txBody>
          <a:bodyPr/>
          <a:lstStyle/>
          <a:p>
            <a:fld id="{061D260C-E0CF-4B23-9053-6C09573C26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990600" y="6106180"/>
            <a:ext cx="3390900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Great Neck Public Schools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500" cap="none" spc="5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Where Discovery Leads to Greatness</a:t>
            </a:r>
            <a:endParaRPr lang="en-US" sz="1200" kern="1500" spc="50" baseline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218236"/>
            <a:ext cx="2438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algn="r"/>
            <a:r>
              <a:rPr lang="en-US"/>
              <a:t>#DiscoverGreatness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81500" y="6400799"/>
            <a:ext cx="381000" cy="365125"/>
          </a:xfrm>
        </p:spPr>
        <p:txBody>
          <a:bodyPr/>
          <a:lstStyle/>
          <a:p>
            <a:fld id="{061D260C-E0CF-4B23-9053-6C09573C2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81500" y="6356351"/>
            <a:ext cx="381000" cy="365125"/>
          </a:xfrm>
        </p:spPr>
        <p:txBody>
          <a:bodyPr/>
          <a:lstStyle/>
          <a:p>
            <a:fld id="{061D260C-E0CF-4B23-9053-6C09573C26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C3F17B4-0DD2-4D4F-9EA3-75E5828F8DB6}"/>
              </a:ext>
            </a:extLst>
          </p:cNvPr>
          <p:cNvSpPr txBox="1">
            <a:spLocks/>
          </p:cNvSpPr>
          <p:nvPr userDrawn="1"/>
        </p:nvSpPr>
        <p:spPr>
          <a:xfrm>
            <a:off x="-457200" y="614751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#</a:t>
            </a:r>
            <a:r>
              <a:rPr lang="en-US" dirty="0" err="1"/>
              <a:t>DiscoverGreatness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054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05300" y="6319354"/>
            <a:ext cx="381000" cy="365125"/>
          </a:xfrm>
        </p:spPr>
        <p:txBody>
          <a:bodyPr/>
          <a:lstStyle>
            <a:lvl1pPr>
              <a:defRPr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061D260C-E0CF-4B23-9053-6C09573C26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67C6D74-1B53-4C13-A173-2E7A375057C3}"/>
              </a:ext>
            </a:extLst>
          </p:cNvPr>
          <p:cNvSpPr txBox="1">
            <a:spLocks/>
          </p:cNvSpPr>
          <p:nvPr userDrawn="1"/>
        </p:nvSpPr>
        <p:spPr>
          <a:xfrm>
            <a:off x="-419100" y="622897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#DiscoverGreatness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1054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81500" y="6343435"/>
            <a:ext cx="381000" cy="365125"/>
          </a:xfrm>
        </p:spPr>
        <p:txBody>
          <a:bodyPr/>
          <a:lstStyle>
            <a:lvl1pPr>
              <a:defRPr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061D260C-E0CF-4B23-9053-6C09573C26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D052607-1C6D-4A76-BFBD-921FB3A7D3AA}"/>
              </a:ext>
            </a:extLst>
          </p:cNvPr>
          <p:cNvSpPr txBox="1">
            <a:spLocks/>
          </p:cNvSpPr>
          <p:nvPr userDrawn="1"/>
        </p:nvSpPr>
        <p:spPr>
          <a:xfrm>
            <a:off x="-418306" y="6160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#DiscoverGreatness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81500" y="6356351"/>
            <a:ext cx="381000" cy="365125"/>
          </a:xfrm>
        </p:spPr>
        <p:txBody>
          <a:bodyPr/>
          <a:lstStyle>
            <a:lvl1pPr>
              <a:defRPr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061D260C-E0CF-4B23-9053-6C09573C26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4405119-E6E6-4D9E-B02A-FFDFA73296AF}"/>
              </a:ext>
            </a:extLst>
          </p:cNvPr>
          <p:cNvSpPr txBox="1">
            <a:spLocks/>
          </p:cNvSpPr>
          <p:nvPr userDrawn="1"/>
        </p:nvSpPr>
        <p:spPr>
          <a:xfrm>
            <a:off x="-457200" y="61737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#</a:t>
            </a:r>
            <a:r>
              <a:rPr lang="en-US" dirty="0" err="1"/>
              <a:t>DiscoverGreatness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1054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495800" y="6332925"/>
            <a:ext cx="381000" cy="365125"/>
          </a:xfrm>
        </p:spPr>
        <p:txBody>
          <a:bodyPr/>
          <a:lstStyle>
            <a:lvl1pPr>
              <a:defRPr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061D260C-E0CF-4B23-9053-6C09573C26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08BCD-AF6F-4052-B3D8-FCBD50897AF5}"/>
              </a:ext>
            </a:extLst>
          </p:cNvPr>
          <p:cNvSpPr txBox="1">
            <a:spLocks/>
          </p:cNvSpPr>
          <p:nvPr userDrawn="1"/>
        </p:nvSpPr>
        <p:spPr>
          <a:xfrm>
            <a:off x="-457200" y="6150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#DiscoverGreatness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054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81500" y="6356352"/>
            <a:ext cx="381000" cy="365125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061D260C-E0CF-4B23-9053-6C09573C26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34D6FCD-16DD-4B04-9C62-0D8B4689256B}"/>
              </a:ext>
            </a:extLst>
          </p:cNvPr>
          <p:cNvSpPr txBox="1">
            <a:spLocks/>
          </p:cNvSpPr>
          <p:nvPr userDrawn="1"/>
        </p:nvSpPr>
        <p:spPr>
          <a:xfrm>
            <a:off x="-457200" y="615802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#DiscoverGreatness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054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81500" y="6356351"/>
            <a:ext cx="381000" cy="365125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061D260C-E0CF-4B23-9053-6C09573C26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BB6B08A-0E52-4FF2-B5FA-0981C1EFC9EB}"/>
              </a:ext>
            </a:extLst>
          </p:cNvPr>
          <p:cNvSpPr txBox="1">
            <a:spLocks/>
          </p:cNvSpPr>
          <p:nvPr userDrawn="1"/>
        </p:nvSpPr>
        <p:spPr>
          <a:xfrm>
            <a:off x="-457200" y="61722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#DiscoverGreatness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6356352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D260C-E0CF-4B23-9053-6C09573C26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lowchart: Process 7"/>
          <p:cNvSpPr/>
          <p:nvPr/>
        </p:nvSpPr>
        <p:spPr>
          <a:xfrm>
            <a:off x="8610600" y="0"/>
            <a:ext cx="76200" cy="6858000"/>
          </a:xfrm>
          <a:prstGeom prst="flowChartProcess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 descr="New Logo Transparent bkgrd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5791200"/>
            <a:ext cx="1066800" cy="1066800"/>
          </a:xfrm>
          <a:prstGeom prst="rect">
            <a:avLst/>
          </a:prstGeom>
        </p:spPr>
      </p:pic>
      <p:sp>
        <p:nvSpPr>
          <p:cNvPr id="11" name="Flowchart: Process 10"/>
          <p:cNvSpPr/>
          <p:nvPr/>
        </p:nvSpPr>
        <p:spPr>
          <a:xfrm>
            <a:off x="8686800" y="0"/>
            <a:ext cx="76200" cy="6858000"/>
          </a:xfrm>
          <a:prstGeom prst="flowChartProcess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89286-58CE-4169-B485-570C9135FA8B}"/>
              </a:ext>
            </a:extLst>
          </p:cNvPr>
          <p:cNvSpPr txBox="1">
            <a:spLocks/>
          </p:cNvSpPr>
          <p:nvPr userDrawn="1"/>
        </p:nvSpPr>
        <p:spPr>
          <a:xfrm>
            <a:off x="-438150" y="614751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#DiscoverGreatness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2"/>
        </a:buBlip>
        <a:defRPr sz="32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2"/>
        </a:buBlip>
        <a:defRPr sz="2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2"/>
        </a:buBlip>
        <a:defRPr sz="24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2"/>
        </a:buBlip>
        <a:defRPr sz="20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2"/>
        </a:buBlip>
        <a:defRPr sz="20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-nc-sa/3.0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sa/3.0/" TargetMode="External"/><Relationship Id="rId2" Type="http://schemas.openxmlformats.org/officeDocument/2006/relationships/hyperlink" Target="https://www.greatneck.k12.ny.us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okeefe@greatneck.k12.ny.us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://www.greatneck.k12.ny.us/voting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tscpl.org/books-movies-music/bestbooks201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533400"/>
            <a:ext cx="8229600" cy="1470025"/>
          </a:xfrm>
        </p:spPr>
        <p:txBody>
          <a:bodyPr>
            <a:normAutofit fontScale="90000"/>
          </a:bodyPr>
          <a:lstStyle/>
          <a:p>
            <a:r>
              <a:rPr lang="en-US" sz="7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Board of Education</a:t>
            </a:r>
            <a:br>
              <a:rPr lang="en-US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2023-2024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133600"/>
            <a:ext cx="8229600" cy="38862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7600" b="1" dirty="0">
                <a:solidFill>
                  <a:schemeClr val="accent2">
                    <a:lumMod val="75000"/>
                  </a:schemeClr>
                </a:solidFill>
              </a:rPr>
              <a:t>Budget Hearing Presentation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5100" dirty="0">
                <a:solidFill>
                  <a:schemeClr val="accent2">
                    <a:lumMod val="75000"/>
                  </a:schemeClr>
                </a:solidFill>
              </a:rPr>
              <a:t>May 3, 2023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300" b="1" i="1" dirty="0">
                <a:solidFill>
                  <a:schemeClr val="accent5">
                    <a:lumMod val="25000"/>
                  </a:schemeClr>
                </a:solidFill>
              </a:rPr>
              <a:t>Dr. Teresa Prendergast, Superintendent of Schools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200" i="1" dirty="0">
                <a:solidFill>
                  <a:schemeClr val="accent5">
                    <a:lumMod val="25000"/>
                  </a:schemeClr>
                </a:solidFill>
              </a:rPr>
              <a:t>John J. O’Keefe, Assistant Superintendent for Business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200" i="1" dirty="0">
                <a:solidFill>
                  <a:schemeClr val="accent5">
                    <a:lumMod val="25000"/>
                  </a:schemeClr>
                </a:solidFill>
              </a:rPr>
              <a:t>Brian C. Ernst, School Business Administrator</a:t>
            </a:r>
          </a:p>
          <a:p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9EAFB-EFFC-44BB-B3FC-67998D28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415" y="6400800"/>
            <a:ext cx="381000" cy="365125"/>
          </a:xfrm>
        </p:spPr>
        <p:txBody>
          <a:bodyPr/>
          <a:lstStyle/>
          <a:p>
            <a:fld id="{061D260C-E0CF-4B23-9053-6C09573C266A}" type="slidenum">
              <a:rPr lang="en-US" sz="1800" b="1" smtClean="0">
                <a:solidFill>
                  <a:schemeClr val="accent4">
                    <a:lumMod val="75000"/>
                  </a:schemeClr>
                </a:solidFill>
              </a:rPr>
              <a:pPr/>
              <a:t>1</a:t>
            </a:fld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7772400" cy="762000"/>
          </a:xfrm>
        </p:spPr>
        <p:txBody>
          <a:bodyPr>
            <a:noAutofit/>
          </a:bodyPr>
          <a:lstStyle/>
          <a:p>
            <a:br>
              <a:rPr lang="en-US" sz="4000" b="1" dirty="0">
                <a:solidFill>
                  <a:srgbClr val="1F497D">
                    <a:lumMod val="60000"/>
                    <a:lumOff val="40000"/>
                  </a:srgbClr>
                </a:solidFill>
              </a:rPr>
            </a:br>
            <a:r>
              <a:rPr lang="en-US" sz="40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Budget Vote &amp; Trustee Election</a:t>
            </a:r>
            <a:br>
              <a:rPr lang="en-US" sz="4800" b="1" dirty="0">
                <a:solidFill>
                  <a:schemeClr val="bg2">
                    <a:lumMod val="10000"/>
                  </a:schemeClr>
                </a:solidFill>
              </a:rPr>
            </a:br>
            <a:endParaRPr lang="en-U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838200"/>
            <a:ext cx="8229600" cy="5181600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May 16, 2023 – Annual Election and Budget Vote</a:t>
            </a:r>
          </a:p>
          <a:p>
            <a:pPr marL="914400" lvl="1" indent="-4572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0000"/>
                </a:solidFill>
              </a:rPr>
              <a:t>7:00 AM – 10:00 PM at EM Baker, Lakeville, Saddle Rock, or </a:t>
            </a:r>
          </a:p>
          <a:p>
            <a:pPr lvl="1" algn="l">
              <a:lnSpc>
                <a:spcPct val="150000"/>
              </a:lnSpc>
              <a:spcBef>
                <a:spcPts val="0"/>
              </a:spcBef>
            </a:pPr>
            <a:r>
              <a:rPr lang="en-US" sz="1800" b="1" dirty="0">
                <a:solidFill>
                  <a:srgbClr val="000000"/>
                </a:solidFill>
              </a:rPr>
              <a:t>	South High School</a:t>
            </a:r>
          </a:p>
          <a:p>
            <a:endParaRPr lang="en-US" sz="1000" b="1" dirty="0"/>
          </a:p>
          <a:p>
            <a:pPr marL="914400" lvl="1" indent="-45720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800" b="1" dirty="0">
              <a:solidFill>
                <a:srgbClr val="000000"/>
              </a:solidFill>
            </a:endParaRPr>
          </a:p>
          <a:p>
            <a:pPr marL="914400" lvl="1" indent="-45720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800" b="1" dirty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2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2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9EAFB-EFFC-44BB-B3FC-67998D28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415" y="6400800"/>
            <a:ext cx="381000" cy="365125"/>
          </a:xfrm>
        </p:spPr>
        <p:txBody>
          <a:bodyPr/>
          <a:lstStyle/>
          <a:p>
            <a:fld id="{061D260C-E0CF-4B23-9053-6C09573C266A}" type="slidenum">
              <a:rPr lang="en-US" sz="1800" b="1" smtClean="0">
                <a:solidFill>
                  <a:schemeClr val="accent4">
                    <a:lumMod val="75000"/>
                  </a:schemeClr>
                </a:solidFill>
              </a:rPr>
              <a:pPr/>
              <a:t>2</a:t>
            </a:fld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3F6D24-11F3-4B03-8D94-21B64F9D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506" y="2302933"/>
            <a:ext cx="3564160" cy="40865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2DF9C7-5A22-461B-87B4-7F24DD8E84C3}"/>
              </a:ext>
            </a:extLst>
          </p:cNvPr>
          <p:cNvSpPr txBox="1"/>
          <p:nvPr/>
        </p:nvSpPr>
        <p:spPr>
          <a:xfrm>
            <a:off x="228600" y="2209800"/>
            <a:ext cx="4724400" cy="4318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In order to vote, you must be </a:t>
            </a:r>
            <a:r>
              <a:rPr lang="en-US" sz="1200" b="1" u="sng" dirty="0">
                <a:solidFill>
                  <a:schemeClr val="accent1">
                    <a:lumMod val="50000"/>
                  </a:schemeClr>
                </a:solidFill>
              </a:rPr>
              <a:t>18 years of age or older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, a </a:t>
            </a:r>
            <a:r>
              <a:rPr lang="en-US" sz="1200" b="1" u="sng" dirty="0">
                <a:solidFill>
                  <a:schemeClr val="accent1">
                    <a:lumMod val="50000"/>
                  </a:schemeClr>
                </a:solidFill>
              </a:rPr>
              <a:t>citizen of the U.S.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, and have lived in the District for </a:t>
            </a:r>
            <a:r>
              <a:rPr lang="en-US" sz="1200" b="1" u="sng" dirty="0">
                <a:solidFill>
                  <a:schemeClr val="accent1">
                    <a:lumMod val="50000"/>
                  </a:schemeClr>
                </a:solidFill>
              </a:rPr>
              <a:t>at least 30 days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Register to vote at the Phipps Administration Building on school days from 9:00 am to 4:00 pm, or at the Nassau County Board of Elections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You must be </a:t>
            </a:r>
            <a:r>
              <a:rPr lang="en-US" sz="1200" b="1" u="sng" dirty="0">
                <a:solidFill>
                  <a:schemeClr val="accent1">
                    <a:lumMod val="50000"/>
                  </a:schemeClr>
                </a:solidFill>
              </a:rPr>
              <a:t>registered to vote by May 11</a:t>
            </a:r>
            <a:r>
              <a:rPr lang="en-US" sz="1200" b="1" u="sng" baseline="30000" dirty="0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en-US" sz="1200" b="1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to vote May 16</a:t>
            </a:r>
            <a:r>
              <a:rPr lang="en-US" sz="1200" baseline="30000" dirty="0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Qualified voters can obtain applications for absentee ballots by contacting the District Clerk’s Office (516) 441-4007, or by emailing districtclerk@greatneck.k12.ny.us</a:t>
            </a:r>
            <a:endParaRPr lang="en-US" sz="12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Residents who are unsure of their polling location can use the online Poll Place Finder tool on the District website (www.greatneck.k12.ny.us/voting) </a:t>
            </a:r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or call the</a:t>
            </a:r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District Clerk on school days </a:t>
            </a:r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from 9:00AM – 4:00 PM (516-441-4007)</a:t>
            </a:r>
          </a:p>
          <a:p>
            <a:pPr marL="914400" lvl="1" indent="-4572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981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44" y="-117352"/>
            <a:ext cx="8458200" cy="832785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2023-24 Budgetary Highlights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244" y="651933"/>
            <a:ext cx="8229600" cy="5295900"/>
          </a:xfrm>
        </p:spPr>
        <p:txBody>
          <a:bodyPr>
            <a:normAutofit fontScale="25000" lnSpcReduction="20000"/>
          </a:bodyPr>
          <a:lstStyle/>
          <a:p>
            <a:pPr marL="457200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6400" dirty="0">
                <a:solidFill>
                  <a:schemeClr val="accent1">
                    <a:lumMod val="50000"/>
                  </a:schemeClr>
                </a:solidFill>
              </a:rPr>
              <a:t>Fiscally Prudent Budgeting within the Tax Levy Cap limits</a:t>
            </a:r>
          </a:p>
          <a:p>
            <a:pPr marL="457200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6400" dirty="0">
                <a:solidFill>
                  <a:schemeClr val="accent1">
                    <a:lumMod val="50000"/>
                  </a:schemeClr>
                </a:solidFill>
              </a:rPr>
              <a:t>Maintains District Staffing to Support Student Needs</a:t>
            </a:r>
          </a:p>
          <a:p>
            <a:pPr marL="457200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6400" dirty="0">
                <a:solidFill>
                  <a:schemeClr val="accent1">
                    <a:lumMod val="50000"/>
                  </a:schemeClr>
                </a:solidFill>
              </a:rPr>
              <a:t>Provides Funding to Support Additional Positions Throughout District</a:t>
            </a:r>
          </a:p>
          <a:p>
            <a:pPr lvl="2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000000"/>
                </a:solidFill>
              </a:rPr>
              <a:t>Addition of </a:t>
            </a:r>
            <a:r>
              <a:rPr lang="en-US" sz="4800" b="1" dirty="0">
                <a:solidFill>
                  <a:srgbClr val="000000"/>
                </a:solidFill>
              </a:rPr>
              <a:t>1.0 FTE </a:t>
            </a:r>
            <a:r>
              <a:rPr lang="en-US" sz="4800" dirty="0">
                <a:solidFill>
                  <a:srgbClr val="000000"/>
                </a:solidFill>
              </a:rPr>
              <a:t>Elementary</a:t>
            </a:r>
            <a:r>
              <a:rPr lang="en-US" sz="4800" b="1" dirty="0">
                <a:solidFill>
                  <a:srgbClr val="000000"/>
                </a:solidFill>
              </a:rPr>
              <a:t> </a:t>
            </a:r>
            <a:r>
              <a:rPr lang="en-US" sz="4800" dirty="0">
                <a:solidFill>
                  <a:srgbClr val="000000"/>
                </a:solidFill>
              </a:rPr>
              <a:t>Social Worker</a:t>
            </a:r>
          </a:p>
          <a:p>
            <a:pPr lvl="2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000000"/>
                </a:solidFill>
              </a:rPr>
              <a:t>Addition of </a:t>
            </a:r>
            <a:r>
              <a:rPr lang="en-US" sz="4800" b="1" dirty="0">
                <a:solidFill>
                  <a:srgbClr val="000000"/>
                </a:solidFill>
              </a:rPr>
              <a:t>0.2 FTE</a:t>
            </a:r>
            <a:r>
              <a:rPr lang="en-US" sz="4800" dirty="0">
                <a:solidFill>
                  <a:srgbClr val="000000"/>
                </a:solidFill>
              </a:rPr>
              <a:t> Speech Pathologist</a:t>
            </a:r>
          </a:p>
          <a:p>
            <a:pPr lvl="2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000000"/>
                </a:solidFill>
              </a:rPr>
              <a:t>Addition of </a:t>
            </a:r>
            <a:r>
              <a:rPr lang="en-US" sz="4800" b="1" dirty="0">
                <a:solidFill>
                  <a:srgbClr val="000000"/>
                </a:solidFill>
              </a:rPr>
              <a:t>6.1 FTE</a:t>
            </a:r>
            <a:r>
              <a:rPr lang="en-US" sz="4800" dirty="0">
                <a:solidFill>
                  <a:srgbClr val="000000"/>
                </a:solidFill>
              </a:rPr>
              <a:t> of Elementary staff</a:t>
            </a:r>
          </a:p>
          <a:p>
            <a:pPr lvl="2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000000"/>
                </a:solidFill>
              </a:rPr>
              <a:t>Addition of </a:t>
            </a:r>
            <a:r>
              <a:rPr lang="en-US" sz="4800" b="1" dirty="0">
                <a:solidFill>
                  <a:srgbClr val="000000"/>
                </a:solidFill>
              </a:rPr>
              <a:t>4.1 FTE </a:t>
            </a:r>
            <a:r>
              <a:rPr lang="en-US" sz="4800" dirty="0">
                <a:solidFill>
                  <a:srgbClr val="000000"/>
                </a:solidFill>
              </a:rPr>
              <a:t>of Secondary staff</a:t>
            </a:r>
          </a:p>
          <a:p>
            <a:pPr marL="457200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6400" dirty="0">
                <a:solidFill>
                  <a:schemeClr val="accent1">
                    <a:lumMod val="50000"/>
                  </a:schemeClr>
                </a:solidFill>
              </a:rPr>
              <a:t>Continued investments in security upgrades throughout the District</a:t>
            </a:r>
          </a:p>
          <a:p>
            <a:pPr lvl="2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000000"/>
                </a:solidFill>
              </a:rPr>
              <a:t>Additional: security cameras, security staff, and electronic door access controls</a:t>
            </a:r>
          </a:p>
          <a:p>
            <a:pPr marL="457200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6400" dirty="0">
                <a:solidFill>
                  <a:schemeClr val="accent1">
                    <a:lumMod val="50000"/>
                  </a:schemeClr>
                </a:solidFill>
              </a:rPr>
              <a:t>Continued Funding for New and Replacement Equipment Throughout District</a:t>
            </a:r>
          </a:p>
          <a:p>
            <a:pPr marL="914400" lvl="1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000000"/>
                </a:solidFill>
              </a:rPr>
              <a:t>Classroom, Music, Instructional Technology, Security, Facilities, Athletics</a:t>
            </a:r>
          </a:p>
          <a:p>
            <a:pPr marL="457200" indent="-457200" algn="l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6400" dirty="0">
                <a:solidFill>
                  <a:schemeClr val="accent1">
                    <a:lumMod val="50000"/>
                  </a:schemeClr>
                </a:solidFill>
              </a:rPr>
              <a:t>Continued Funding for Capital Expenditures</a:t>
            </a:r>
          </a:p>
          <a:p>
            <a:pPr lvl="2" indent="-457200" algn="just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4800" b="1" u="sng" dirty="0">
                <a:solidFill>
                  <a:srgbClr val="000000"/>
                </a:solidFill>
              </a:rPr>
              <a:t>E.M. Baker </a:t>
            </a:r>
            <a:r>
              <a:rPr lang="en-US" sz="4800" dirty="0">
                <a:solidFill>
                  <a:srgbClr val="000000"/>
                </a:solidFill>
              </a:rPr>
              <a:t>- Renovate existing building foundation; </a:t>
            </a:r>
            <a:r>
              <a:rPr lang="en-US" sz="4800" b="1" u="sng" dirty="0">
                <a:solidFill>
                  <a:srgbClr val="000000"/>
                </a:solidFill>
              </a:rPr>
              <a:t>J.F. Kennedy</a:t>
            </a:r>
            <a:r>
              <a:rPr lang="en-US" sz="4800" b="1" dirty="0">
                <a:solidFill>
                  <a:srgbClr val="000000"/>
                </a:solidFill>
              </a:rPr>
              <a:t> </a:t>
            </a:r>
            <a:r>
              <a:rPr lang="en-US" sz="4800" dirty="0">
                <a:solidFill>
                  <a:srgbClr val="000000"/>
                </a:solidFill>
              </a:rPr>
              <a:t>- Replace student cafeteria roof top HVAC unit, Renovation of teacher resource center (phase 2); </a:t>
            </a:r>
            <a:r>
              <a:rPr lang="en-US" sz="4800" b="1" u="sng" dirty="0">
                <a:solidFill>
                  <a:srgbClr val="000000"/>
                </a:solidFill>
              </a:rPr>
              <a:t>Lakeville</a:t>
            </a:r>
            <a:r>
              <a:rPr lang="en-US" sz="4800" dirty="0">
                <a:solidFill>
                  <a:srgbClr val="000000"/>
                </a:solidFill>
              </a:rPr>
              <a:t> - Renovate masonry above art room windows, cafeteria and along rear classrooms, Replace exterior ramp/stair to lower classrooms and renovate retaining wall; </a:t>
            </a:r>
            <a:r>
              <a:rPr lang="en-US" sz="4800" b="1" u="sng" dirty="0">
                <a:solidFill>
                  <a:srgbClr val="000000"/>
                </a:solidFill>
              </a:rPr>
              <a:t>Saddle Rock</a:t>
            </a:r>
            <a:r>
              <a:rPr lang="en-US" sz="4800" b="1" dirty="0">
                <a:solidFill>
                  <a:srgbClr val="000000"/>
                </a:solidFill>
              </a:rPr>
              <a:t> </a:t>
            </a:r>
            <a:r>
              <a:rPr lang="en-US" sz="4800" dirty="0">
                <a:solidFill>
                  <a:srgbClr val="000000"/>
                </a:solidFill>
              </a:rPr>
              <a:t>- Renovate loading dock/parking lot; </a:t>
            </a:r>
            <a:r>
              <a:rPr lang="en-US" sz="4800" b="1" u="sng" dirty="0">
                <a:solidFill>
                  <a:srgbClr val="000000"/>
                </a:solidFill>
              </a:rPr>
              <a:t>North Middle</a:t>
            </a:r>
            <a:r>
              <a:rPr lang="en-US" sz="4800" b="1" dirty="0">
                <a:solidFill>
                  <a:srgbClr val="000000"/>
                </a:solidFill>
              </a:rPr>
              <a:t> </a:t>
            </a:r>
            <a:r>
              <a:rPr lang="en-US" sz="4800" dirty="0">
                <a:solidFill>
                  <a:srgbClr val="000000"/>
                </a:solidFill>
              </a:rPr>
              <a:t>- Replace student cafeteria roof top HVAC unit, Repave existing parking lot and drainage improvements (Arrandale Ave. entrance); </a:t>
            </a:r>
            <a:r>
              <a:rPr lang="en-US" sz="4800" b="1" u="sng" dirty="0">
                <a:solidFill>
                  <a:srgbClr val="000000"/>
                </a:solidFill>
              </a:rPr>
              <a:t>North High</a:t>
            </a:r>
            <a:r>
              <a:rPr lang="en-US" sz="4800" b="1" dirty="0">
                <a:solidFill>
                  <a:srgbClr val="000000"/>
                </a:solidFill>
              </a:rPr>
              <a:t> - </a:t>
            </a:r>
            <a:r>
              <a:rPr lang="en-US" sz="4800" dirty="0">
                <a:solidFill>
                  <a:srgbClr val="000000"/>
                </a:solidFill>
              </a:rPr>
              <a:t>Repave parking lot and drainage improvements (Polo Rd. entrance), Replace floor, renovate wall and casework in classroom 28; </a:t>
            </a:r>
            <a:r>
              <a:rPr lang="en-US" sz="4800" b="1" u="sng" dirty="0">
                <a:solidFill>
                  <a:srgbClr val="000000"/>
                </a:solidFill>
              </a:rPr>
              <a:t>South Middle</a:t>
            </a:r>
            <a:r>
              <a:rPr lang="en-US" sz="4800" dirty="0">
                <a:solidFill>
                  <a:srgbClr val="000000"/>
                </a:solidFill>
              </a:rPr>
              <a:t> - Renovate, recondition, grade, irrigate lacrosse and softball fields, Renovate student cafeteria bathrooms; </a:t>
            </a:r>
            <a:r>
              <a:rPr lang="en-US" sz="4800" b="1" u="sng" dirty="0">
                <a:solidFill>
                  <a:srgbClr val="000000"/>
                </a:solidFill>
              </a:rPr>
              <a:t>South High</a:t>
            </a:r>
            <a:r>
              <a:rPr lang="en-US" sz="4800" b="1" dirty="0">
                <a:solidFill>
                  <a:srgbClr val="000000"/>
                </a:solidFill>
              </a:rPr>
              <a:t> - </a:t>
            </a:r>
            <a:r>
              <a:rPr lang="en-US" sz="4800" dirty="0">
                <a:solidFill>
                  <a:srgbClr val="000000"/>
                </a:solidFill>
              </a:rPr>
              <a:t>Replace corridor ceiling and lighting; </a:t>
            </a:r>
            <a:r>
              <a:rPr lang="en-US" sz="4800" b="1" u="sng" dirty="0">
                <a:solidFill>
                  <a:srgbClr val="000000"/>
                </a:solidFill>
              </a:rPr>
              <a:t>Grace Avenue</a:t>
            </a:r>
            <a:r>
              <a:rPr lang="en-US" sz="4800" dirty="0">
                <a:solidFill>
                  <a:srgbClr val="000000"/>
                </a:solidFill>
              </a:rPr>
              <a:t> - Improve drainage, patch, and seal coat existing parking lot; </a:t>
            </a:r>
            <a:r>
              <a:rPr lang="en-US" sz="4800" b="1" u="sng" dirty="0">
                <a:solidFill>
                  <a:srgbClr val="000000"/>
                </a:solidFill>
              </a:rPr>
              <a:t>Clover</a:t>
            </a:r>
            <a:r>
              <a:rPr lang="en-US" sz="4800" dirty="0">
                <a:solidFill>
                  <a:srgbClr val="000000"/>
                </a:solidFill>
              </a:rPr>
              <a:t> </a:t>
            </a:r>
            <a:r>
              <a:rPr lang="en-US" sz="4800" b="1" u="sng" dirty="0">
                <a:solidFill>
                  <a:srgbClr val="000000"/>
                </a:solidFill>
              </a:rPr>
              <a:t>Drive</a:t>
            </a:r>
            <a:r>
              <a:rPr lang="en-US" sz="4800" dirty="0">
                <a:solidFill>
                  <a:srgbClr val="000000"/>
                </a:solidFill>
              </a:rPr>
              <a:t> - Repave front and rear parking lot, drainage improvements, Renovate east retaining wall; </a:t>
            </a:r>
          </a:p>
          <a:p>
            <a:pPr marL="457200" lvl="2" algn="just">
              <a:lnSpc>
                <a:spcPct val="130000"/>
              </a:lnSpc>
              <a:spcBef>
                <a:spcPts val="0"/>
              </a:spcBef>
            </a:pPr>
            <a:r>
              <a:rPr lang="en-US" sz="4800" b="1" dirty="0">
                <a:solidFill>
                  <a:srgbClr val="000000"/>
                </a:solidFill>
              </a:rPr>
              <a:t>	</a:t>
            </a:r>
            <a:r>
              <a:rPr lang="en-US" sz="4800" b="1" u="sng" dirty="0">
                <a:solidFill>
                  <a:srgbClr val="000000"/>
                </a:solidFill>
              </a:rPr>
              <a:t>As well as</a:t>
            </a:r>
            <a:r>
              <a:rPr lang="en-US" sz="4800" dirty="0">
                <a:solidFill>
                  <a:srgbClr val="000000"/>
                </a:solidFill>
              </a:rPr>
              <a:t>, one new school bus; and final funding for the 2017 Bond Proposition</a:t>
            </a:r>
          </a:p>
          <a:p>
            <a:endParaRPr lang="en-US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56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* FTE is a “Full Time Equivalent” … i.e. 1.0 FTE is one full time staff member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9EAFB-EFFC-44BB-B3FC-67998D28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415" y="6400800"/>
            <a:ext cx="381000" cy="365125"/>
          </a:xfrm>
        </p:spPr>
        <p:txBody>
          <a:bodyPr/>
          <a:lstStyle/>
          <a:p>
            <a:fld id="{061D260C-E0CF-4B23-9053-6C09573C266A}" type="slidenum">
              <a:rPr lang="en-US" sz="1800" b="1" smtClean="0">
                <a:solidFill>
                  <a:schemeClr val="accent4">
                    <a:lumMod val="75000"/>
                  </a:schemeClr>
                </a:solidFill>
              </a:rPr>
              <a:pPr/>
              <a:t>3</a:t>
            </a:fld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266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3148"/>
            <a:ext cx="8458200" cy="832785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Proposed Budget Fast Facts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9EAFB-EFFC-44BB-B3FC-67998D28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415" y="6400800"/>
            <a:ext cx="381000" cy="365125"/>
          </a:xfrm>
        </p:spPr>
        <p:txBody>
          <a:bodyPr/>
          <a:lstStyle/>
          <a:p>
            <a:fld id="{061D260C-E0CF-4B23-9053-6C09573C266A}" type="slidenum">
              <a:rPr lang="en-US" sz="1800" b="1" smtClean="0">
                <a:solidFill>
                  <a:schemeClr val="accent4">
                    <a:lumMod val="75000"/>
                  </a:schemeClr>
                </a:solidFill>
              </a:rPr>
              <a:pPr/>
              <a:t>4</a:t>
            </a:fld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630542-BD1B-456A-BB9C-5EE9C2AFD2A2}"/>
              </a:ext>
            </a:extLst>
          </p:cNvPr>
          <p:cNvSpPr txBox="1"/>
          <p:nvPr/>
        </p:nvSpPr>
        <p:spPr>
          <a:xfrm>
            <a:off x="228600" y="779044"/>
            <a:ext cx="8153400" cy="5299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800" dirty="0">
                <a:solidFill>
                  <a:srgbClr val="000000"/>
                </a:solidFill>
              </a:rPr>
              <a:t>Proposed budget is balanced and fiscally prudent; developed within the challenges of 8.0% inflation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u="sng" dirty="0">
                <a:solidFill>
                  <a:srgbClr val="000000"/>
                </a:solidFill>
              </a:rPr>
              <a:t>Proposed 2023-2024 Budget </a:t>
            </a:r>
            <a:r>
              <a:rPr lang="en-US" sz="2400" dirty="0">
                <a:solidFill>
                  <a:srgbClr val="000000"/>
                </a:solidFill>
              </a:rPr>
              <a:t>- </a:t>
            </a:r>
            <a:r>
              <a:rPr lang="en-US" sz="2800" b="1" dirty="0">
                <a:solidFill>
                  <a:srgbClr val="000000"/>
                </a:solidFill>
              </a:rPr>
              <a:t>$272,138,300</a:t>
            </a:r>
            <a:endParaRPr lang="en-US" sz="2400" b="1" dirty="0">
              <a:solidFill>
                <a:srgbClr val="000000"/>
              </a:solidFill>
            </a:endParaRPr>
          </a:p>
          <a:p>
            <a:pPr marL="742950" lvl="1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This is a $10,705,610 Increase over Current Budget</a:t>
            </a:r>
          </a:p>
          <a:p>
            <a:pPr marL="1200150" lvl="2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Represents a 4.09% Budget-to-Budget Increase</a:t>
            </a:r>
          </a:p>
          <a:p>
            <a:pPr marL="1657350" lvl="3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Great Neck’s 12-year* average Budget increase is 2.90%</a:t>
            </a:r>
          </a:p>
          <a:p>
            <a:pPr>
              <a:lnSpc>
                <a:spcPct val="120000"/>
              </a:lnSpc>
            </a:pPr>
            <a:endParaRPr lang="en-US" sz="1200" dirty="0"/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u="sng" dirty="0">
                <a:solidFill>
                  <a:srgbClr val="000000"/>
                </a:solidFill>
              </a:rPr>
              <a:t>Proposed 2023-2024 Tax Levy </a:t>
            </a:r>
            <a:r>
              <a:rPr lang="en-US" sz="2400" dirty="0">
                <a:solidFill>
                  <a:srgbClr val="000000"/>
                </a:solidFill>
              </a:rPr>
              <a:t>- </a:t>
            </a:r>
            <a:r>
              <a:rPr lang="en-US" sz="2800" b="1" dirty="0">
                <a:solidFill>
                  <a:srgbClr val="000000"/>
                </a:solidFill>
              </a:rPr>
              <a:t>$229,498,923</a:t>
            </a:r>
            <a:endParaRPr lang="en-US" sz="2400" b="1" dirty="0">
              <a:solidFill>
                <a:srgbClr val="000000"/>
              </a:solidFill>
            </a:endParaRPr>
          </a:p>
          <a:p>
            <a:pPr marL="742950" lvl="1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This Represents a </a:t>
            </a:r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</a:rPr>
              <a:t>3.07%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Increase</a:t>
            </a:r>
          </a:p>
          <a:p>
            <a:pPr marL="1200150" lvl="2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This is </a:t>
            </a: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Within the NYS Tax Cap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limits and therefore only Requires a Simple Majority Vote</a:t>
            </a:r>
          </a:p>
          <a:p>
            <a:pPr marL="1657350" lvl="3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Great Neck’s 12-year* average Tax Levy increase is 2.10%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algn="ctr"/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* Since the Inception of the Tax Cap in the 2012-2013 School Year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3DF17D-9F9F-4751-BF8D-9572F06AC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46" y="3468058"/>
            <a:ext cx="7888908" cy="487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8223BD-BDA2-4359-9BD2-4F34BE345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46" y="5562600"/>
            <a:ext cx="7888908" cy="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70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CEC13AA-0CC7-480F-9C48-E72BF38ECFD8}"/>
              </a:ext>
            </a:extLst>
          </p:cNvPr>
          <p:cNvSpPr txBox="1"/>
          <p:nvPr/>
        </p:nvSpPr>
        <p:spPr>
          <a:xfrm>
            <a:off x="14932" y="5867399"/>
            <a:ext cx="4557068" cy="8968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-228600"/>
            <a:ext cx="8305800" cy="896815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Proposed 3-Part Expenditure Budget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9EAFB-EFFC-44BB-B3FC-67998D28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1" y="6400800"/>
            <a:ext cx="439614" cy="365125"/>
          </a:xfrm>
        </p:spPr>
        <p:txBody>
          <a:bodyPr/>
          <a:lstStyle/>
          <a:p>
            <a:fld id="{061D260C-E0CF-4B23-9053-6C09573C266A}" type="slidenum">
              <a:rPr lang="en-US" sz="1800" b="1" smtClean="0">
                <a:solidFill>
                  <a:schemeClr val="accent4">
                    <a:lumMod val="75000"/>
                  </a:schemeClr>
                </a:solidFill>
              </a:rPr>
              <a:pPr/>
              <a:t>5</a:t>
            </a:fld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ECB09E4-2512-442D-BDE0-62757C291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547689"/>
              </p:ext>
            </p:extLst>
          </p:nvPr>
        </p:nvGraphicFramePr>
        <p:xfrm>
          <a:off x="228600" y="497578"/>
          <a:ext cx="8153400" cy="6300006"/>
        </p:xfrm>
        <a:graphic>
          <a:graphicData uri="http://schemas.openxmlformats.org/drawingml/2006/table">
            <a:tbl>
              <a:tblPr/>
              <a:tblGrid>
                <a:gridCol w="530406">
                  <a:extLst>
                    <a:ext uri="{9D8B030D-6E8A-4147-A177-3AD203B41FA5}">
                      <a16:colId xmlns:a16="http://schemas.microsoft.com/office/drawing/2014/main" val="1753161428"/>
                    </a:ext>
                  </a:extLst>
                </a:gridCol>
                <a:gridCol w="2095758">
                  <a:extLst>
                    <a:ext uri="{9D8B030D-6E8A-4147-A177-3AD203B41FA5}">
                      <a16:colId xmlns:a16="http://schemas.microsoft.com/office/drawing/2014/main" val="2602514397"/>
                    </a:ext>
                  </a:extLst>
                </a:gridCol>
                <a:gridCol w="2163675">
                  <a:extLst>
                    <a:ext uri="{9D8B030D-6E8A-4147-A177-3AD203B41FA5}">
                      <a16:colId xmlns:a16="http://schemas.microsoft.com/office/drawing/2014/main" val="1313969263"/>
                    </a:ext>
                  </a:extLst>
                </a:gridCol>
                <a:gridCol w="1371298">
                  <a:extLst>
                    <a:ext uri="{9D8B030D-6E8A-4147-A177-3AD203B41FA5}">
                      <a16:colId xmlns:a16="http://schemas.microsoft.com/office/drawing/2014/main" val="2154575916"/>
                    </a:ext>
                  </a:extLst>
                </a:gridCol>
                <a:gridCol w="620965">
                  <a:extLst>
                    <a:ext uri="{9D8B030D-6E8A-4147-A177-3AD203B41FA5}">
                      <a16:colId xmlns:a16="http://schemas.microsoft.com/office/drawing/2014/main" val="2029092993"/>
                    </a:ext>
                  </a:extLst>
                </a:gridCol>
                <a:gridCol w="1371298">
                  <a:extLst>
                    <a:ext uri="{9D8B030D-6E8A-4147-A177-3AD203B41FA5}">
                      <a16:colId xmlns:a16="http://schemas.microsoft.com/office/drawing/2014/main" val="317450311"/>
                    </a:ext>
                  </a:extLst>
                </a:gridCol>
              </a:tblGrid>
              <a:tr h="154295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 * </a:t>
                      </a:r>
                      <a:r>
                        <a:rPr lang="en-US" sz="11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REMEMBER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There were shifts of various expenses between  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2022-2023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2023-2024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528254"/>
                  </a:ext>
                </a:extLst>
              </a:tr>
              <a:tr h="137717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   Functional Codes as we updated the Chart of Accounts 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Budget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Proposed Budget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415114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ADMINISTRATION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6954604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Board Operations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195,108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199,964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164497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Central Administration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399,764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391,654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4240576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Business Administration/Finance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2,073,324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2,134,647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154694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Personnel/Communications/Legal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1,599,812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1,724,534  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269993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Data Processing/Network Support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1,423,558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1,375,495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405339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District Insurance/BOCES Admin/Copiers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2,777,342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2,149,926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3060258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Curriculum And Instruction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8,125,773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8,668,036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111913"/>
                  </a:ext>
                </a:extLst>
              </a:tr>
              <a:tr h="137717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Benefits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1,598,131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2,382,442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005114"/>
                  </a:ext>
                </a:extLst>
              </a:tr>
              <a:tr h="17087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Sub-Total Administration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18,192,812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19,026,698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748318"/>
                  </a:ext>
                </a:extLst>
              </a:tr>
              <a:tr h="187452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04416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Curriculum and Instruction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74,604,234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77,336,720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361773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Special Education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40,735,312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33,407,222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1726210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Curriculum and Professional Development *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    -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215,200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777624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Occupational Education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    -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608,000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109918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Special Programs - Summer Ed / Adult Ed / Community Ed / Recreation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2,335,023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2,421,895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892008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Library Media / Television Studio Program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1,949,309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2,064,854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993610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Instructional Technology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502,300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2,815,910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330107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Pupil Services - Nursing / Social Workers / Psychologists / Guidance / Registrar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6,262,846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9,941,008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224787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Interscholastic Athletics and Co-Curricular Activities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2,070,465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3,240,156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468053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District Transportation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16,360,822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16,797,521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71373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Benefits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58,998,141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63,017,254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862397"/>
                  </a:ext>
                </a:extLst>
              </a:tr>
              <a:tr h="170873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Interfund Transfers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1,733,752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2,824,173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766688"/>
                  </a:ext>
                </a:extLst>
              </a:tr>
              <a:tr h="17087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                                    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Sub-Total Program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205,552,204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214,689,913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806883"/>
                  </a:ext>
                </a:extLst>
              </a:tr>
              <a:tr h="187452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CAPITAL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572853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Facility Operations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21,254,841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22,555,688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412589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Purchase of Buses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    -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95,000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6284442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Benefits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3,937,816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3,286,343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748734"/>
                  </a:ext>
                </a:extLst>
              </a:tr>
              <a:tr h="18745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Debt - Principal &amp; Interest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5,529,017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5,655,325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778715"/>
                  </a:ext>
                </a:extLst>
              </a:tr>
              <a:tr h="137717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Capital Projects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6,966,000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6,829,333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796597"/>
                  </a:ext>
                </a:extLst>
              </a:tr>
              <a:tr h="17916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Sub-Total Capital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37,687,674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38,421,689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224613"/>
                  </a:ext>
                </a:extLst>
              </a:tr>
              <a:tr h="229762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TOTAL BUDGET</a:t>
                      </a:r>
                    </a:p>
                  </a:txBody>
                  <a:tcPr marL="4678" marR="4678" marT="46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261,432,690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272,138,300 </a:t>
                      </a:r>
                    </a:p>
                  </a:txBody>
                  <a:tcPr marL="4678" marR="4678" marT="46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804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281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6" y="155104"/>
            <a:ext cx="8153401" cy="717957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2023-24 State Aid </a:t>
            </a: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(as of May 1, 2023)</a:t>
            </a:r>
            <a:endParaRPr lang="en-US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9EAFB-EFFC-44BB-B3FC-67998D28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415" y="6400800"/>
            <a:ext cx="381000" cy="365125"/>
          </a:xfrm>
        </p:spPr>
        <p:txBody>
          <a:bodyPr/>
          <a:lstStyle/>
          <a:p>
            <a:fld id="{061D260C-E0CF-4B23-9053-6C09573C266A}" type="slidenum">
              <a:rPr lang="en-US" sz="1800" b="1" smtClean="0">
                <a:solidFill>
                  <a:schemeClr val="accent4">
                    <a:lumMod val="75000"/>
                  </a:schemeClr>
                </a:solidFill>
              </a:rPr>
              <a:pPr/>
              <a:t>6</a:t>
            </a:fld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E7CDC6-A5EF-4689-BD36-6D7C667D3D32}"/>
              </a:ext>
            </a:extLst>
          </p:cNvPr>
          <p:cNvSpPr txBox="1"/>
          <p:nvPr/>
        </p:nvSpPr>
        <p:spPr>
          <a:xfrm>
            <a:off x="533400" y="4928937"/>
            <a:ext cx="7391401" cy="11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Represents an approximate $2.7M increase over current year, and $25,382 more than the budget adopted by the District on April 18</a:t>
            </a:r>
            <a:r>
              <a:rPr lang="en-US" sz="1600" b="1" baseline="30000" dirty="0">
                <a:solidFill>
                  <a:schemeClr val="accent1">
                    <a:lumMod val="50000"/>
                  </a:schemeClr>
                </a:solidFill>
              </a:rPr>
              <a:t>th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US" sz="800" b="1" dirty="0"/>
          </a:p>
          <a:p>
            <a:pPr algn="ctr"/>
            <a:r>
              <a:rPr lang="en-US" sz="1200" b="1" i="1" dirty="0"/>
              <a:t>* </a:t>
            </a:r>
            <a:r>
              <a:rPr lang="en-US" sz="1200" b="1" i="1" u="sng" dirty="0"/>
              <a:t>REMEMBER</a:t>
            </a:r>
            <a:r>
              <a:rPr lang="en-US" sz="1200" b="1" i="1" dirty="0"/>
              <a:t>: State Aid for the Universal Pre-Kindergarten (UPK) program is accounted for in the Special Aid Fund, and therefore </a:t>
            </a:r>
            <a:r>
              <a:rPr lang="en-US" sz="1200" b="1" i="1" u="sng" dirty="0"/>
              <a:t>NOT</a:t>
            </a:r>
            <a:r>
              <a:rPr lang="en-US" sz="1200" b="1" i="1" dirty="0"/>
              <a:t> available as a funding source for the General Fund Budget</a:t>
            </a:r>
            <a:endParaRPr lang="en-US" sz="1000" b="1" i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5D4AA2-22E2-4E07-B4D3-09ED5BD62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56310"/>
              </p:ext>
            </p:extLst>
          </p:nvPr>
        </p:nvGraphicFramePr>
        <p:xfrm>
          <a:off x="499532" y="906927"/>
          <a:ext cx="7391402" cy="4022004"/>
        </p:xfrm>
        <a:graphic>
          <a:graphicData uri="http://schemas.openxmlformats.org/drawingml/2006/table">
            <a:tbl>
              <a:tblPr/>
              <a:tblGrid>
                <a:gridCol w="4019357">
                  <a:extLst>
                    <a:ext uri="{9D8B030D-6E8A-4147-A177-3AD203B41FA5}">
                      <a16:colId xmlns:a16="http://schemas.microsoft.com/office/drawing/2014/main" val="1992606048"/>
                    </a:ext>
                  </a:extLst>
                </a:gridCol>
                <a:gridCol w="1460216">
                  <a:extLst>
                    <a:ext uri="{9D8B030D-6E8A-4147-A177-3AD203B41FA5}">
                      <a16:colId xmlns:a16="http://schemas.microsoft.com/office/drawing/2014/main" val="2981049605"/>
                    </a:ext>
                  </a:extLst>
                </a:gridCol>
                <a:gridCol w="195699">
                  <a:extLst>
                    <a:ext uri="{9D8B030D-6E8A-4147-A177-3AD203B41FA5}">
                      <a16:colId xmlns:a16="http://schemas.microsoft.com/office/drawing/2014/main" val="2809593098"/>
                    </a:ext>
                  </a:extLst>
                </a:gridCol>
                <a:gridCol w="1716130">
                  <a:extLst>
                    <a:ext uri="{9D8B030D-6E8A-4147-A177-3AD203B41FA5}">
                      <a16:colId xmlns:a16="http://schemas.microsoft.com/office/drawing/2014/main" val="2761448225"/>
                    </a:ext>
                  </a:extLst>
                </a:gridCol>
              </a:tblGrid>
              <a:tr h="27175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2022-23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2023-24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425416"/>
                  </a:ext>
                </a:extLst>
              </a:tr>
              <a:tr h="30436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AID CATEGORY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ADOPTED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ADOPTED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857927"/>
                  </a:ext>
                </a:extLst>
              </a:tr>
              <a:tr h="23914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 BUDGET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 BUDGET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31827"/>
                  </a:ext>
                </a:extLst>
              </a:tr>
              <a:tr h="33697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FOUNDATION AID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6,825,580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9,045,116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433444"/>
                  </a:ext>
                </a:extLst>
              </a:tr>
              <a:tr h="2717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UNIVERSAL PRE-KINDERGARTEN 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1,334,724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1,334,724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901483"/>
                  </a:ext>
                </a:extLst>
              </a:tr>
              <a:tr h="2717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BOCES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914,606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1,037,784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81144"/>
                  </a:ext>
                </a:extLst>
              </a:tr>
              <a:tr h="2717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HIGH COST EXCESS COST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427,979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347,349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5838759"/>
                  </a:ext>
                </a:extLst>
              </a:tr>
              <a:tr h="2717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PRIVATE EXCESS COST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562,852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601,509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725302"/>
                  </a:ext>
                </a:extLst>
              </a:tr>
              <a:tr h="2717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SOFTWARE, LIBRARY, TEXTBOOK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670,198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682,092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8096698"/>
                  </a:ext>
                </a:extLst>
              </a:tr>
              <a:tr h="2717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TRANSPORTATION INCL SUMMER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557,058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759,911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411214"/>
                  </a:ext>
                </a:extLst>
              </a:tr>
              <a:tr h="2717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BUILDING AID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377,714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574,007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813642"/>
                  </a:ext>
                </a:extLst>
              </a:tr>
              <a:tr h="2717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HIGH TAX AID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452,843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452,843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957000"/>
                  </a:ext>
                </a:extLst>
              </a:tr>
              <a:tr h="2717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SUPPLEMENTAL PUBLIC EXCESS COST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33,711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33,711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7984858"/>
                  </a:ext>
                </a:extLst>
              </a:tr>
              <a:tr h="42394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AID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12,157,265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14,869,046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836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760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39" y="0"/>
            <a:ext cx="8458200" cy="973015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2023-24 Proposed Revenue Budget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9EAFB-EFFC-44BB-B3FC-67998D28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15815" cy="365125"/>
          </a:xfrm>
        </p:spPr>
        <p:txBody>
          <a:bodyPr/>
          <a:lstStyle/>
          <a:p>
            <a:fld id="{061D260C-E0CF-4B23-9053-6C09573C266A}" type="slidenum">
              <a:rPr lang="en-US" sz="1800" b="1" smtClean="0">
                <a:solidFill>
                  <a:schemeClr val="accent4">
                    <a:lumMod val="75000"/>
                  </a:schemeClr>
                </a:solidFill>
              </a:rPr>
              <a:pPr/>
              <a:t>7</a:t>
            </a:fld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B8AB8E-170E-48B2-9148-BC498B1D81AF}"/>
              </a:ext>
            </a:extLst>
          </p:cNvPr>
          <p:cNvSpPr txBox="1"/>
          <p:nvPr/>
        </p:nvSpPr>
        <p:spPr>
          <a:xfrm>
            <a:off x="304800" y="4267200"/>
            <a:ext cx="79303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0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Recommended Reserve Utilization as Follows: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Workers’ Compensation Reserve 			$1,350,000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Employee Retirement System Reserve 		$3,041,056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Teacher Retirement System Reserve 		$4,000,000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Employee Benefit Accrued Liability Reserve 	$1,040,750</a:t>
            </a:r>
          </a:p>
          <a:p>
            <a:pPr lvl="4"/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				</a:t>
            </a:r>
            <a:r>
              <a:rPr lang="en-US" sz="2000" b="1" u="dbl" dirty="0">
                <a:solidFill>
                  <a:schemeClr val="tx2">
                    <a:lumMod val="60000"/>
                    <a:lumOff val="40000"/>
                  </a:schemeClr>
                </a:solidFill>
              </a:rPr>
              <a:t>$9,431,806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6166359-DA1E-4C93-87C8-01034E4B32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851301"/>
              </p:ext>
            </p:extLst>
          </p:nvPr>
        </p:nvGraphicFramePr>
        <p:xfrm>
          <a:off x="218440" y="947615"/>
          <a:ext cx="8305799" cy="3208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2" name="Worksheet" r:id="rId3" imgW="6407310" imgH="2089113" progId="Excel.Sheet.12">
                  <p:embed/>
                </p:oleObj>
              </mc:Choice>
              <mc:Fallback>
                <p:oleObj name="Worksheet" r:id="rId3" imgW="6407310" imgH="208911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8440" y="947615"/>
                        <a:ext cx="8305799" cy="3208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5710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85" y="304800"/>
            <a:ext cx="8458200" cy="75437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Budget Vote &amp; Trustee Election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9EAFB-EFFC-44BB-B3FC-67998D28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39615" cy="365125"/>
          </a:xfrm>
        </p:spPr>
        <p:txBody>
          <a:bodyPr/>
          <a:lstStyle/>
          <a:p>
            <a:fld id="{061D260C-E0CF-4B23-9053-6C09573C266A}" type="slidenum">
              <a:rPr lang="en-US" sz="1800" b="1" smtClean="0">
                <a:solidFill>
                  <a:schemeClr val="accent4">
                    <a:lumMod val="75000"/>
                  </a:schemeClr>
                </a:solidFill>
              </a:rPr>
              <a:pPr/>
              <a:t>8</a:t>
            </a:fld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CEC9CA-4799-4081-8F7C-0B5B9A299B8A}"/>
              </a:ext>
            </a:extLst>
          </p:cNvPr>
          <p:cNvSpPr txBox="1"/>
          <p:nvPr/>
        </p:nvSpPr>
        <p:spPr>
          <a:xfrm>
            <a:off x="275493" y="1081752"/>
            <a:ext cx="8251092" cy="3747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u="sng" dirty="0">
                <a:solidFill>
                  <a:srgbClr val="000000"/>
                </a:solidFill>
              </a:rPr>
              <a:t>PROPOSITION NO. 1 </a:t>
            </a:r>
          </a:p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</a:rPr>
              <a:t>2023-2024 SCHOOL DISTRICT BUDGET - RESOLVED, that the annual budget for the GREAT NECK PUBLIC SCHOOLS for the fiscal year 2023-2024 in the total amount of $272,138,300 as proposed by the Board of Education shall be approved, and the necessary tax be levied thereof upon the taxable property of the School District.</a:t>
            </a:r>
          </a:p>
          <a:p>
            <a:pPr algn="just">
              <a:lnSpc>
                <a:spcPct val="120000"/>
              </a:lnSpc>
            </a:pPr>
            <a:r>
              <a:rPr lang="en-US" sz="1400" b="1" u="sng" dirty="0">
                <a:solidFill>
                  <a:srgbClr val="000000"/>
                </a:solidFill>
              </a:rPr>
              <a:t>PROPOSITION NO. 2 </a:t>
            </a:r>
          </a:p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</a:rPr>
              <a:t>2023-2024 PUBLIC LIBRARY BUDGET – SHALL, the annual budget for the GREAT NECK LIBRARY be approved for the fiscal year 2023-2024 in the total amount of ten million, thirteen thousand, six hundred and twenty-nine dollars ($10,013,629) and the necessary tax in the amount of nine million, seven hundred and seventy-six thousand, nine hundred and sixty-nine dollars ($9,776,969) be levied thereof upon the taxable property of the Library District. </a:t>
            </a:r>
            <a:endParaRPr lang="en-US" sz="1400" b="1" dirty="0">
              <a:solidFill>
                <a:srgbClr val="000000"/>
              </a:solidFill>
            </a:endParaRPr>
          </a:p>
          <a:p>
            <a:pPr lvl="1" algn="ctr">
              <a:lnSpc>
                <a:spcPct val="120000"/>
              </a:lnSpc>
            </a:pPr>
            <a:endParaRPr lang="en-US" b="1" dirty="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727D9E-DBB3-458D-9182-40E859539AD8}"/>
              </a:ext>
            </a:extLst>
          </p:cNvPr>
          <p:cNvSpPr txBox="1"/>
          <p:nvPr/>
        </p:nvSpPr>
        <p:spPr>
          <a:xfrm>
            <a:off x="5486400" y="6022791"/>
            <a:ext cx="17335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 </a:t>
            </a:r>
            <a:r>
              <a:rPr lang="en-US" sz="900" dirty="0">
                <a:hlinkClick r:id="rId2" tooltip="https://creativecommons.org/licenses/by-nc-sa/3.0/"/>
              </a:rPr>
              <a:t>CC BY-SA-NC</a:t>
            </a:r>
            <a:endParaRPr lang="en-US" sz="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58DD1C-F9D8-41C9-A633-2FAFF69DA58F}"/>
              </a:ext>
            </a:extLst>
          </p:cNvPr>
          <p:cNvSpPr txBox="1"/>
          <p:nvPr/>
        </p:nvSpPr>
        <p:spPr>
          <a:xfrm>
            <a:off x="838199" y="4114800"/>
            <a:ext cx="3048000" cy="1785104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Board of Education Trustee </a:t>
            </a:r>
          </a:p>
          <a:p>
            <a:r>
              <a:rPr lang="en-US" sz="1400" b="1" dirty="0">
                <a:solidFill>
                  <a:srgbClr val="000000"/>
                </a:solidFill>
              </a:rPr>
              <a:t>Seat of Rebecca Sassouni </a:t>
            </a:r>
          </a:p>
          <a:p>
            <a:r>
              <a:rPr lang="en-US" sz="1200" dirty="0">
                <a:solidFill>
                  <a:srgbClr val="000000"/>
                </a:solidFill>
              </a:rPr>
              <a:t>Vote for One (1)</a:t>
            </a:r>
          </a:p>
          <a:p>
            <a:r>
              <a:rPr lang="en-US" sz="1200" dirty="0">
                <a:solidFill>
                  <a:srgbClr val="000000"/>
                </a:solidFill>
              </a:rPr>
              <a:t>Three (3) Year Term </a:t>
            </a:r>
          </a:p>
          <a:p>
            <a:r>
              <a:rPr lang="en-US" sz="1200" dirty="0">
                <a:solidFill>
                  <a:srgbClr val="000000"/>
                </a:solidFill>
              </a:rPr>
              <a:t>7/1/23 to 6/30/26 </a:t>
            </a:r>
          </a:p>
          <a:p>
            <a:endParaRPr lang="en-US" sz="1000" dirty="0">
              <a:solidFill>
                <a:srgbClr val="000000"/>
              </a:solidFill>
            </a:endParaRPr>
          </a:p>
          <a:p>
            <a:r>
              <a:rPr lang="en-US" sz="1200" dirty="0">
                <a:solidFill>
                  <a:srgbClr val="000000"/>
                </a:solidFill>
              </a:rPr>
              <a:t>        Niloufar Tabari</a:t>
            </a:r>
          </a:p>
          <a:p>
            <a:endParaRPr lang="en-US" sz="1200" dirty="0">
              <a:solidFill>
                <a:srgbClr val="000000"/>
              </a:solidFill>
            </a:endParaRPr>
          </a:p>
          <a:p>
            <a:r>
              <a:rPr lang="en-US" sz="1200" dirty="0">
                <a:solidFill>
                  <a:srgbClr val="000000"/>
                </a:solidFill>
              </a:rPr>
              <a:t>        Rebecca Sassouni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75FDEF-8DF1-41FC-8831-5640F5272FBF}"/>
              </a:ext>
            </a:extLst>
          </p:cNvPr>
          <p:cNvSpPr/>
          <p:nvPr/>
        </p:nvSpPr>
        <p:spPr>
          <a:xfrm>
            <a:off x="994611" y="5334000"/>
            <a:ext cx="152401" cy="15240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A611FF-4400-4FC3-A699-59FE01076C06}"/>
              </a:ext>
            </a:extLst>
          </p:cNvPr>
          <p:cNvSpPr/>
          <p:nvPr/>
        </p:nvSpPr>
        <p:spPr>
          <a:xfrm>
            <a:off x="994611" y="5685128"/>
            <a:ext cx="152401" cy="15240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D9B065-60EB-4001-8E79-FEA52B6C137C}"/>
              </a:ext>
            </a:extLst>
          </p:cNvPr>
          <p:cNvSpPr txBox="1"/>
          <p:nvPr/>
        </p:nvSpPr>
        <p:spPr>
          <a:xfrm>
            <a:off x="4724400" y="4114800"/>
            <a:ext cx="3048000" cy="1785104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Board of Education Trustee </a:t>
            </a:r>
          </a:p>
          <a:p>
            <a:r>
              <a:rPr lang="en-US" sz="1400" b="1" dirty="0">
                <a:solidFill>
                  <a:srgbClr val="000000"/>
                </a:solidFill>
              </a:rPr>
              <a:t>Seat of Jeff Shi</a:t>
            </a:r>
          </a:p>
          <a:p>
            <a:r>
              <a:rPr lang="en-US" sz="1200" dirty="0">
                <a:solidFill>
                  <a:srgbClr val="000000"/>
                </a:solidFill>
              </a:rPr>
              <a:t>Vote for One (1)</a:t>
            </a:r>
          </a:p>
          <a:p>
            <a:r>
              <a:rPr lang="en-US" sz="1200" dirty="0">
                <a:solidFill>
                  <a:srgbClr val="000000"/>
                </a:solidFill>
              </a:rPr>
              <a:t>Three (3) Year Term </a:t>
            </a:r>
          </a:p>
          <a:p>
            <a:r>
              <a:rPr lang="en-US" sz="1200" dirty="0">
                <a:solidFill>
                  <a:srgbClr val="000000"/>
                </a:solidFill>
              </a:rPr>
              <a:t>7/1/23 to 6/30/26 </a:t>
            </a:r>
          </a:p>
          <a:p>
            <a:endParaRPr lang="en-US" sz="1000" dirty="0">
              <a:solidFill>
                <a:srgbClr val="000000"/>
              </a:solidFill>
            </a:endParaRPr>
          </a:p>
          <a:p>
            <a:r>
              <a:rPr lang="en-US" sz="1200" dirty="0">
                <a:solidFill>
                  <a:srgbClr val="000000"/>
                </a:solidFill>
              </a:rPr>
              <a:t>        Aili Zhang</a:t>
            </a:r>
          </a:p>
          <a:p>
            <a:endParaRPr lang="en-US" sz="1200" dirty="0">
              <a:solidFill>
                <a:srgbClr val="000000"/>
              </a:solidFill>
            </a:endParaRPr>
          </a:p>
          <a:p>
            <a:r>
              <a:rPr lang="en-US" sz="1200" dirty="0">
                <a:solidFill>
                  <a:srgbClr val="000000"/>
                </a:solidFill>
              </a:rPr>
              <a:t>        Joanne Chan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C2A476-2D1C-4EDD-B8C1-249FADC1C250}"/>
              </a:ext>
            </a:extLst>
          </p:cNvPr>
          <p:cNvSpPr/>
          <p:nvPr/>
        </p:nvSpPr>
        <p:spPr>
          <a:xfrm>
            <a:off x="4876798" y="5334000"/>
            <a:ext cx="152401" cy="15240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E6FD55-6E15-42D5-9D93-543EE625975B}"/>
              </a:ext>
            </a:extLst>
          </p:cNvPr>
          <p:cNvSpPr/>
          <p:nvPr/>
        </p:nvSpPr>
        <p:spPr>
          <a:xfrm>
            <a:off x="4876798" y="5667980"/>
            <a:ext cx="152401" cy="15240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39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85" y="76200"/>
            <a:ext cx="8458200" cy="75437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Additional Information &amp; Details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9EAFB-EFFC-44BB-B3FC-67998D28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39615" cy="365125"/>
          </a:xfrm>
        </p:spPr>
        <p:txBody>
          <a:bodyPr/>
          <a:lstStyle/>
          <a:p>
            <a:fld id="{061D260C-E0CF-4B23-9053-6C09573C266A}" type="slidenum">
              <a:rPr lang="en-US" sz="1800" b="1" smtClean="0">
                <a:solidFill>
                  <a:schemeClr val="accent4">
                    <a:lumMod val="75000"/>
                  </a:schemeClr>
                </a:solidFill>
              </a:rPr>
              <a:pPr/>
              <a:t>9</a:t>
            </a:fld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CEC9CA-4799-4081-8F7C-0B5B9A299B8A}"/>
              </a:ext>
            </a:extLst>
          </p:cNvPr>
          <p:cNvSpPr txBox="1"/>
          <p:nvPr/>
        </p:nvSpPr>
        <p:spPr>
          <a:xfrm>
            <a:off x="275493" y="830574"/>
            <a:ext cx="8251092" cy="2381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dirty="0">
                <a:solidFill>
                  <a:srgbClr val="000000"/>
                </a:solidFill>
              </a:rPr>
              <a:t>Please visit the District’s website at: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https://www.greatneck.k12.ny.us/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34290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Click the </a:t>
            </a:r>
            <a:r>
              <a:rPr lang="en-US" sz="2000" b="1" dirty="0">
                <a:solidFill>
                  <a:srgbClr val="000000"/>
                </a:solidFill>
              </a:rPr>
              <a:t>ADMINISTRATION</a:t>
            </a:r>
            <a:r>
              <a:rPr lang="en-US" sz="2000" dirty="0">
                <a:solidFill>
                  <a:srgbClr val="000000"/>
                </a:solidFill>
              </a:rPr>
              <a:t> tab and follow the drop-down to </a:t>
            </a:r>
            <a:r>
              <a:rPr lang="en-US" sz="2000" b="1" dirty="0">
                <a:solidFill>
                  <a:srgbClr val="000000"/>
                </a:solidFill>
              </a:rPr>
              <a:t>BUSINESS AND FINANCE</a:t>
            </a:r>
          </a:p>
          <a:p>
            <a:pPr marL="34290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On the left, please click on </a:t>
            </a:r>
            <a:r>
              <a:rPr lang="en-US" sz="2000" b="1" dirty="0">
                <a:solidFill>
                  <a:srgbClr val="000000"/>
                </a:solidFill>
              </a:rPr>
              <a:t>2023-24 Budget Information</a:t>
            </a:r>
          </a:p>
          <a:p>
            <a:pPr lvl="1" algn="ctr">
              <a:lnSpc>
                <a:spcPct val="120000"/>
              </a:lnSpc>
            </a:pPr>
            <a:endParaRPr lang="en-US" b="1" dirty="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727D9E-DBB3-458D-9182-40E859539AD8}"/>
              </a:ext>
            </a:extLst>
          </p:cNvPr>
          <p:cNvSpPr txBox="1"/>
          <p:nvPr/>
        </p:nvSpPr>
        <p:spPr>
          <a:xfrm>
            <a:off x="5486400" y="6022791"/>
            <a:ext cx="17335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A5DC86-69E3-4B91-A52C-202F49B57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191" y="2356524"/>
            <a:ext cx="2650497" cy="3584690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ADEDDA-771E-46B9-9897-49127B32DA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6903" y="2356523"/>
            <a:ext cx="2748272" cy="3584689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EF56B6-2197-4CAB-AB00-E5AB215D812C}"/>
              </a:ext>
            </a:extLst>
          </p:cNvPr>
          <p:cNvSpPr txBox="1"/>
          <p:nvPr/>
        </p:nvSpPr>
        <p:spPr>
          <a:xfrm>
            <a:off x="158616" y="2356523"/>
            <a:ext cx="2748272" cy="4158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Here you will find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All prior presentations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Budget Postcard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Budget Newsletter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Budget Book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Property Tax Report Card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NYSED School Report Card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Other Important Documents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endParaRPr lang="en-US" sz="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5000"/>
              </a:lnSpc>
            </a:pPr>
            <a:r>
              <a:rPr lang="en-US" b="1" dirty="0">
                <a:solidFill>
                  <a:srgbClr val="000000"/>
                </a:solidFill>
              </a:rPr>
              <a:t>Still have Questions?</a:t>
            </a:r>
          </a:p>
          <a:p>
            <a:pPr>
              <a:lnSpc>
                <a:spcPct val="125000"/>
              </a:lnSpc>
            </a:pP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Please call (516) 441-4020 or reach out via email: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jokeefe@greatneck.k12.ny.us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5000"/>
              </a:lnSpc>
            </a:pP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296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85" y="304800"/>
            <a:ext cx="8458200" cy="75437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Budget Vote &amp; Trustee Election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9EAFB-EFFC-44BB-B3FC-67998D28F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39615" cy="365125"/>
          </a:xfrm>
        </p:spPr>
        <p:txBody>
          <a:bodyPr/>
          <a:lstStyle/>
          <a:p>
            <a:fld id="{061D260C-E0CF-4B23-9053-6C09573C266A}" type="slidenum">
              <a:rPr lang="en-US" sz="1800" b="1" smtClean="0">
                <a:solidFill>
                  <a:schemeClr val="accent4">
                    <a:lumMod val="75000"/>
                  </a:schemeClr>
                </a:solidFill>
              </a:rPr>
              <a:pPr/>
              <a:t>10</a:t>
            </a:fld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CEC9CA-4799-4081-8F7C-0B5B9A299B8A}"/>
              </a:ext>
            </a:extLst>
          </p:cNvPr>
          <p:cNvSpPr txBox="1"/>
          <p:nvPr/>
        </p:nvSpPr>
        <p:spPr>
          <a:xfrm>
            <a:off x="275493" y="1219200"/>
            <a:ext cx="8251092" cy="5930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20000"/>
              </a:lnSpc>
              <a:spcBef>
                <a:spcPts val="600"/>
              </a:spcBef>
            </a:pPr>
            <a:endParaRPr lang="en-US" b="1" dirty="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sz="6000" b="1" dirty="0">
                <a:solidFill>
                  <a:srgbClr val="000000"/>
                </a:solidFill>
              </a:rPr>
              <a:t>Tuesday, May 16, 2023</a:t>
            </a:r>
            <a:endParaRPr lang="en-US" sz="6000" b="1" baseline="30000" dirty="0">
              <a:solidFill>
                <a:srgbClr val="000000"/>
              </a:solidFill>
            </a:endParaRPr>
          </a:p>
          <a:p>
            <a:pPr lvl="1" algn="ctr">
              <a:lnSpc>
                <a:spcPct val="120000"/>
              </a:lnSpc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7:00 AM – 10:00 PM </a:t>
            </a:r>
          </a:p>
          <a:p>
            <a:pPr lvl="1" algn="ctr">
              <a:lnSpc>
                <a:spcPct val="120000"/>
              </a:lnSpc>
            </a:pPr>
            <a:r>
              <a:rPr lang="en-US" sz="2000" b="1" dirty="0">
                <a:solidFill>
                  <a:srgbClr val="000000"/>
                </a:solidFill>
              </a:rPr>
              <a:t>EM Baker, Lakeville, Saddle Rock, or South High School</a:t>
            </a:r>
          </a:p>
          <a:p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Residents who are unsure of their polling location can use the online Poll Place Finder tool on the District website ( 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www.greatneck.k12.ny.us/voting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) or call the</a:t>
            </a:r>
          </a:p>
          <a:p>
            <a:pPr algn="ctr"/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District Clerk on school days from 9:00AM – 4:00 PM (516-441-4007)</a:t>
            </a:r>
          </a:p>
          <a:p>
            <a:pPr algn="ctr"/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4000" b="1" dirty="0">
                <a:solidFill>
                  <a:srgbClr val="000000"/>
                </a:solidFill>
              </a:rPr>
              <a:t>Please Remember to Vote</a:t>
            </a:r>
          </a:p>
          <a:p>
            <a:pPr marL="914400" lvl="1" indent="-4572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b="1" dirty="0">
              <a:solidFill>
                <a:srgbClr val="000000"/>
              </a:solidFill>
            </a:endParaRPr>
          </a:p>
          <a:p>
            <a:pPr lvl="1" algn="ctr">
              <a:lnSpc>
                <a:spcPct val="120000"/>
              </a:lnSpc>
            </a:pPr>
            <a:endParaRPr lang="en-US" b="1" dirty="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EA6686-8E67-4994-AC35-A212D0843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93035" y="4818818"/>
            <a:ext cx="1733550" cy="133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727D9E-DBB3-458D-9182-40E859539AD8}"/>
              </a:ext>
            </a:extLst>
          </p:cNvPr>
          <p:cNvSpPr txBox="1"/>
          <p:nvPr/>
        </p:nvSpPr>
        <p:spPr>
          <a:xfrm>
            <a:off x="5486400" y="6022791"/>
            <a:ext cx="17335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 </a:t>
            </a:r>
            <a:r>
              <a:rPr lang="en-US" sz="900" dirty="0">
                <a:hlinkClick r:id="rId5" tooltip="https://creativecommons.org/licenses/by-nc-sa/3.0/"/>
              </a:rPr>
              <a:t>CC BY-SA-NC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08735162"/>
      </p:ext>
    </p:extLst>
  </p:cSld>
  <p:clrMapOvr>
    <a:masterClrMapping/>
  </p:clrMapOvr>
</p:sld>
</file>

<file path=ppt/theme/theme1.xml><?xml version="1.0" encoding="utf-8"?>
<a:theme xmlns:a="http://schemas.openxmlformats.org/drawingml/2006/main" name="GNPS PP Template Side Stripes ARIAL">
  <a:themeElements>
    <a:clrScheme name="GNPS">
      <a:dk1>
        <a:srgbClr val="366092"/>
      </a:dk1>
      <a:lt1>
        <a:sysClr val="window" lastClr="FFFFFF"/>
      </a:lt1>
      <a:dk2>
        <a:srgbClr val="1F497D"/>
      </a:dk2>
      <a:lt2>
        <a:srgbClr val="EEECE1"/>
      </a:lt2>
      <a:accent1>
        <a:srgbClr val="FBD5B5"/>
      </a:accent1>
      <a:accent2>
        <a:srgbClr val="F79646"/>
      </a:accent2>
      <a:accent3>
        <a:srgbClr val="548DD4"/>
      </a:accent3>
      <a:accent4>
        <a:srgbClr val="366092"/>
      </a:accent4>
      <a:accent5>
        <a:srgbClr val="B8CCE4"/>
      </a:accent5>
      <a:accent6>
        <a:srgbClr val="FFFFFF"/>
      </a:accent6>
      <a:hlink>
        <a:srgbClr val="EEECE1"/>
      </a:hlink>
      <a:folHlink>
        <a:srgbClr val="F7964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7967</TotalTime>
  <Words>1694</Words>
  <Application>Microsoft Office PowerPoint</Application>
  <PresentationFormat>On-screen Show (4:3)</PresentationFormat>
  <Paragraphs>313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GNPS PP Template Side Stripes ARIAL</vt:lpstr>
      <vt:lpstr>Worksheet</vt:lpstr>
      <vt:lpstr>Board of Education 2023-2024</vt:lpstr>
      <vt:lpstr> Budget Vote &amp; Trustee Election </vt:lpstr>
      <vt:lpstr>2023-24 Budgetary Highlights</vt:lpstr>
      <vt:lpstr>Proposed Budget Fast Facts</vt:lpstr>
      <vt:lpstr>Proposed 3-Part Expenditure Budget</vt:lpstr>
      <vt:lpstr>2023-24 State Aid (as of May 1, 2023)</vt:lpstr>
      <vt:lpstr>2023-24 Proposed Revenue Budget </vt:lpstr>
      <vt:lpstr>Budget Vote &amp; Trustee Election</vt:lpstr>
      <vt:lpstr>Additional Information &amp; Details</vt:lpstr>
      <vt:lpstr>Budget Vote &amp; Trustee Election</vt:lpstr>
    </vt:vector>
  </TitlesOfParts>
  <Company>GNPS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jlizz0210;John Okeefe</dc:creator>
  <cp:lastModifiedBy>O'KEEFE, JOHN</cp:lastModifiedBy>
  <cp:revision>436</cp:revision>
  <cp:lastPrinted>2022-03-04T18:14:55Z</cp:lastPrinted>
  <dcterms:created xsi:type="dcterms:W3CDTF">2019-03-01T17:50:03Z</dcterms:created>
  <dcterms:modified xsi:type="dcterms:W3CDTF">2023-05-03T12:12:57Z</dcterms:modified>
</cp:coreProperties>
</file>