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sldIdLst>
    <p:sldId id="256" r:id="rId2"/>
    <p:sldId id="260" r:id="rId3"/>
    <p:sldId id="322" r:id="rId4"/>
    <p:sldId id="324" r:id="rId5"/>
    <p:sldId id="298" r:id="rId6"/>
    <p:sldId id="323" r:id="rId7"/>
    <p:sldId id="307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487" autoAdjust="0"/>
    <p:restoredTop sz="94626"/>
  </p:normalViewPr>
  <p:slideViewPr>
    <p:cSldViewPr snapToGrid="0">
      <p:cViewPr varScale="1">
        <p:scale>
          <a:sx n="101" d="100"/>
          <a:sy n="101" d="100"/>
        </p:scale>
        <p:origin x="216" y="52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99AF08D-FD25-8E41-850F-2575A1C8B673}" type="datetimeFigureOut">
              <a:rPr lang="en-US" smtClean="0"/>
              <a:t>5/2/24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5F72AC-BE79-5942-9236-9CB236441A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9677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349526-1660-4F16-B544-D17136A1BE5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33BA5EB-A492-4E32-B69D-487DAA780EB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C822EA-4E1D-4B40-AE92-D72BD29850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6FBB-18E1-4A8B-8437-9D73B5F94F40}" type="datetimeFigureOut">
              <a:rPr lang="en-US" smtClean="0"/>
              <a:t>5/2/24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048F2D2-B5F4-49D8-8695-6CDB2FD548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86A22A-1860-4CDB-917E-FBDE1DC5E6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29156-1B48-421D-881A-77F71DA94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48721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AC3138-0EA6-434F-BA9D-2A6417F848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A6D984F-9CD2-46EC-8613-A9B2F566A7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AFD30E-C221-4358-9017-6C9592FD58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6FBB-18E1-4A8B-8437-9D73B5F94F40}" type="datetimeFigureOut">
              <a:rPr lang="en-US" smtClean="0"/>
              <a:t>5/2/24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01E2EE-87E4-440C-A9B8-D0FABA557E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F4DE3C-A347-4BC8-9101-86FD2D5549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29156-1B48-421D-881A-77F71DA94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4495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8D0604-96A6-43F5-BB97-23022DF560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EBE26A4-4528-41A5-B862-9441500F3FC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01727B-6FE1-401D-BC35-18A448712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6FBB-18E1-4A8B-8437-9D73B5F94F40}" type="datetimeFigureOut">
              <a:rPr lang="en-US" smtClean="0"/>
              <a:t>5/2/24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3C0168-D1C9-4ECA-85DA-CFAE52B51C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289E86-ACA3-44A0-B07F-437758EE92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29156-1B48-421D-881A-77F71DA94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131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2CE79B-50ED-486F-AB1C-0E5E442FED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0A37E79-7DE5-4852-99D7-839CC90552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AD81A8C-9BFC-4F3D-9F25-092A9B34388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A617B4-B7DA-4B58-8899-A3F8C3921D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6FBB-18E1-4A8B-8437-9D73B5F94F40}" type="datetimeFigureOut">
              <a:rPr lang="en-US" smtClean="0"/>
              <a:t>5/2/24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8A2244D-027C-442B-ADB7-DDA2B34A4E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1D11BA2-4219-42F5-9DC2-508FA5A1F5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29156-1B48-421D-881A-77F71DA94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09413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A53B8-FE1C-477D-9849-6DC425DBC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85DA2B-945E-4988-9A42-A6DFCB0332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D6498B-7166-4B03-A02E-6F9E518B08B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F387B01-A7D5-4D34-AACD-B7498A1EE93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B25525-06B1-4AC8-9C89-A2D24F1291B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6742C91-EBA2-4A7A-9126-B578B3AAF4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6FBB-18E1-4A8B-8437-9D73B5F94F40}" type="datetimeFigureOut">
              <a:rPr lang="en-US" smtClean="0"/>
              <a:t>5/2/24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6A4E33-496C-48A4-B369-7468BC0F66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7D1160D-4131-4057-AFB8-16683513B2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29156-1B48-421D-881A-77F71DA94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08610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B5CD07-83B1-4890-99DA-41C26ADAC6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6A3B18-5CE7-4CA0-BC19-2E589523A6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6FBB-18E1-4A8B-8437-9D73B5F94F40}" type="datetimeFigureOut">
              <a:rPr lang="en-US" smtClean="0"/>
              <a:t>5/2/24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032FD16-F6BF-4721-8928-E0BFEC7DE4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FFF7EDB-0F54-4B77-A8D6-9ECC662B4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29156-1B48-421D-881A-77F71DA94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4402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B9EDC8A-F682-4CC9-94C1-F2350F3A6A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6FBB-18E1-4A8B-8437-9D73B5F94F40}" type="datetimeFigureOut">
              <a:rPr lang="en-US" smtClean="0"/>
              <a:t>5/2/24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017FD3D-6C2C-479A-A8AD-00E012612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6665123-A071-4829-88F4-4DBC5599F8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29156-1B48-421D-881A-77F71DA94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049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4C625-C428-4BA6-A64D-04BD39970F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D9BCA-6C60-4F7F-A036-94094A9C3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04A629-1DB4-4412-931D-E141AFEC18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E08D86F-F627-4635-809F-D9AEC0BAC1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6FBB-18E1-4A8B-8437-9D73B5F94F40}" type="datetimeFigureOut">
              <a:rPr lang="en-US" smtClean="0"/>
              <a:t>5/2/24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D3D744-B4E4-42A4-98A2-B053DA956A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E7848DC-C68B-4B64-9B2F-06495A82F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29156-1B48-421D-881A-77F71DA94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06526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EE3FF2-BEFB-408A-8B3E-2E615F5728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C451D58-8A1E-45F8-9214-C64189FD23B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20BE8B-0B24-4C46-A322-D31AC37EB06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4B0F636-5C4D-4B91-AEC3-68FDBEC04B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6FBB-18E1-4A8B-8437-9D73B5F94F40}" type="datetimeFigureOut">
              <a:rPr lang="en-US" smtClean="0"/>
              <a:t>5/2/24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C7986A-2C81-4872-932D-139A013858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5FD9B08-7D6D-4766-AAAE-C70B14511B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29156-1B48-421D-881A-77F71DA94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99659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76D33-E144-4DF9-AE19-F9EAD86DC4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BC5EADC-C973-428C-8F72-34CCA1FF1B9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524E32B-AEC8-4A6F-B288-D088334BA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6FBB-18E1-4A8B-8437-9D73B5F94F40}" type="datetimeFigureOut">
              <a:rPr lang="en-US" smtClean="0"/>
              <a:t>5/2/24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8B2A34-CBF3-442A-84B7-0658DF026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815E55-127E-406A-812B-C970B8ED6D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29156-1B48-421D-881A-77F71DA94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97392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D779A85-E892-4529-B1BD-951608BB626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7C7865C-CE10-450C-8EF9-5A51B74D72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A6C67C3-AFC4-4769-AA35-8C3E12A589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EA6FBB-18E1-4A8B-8437-9D73B5F94F40}" type="datetimeFigureOut">
              <a:rPr lang="en-US" smtClean="0"/>
              <a:t>5/2/24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D86023-D5EE-405A-B447-7E3A487433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F1138F0-3789-4CA4-B85A-C4743D7D1F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929156-1B48-421D-881A-77F71DA94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057644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C7C348-8EFF-4530-AF0A-73773EB56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D6CFFBB-1474-4907-B3FA-98BE571F195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B6FF486-EFF3-4E30-96E4-CF9273CACC2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1EA6FBB-18E1-4A8B-8437-9D73B5F94F40}" type="datetimeFigureOut">
              <a:rPr lang="en-US" smtClean="0"/>
              <a:t>5/2/24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77DD3F-81C6-4AD7-92CA-B55E5F8058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6E4738-39B6-418F-9CB9-2217C113D7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929156-1B48-421D-881A-77F71DA9411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2934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g"/><Relationship Id="rId4" Type="http://schemas.openxmlformats.org/officeDocument/2006/relationships/image" Target="../media/image1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hyperlink" Target="http://www.minnetonkaschools.org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929B3E-EE42-4BDA-AD8D-E65799B1A809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1347019" y="735013"/>
            <a:ext cx="10844981" cy="5478974"/>
          </a:xfrm>
        </p:spPr>
        <p:txBody>
          <a:bodyPr anchor="b">
            <a:normAutofit/>
          </a:bodyPr>
          <a:lstStyle/>
          <a:p>
            <a:br>
              <a:rPr lang="en-US" sz="4800" dirty="0">
                <a:solidFill>
                  <a:srgbClr val="FFFFFF"/>
                </a:solidFill>
              </a:rPr>
            </a:br>
            <a:br>
              <a:rPr lang="en-US" sz="4800" dirty="0">
                <a:solidFill>
                  <a:srgbClr val="FFFFFF"/>
                </a:solidFill>
              </a:rPr>
            </a:br>
            <a:br>
              <a:rPr lang="en-US" sz="4800" dirty="0">
                <a:solidFill>
                  <a:srgbClr val="FFFFFF"/>
                </a:solidFill>
              </a:rPr>
            </a:br>
            <a:br>
              <a:rPr lang="en-US" sz="4800" dirty="0">
                <a:solidFill>
                  <a:srgbClr val="FFFFFF"/>
                </a:solidFill>
              </a:rPr>
            </a:br>
            <a:br>
              <a:rPr lang="en-US" sz="4800" dirty="0">
                <a:solidFill>
                  <a:srgbClr val="FFFFFF"/>
                </a:solidFill>
              </a:rPr>
            </a:br>
            <a:br>
              <a:rPr lang="en-US" sz="4800" dirty="0">
                <a:solidFill>
                  <a:schemeClr val="accent2">
                    <a:lumMod val="75000"/>
                  </a:schemeClr>
                </a:solidFill>
              </a:rPr>
            </a:br>
            <a:br>
              <a:rPr lang="en-US" sz="4800" dirty="0">
                <a:solidFill>
                  <a:schemeClr val="accent2">
                    <a:lumMod val="75000"/>
                  </a:schemeClr>
                </a:solidFill>
              </a:rPr>
            </a:br>
            <a:endParaRPr lang="en-US" sz="4000" i="1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9DA48B3B-178E-64DB-0D62-D490D983824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5374" y="1887794"/>
            <a:ext cx="10042626" cy="2829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1455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FC5B39-4607-4467-EAD4-5EE3A4E7C3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465" y="757083"/>
            <a:ext cx="11582400" cy="1730477"/>
          </a:xfrm>
        </p:spPr>
        <p:txBody>
          <a:bodyPr>
            <a:normAutofit fontScale="90000"/>
          </a:bodyPr>
          <a:lstStyle/>
          <a:p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 err="1">
                <a:solidFill>
                  <a:schemeClr val="accent2">
                    <a:lumMod val="75000"/>
                  </a:schemeClr>
                </a:solidFill>
              </a:rPr>
              <a:t>Deephaven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 PTA Mission : 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Engaging an inclusive environment, enhancing partnership amongst our parents and teachers/staff;   to excel our Students’ experience at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Deephaven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Elementary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200" b="1" dirty="0">
                <a:solidFill>
                  <a:schemeClr val="accent1">
                    <a:lumMod val="75000"/>
                  </a:schemeClr>
                </a:solidFill>
              </a:rPr>
              <a:t>  </a:t>
            </a: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US" dirty="0">
                <a:solidFill>
                  <a:schemeClr val="accent1">
                    <a:lumMod val="75000"/>
                  </a:schemeClr>
                </a:solidFill>
              </a:rPr>
            </a:b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DA312-ABAB-039E-6C1C-8DC51DF182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6413" y="2989007"/>
            <a:ext cx="10557387" cy="37362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i="1" dirty="0"/>
              <a:t>The </a:t>
            </a:r>
            <a:r>
              <a:rPr lang="en-US" i="1" dirty="0" err="1"/>
              <a:t>Deephaven</a:t>
            </a:r>
            <a:r>
              <a:rPr lang="en-US" i="1" dirty="0"/>
              <a:t> Elementary PTA - building our community: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Educational </a:t>
            </a:r>
            <a:r>
              <a:rPr lang="en-US" dirty="0"/>
              <a:t>Enhancements to help our students reach their full academic potential  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Cultural</a:t>
            </a:r>
            <a:r>
              <a:rPr lang="en-US" dirty="0"/>
              <a:t> Enrichment to build a community of openness and inclusion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Social</a:t>
            </a:r>
            <a:r>
              <a:rPr lang="en-US" dirty="0"/>
              <a:t> Connection to build camaraderie and common purpose across parent, students, and teachers</a:t>
            </a:r>
          </a:p>
          <a:p>
            <a:r>
              <a:rPr lang="en-US" dirty="0">
                <a:solidFill>
                  <a:schemeClr val="accent2">
                    <a:lumMod val="75000"/>
                  </a:schemeClr>
                </a:solidFill>
              </a:rPr>
              <a:t>Volunteer </a:t>
            </a:r>
            <a:r>
              <a:rPr lang="en-US" dirty="0"/>
              <a:t>opportunities – what can YOU do, how you can be involved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9674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60747B-62B0-587D-B3CF-A5DD1EE76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3510" y="1"/>
            <a:ext cx="10900290" cy="1071716"/>
          </a:xfrm>
        </p:spPr>
        <p:txBody>
          <a:bodyPr/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Academic Enhancements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DFBFA61E-292A-E1FD-B72A-FACFF00533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7870" y="1071716"/>
            <a:ext cx="11608155" cy="5786284"/>
          </a:xfrm>
        </p:spPr>
        <p:txBody>
          <a:bodyPr>
            <a:normAutofit fontScale="85000" lnSpcReduction="2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Principal’s Challenge -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had 132 participants!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Encouraging &amp; incentivizing summer reading, writing &amp; Math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Read-A-Thon –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had 88% participation, &amp; raised $53k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Month-long reading &amp; fundraising event, incentivized with fun prizes and experiences.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Imagination Fair –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had over 40+ variety of booths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Weekend afternoon event encouraging varieties of student presentations </a:t>
            </a:r>
            <a:r>
              <a:rPr lang="en-US" sz="1800" dirty="0">
                <a:solidFill>
                  <a:schemeClr val="accent1">
                    <a:lumMod val="75000"/>
                  </a:schemeClr>
                </a:solidFill>
              </a:rPr>
              <a:t>(Art, STEM, Experiments, Games)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Lighthouse Publishing –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Had 75+ authors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 inhouse writing program; where kids write their stories and they are published, issued in an awards ceremony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Teacher Grant Process –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PTA awarded $153k in teacher grant requests this schoolyear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Additional flexible seating &amp; curriculum storage throughout the school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iPad keyboards for 4</a:t>
            </a:r>
            <a:r>
              <a:rPr lang="en-US" baseline="30000" dirty="0">
                <a:solidFill>
                  <a:schemeClr val="accent1">
                    <a:lumMod val="75000"/>
                  </a:schemeClr>
                </a:solidFill>
              </a:rPr>
              <a:t>th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and 5</a:t>
            </a:r>
            <a:r>
              <a:rPr lang="en-US" baseline="30000" dirty="0">
                <a:solidFill>
                  <a:schemeClr val="accent1">
                    <a:lumMod val="75000"/>
                  </a:schemeClr>
                </a:solidFill>
              </a:rPr>
              <a:t>th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graders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New basketball hoops and climbing walls in the gym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Advanced PA system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IXL, Lexia, advanced Reading enhancement programs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School wide math fluency programming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Additional Arts and Music programs support and materials 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Updating, modernizing and maintaining our playground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8031DF5-6942-EA15-0E59-78ACB31F5D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2619" y="4574472"/>
            <a:ext cx="3716593" cy="215773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C4C880E-7987-27A2-FB9E-540E557D7E4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05" t="25991" b="27459"/>
          <a:stretch/>
        </p:blipFill>
        <p:spPr>
          <a:xfrm>
            <a:off x="7884478" y="125799"/>
            <a:ext cx="4207972" cy="15456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00977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26D6A5-572E-16C5-C2FB-0C8E037954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3736" y="-186813"/>
            <a:ext cx="10557388" cy="1582995"/>
          </a:xfrm>
        </p:spPr>
        <p:txBody>
          <a:bodyPr/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Cultural Enrichment</a:t>
            </a:r>
            <a:endParaRPr lang="en-US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F0CC66-A9D7-40F3-D249-5295EA8CFA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3735" y="1641987"/>
            <a:ext cx="10840065" cy="4534976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DEI / Belonging Committee 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Growing calendar of events, e.g. World Culture Week, Monthly Culture Celebrations, local apartment community events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Strong committee engagement and teacher [Belonging Committee] support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Executing ongoing DEI Survey to understand belonging at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Deephaven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and identify areas for improvement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Family Night &amp; Culture Fair 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over 50 cultures represented in our school.  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Kids have passports to venture &amp; learn, in-school &amp; afterschool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Arts &amp; Culture Community Events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Cultural arts field trip funding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Student Art Exhibition 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5</a:t>
            </a:r>
            <a:r>
              <a:rPr lang="en-US" baseline="30000" dirty="0">
                <a:solidFill>
                  <a:schemeClr val="accent1">
                    <a:lumMod val="75000"/>
                  </a:schemeClr>
                </a:solidFill>
              </a:rPr>
              <a:t>th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Grade Artist in Residence program </a:t>
            </a:r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E7BDA86-0317-C4E4-398D-8E2627F2C429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960" b="31613"/>
          <a:stretch/>
        </p:blipFill>
        <p:spPr>
          <a:xfrm>
            <a:off x="6597445" y="118042"/>
            <a:ext cx="5080820" cy="182874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A207A3DE-E706-0C6F-DFF9-A9E6ECBA6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57590" y="3470734"/>
            <a:ext cx="3464803" cy="31709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562992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254F5D-3A12-53C5-C33A-6FCA9BB5B0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6896" y="-20959"/>
            <a:ext cx="10846904" cy="1288025"/>
          </a:xfrm>
        </p:spPr>
        <p:txBody>
          <a:bodyPr/>
          <a:lstStyle/>
          <a:p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Social Connection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5507D3-81EE-5A8D-E496-5951674720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8175" y="1021260"/>
            <a:ext cx="9818204" cy="5572336"/>
          </a:xfrm>
        </p:spPr>
        <p:txBody>
          <a:bodyPr>
            <a:normAutofit fontScale="92500" lnSpcReduction="20000"/>
          </a:bodyPr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Connections Committee 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Providing social environments for parents and caregivers to connect</a:t>
            </a:r>
          </a:p>
          <a:p>
            <a:pPr lvl="1"/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Moms, and Dads, Night Out</a:t>
            </a:r>
          </a:p>
          <a:p>
            <a:pPr lvl="2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Reoccurring evening social events  </a:t>
            </a:r>
          </a:p>
          <a:p>
            <a:pPr lvl="3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No agendas or itineraries, simply a social gathering to meet-greet, get re-acquainted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Teacher Appreciation 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Lunches, snacks, classroom support &amp; conference dinners, throughout the year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Fall Pizza Party –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Raised $4k in funds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Fun BTS event, with pizza &amp; door prizes, with the Ice Cream truck this year 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Kindness Week 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Activities in &amp; outside of school, promoting acts of kindness amongst kids and the community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Parent Party –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Raised $24K in funds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Annual evening out, for our parents!  It’s a fundraiser, with ultimate fun!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PTA WAVES 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Monthly newsletter to strengthen communication of the PTA Mission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Recaps opportunities for how to get involved</a:t>
            </a:r>
          </a:p>
          <a:p>
            <a:pPr marL="457200" lvl="1" indent="0">
              <a:buNone/>
            </a:pPr>
            <a:endParaRPr lang="en-US" dirty="0"/>
          </a:p>
          <a:p>
            <a:endParaRPr lang="en-US" dirty="0"/>
          </a:p>
          <a:p>
            <a:pPr lvl="1">
              <a:buFont typeface="Wingdings" pitchFamily="2" charset="2"/>
              <a:buChar char="ü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>
              <a:buFont typeface="Wingdings" pitchFamily="2" charset="2"/>
              <a:buChar char="ü"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F93C5F9-35EB-C8F9-FCD9-FE6005AA2A0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420" r="16540"/>
          <a:stretch/>
        </p:blipFill>
        <p:spPr>
          <a:xfrm>
            <a:off x="9792913" y="4461588"/>
            <a:ext cx="2399087" cy="213200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C91B5E2F-A62D-0A9F-F7DA-4786D777FBB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197" b="21884"/>
          <a:stretch/>
        </p:blipFill>
        <p:spPr>
          <a:xfrm>
            <a:off x="8935278" y="0"/>
            <a:ext cx="3256722" cy="225470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176A480-3122-0BCE-7534-5A9B001A92E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38" r="-1377" b="10580"/>
          <a:stretch/>
        </p:blipFill>
        <p:spPr>
          <a:xfrm>
            <a:off x="5893904" y="0"/>
            <a:ext cx="2861541" cy="1371453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BFC32E-D286-1E0E-C1ED-E75251CDA09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" t="8551" r="1949" b="15197"/>
          <a:stretch/>
        </p:blipFill>
        <p:spPr>
          <a:xfrm>
            <a:off x="10116379" y="2350552"/>
            <a:ext cx="1850334" cy="19949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473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63A5C1-59E9-BD9F-E019-D13E457965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01445" y="1"/>
            <a:ext cx="10852355" cy="1457196"/>
          </a:xfrm>
        </p:spPr>
        <p:txBody>
          <a:bodyPr/>
          <a:lstStyle/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How </a:t>
            </a:r>
            <a:r>
              <a:rPr lang="en-US" b="1" dirty="0">
                <a:solidFill>
                  <a:schemeClr val="accent2">
                    <a:lumMod val="75000"/>
                  </a:schemeClr>
                </a:solidFill>
              </a:rPr>
              <a:t>YOU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can be involved:</a:t>
            </a:r>
            <a:endParaRPr lang="en-US" dirty="0"/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6D67D4B6-F461-947C-2FD5-B1FB00A8D8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5135" y="1073426"/>
            <a:ext cx="6233652" cy="5494522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DEVO!   </a:t>
            </a:r>
          </a:p>
          <a:p>
            <a:pPr lvl="1"/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</a:rPr>
              <a:t>Deephaven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 Elementary Volunteer Opportunities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Volunteer Opportunities 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</a:rPr>
              <a:t>throughout the year!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Event driven: 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BookFair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, Health Clinics, Imagination Fair, in-school events, Art shows, Culture event, Parent Party,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etc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…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Daily lunchroom and playground volunteer opportunities</a:t>
            </a:r>
          </a:p>
          <a:p>
            <a:pPr lvl="1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Chairperson lead</a:t>
            </a:r>
          </a:p>
          <a:p>
            <a:pPr lvl="2"/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All events have a chairperson lead</a:t>
            </a:r>
          </a:p>
          <a:p>
            <a:pPr lvl="1"/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pPr lvl="1"/>
            <a:endParaRPr lang="en-US" dirty="0"/>
          </a:p>
          <a:p>
            <a:endParaRPr lang="en-US" dirty="0"/>
          </a:p>
          <a:p>
            <a:pPr lvl="1">
              <a:buFont typeface="Wingdings" pitchFamily="2" charset="2"/>
              <a:buChar char="ü"/>
            </a:pPr>
            <a:endParaRPr lang="en-US" dirty="0"/>
          </a:p>
          <a:p>
            <a:pPr marL="0" indent="0">
              <a:buNone/>
            </a:pPr>
            <a:endParaRPr lang="en-US" dirty="0"/>
          </a:p>
          <a:p>
            <a:pPr lvl="1">
              <a:buFont typeface="Wingdings" pitchFamily="2" charset="2"/>
              <a:buChar char="ü"/>
            </a:pPr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AA03E0A9-090F-FB7B-042A-D88B6E28ABF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22238" y="1818006"/>
            <a:ext cx="5165783" cy="495054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0052B57B-9361-9E7A-7F8F-D8F00294195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33" t="2" r="7606" b="24365"/>
          <a:stretch/>
        </p:blipFill>
        <p:spPr>
          <a:xfrm>
            <a:off x="181684" y="5128593"/>
            <a:ext cx="2398430" cy="163995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C2A0FBDD-5D4D-E8B6-B646-36576ACF93C5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507" r="-3462" b="41740"/>
          <a:stretch/>
        </p:blipFill>
        <p:spPr>
          <a:xfrm>
            <a:off x="7781803" y="0"/>
            <a:ext cx="4648736" cy="170105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C1CDAFB-1650-F350-5B95-CC3F5212212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01961" y="5145583"/>
            <a:ext cx="2283222" cy="1712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65570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66A952-EC3C-1FCC-D752-83DBAE72D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5922" y="1212575"/>
            <a:ext cx="10687878" cy="785190"/>
          </a:xfrm>
        </p:spPr>
        <p:txBody>
          <a:bodyPr>
            <a:normAutofit/>
          </a:bodyPr>
          <a:lstStyle/>
          <a:p>
            <a:r>
              <a:rPr lang="en-US" sz="3600" b="1" dirty="0">
                <a:solidFill>
                  <a:schemeClr val="accent2">
                    <a:lumMod val="75000"/>
                  </a:schemeClr>
                </a:solidFill>
              </a:rPr>
              <a:t>                     2024-2025 Calendar of Events 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13A57C-48E2-8BAD-AEB0-F6B1C8C6DF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5922" y="1818861"/>
            <a:ext cx="10687878" cy="4919867"/>
          </a:xfrm>
        </p:spPr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en-US" sz="3800" b="1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2024-25 Highlights 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Aug 28-  PTA Welcome Back Celebration!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Sept 12- PTA Meeting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Oct 2- Bike to School Day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Oct 8- Fall Pizza Party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Nov 11- Veterans Day Assembly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Nov 12- PTA Meeting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Nov 18-21- Book Fair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Jan 14- PTA Meeting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Feb- Read-A-Thon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Mar 20- ‘We Are </a:t>
            </a:r>
            <a:r>
              <a:rPr lang="en-US" sz="28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Deephaven</a:t>
            </a:r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’ Family Night &amp; Culture Fair [Part of World Culture Week]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Apr 12- Imagination Fair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April 24- Art Exhibition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April 24- PTA Meeting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Apr 29- Kindness Week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TBD- Spring Talent Show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TBD- Parent Party</a:t>
            </a: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May 15- Thank You Volunteers Event at </a:t>
            </a:r>
            <a:r>
              <a:rPr lang="en-US" sz="2800" b="0" i="0" dirty="0" err="1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Spasso</a:t>
            </a:r>
            <a:endParaRPr lang="en-US" sz="2800" b="0" i="0" dirty="0">
              <a:solidFill>
                <a:srgbClr val="222222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  <a:p>
            <a:pPr algn="l"/>
            <a:r>
              <a:rPr lang="en-US" sz="2800" b="0" i="0" dirty="0">
                <a:solidFill>
                  <a:srgbClr val="222222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May 16- Bike to School Day</a:t>
            </a:r>
            <a:endParaRPr lang="en-US" sz="3800" b="1" dirty="0">
              <a:solidFill>
                <a:schemeClr val="accent1">
                  <a:lumMod val="75000"/>
                </a:schemeClr>
              </a:solidFill>
              <a:latin typeface="+mj-lt"/>
              <a:ea typeface="+mj-ea"/>
              <a:cs typeface="+mj-cs"/>
            </a:endParaRPr>
          </a:p>
          <a:p>
            <a:pPr marL="0" indent="0">
              <a:buNone/>
            </a:pPr>
            <a:r>
              <a:rPr lang="en-US" sz="2200" dirty="0"/>
              <a:t>*Full Calendar Available for Download at </a:t>
            </a:r>
            <a:r>
              <a:rPr lang="en-US" sz="2200" dirty="0">
                <a:hlinkClick r:id="rId2"/>
              </a:rPr>
              <a:t>www.minnetonkaschools.org</a:t>
            </a:r>
            <a:r>
              <a:rPr lang="en-US" sz="2200" dirty="0"/>
              <a:t>) </a:t>
            </a:r>
          </a:p>
          <a:p>
            <a:pPr marL="0" indent="0">
              <a:buNone/>
            </a:pPr>
            <a:endParaRPr lang="en-US" dirty="0"/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C0889F2-CE98-A9CD-76C2-DEFBF78D825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8212" y="11401"/>
            <a:ext cx="6608831" cy="13932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01132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2827</TotalTime>
  <Words>673</Words>
  <Application>Microsoft Macintosh PowerPoint</Application>
  <PresentationFormat>Widescreen</PresentationFormat>
  <Paragraphs>98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Wingdings</vt:lpstr>
      <vt:lpstr>Office Theme</vt:lpstr>
      <vt:lpstr>       </vt:lpstr>
      <vt:lpstr>  Deephaven PTA Mission :  Engaging an inclusive environment, enhancing partnership amongst our parents and teachers/staff;   to excel our Students’ experience at Deephaven Elementary     </vt:lpstr>
      <vt:lpstr>Academic Enhancements</vt:lpstr>
      <vt:lpstr>Cultural Enrichment</vt:lpstr>
      <vt:lpstr>Social Connection </vt:lpstr>
      <vt:lpstr>How YOU can be involved:</vt:lpstr>
      <vt:lpstr>                     2024-2025 Calendar of Events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Punch</dc:creator>
  <cp:lastModifiedBy>Tracy Whitney</cp:lastModifiedBy>
  <cp:revision>23</cp:revision>
  <dcterms:created xsi:type="dcterms:W3CDTF">2021-10-13T01:46:35Z</dcterms:created>
  <dcterms:modified xsi:type="dcterms:W3CDTF">2024-05-02T19:06:47Z</dcterms:modified>
</cp:coreProperties>
</file>