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notesMasterIdLst>
    <p:notesMasterId r:id="rId30"/>
  </p:notesMasterIdLst>
  <p:sldIdLst>
    <p:sldId id="256" r:id="rId2"/>
    <p:sldId id="259" r:id="rId3"/>
    <p:sldId id="260" r:id="rId4"/>
    <p:sldId id="261" r:id="rId5"/>
    <p:sldId id="263" r:id="rId6"/>
    <p:sldId id="264" r:id="rId7"/>
    <p:sldId id="290" r:id="rId8"/>
    <p:sldId id="267" r:id="rId9"/>
    <p:sldId id="268" r:id="rId10"/>
    <p:sldId id="287" r:id="rId11"/>
    <p:sldId id="271" r:id="rId12"/>
    <p:sldId id="272" r:id="rId13"/>
    <p:sldId id="273" r:id="rId14"/>
    <p:sldId id="274" r:id="rId15"/>
    <p:sldId id="270" r:id="rId16"/>
    <p:sldId id="275" r:id="rId17"/>
    <p:sldId id="276" r:id="rId18"/>
    <p:sldId id="277" r:id="rId19"/>
    <p:sldId id="278" r:id="rId20"/>
    <p:sldId id="280" r:id="rId21"/>
    <p:sldId id="282" r:id="rId22"/>
    <p:sldId id="285" r:id="rId23"/>
    <p:sldId id="286" r:id="rId24"/>
    <p:sldId id="291" r:id="rId25"/>
    <p:sldId id="257" r:id="rId26"/>
    <p:sldId id="258" r:id="rId27"/>
    <p:sldId id="288" r:id="rId28"/>
    <p:sldId id="289" r:id="rId2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4" autoAdjust="0"/>
    <p:restoredTop sz="94635" autoAdjust="0"/>
  </p:normalViewPr>
  <p:slideViewPr>
    <p:cSldViewPr snapToGrid="0">
      <p:cViewPr varScale="1">
        <p:scale>
          <a:sx n="56" d="100"/>
          <a:sy n="56" d="100"/>
        </p:scale>
        <p:origin x="870" y="60"/>
      </p:cViewPr>
      <p:guideLst/>
    </p:cSldViewPr>
  </p:slideViewPr>
  <p:notesTextViewPr>
    <p:cViewPr>
      <p:scale>
        <a:sx n="3" d="2"/>
        <a:sy n="3" d="2"/>
      </p:scale>
      <p:origin x="0" y="0"/>
    </p:cViewPr>
  </p:notesTextViewPr>
  <p:notesViewPr>
    <p:cSldViewPr snapToGrid="0">
      <p:cViewPr>
        <p:scale>
          <a:sx n="100" d="100"/>
          <a:sy n="100" d="100"/>
        </p:scale>
        <p:origin x="2592" y="-79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1B75E54-7916-45A7-8B3E-229CBEC2FEB0}" type="doc">
      <dgm:prSet loTypeId="urn:microsoft.com/office/officeart/2005/8/layout/cycle7" loCatId="cycle" qsTypeId="urn:microsoft.com/office/officeart/2005/8/quickstyle/simple1" qsCatId="simple" csTypeId="urn:microsoft.com/office/officeart/2005/8/colors/accent1_2" csCatId="accent1" phldr="1"/>
      <dgm:spPr/>
      <dgm:t>
        <a:bodyPr/>
        <a:lstStyle/>
        <a:p>
          <a:endParaRPr lang="en-US"/>
        </a:p>
      </dgm:t>
    </dgm:pt>
    <dgm:pt modelId="{D8EBBF5A-D986-46FC-BCE7-1EB44E07D52D}">
      <dgm:prSet phldrT="[Text]"/>
      <dgm:spPr/>
      <dgm:t>
        <a:bodyPr/>
        <a:lstStyle/>
        <a:p>
          <a:r>
            <a:rPr lang="en-US" dirty="0" smtClean="0"/>
            <a:t>Thoughts</a:t>
          </a:r>
          <a:endParaRPr lang="en-US" dirty="0"/>
        </a:p>
      </dgm:t>
    </dgm:pt>
    <dgm:pt modelId="{27A6C154-7000-4947-8A11-681ABA7AF7BF}" type="parTrans" cxnId="{595F2D83-FEC6-42AA-BFD1-0833B9B7C191}">
      <dgm:prSet/>
      <dgm:spPr/>
      <dgm:t>
        <a:bodyPr/>
        <a:lstStyle/>
        <a:p>
          <a:endParaRPr lang="en-US"/>
        </a:p>
      </dgm:t>
    </dgm:pt>
    <dgm:pt modelId="{385D0928-D8C1-4805-9A3B-5201497BDCC7}" type="sibTrans" cxnId="{595F2D83-FEC6-42AA-BFD1-0833B9B7C191}">
      <dgm:prSet/>
      <dgm:spPr/>
      <dgm:t>
        <a:bodyPr/>
        <a:lstStyle/>
        <a:p>
          <a:endParaRPr lang="en-US"/>
        </a:p>
      </dgm:t>
    </dgm:pt>
    <dgm:pt modelId="{D2D8C577-21E9-4C8C-A096-847631738B79}">
      <dgm:prSet phldrT="[Text]"/>
      <dgm:spPr/>
      <dgm:t>
        <a:bodyPr/>
        <a:lstStyle/>
        <a:p>
          <a:r>
            <a:rPr lang="en-US" dirty="0" smtClean="0"/>
            <a:t>Physical Arousal/Feelings</a:t>
          </a:r>
          <a:endParaRPr lang="en-US" dirty="0"/>
        </a:p>
      </dgm:t>
    </dgm:pt>
    <dgm:pt modelId="{3F89C3E1-8DAC-4E98-9538-DA550019BC6B}" type="parTrans" cxnId="{0201AF43-77D6-4407-9815-03056CACE4AC}">
      <dgm:prSet/>
      <dgm:spPr/>
      <dgm:t>
        <a:bodyPr/>
        <a:lstStyle/>
        <a:p>
          <a:endParaRPr lang="en-US"/>
        </a:p>
      </dgm:t>
    </dgm:pt>
    <dgm:pt modelId="{94680521-A0E8-47A6-828B-BC007A3670B7}" type="sibTrans" cxnId="{0201AF43-77D6-4407-9815-03056CACE4AC}">
      <dgm:prSet/>
      <dgm:spPr/>
      <dgm:t>
        <a:bodyPr/>
        <a:lstStyle/>
        <a:p>
          <a:endParaRPr lang="en-US"/>
        </a:p>
      </dgm:t>
    </dgm:pt>
    <dgm:pt modelId="{44A050ED-A453-450D-808C-1E2E3D90E063}">
      <dgm:prSet phldrT="[Text]"/>
      <dgm:spPr/>
      <dgm:t>
        <a:bodyPr/>
        <a:lstStyle/>
        <a:p>
          <a:r>
            <a:rPr lang="en-US" dirty="0" smtClean="0"/>
            <a:t>Behaviors	</a:t>
          </a:r>
          <a:endParaRPr lang="en-US" dirty="0"/>
        </a:p>
      </dgm:t>
    </dgm:pt>
    <dgm:pt modelId="{F4EC3BAB-3704-44EB-AECD-B7DD3FDBDDBC}" type="parTrans" cxnId="{4D465110-AA0E-4ED4-91CE-73690091477E}">
      <dgm:prSet/>
      <dgm:spPr/>
      <dgm:t>
        <a:bodyPr/>
        <a:lstStyle/>
        <a:p>
          <a:endParaRPr lang="en-US"/>
        </a:p>
      </dgm:t>
    </dgm:pt>
    <dgm:pt modelId="{8F6CF3AA-72DD-4CA1-8F02-DE8C3FA6E9CE}" type="sibTrans" cxnId="{4D465110-AA0E-4ED4-91CE-73690091477E}">
      <dgm:prSet/>
      <dgm:spPr/>
      <dgm:t>
        <a:bodyPr/>
        <a:lstStyle/>
        <a:p>
          <a:endParaRPr lang="en-US"/>
        </a:p>
      </dgm:t>
    </dgm:pt>
    <dgm:pt modelId="{97C8E392-6D72-43BA-A188-28E7E22DEA83}" type="pres">
      <dgm:prSet presAssocID="{51B75E54-7916-45A7-8B3E-229CBEC2FEB0}" presName="Name0" presStyleCnt="0">
        <dgm:presLayoutVars>
          <dgm:dir/>
          <dgm:resizeHandles val="exact"/>
        </dgm:presLayoutVars>
      </dgm:prSet>
      <dgm:spPr/>
      <dgm:t>
        <a:bodyPr/>
        <a:lstStyle/>
        <a:p>
          <a:endParaRPr lang="en-US"/>
        </a:p>
      </dgm:t>
    </dgm:pt>
    <dgm:pt modelId="{DA792F75-39E3-448B-BEB1-38B47A8C88A2}" type="pres">
      <dgm:prSet presAssocID="{D8EBBF5A-D986-46FC-BCE7-1EB44E07D52D}" presName="node" presStyleLbl="node1" presStyleIdx="0" presStyleCnt="3">
        <dgm:presLayoutVars>
          <dgm:bulletEnabled val="1"/>
        </dgm:presLayoutVars>
      </dgm:prSet>
      <dgm:spPr/>
      <dgm:t>
        <a:bodyPr/>
        <a:lstStyle/>
        <a:p>
          <a:endParaRPr lang="en-US"/>
        </a:p>
      </dgm:t>
    </dgm:pt>
    <dgm:pt modelId="{D67C11C2-C5EC-460A-9A6E-061B0EA07E57}" type="pres">
      <dgm:prSet presAssocID="{385D0928-D8C1-4805-9A3B-5201497BDCC7}" presName="sibTrans" presStyleLbl="sibTrans2D1" presStyleIdx="0" presStyleCnt="3"/>
      <dgm:spPr/>
      <dgm:t>
        <a:bodyPr/>
        <a:lstStyle/>
        <a:p>
          <a:endParaRPr lang="en-US"/>
        </a:p>
      </dgm:t>
    </dgm:pt>
    <dgm:pt modelId="{DB460C6F-7745-4722-B352-D0B41AC1327C}" type="pres">
      <dgm:prSet presAssocID="{385D0928-D8C1-4805-9A3B-5201497BDCC7}" presName="connectorText" presStyleLbl="sibTrans2D1" presStyleIdx="0" presStyleCnt="3"/>
      <dgm:spPr/>
      <dgm:t>
        <a:bodyPr/>
        <a:lstStyle/>
        <a:p>
          <a:endParaRPr lang="en-US"/>
        </a:p>
      </dgm:t>
    </dgm:pt>
    <dgm:pt modelId="{D81072E3-B014-415C-B69D-A539AA0AE376}" type="pres">
      <dgm:prSet presAssocID="{D2D8C577-21E9-4C8C-A096-847631738B79}" presName="node" presStyleLbl="node1" presStyleIdx="1" presStyleCnt="3">
        <dgm:presLayoutVars>
          <dgm:bulletEnabled val="1"/>
        </dgm:presLayoutVars>
      </dgm:prSet>
      <dgm:spPr/>
      <dgm:t>
        <a:bodyPr/>
        <a:lstStyle/>
        <a:p>
          <a:endParaRPr lang="en-US"/>
        </a:p>
      </dgm:t>
    </dgm:pt>
    <dgm:pt modelId="{9FE600DC-430F-49FD-9709-8407548DBBB8}" type="pres">
      <dgm:prSet presAssocID="{94680521-A0E8-47A6-828B-BC007A3670B7}" presName="sibTrans" presStyleLbl="sibTrans2D1" presStyleIdx="1" presStyleCnt="3"/>
      <dgm:spPr/>
      <dgm:t>
        <a:bodyPr/>
        <a:lstStyle/>
        <a:p>
          <a:endParaRPr lang="en-US"/>
        </a:p>
      </dgm:t>
    </dgm:pt>
    <dgm:pt modelId="{3935A353-282A-4BE7-8835-A0FBCBA5E532}" type="pres">
      <dgm:prSet presAssocID="{94680521-A0E8-47A6-828B-BC007A3670B7}" presName="connectorText" presStyleLbl="sibTrans2D1" presStyleIdx="1" presStyleCnt="3"/>
      <dgm:spPr/>
      <dgm:t>
        <a:bodyPr/>
        <a:lstStyle/>
        <a:p>
          <a:endParaRPr lang="en-US"/>
        </a:p>
      </dgm:t>
    </dgm:pt>
    <dgm:pt modelId="{94C74AF2-CA6A-4E16-A47B-B4F7BF14BAAB}" type="pres">
      <dgm:prSet presAssocID="{44A050ED-A453-450D-808C-1E2E3D90E063}" presName="node" presStyleLbl="node1" presStyleIdx="2" presStyleCnt="3">
        <dgm:presLayoutVars>
          <dgm:bulletEnabled val="1"/>
        </dgm:presLayoutVars>
      </dgm:prSet>
      <dgm:spPr/>
      <dgm:t>
        <a:bodyPr/>
        <a:lstStyle/>
        <a:p>
          <a:endParaRPr lang="en-US"/>
        </a:p>
      </dgm:t>
    </dgm:pt>
    <dgm:pt modelId="{3CE7D1C7-AC02-485A-93CA-989F8E0FF3BD}" type="pres">
      <dgm:prSet presAssocID="{8F6CF3AA-72DD-4CA1-8F02-DE8C3FA6E9CE}" presName="sibTrans" presStyleLbl="sibTrans2D1" presStyleIdx="2" presStyleCnt="3"/>
      <dgm:spPr/>
      <dgm:t>
        <a:bodyPr/>
        <a:lstStyle/>
        <a:p>
          <a:endParaRPr lang="en-US"/>
        </a:p>
      </dgm:t>
    </dgm:pt>
    <dgm:pt modelId="{D17C0987-5201-4BA5-8081-BDD8437B0C0B}" type="pres">
      <dgm:prSet presAssocID="{8F6CF3AA-72DD-4CA1-8F02-DE8C3FA6E9CE}" presName="connectorText" presStyleLbl="sibTrans2D1" presStyleIdx="2" presStyleCnt="3"/>
      <dgm:spPr/>
      <dgm:t>
        <a:bodyPr/>
        <a:lstStyle/>
        <a:p>
          <a:endParaRPr lang="en-US"/>
        </a:p>
      </dgm:t>
    </dgm:pt>
  </dgm:ptLst>
  <dgm:cxnLst>
    <dgm:cxn modelId="{93F3B76B-217F-434F-AC78-E54861F0A48A}" type="presOf" srcId="{D2D8C577-21E9-4C8C-A096-847631738B79}" destId="{D81072E3-B014-415C-B69D-A539AA0AE376}" srcOrd="0" destOrd="0" presId="urn:microsoft.com/office/officeart/2005/8/layout/cycle7"/>
    <dgm:cxn modelId="{595F2D83-FEC6-42AA-BFD1-0833B9B7C191}" srcId="{51B75E54-7916-45A7-8B3E-229CBEC2FEB0}" destId="{D8EBBF5A-D986-46FC-BCE7-1EB44E07D52D}" srcOrd="0" destOrd="0" parTransId="{27A6C154-7000-4947-8A11-681ABA7AF7BF}" sibTransId="{385D0928-D8C1-4805-9A3B-5201497BDCC7}"/>
    <dgm:cxn modelId="{4D465110-AA0E-4ED4-91CE-73690091477E}" srcId="{51B75E54-7916-45A7-8B3E-229CBEC2FEB0}" destId="{44A050ED-A453-450D-808C-1E2E3D90E063}" srcOrd="2" destOrd="0" parTransId="{F4EC3BAB-3704-44EB-AECD-B7DD3FDBDDBC}" sibTransId="{8F6CF3AA-72DD-4CA1-8F02-DE8C3FA6E9CE}"/>
    <dgm:cxn modelId="{E50338EF-F4D9-4048-9A0A-ABE2D675E115}" type="presOf" srcId="{8F6CF3AA-72DD-4CA1-8F02-DE8C3FA6E9CE}" destId="{3CE7D1C7-AC02-485A-93CA-989F8E0FF3BD}" srcOrd="0" destOrd="0" presId="urn:microsoft.com/office/officeart/2005/8/layout/cycle7"/>
    <dgm:cxn modelId="{A2CDBFFC-C06B-45CF-A4BD-45C696F4A6EF}" type="presOf" srcId="{44A050ED-A453-450D-808C-1E2E3D90E063}" destId="{94C74AF2-CA6A-4E16-A47B-B4F7BF14BAAB}" srcOrd="0" destOrd="0" presId="urn:microsoft.com/office/officeart/2005/8/layout/cycle7"/>
    <dgm:cxn modelId="{E5F433E2-6471-4E3F-BB18-20F5FE2422D5}" type="presOf" srcId="{51B75E54-7916-45A7-8B3E-229CBEC2FEB0}" destId="{97C8E392-6D72-43BA-A188-28E7E22DEA83}" srcOrd="0" destOrd="0" presId="urn:microsoft.com/office/officeart/2005/8/layout/cycle7"/>
    <dgm:cxn modelId="{0201AF43-77D6-4407-9815-03056CACE4AC}" srcId="{51B75E54-7916-45A7-8B3E-229CBEC2FEB0}" destId="{D2D8C577-21E9-4C8C-A096-847631738B79}" srcOrd="1" destOrd="0" parTransId="{3F89C3E1-8DAC-4E98-9538-DA550019BC6B}" sibTransId="{94680521-A0E8-47A6-828B-BC007A3670B7}"/>
    <dgm:cxn modelId="{D53E74AF-21EB-4F61-B43B-26F0E34349F2}" type="presOf" srcId="{8F6CF3AA-72DD-4CA1-8F02-DE8C3FA6E9CE}" destId="{D17C0987-5201-4BA5-8081-BDD8437B0C0B}" srcOrd="1" destOrd="0" presId="urn:microsoft.com/office/officeart/2005/8/layout/cycle7"/>
    <dgm:cxn modelId="{5C7E3AA1-BA86-47B6-B00C-80A99A957D14}" type="presOf" srcId="{94680521-A0E8-47A6-828B-BC007A3670B7}" destId="{9FE600DC-430F-49FD-9709-8407548DBBB8}" srcOrd="0" destOrd="0" presId="urn:microsoft.com/office/officeart/2005/8/layout/cycle7"/>
    <dgm:cxn modelId="{A759732D-A9EF-4248-B250-9036603618B4}" type="presOf" srcId="{94680521-A0E8-47A6-828B-BC007A3670B7}" destId="{3935A353-282A-4BE7-8835-A0FBCBA5E532}" srcOrd="1" destOrd="0" presId="urn:microsoft.com/office/officeart/2005/8/layout/cycle7"/>
    <dgm:cxn modelId="{5E5EAD4D-73FA-4A4E-875E-6E8A722B9B2B}" type="presOf" srcId="{385D0928-D8C1-4805-9A3B-5201497BDCC7}" destId="{DB460C6F-7745-4722-B352-D0B41AC1327C}" srcOrd="1" destOrd="0" presId="urn:microsoft.com/office/officeart/2005/8/layout/cycle7"/>
    <dgm:cxn modelId="{9153735B-6615-4ADB-8034-62A01239915E}" type="presOf" srcId="{D8EBBF5A-D986-46FC-BCE7-1EB44E07D52D}" destId="{DA792F75-39E3-448B-BEB1-38B47A8C88A2}" srcOrd="0" destOrd="0" presId="urn:microsoft.com/office/officeart/2005/8/layout/cycle7"/>
    <dgm:cxn modelId="{93D65222-806A-4D3A-B102-DB26C23A229F}" type="presOf" srcId="{385D0928-D8C1-4805-9A3B-5201497BDCC7}" destId="{D67C11C2-C5EC-460A-9A6E-061B0EA07E57}" srcOrd="0" destOrd="0" presId="urn:microsoft.com/office/officeart/2005/8/layout/cycle7"/>
    <dgm:cxn modelId="{447CA3C0-99DD-4D15-9E6D-6D11C84C25C4}" type="presParOf" srcId="{97C8E392-6D72-43BA-A188-28E7E22DEA83}" destId="{DA792F75-39E3-448B-BEB1-38B47A8C88A2}" srcOrd="0" destOrd="0" presId="urn:microsoft.com/office/officeart/2005/8/layout/cycle7"/>
    <dgm:cxn modelId="{5AC3350D-F6FA-419B-AC0C-EFE64E2529A0}" type="presParOf" srcId="{97C8E392-6D72-43BA-A188-28E7E22DEA83}" destId="{D67C11C2-C5EC-460A-9A6E-061B0EA07E57}" srcOrd="1" destOrd="0" presId="urn:microsoft.com/office/officeart/2005/8/layout/cycle7"/>
    <dgm:cxn modelId="{8561DA8A-9FAF-45D5-83A7-B7BA2BB90DD1}" type="presParOf" srcId="{D67C11C2-C5EC-460A-9A6E-061B0EA07E57}" destId="{DB460C6F-7745-4722-B352-D0B41AC1327C}" srcOrd="0" destOrd="0" presId="urn:microsoft.com/office/officeart/2005/8/layout/cycle7"/>
    <dgm:cxn modelId="{CB3CE6B1-37E3-479C-AFAE-BD5821B26D84}" type="presParOf" srcId="{97C8E392-6D72-43BA-A188-28E7E22DEA83}" destId="{D81072E3-B014-415C-B69D-A539AA0AE376}" srcOrd="2" destOrd="0" presId="urn:microsoft.com/office/officeart/2005/8/layout/cycle7"/>
    <dgm:cxn modelId="{7B5F715B-1F95-42C1-B293-EFD21704D821}" type="presParOf" srcId="{97C8E392-6D72-43BA-A188-28E7E22DEA83}" destId="{9FE600DC-430F-49FD-9709-8407548DBBB8}" srcOrd="3" destOrd="0" presId="urn:microsoft.com/office/officeart/2005/8/layout/cycle7"/>
    <dgm:cxn modelId="{CDAC16CE-B762-4D0C-8538-05870BFB46F9}" type="presParOf" srcId="{9FE600DC-430F-49FD-9709-8407548DBBB8}" destId="{3935A353-282A-4BE7-8835-A0FBCBA5E532}" srcOrd="0" destOrd="0" presId="urn:microsoft.com/office/officeart/2005/8/layout/cycle7"/>
    <dgm:cxn modelId="{FBC4502F-B76E-429E-81FB-09043DAE1B73}" type="presParOf" srcId="{97C8E392-6D72-43BA-A188-28E7E22DEA83}" destId="{94C74AF2-CA6A-4E16-A47B-B4F7BF14BAAB}" srcOrd="4" destOrd="0" presId="urn:microsoft.com/office/officeart/2005/8/layout/cycle7"/>
    <dgm:cxn modelId="{8BB42AD9-5AA4-4E81-94CE-D153A81838C0}" type="presParOf" srcId="{97C8E392-6D72-43BA-A188-28E7E22DEA83}" destId="{3CE7D1C7-AC02-485A-93CA-989F8E0FF3BD}" srcOrd="5" destOrd="0" presId="urn:microsoft.com/office/officeart/2005/8/layout/cycle7"/>
    <dgm:cxn modelId="{AA9AE761-ECCE-4643-B71C-8E13E23D081A}" type="presParOf" srcId="{3CE7D1C7-AC02-485A-93CA-989F8E0FF3BD}" destId="{D17C0987-5201-4BA5-8081-BDD8437B0C0B}" srcOrd="0" destOrd="0" presId="urn:microsoft.com/office/officeart/2005/8/layout/cycle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A6EDBA8-84BA-4602-B14F-C7DFCB958092}" type="datetimeFigureOut">
              <a:rPr lang="en-US" smtClean="0"/>
              <a:t>1/8/2018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AFB221-6BBF-49B8-8E78-3956B47C7CDD}" type="slidenum">
              <a:rPr lang="en-US" smtClean="0"/>
              <a:t>‹#›</a:t>
            </a:fld>
            <a:endParaRPr lang="en-US"/>
          </a:p>
        </p:txBody>
      </p:sp>
    </p:spTree>
    <p:extLst>
      <p:ext uri="{BB962C8B-B14F-4D97-AF65-F5344CB8AC3E}">
        <p14:creationId xmlns:p14="http://schemas.microsoft.com/office/powerpoint/2010/main" val="13364410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r>
              <a:rPr lang="en-US" dirty="0" smtClean="0"/>
              <a:t>1. Introduce selves</a:t>
            </a:r>
          </a:p>
          <a:p>
            <a:r>
              <a:rPr lang="en-US" dirty="0" smtClean="0"/>
              <a:t>2. Anna asked us to foster some discussion around anxiety – a growing universal </a:t>
            </a:r>
          </a:p>
          <a:p>
            <a:r>
              <a:rPr lang="en-US" dirty="0" smtClean="0"/>
              <a:t>	challenge for so many these days</a:t>
            </a:r>
          </a:p>
          <a:p>
            <a:r>
              <a:rPr lang="en-US" dirty="0" smtClean="0"/>
              <a:t>3. We have prepared some specific information to share with you about anxiety and</a:t>
            </a:r>
          </a:p>
          <a:p>
            <a:r>
              <a:rPr lang="en-US" dirty="0"/>
              <a:t>	</a:t>
            </a:r>
            <a:r>
              <a:rPr lang="en-US" dirty="0" smtClean="0"/>
              <a:t> stress and hope to use this as a leaping off point for an open </a:t>
            </a:r>
          </a:p>
          <a:p>
            <a:r>
              <a:rPr lang="en-US" dirty="0"/>
              <a:t>	</a:t>
            </a:r>
            <a:r>
              <a:rPr lang="en-US" dirty="0" smtClean="0"/>
              <a:t>discussion about this topic related to your experiences, wants, and </a:t>
            </a:r>
          </a:p>
          <a:p>
            <a:r>
              <a:rPr lang="en-US" dirty="0"/>
              <a:t>	</a:t>
            </a:r>
            <a:r>
              <a:rPr lang="en-US" dirty="0" smtClean="0"/>
              <a:t>needs as supportive parents of adolescents here at MHS.</a:t>
            </a:r>
          </a:p>
          <a:p>
            <a:endParaRPr lang="en-US" dirty="0"/>
          </a:p>
          <a:p>
            <a:r>
              <a:rPr lang="en-US" dirty="0" smtClean="0"/>
              <a:t>4. First, a very short, humorous clip about stress/anxiety related to the German Coast </a:t>
            </a:r>
          </a:p>
          <a:p>
            <a:r>
              <a:rPr lang="en-US" dirty="0"/>
              <a:t>	</a:t>
            </a:r>
            <a:r>
              <a:rPr lang="en-US" dirty="0" smtClean="0"/>
              <a:t>Guard.</a:t>
            </a:r>
            <a:endParaRPr lang="en-US" dirty="0"/>
          </a:p>
        </p:txBody>
      </p:sp>
      <p:sp>
        <p:nvSpPr>
          <p:cNvPr id="4" name="Slide Number Placeholder 3"/>
          <p:cNvSpPr>
            <a:spLocks noGrp="1"/>
          </p:cNvSpPr>
          <p:nvPr>
            <p:ph type="sldNum" sz="quarter" idx="10"/>
          </p:nvPr>
        </p:nvSpPr>
        <p:spPr/>
        <p:txBody>
          <a:bodyPr/>
          <a:lstStyle/>
          <a:p>
            <a:fld id="{79AFB221-6BBF-49B8-8E78-3956B47C7CDD}" type="slidenum">
              <a:rPr lang="en-US" smtClean="0"/>
              <a:t>1</a:t>
            </a:fld>
            <a:endParaRPr lang="en-US"/>
          </a:p>
        </p:txBody>
      </p:sp>
    </p:spTree>
    <p:extLst>
      <p:ext uri="{BB962C8B-B14F-4D97-AF65-F5344CB8AC3E}">
        <p14:creationId xmlns:p14="http://schemas.microsoft.com/office/powerpoint/2010/main" val="41339080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AFTER showing clip:</a:t>
            </a:r>
          </a:p>
          <a:p>
            <a:r>
              <a:rPr lang="en-US" dirty="0" smtClean="0"/>
              <a:t>In this tongue and cheek skit the very well-intentioned but ill-prepared German Coast Guard transmissions operator really misunderstood the need of these poor folks sinking (not thinking!) on the open sea.  </a:t>
            </a:r>
          </a:p>
          <a:p>
            <a:endParaRPr lang="en-US" dirty="0"/>
          </a:p>
          <a:p>
            <a:r>
              <a:rPr lang="en-US" dirty="0" smtClean="0"/>
              <a:t>Our hope is to together help us not do the same for our children, but rather help them to be as strong and resilient in facing stress and anxiety as they possibly can.  </a:t>
            </a:r>
          </a:p>
          <a:p>
            <a:endParaRPr lang="en-US" dirty="0"/>
          </a:p>
        </p:txBody>
      </p:sp>
      <p:sp>
        <p:nvSpPr>
          <p:cNvPr id="4" name="Slide Number Placeholder 3"/>
          <p:cNvSpPr>
            <a:spLocks noGrp="1"/>
          </p:cNvSpPr>
          <p:nvPr>
            <p:ph type="sldNum" sz="quarter" idx="10"/>
          </p:nvPr>
        </p:nvSpPr>
        <p:spPr/>
        <p:txBody>
          <a:bodyPr/>
          <a:lstStyle/>
          <a:p>
            <a:fld id="{79AFB221-6BBF-49B8-8E78-3956B47C7CDD}" type="slidenum">
              <a:rPr lang="en-US" smtClean="0"/>
              <a:t>2</a:t>
            </a:fld>
            <a:endParaRPr lang="en-US"/>
          </a:p>
        </p:txBody>
      </p:sp>
    </p:spTree>
    <p:extLst>
      <p:ext uri="{BB962C8B-B14F-4D97-AF65-F5344CB8AC3E}">
        <p14:creationId xmlns:p14="http://schemas.microsoft.com/office/powerpoint/2010/main" val="37111089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9AFB221-6BBF-49B8-8E78-3956B47C7CDD}" type="slidenum">
              <a:rPr lang="en-US" smtClean="0"/>
              <a:t>3</a:t>
            </a:fld>
            <a:endParaRPr lang="en-US"/>
          </a:p>
        </p:txBody>
      </p:sp>
    </p:spTree>
    <p:extLst>
      <p:ext uri="{BB962C8B-B14F-4D97-AF65-F5344CB8AC3E}">
        <p14:creationId xmlns:p14="http://schemas.microsoft.com/office/powerpoint/2010/main" val="19561310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Normal anxiety/stress helps prepare us to meet challenges which are often inherent in life.</a:t>
            </a:r>
          </a:p>
          <a:p>
            <a:endParaRPr lang="en-US" dirty="0"/>
          </a:p>
          <a:p>
            <a:r>
              <a:rPr lang="en-US" dirty="0" smtClean="0"/>
              <a:t>Age-matched:  feeling concern over age-appropriate things</a:t>
            </a:r>
          </a:p>
          <a:p>
            <a:endParaRPr lang="en-US" dirty="0"/>
          </a:p>
          <a:p>
            <a:r>
              <a:rPr lang="en-US" dirty="0" smtClean="0"/>
              <a:t>		AND</a:t>
            </a:r>
          </a:p>
          <a:p>
            <a:r>
              <a:rPr lang="en-US" dirty="0"/>
              <a:t>	</a:t>
            </a:r>
            <a:r>
              <a:rPr lang="en-US" dirty="0" smtClean="0"/>
              <a:t>having a reaction to these feelings that is age-expected</a:t>
            </a:r>
          </a:p>
          <a:p>
            <a:endParaRPr lang="en-US" dirty="0"/>
          </a:p>
        </p:txBody>
      </p:sp>
      <p:sp>
        <p:nvSpPr>
          <p:cNvPr id="4" name="Slide Number Placeholder 3"/>
          <p:cNvSpPr>
            <a:spLocks noGrp="1"/>
          </p:cNvSpPr>
          <p:nvPr>
            <p:ph type="sldNum" sz="quarter" idx="10"/>
          </p:nvPr>
        </p:nvSpPr>
        <p:spPr/>
        <p:txBody>
          <a:bodyPr/>
          <a:lstStyle/>
          <a:p>
            <a:fld id="{79AFB221-6BBF-49B8-8E78-3956B47C7CDD}" type="slidenum">
              <a:rPr lang="en-US" smtClean="0"/>
              <a:t>4</a:t>
            </a:fld>
            <a:endParaRPr lang="en-US"/>
          </a:p>
        </p:txBody>
      </p:sp>
    </p:spTree>
    <p:extLst>
      <p:ext uri="{BB962C8B-B14F-4D97-AF65-F5344CB8AC3E}">
        <p14:creationId xmlns:p14="http://schemas.microsoft.com/office/powerpoint/2010/main" val="31897992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Most common mental health condition in the United States currently.  </a:t>
            </a:r>
          </a:p>
          <a:p>
            <a:r>
              <a:rPr lang="en-US" dirty="0" smtClean="0"/>
              <a:t>Appears to be on the rise in children and adolescents.</a:t>
            </a:r>
          </a:p>
          <a:p>
            <a:endParaRPr lang="en-US" dirty="0"/>
          </a:p>
          <a:p>
            <a:r>
              <a:rPr lang="en-US" dirty="0" smtClean="0"/>
              <a:t>Sometimes anxiety is misconstrued to be:  lack of motivation, ADHD, depression, taking the easy way out, willful avoidance, etc.  </a:t>
            </a:r>
            <a:endParaRPr lang="en-US" dirty="0"/>
          </a:p>
        </p:txBody>
      </p:sp>
      <p:sp>
        <p:nvSpPr>
          <p:cNvPr id="4" name="Slide Number Placeholder 3"/>
          <p:cNvSpPr>
            <a:spLocks noGrp="1"/>
          </p:cNvSpPr>
          <p:nvPr>
            <p:ph type="sldNum" sz="quarter" idx="10"/>
          </p:nvPr>
        </p:nvSpPr>
        <p:spPr/>
        <p:txBody>
          <a:bodyPr/>
          <a:lstStyle/>
          <a:p>
            <a:fld id="{79AFB221-6BBF-49B8-8E78-3956B47C7CDD}" type="slidenum">
              <a:rPr lang="en-US" smtClean="0"/>
              <a:t>5</a:t>
            </a:fld>
            <a:endParaRPr lang="en-US"/>
          </a:p>
        </p:txBody>
      </p:sp>
    </p:spTree>
    <p:extLst>
      <p:ext uri="{BB962C8B-B14F-4D97-AF65-F5344CB8AC3E}">
        <p14:creationId xmlns:p14="http://schemas.microsoft.com/office/powerpoint/2010/main" val="3251221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Again, real problematic anxiety is chronic and pervasive.  </a:t>
            </a:r>
          </a:p>
          <a:p>
            <a:endParaRPr lang="en-US" dirty="0" smtClean="0"/>
          </a:p>
          <a:p>
            <a:r>
              <a:rPr lang="en-US" dirty="0" smtClean="0"/>
              <a:t>ASK BEFORE NEXT SLIDE:  What are your </a:t>
            </a:r>
            <a:r>
              <a:rPr lang="en-US" dirty="0"/>
              <a:t>thoughts about what MHS students are most worried about?</a:t>
            </a:r>
          </a:p>
          <a:p>
            <a:endParaRPr lang="en-US" dirty="0"/>
          </a:p>
        </p:txBody>
      </p:sp>
      <p:sp>
        <p:nvSpPr>
          <p:cNvPr id="4" name="Slide Number Placeholder 3"/>
          <p:cNvSpPr>
            <a:spLocks noGrp="1"/>
          </p:cNvSpPr>
          <p:nvPr>
            <p:ph type="sldNum" sz="quarter" idx="10"/>
          </p:nvPr>
        </p:nvSpPr>
        <p:spPr/>
        <p:txBody>
          <a:bodyPr/>
          <a:lstStyle/>
          <a:p>
            <a:fld id="{79AFB221-6BBF-49B8-8E78-3956B47C7CDD}" type="slidenum">
              <a:rPr lang="en-US" smtClean="0"/>
              <a:t>6</a:t>
            </a:fld>
            <a:endParaRPr lang="en-US"/>
          </a:p>
        </p:txBody>
      </p:sp>
    </p:spTree>
    <p:extLst>
      <p:ext uri="{BB962C8B-B14F-4D97-AF65-F5344CB8AC3E}">
        <p14:creationId xmlns:p14="http://schemas.microsoft.com/office/powerpoint/2010/main" val="28992881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things we see our MHS students worry most about:</a:t>
            </a:r>
          </a:p>
          <a:p>
            <a:endParaRPr lang="en-US" dirty="0"/>
          </a:p>
          <a:p>
            <a:r>
              <a:rPr lang="en-US" dirty="0"/>
              <a:t>	What we have seen:</a:t>
            </a:r>
          </a:p>
          <a:p>
            <a:r>
              <a:rPr lang="en-US" dirty="0"/>
              <a:t>	</a:t>
            </a:r>
            <a:r>
              <a:rPr lang="en-US" dirty="0" smtClean="0"/>
              <a:t>-social status – Where I fit in?</a:t>
            </a:r>
            <a:endParaRPr lang="en-US" dirty="0"/>
          </a:p>
          <a:p>
            <a:r>
              <a:rPr lang="en-US" dirty="0"/>
              <a:t>	</a:t>
            </a:r>
            <a:r>
              <a:rPr lang="en-US" dirty="0" smtClean="0"/>
              <a:t>-friendships –Changes in</a:t>
            </a:r>
            <a:endParaRPr lang="en-US" dirty="0"/>
          </a:p>
          <a:p>
            <a:r>
              <a:rPr lang="en-US" dirty="0"/>
              <a:t>	</a:t>
            </a:r>
            <a:r>
              <a:rPr lang="en-US" dirty="0" smtClean="0"/>
              <a:t>-Parent expectations: </a:t>
            </a:r>
            <a:r>
              <a:rPr lang="en-US" dirty="0"/>
              <a:t>being </a:t>
            </a:r>
            <a:r>
              <a:rPr lang="en-US" dirty="0" smtClean="0"/>
              <a:t>disappointed in who they are, not </a:t>
            </a:r>
          </a:p>
          <a:p>
            <a:r>
              <a:rPr lang="en-US" dirty="0"/>
              <a:t>	</a:t>
            </a:r>
            <a:r>
              <a:rPr lang="en-US" dirty="0" smtClean="0"/>
              <a:t>	succeeding to level of older</a:t>
            </a:r>
            <a:r>
              <a:rPr lang="en-US" dirty="0"/>
              <a:t> </a:t>
            </a:r>
            <a:r>
              <a:rPr lang="en-US" dirty="0" smtClean="0"/>
              <a:t>sibling</a:t>
            </a:r>
          </a:p>
          <a:p>
            <a:r>
              <a:rPr lang="en-US" dirty="0"/>
              <a:t>	</a:t>
            </a:r>
            <a:r>
              <a:rPr lang="en-US" dirty="0" smtClean="0"/>
              <a:t>-class presentations – performance anxiety in front of peers,</a:t>
            </a:r>
          </a:p>
          <a:p>
            <a:r>
              <a:rPr lang="en-US" dirty="0"/>
              <a:t>	</a:t>
            </a:r>
            <a:r>
              <a:rPr lang="en-US" dirty="0" smtClean="0"/>
              <a:t>	being embarrassed or panicking and forgetting</a:t>
            </a:r>
          </a:p>
          <a:p>
            <a:r>
              <a:rPr lang="en-US" dirty="0"/>
              <a:t>	-not being competitive enough to get into best </a:t>
            </a:r>
            <a:r>
              <a:rPr lang="en-US" dirty="0" smtClean="0"/>
              <a:t>colleges</a:t>
            </a:r>
          </a:p>
          <a:p>
            <a:r>
              <a:rPr lang="en-US" dirty="0" smtClean="0"/>
              <a:t>	-meeting demands of school work – taking rigorous course load</a:t>
            </a:r>
          </a:p>
          <a:p>
            <a:r>
              <a:rPr lang="en-US" dirty="0"/>
              <a:t>	</a:t>
            </a:r>
            <a:r>
              <a:rPr lang="en-US" dirty="0" smtClean="0"/>
              <a:t>	and then struggling to keep up and being shamed</a:t>
            </a:r>
          </a:p>
          <a:p>
            <a:r>
              <a:rPr lang="en-US" dirty="0"/>
              <a:t>	</a:t>
            </a:r>
            <a:r>
              <a:rPr lang="en-US" dirty="0" smtClean="0"/>
              <a:t>	to back down from it if need to drop a class</a:t>
            </a:r>
            <a:endParaRPr lang="en-US" dirty="0"/>
          </a:p>
          <a:p>
            <a:r>
              <a:rPr lang="en-US" dirty="0" smtClean="0"/>
              <a:t>	</a:t>
            </a:r>
            <a:r>
              <a:rPr lang="en-US" dirty="0"/>
              <a:t>-not having enough time to be kids/down </a:t>
            </a:r>
            <a:r>
              <a:rPr lang="en-US" dirty="0" smtClean="0"/>
              <a:t>time/to do things they</a:t>
            </a:r>
          </a:p>
          <a:p>
            <a:r>
              <a:rPr lang="en-US" dirty="0"/>
              <a:t>	</a:t>
            </a:r>
            <a:r>
              <a:rPr lang="en-US" dirty="0" smtClean="0"/>
              <a:t>	love to do/want-to-do’s rather than have-to-do’s</a:t>
            </a:r>
            <a:endParaRPr lang="en-US" dirty="0"/>
          </a:p>
          <a:p>
            <a:r>
              <a:rPr lang="en-US" dirty="0"/>
              <a:t>	</a:t>
            </a:r>
            <a:r>
              <a:rPr lang="en-US" dirty="0" smtClean="0"/>
              <a:t>-</a:t>
            </a:r>
            <a:r>
              <a:rPr lang="en-US" dirty="0"/>
              <a:t>not meeting perceived expectations of the environment and local</a:t>
            </a:r>
          </a:p>
          <a:p>
            <a:r>
              <a:rPr lang="en-US" dirty="0"/>
              <a:t>		</a:t>
            </a:r>
            <a:r>
              <a:rPr lang="en-US" dirty="0" smtClean="0"/>
              <a:t>culture </a:t>
            </a:r>
            <a:endParaRPr lang="en-US" dirty="0"/>
          </a:p>
          <a:p>
            <a:r>
              <a:rPr lang="en-US" dirty="0"/>
              <a:t>		</a:t>
            </a:r>
          </a:p>
          <a:p>
            <a:r>
              <a:rPr lang="en-US" dirty="0"/>
              <a:t> </a:t>
            </a:r>
          </a:p>
          <a:p>
            <a:endParaRPr lang="en-US" dirty="0"/>
          </a:p>
        </p:txBody>
      </p:sp>
      <p:sp>
        <p:nvSpPr>
          <p:cNvPr id="4" name="Slide Number Placeholder 3"/>
          <p:cNvSpPr>
            <a:spLocks noGrp="1"/>
          </p:cNvSpPr>
          <p:nvPr>
            <p:ph type="sldNum" sz="quarter" idx="10"/>
          </p:nvPr>
        </p:nvSpPr>
        <p:spPr/>
        <p:txBody>
          <a:bodyPr/>
          <a:lstStyle/>
          <a:p>
            <a:fld id="{79AFB221-6BBF-49B8-8E78-3956B47C7CDD}" type="slidenum">
              <a:rPr lang="en-US" smtClean="0"/>
              <a:t>7</a:t>
            </a:fld>
            <a:endParaRPr lang="en-US"/>
          </a:p>
        </p:txBody>
      </p:sp>
    </p:spTree>
    <p:extLst>
      <p:ext uri="{BB962C8B-B14F-4D97-AF65-F5344CB8AC3E}">
        <p14:creationId xmlns:p14="http://schemas.microsoft.com/office/powerpoint/2010/main" val="35220695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Many of these symptoms of anxiety for younger children may also manifest in adolescents as well.  But this is what we tend to see in adolescents related to manifestation of anxiety</a:t>
            </a:r>
            <a:endParaRPr lang="en-US" dirty="0"/>
          </a:p>
        </p:txBody>
      </p:sp>
      <p:sp>
        <p:nvSpPr>
          <p:cNvPr id="4" name="Slide Number Placeholder 3"/>
          <p:cNvSpPr>
            <a:spLocks noGrp="1"/>
          </p:cNvSpPr>
          <p:nvPr>
            <p:ph type="sldNum" sz="quarter" idx="10"/>
          </p:nvPr>
        </p:nvSpPr>
        <p:spPr/>
        <p:txBody>
          <a:bodyPr/>
          <a:lstStyle/>
          <a:p>
            <a:fld id="{79AFB221-6BBF-49B8-8E78-3956B47C7CDD}" type="slidenum">
              <a:rPr lang="en-US" smtClean="0"/>
              <a:t>8</a:t>
            </a:fld>
            <a:endParaRPr lang="en-US"/>
          </a:p>
        </p:txBody>
      </p:sp>
    </p:spTree>
    <p:extLst>
      <p:ext uri="{BB962C8B-B14F-4D97-AF65-F5344CB8AC3E}">
        <p14:creationId xmlns:p14="http://schemas.microsoft.com/office/powerpoint/2010/main" val="33732472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Removing obstacles to ensure success – bulldozer parenting</a:t>
            </a:r>
          </a:p>
          <a:p>
            <a:endParaRPr lang="en-US" dirty="0"/>
          </a:p>
          <a:p>
            <a:endParaRPr lang="en-US" dirty="0"/>
          </a:p>
        </p:txBody>
      </p:sp>
      <p:sp>
        <p:nvSpPr>
          <p:cNvPr id="4" name="Slide Number Placeholder 3"/>
          <p:cNvSpPr>
            <a:spLocks noGrp="1"/>
          </p:cNvSpPr>
          <p:nvPr>
            <p:ph type="sldNum" sz="quarter" idx="10"/>
          </p:nvPr>
        </p:nvSpPr>
        <p:spPr/>
        <p:txBody>
          <a:bodyPr/>
          <a:lstStyle/>
          <a:p>
            <a:fld id="{79AFB221-6BBF-49B8-8E78-3956B47C7CDD}" type="slidenum">
              <a:rPr lang="en-US" smtClean="0"/>
              <a:t>9</a:t>
            </a:fld>
            <a:endParaRPr lang="en-US"/>
          </a:p>
        </p:txBody>
      </p:sp>
    </p:spTree>
    <p:extLst>
      <p:ext uri="{BB962C8B-B14F-4D97-AF65-F5344CB8AC3E}">
        <p14:creationId xmlns:p14="http://schemas.microsoft.com/office/powerpoint/2010/main" val="33085407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9AFB221-6BBF-49B8-8E78-3956B47C7CDD}" type="slidenum">
              <a:rPr lang="en-US" smtClean="0"/>
              <a:t>10</a:t>
            </a:fld>
            <a:endParaRPr lang="en-US"/>
          </a:p>
        </p:txBody>
      </p:sp>
    </p:spTree>
    <p:extLst>
      <p:ext uri="{BB962C8B-B14F-4D97-AF65-F5344CB8AC3E}">
        <p14:creationId xmlns:p14="http://schemas.microsoft.com/office/powerpoint/2010/main" val="33261863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following slides are a quick overview of this triad</a:t>
            </a:r>
            <a:endParaRPr lang="en-US" dirty="0"/>
          </a:p>
        </p:txBody>
      </p:sp>
      <p:sp>
        <p:nvSpPr>
          <p:cNvPr id="4" name="Slide Number Placeholder 3"/>
          <p:cNvSpPr>
            <a:spLocks noGrp="1"/>
          </p:cNvSpPr>
          <p:nvPr>
            <p:ph type="sldNum" sz="quarter" idx="10"/>
          </p:nvPr>
        </p:nvSpPr>
        <p:spPr/>
        <p:txBody>
          <a:bodyPr/>
          <a:lstStyle/>
          <a:p>
            <a:fld id="{79AFB221-6BBF-49B8-8E78-3956B47C7CDD}" type="slidenum">
              <a:rPr lang="en-US" smtClean="0"/>
              <a:t>11</a:t>
            </a:fld>
            <a:endParaRPr lang="en-US"/>
          </a:p>
        </p:txBody>
      </p:sp>
    </p:spTree>
    <p:extLst>
      <p:ext uri="{BB962C8B-B14F-4D97-AF65-F5344CB8AC3E}">
        <p14:creationId xmlns:p14="http://schemas.microsoft.com/office/powerpoint/2010/main" val="1372258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9AFB221-6BBF-49B8-8E78-3956B47C7CDD}" type="slidenum">
              <a:rPr lang="en-US" smtClean="0"/>
              <a:t>12</a:t>
            </a:fld>
            <a:endParaRPr lang="en-US"/>
          </a:p>
        </p:txBody>
      </p:sp>
    </p:spTree>
    <p:extLst>
      <p:ext uri="{BB962C8B-B14F-4D97-AF65-F5344CB8AC3E}">
        <p14:creationId xmlns:p14="http://schemas.microsoft.com/office/powerpoint/2010/main" val="16069974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9AFB221-6BBF-49B8-8E78-3956B47C7CDD}" type="slidenum">
              <a:rPr lang="en-US" smtClean="0"/>
              <a:t>13</a:t>
            </a:fld>
            <a:endParaRPr lang="en-US"/>
          </a:p>
        </p:txBody>
      </p:sp>
    </p:spTree>
    <p:extLst>
      <p:ext uri="{BB962C8B-B14F-4D97-AF65-F5344CB8AC3E}">
        <p14:creationId xmlns:p14="http://schemas.microsoft.com/office/powerpoint/2010/main" val="8175913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Escape and avoidance often looks like pulling away from socializing. </a:t>
            </a:r>
          </a:p>
          <a:p>
            <a:r>
              <a:rPr lang="en-US" dirty="0" smtClean="0"/>
              <a:t>Here but not present.</a:t>
            </a:r>
          </a:p>
          <a:p>
            <a:r>
              <a:rPr lang="en-US" dirty="0"/>
              <a:t>J</a:t>
            </a:r>
            <a:r>
              <a:rPr lang="en-US" dirty="0" smtClean="0"/>
              <a:t>ust getting through the day.  </a:t>
            </a:r>
          </a:p>
          <a:p>
            <a:endParaRPr lang="en-US" dirty="0"/>
          </a:p>
        </p:txBody>
      </p:sp>
      <p:sp>
        <p:nvSpPr>
          <p:cNvPr id="4" name="Slide Number Placeholder 3"/>
          <p:cNvSpPr>
            <a:spLocks noGrp="1"/>
          </p:cNvSpPr>
          <p:nvPr>
            <p:ph type="sldNum" sz="quarter" idx="10"/>
          </p:nvPr>
        </p:nvSpPr>
        <p:spPr/>
        <p:txBody>
          <a:bodyPr/>
          <a:lstStyle/>
          <a:p>
            <a:fld id="{79AFB221-6BBF-49B8-8E78-3956B47C7CDD}" type="slidenum">
              <a:rPr lang="en-US" smtClean="0"/>
              <a:t>14</a:t>
            </a:fld>
            <a:endParaRPr lang="en-US"/>
          </a:p>
        </p:txBody>
      </p:sp>
    </p:spTree>
    <p:extLst>
      <p:ext uri="{BB962C8B-B14F-4D97-AF65-F5344CB8AC3E}">
        <p14:creationId xmlns:p14="http://schemas.microsoft.com/office/powerpoint/2010/main" val="38603537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9AFB221-6BBF-49B8-8E78-3956B47C7CDD}" type="slidenum">
              <a:rPr lang="en-US" smtClean="0"/>
              <a:t>15</a:t>
            </a:fld>
            <a:endParaRPr lang="en-US"/>
          </a:p>
        </p:txBody>
      </p:sp>
    </p:spTree>
    <p:extLst>
      <p:ext uri="{BB962C8B-B14F-4D97-AF65-F5344CB8AC3E}">
        <p14:creationId xmlns:p14="http://schemas.microsoft.com/office/powerpoint/2010/main" val="4299475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 do we overcome feelings of anxiety when they become overwhelming?</a:t>
            </a:r>
            <a:endParaRPr lang="en-US" dirty="0"/>
          </a:p>
        </p:txBody>
      </p:sp>
      <p:sp>
        <p:nvSpPr>
          <p:cNvPr id="4" name="Slide Number Placeholder 3"/>
          <p:cNvSpPr>
            <a:spLocks noGrp="1"/>
          </p:cNvSpPr>
          <p:nvPr>
            <p:ph type="sldNum" sz="quarter" idx="10"/>
          </p:nvPr>
        </p:nvSpPr>
        <p:spPr/>
        <p:txBody>
          <a:bodyPr/>
          <a:lstStyle/>
          <a:p>
            <a:fld id="{79AFB221-6BBF-49B8-8E78-3956B47C7CDD}" type="slidenum">
              <a:rPr lang="en-US" smtClean="0"/>
              <a:t>16</a:t>
            </a:fld>
            <a:endParaRPr lang="en-US"/>
          </a:p>
        </p:txBody>
      </p:sp>
    </p:spTree>
    <p:extLst>
      <p:ext uri="{BB962C8B-B14F-4D97-AF65-F5344CB8AC3E}">
        <p14:creationId xmlns:p14="http://schemas.microsoft.com/office/powerpoint/2010/main" val="21710270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Gold standard of treatment (talk therapy) </a:t>
            </a:r>
            <a:endParaRPr lang="en-US" dirty="0"/>
          </a:p>
        </p:txBody>
      </p:sp>
      <p:sp>
        <p:nvSpPr>
          <p:cNvPr id="4" name="Slide Number Placeholder 3"/>
          <p:cNvSpPr>
            <a:spLocks noGrp="1"/>
          </p:cNvSpPr>
          <p:nvPr>
            <p:ph type="sldNum" sz="quarter" idx="10"/>
          </p:nvPr>
        </p:nvSpPr>
        <p:spPr/>
        <p:txBody>
          <a:bodyPr/>
          <a:lstStyle/>
          <a:p>
            <a:fld id="{79AFB221-6BBF-49B8-8E78-3956B47C7CDD}" type="slidenum">
              <a:rPr lang="en-US" smtClean="0"/>
              <a:t>17</a:t>
            </a:fld>
            <a:endParaRPr lang="en-US"/>
          </a:p>
        </p:txBody>
      </p:sp>
    </p:spTree>
    <p:extLst>
      <p:ext uri="{BB962C8B-B14F-4D97-AF65-F5344CB8AC3E}">
        <p14:creationId xmlns:p14="http://schemas.microsoft.com/office/powerpoint/2010/main" val="39314632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00075" y="1155700"/>
            <a:ext cx="5486400" cy="3086100"/>
          </a:xfrm>
        </p:spPr>
      </p:sp>
      <p:sp>
        <p:nvSpPr>
          <p:cNvPr id="3" name="Notes Placeholder 2"/>
          <p:cNvSpPr>
            <a:spLocks noGrp="1"/>
          </p:cNvSpPr>
          <p:nvPr>
            <p:ph type="body" idx="1"/>
          </p:nvPr>
        </p:nvSpPr>
        <p:spPr/>
        <p:txBody>
          <a:bodyPr/>
          <a:lstStyle/>
          <a:p>
            <a:r>
              <a:rPr lang="en-US" dirty="0" smtClean="0"/>
              <a:t>80% effective whereas medication is typically effective in treating anxiety in only ½ of children/adolescents.  For those who are medicated, CBT is also imperative to create actual lasting change</a:t>
            </a:r>
            <a:endParaRPr lang="en-US" dirty="0"/>
          </a:p>
        </p:txBody>
      </p:sp>
      <p:sp>
        <p:nvSpPr>
          <p:cNvPr id="4" name="Slide Number Placeholder 3"/>
          <p:cNvSpPr>
            <a:spLocks noGrp="1"/>
          </p:cNvSpPr>
          <p:nvPr>
            <p:ph type="sldNum" sz="quarter" idx="10"/>
          </p:nvPr>
        </p:nvSpPr>
        <p:spPr/>
        <p:txBody>
          <a:bodyPr/>
          <a:lstStyle/>
          <a:p>
            <a:fld id="{79AFB221-6BBF-49B8-8E78-3956B47C7CDD}" type="slidenum">
              <a:rPr lang="en-US" smtClean="0"/>
              <a:t>18</a:t>
            </a:fld>
            <a:endParaRPr lang="en-US"/>
          </a:p>
        </p:txBody>
      </p:sp>
    </p:spTree>
    <p:extLst>
      <p:ext uri="{BB962C8B-B14F-4D97-AF65-F5344CB8AC3E}">
        <p14:creationId xmlns:p14="http://schemas.microsoft.com/office/powerpoint/2010/main" val="1412195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BEFORE PRESENTING SLIDE SAY:  Boiled down there are three main CBT techniques: realistic thinking, exposure, relaxation</a:t>
            </a:r>
            <a:endParaRPr lang="en-US" dirty="0"/>
          </a:p>
        </p:txBody>
      </p:sp>
      <p:sp>
        <p:nvSpPr>
          <p:cNvPr id="4" name="Slide Number Placeholder 3"/>
          <p:cNvSpPr>
            <a:spLocks noGrp="1"/>
          </p:cNvSpPr>
          <p:nvPr>
            <p:ph type="sldNum" sz="quarter" idx="10"/>
          </p:nvPr>
        </p:nvSpPr>
        <p:spPr/>
        <p:txBody>
          <a:bodyPr/>
          <a:lstStyle/>
          <a:p>
            <a:fld id="{79AFB221-6BBF-49B8-8E78-3956B47C7CDD}" type="slidenum">
              <a:rPr lang="en-US" smtClean="0"/>
              <a:t>19</a:t>
            </a:fld>
            <a:endParaRPr lang="en-US"/>
          </a:p>
        </p:txBody>
      </p:sp>
    </p:spTree>
    <p:extLst>
      <p:ext uri="{BB962C8B-B14F-4D97-AF65-F5344CB8AC3E}">
        <p14:creationId xmlns:p14="http://schemas.microsoft.com/office/powerpoint/2010/main" val="38079753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Examples of exposure therapy:</a:t>
            </a:r>
          </a:p>
          <a:p>
            <a:r>
              <a:rPr lang="en-US" dirty="0" smtClean="0"/>
              <a:t>Nervous Driver --Driving from garage to end of the driveway</a:t>
            </a:r>
          </a:p>
          <a:p>
            <a:r>
              <a:rPr lang="en-US" dirty="0" smtClean="0"/>
              <a:t>Avoidant of School –Pulling into the school parking lot, Going to school for 2 periods</a:t>
            </a:r>
          </a:p>
          <a:p>
            <a:endParaRPr lang="en-US" dirty="0"/>
          </a:p>
          <a:p>
            <a:r>
              <a:rPr lang="en-US" dirty="0" smtClean="0"/>
              <a:t>Show drawing of Vicious Cycle of Avoidance and Habituation (Practice Makes It Easier) </a:t>
            </a:r>
            <a:endParaRPr lang="en-US" dirty="0"/>
          </a:p>
        </p:txBody>
      </p:sp>
      <p:sp>
        <p:nvSpPr>
          <p:cNvPr id="4" name="Slide Number Placeholder 3"/>
          <p:cNvSpPr>
            <a:spLocks noGrp="1"/>
          </p:cNvSpPr>
          <p:nvPr>
            <p:ph type="sldNum" sz="quarter" idx="10"/>
          </p:nvPr>
        </p:nvSpPr>
        <p:spPr/>
        <p:txBody>
          <a:bodyPr/>
          <a:lstStyle/>
          <a:p>
            <a:fld id="{79AFB221-6BBF-49B8-8E78-3956B47C7CDD}" type="slidenum">
              <a:rPr lang="en-US" smtClean="0"/>
              <a:t>20</a:t>
            </a:fld>
            <a:endParaRPr lang="en-US"/>
          </a:p>
        </p:txBody>
      </p:sp>
    </p:spTree>
    <p:extLst>
      <p:ext uri="{BB962C8B-B14F-4D97-AF65-F5344CB8AC3E}">
        <p14:creationId xmlns:p14="http://schemas.microsoft.com/office/powerpoint/2010/main" val="23781071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9AFB221-6BBF-49B8-8E78-3956B47C7CDD}" type="slidenum">
              <a:rPr lang="en-US" smtClean="0"/>
              <a:t>21</a:t>
            </a:fld>
            <a:endParaRPr lang="en-US"/>
          </a:p>
        </p:txBody>
      </p:sp>
    </p:spTree>
    <p:extLst>
      <p:ext uri="{BB962C8B-B14F-4D97-AF65-F5344CB8AC3E}">
        <p14:creationId xmlns:p14="http://schemas.microsoft.com/office/powerpoint/2010/main" val="2353707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9AFB221-6BBF-49B8-8E78-3956B47C7CDD}" type="slidenum">
              <a:rPr lang="en-US" smtClean="0"/>
              <a:t>22</a:t>
            </a:fld>
            <a:endParaRPr lang="en-US"/>
          </a:p>
        </p:txBody>
      </p:sp>
    </p:spTree>
    <p:extLst>
      <p:ext uri="{BB962C8B-B14F-4D97-AF65-F5344CB8AC3E}">
        <p14:creationId xmlns:p14="http://schemas.microsoft.com/office/powerpoint/2010/main" val="21873901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9AFB221-6BBF-49B8-8E78-3956B47C7CDD}" type="slidenum">
              <a:rPr lang="en-US" smtClean="0"/>
              <a:t>23</a:t>
            </a:fld>
            <a:endParaRPr lang="en-US"/>
          </a:p>
        </p:txBody>
      </p:sp>
    </p:spTree>
    <p:extLst>
      <p:ext uri="{BB962C8B-B14F-4D97-AF65-F5344CB8AC3E}">
        <p14:creationId xmlns:p14="http://schemas.microsoft.com/office/powerpoint/2010/main" val="26481697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9AFB221-6BBF-49B8-8E78-3956B47C7CDD}" type="slidenum">
              <a:rPr lang="en-US" smtClean="0"/>
              <a:t>25</a:t>
            </a:fld>
            <a:endParaRPr lang="en-US"/>
          </a:p>
        </p:txBody>
      </p:sp>
    </p:spTree>
    <p:extLst>
      <p:ext uri="{BB962C8B-B14F-4D97-AF65-F5344CB8AC3E}">
        <p14:creationId xmlns:p14="http://schemas.microsoft.com/office/powerpoint/2010/main" val="4782559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9AFB221-6BBF-49B8-8E78-3956B47C7CDD}" type="slidenum">
              <a:rPr lang="en-US" smtClean="0"/>
              <a:t>26</a:t>
            </a:fld>
            <a:endParaRPr lang="en-US"/>
          </a:p>
        </p:txBody>
      </p:sp>
    </p:spTree>
    <p:extLst>
      <p:ext uri="{BB962C8B-B14F-4D97-AF65-F5344CB8AC3E}">
        <p14:creationId xmlns:p14="http://schemas.microsoft.com/office/powerpoint/2010/main" val="39876866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9AFB221-6BBF-49B8-8E78-3956B47C7CDD}" type="slidenum">
              <a:rPr lang="en-US" smtClean="0"/>
              <a:t>27</a:t>
            </a:fld>
            <a:endParaRPr lang="en-US"/>
          </a:p>
        </p:txBody>
      </p:sp>
    </p:spTree>
    <p:extLst>
      <p:ext uri="{BB962C8B-B14F-4D97-AF65-F5344CB8AC3E}">
        <p14:creationId xmlns:p14="http://schemas.microsoft.com/office/powerpoint/2010/main" val="7554469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9AFB221-6BBF-49B8-8E78-3956B47C7CDD}" type="slidenum">
              <a:rPr lang="en-US" smtClean="0"/>
              <a:t>28</a:t>
            </a:fld>
            <a:endParaRPr lang="en-US"/>
          </a:p>
        </p:txBody>
      </p:sp>
    </p:spTree>
    <p:extLst>
      <p:ext uri="{BB962C8B-B14F-4D97-AF65-F5344CB8AC3E}">
        <p14:creationId xmlns:p14="http://schemas.microsoft.com/office/powerpoint/2010/main" val="4292029468"/>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smtClean="0"/>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3284890-85D2-4D7B-8EF5-15A9C1DB8F42}" type="datetimeFigureOut">
              <a:rPr lang="en-US" dirty="0"/>
              <a:t>1/8/2018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2F5661D-6934-4B32-B92C-470368BF1EC6}" type="datetimeFigureOut">
              <a:rPr lang="en-US" dirty="0"/>
              <a:t>1/8/2018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smtClean="0"/>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8593667" y="6272784"/>
            <a:ext cx="2644309" cy="365125"/>
          </a:xfrm>
        </p:spPr>
        <p:txBody>
          <a:bodyPr/>
          <a:lstStyle/>
          <a:p>
            <a:fld id="{C6F822A4-8DA6-4447-9B1F-C5DB58435268}" type="datetimeFigureOut">
              <a:rPr lang="en-US" dirty="0"/>
              <a:t>1/8/2018</a:t>
            </a:fld>
            <a:endParaRPr lang="en-US" dirty="0"/>
          </a:p>
        </p:txBody>
      </p:sp>
      <p:sp>
        <p:nvSpPr>
          <p:cNvPr id="5" name="Footer Placeholder 4"/>
          <p:cNvSpPr>
            <a:spLocks noGrp="1"/>
          </p:cNvSpPr>
          <p:nvPr>
            <p:ph type="ftr" sz="quarter" idx="11"/>
          </p:nvPr>
        </p:nvSpPr>
        <p:spPr>
          <a:xfrm>
            <a:off x="2182708" y="6272784"/>
            <a:ext cx="6327648" cy="365125"/>
          </a:xfrm>
        </p:spPr>
        <p:txBody>
          <a:body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548D31E-DCDA-41A7-9C67-C4B11B94D21D}" type="datetimeFigureOut">
              <a:rPr lang="en-US" dirty="0"/>
              <a:t>1/8/2018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B3762C0-B258-48F1-ADE6-176B4174CCDD}" type="datetimeFigureOut">
              <a:rPr lang="en-US" dirty="0"/>
              <a:t>1/8/2018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77919A6-33EB-49BD-A62F-1FA56B9F9712}" type="datetimeFigureOut">
              <a:rPr lang="en-US" dirty="0"/>
              <a:t>1/8/2018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4E7D1B-D673-4CF6-8672-009D42ABD2A0}" type="datetimeFigureOut">
              <a:rPr lang="en-US" dirty="0"/>
              <a:t>1/8/2018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smtClean="0"/>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A16AA21-1863-4931-97CB-99D0A168701B}" type="datetimeFigureOut">
              <a:rPr lang="en-US" dirty="0"/>
              <a:t>1/8/2018</a:t>
            </a:fld>
            <a:endParaRPr lang="en-US" dirty="0"/>
          </a:p>
        </p:txBody>
      </p:sp>
      <p:sp>
        <p:nvSpPr>
          <p:cNvPr id="6" name="Footer Placeholder 5"/>
          <p:cNvSpPr>
            <a:spLocks noGrp="1"/>
          </p:cNvSpPr>
          <p:nvPr>
            <p:ph type="ftr" sz="quarter" idx="11"/>
          </p:nvPr>
        </p:nvSpPr>
        <p:spPr/>
        <p:txBody>
          <a:bodyPr/>
          <a:lstStyle/>
          <a:p>
            <a:endParaRPr lang="en-US"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72C379-9A7C-4C87-A116-CBE9F58B04C5}" type="datetimeFigureOut">
              <a:rPr lang="en-US" dirty="0"/>
              <a:t>1/8/2018</a:t>
            </a:fld>
            <a:endParaRPr lang="en-US"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7157CC2-0FC8-4686-B024-99790E0F5162}" type="datetimeFigureOut">
              <a:rPr lang="en-US" dirty="0"/>
              <a:t>1/8/2018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6764DA5-CD3D-4590-A511-FCD3BC7A793E}" type="datetimeFigureOut">
              <a:rPr lang="en-US" dirty="0"/>
              <a:t>1/8/2018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8664C608-40B1-4030-A28D-5B74BC98ADCE}" type="datetimeFigureOut">
              <a:rPr lang="en-US" dirty="0"/>
              <a:t>1/8/2018</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bing.com/videos/search?q=youtube+german+coast+guard+we+are+sinking&amp;&amp;view=detail&amp;mid=B9633A32079EE8E0C032B9633A32079EE8E0C032&amp;FORM=VRDGAR"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1.xml"/><Relationship Id="rId1" Type="http://schemas.openxmlformats.org/officeDocument/2006/relationships/slideLayout" Target="../slideLayouts/slideLayout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8" Type="http://schemas.openxmlformats.org/officeDocument/2006/relationships/hyperlink" Target="https://www.anxietybc.com/resources/mindshift-app" TargetMode="External"/><Relationship Id="rId3" Type="http://schemas.openxmlformats.org/officeDocument/2006/relationships/hyperlink" Target="https://www.huffingtonpost.com/kari-kubiszyn-kampakis/10-common-mistakes-parents-today-make-me-included_b_4753451.html" TargetMode="External"/><Relationship Id="rId7" Type="http://schemas.openxmlformats.org/officeDocument/2006/relationships/hyperlink" Target="https://lighthouse-press-inc.myshopify.com/products/worried-no-more-second-edition" TargetMode="External"/><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hyperlink" Target="https://www.anxietywellness.com/" TargetMode="External"/><Relationship Id="rId5" Type="http://schemas.openxmlformats.org/officeDocument/2006/relationships/hyperlink" Target="https://www.mghclaycenter.org/parenting-concerns/grade-school/stress-awareness-parents-can-help-children-stress/" TargetMode="External"/><Relationship Id="rId4" Type="http://schemas.openxmlformats.org/officeDocument/2006/relationships/hyperlink" Target="http://understandingteenagers.com.au/blog/letting-teenagers-fail-why-it-matters/" TargetMode="External"/></Relationships>
</file>

<file path=ppt/slides/_rels/slide27.xml.rels><?xml version="1.0" encoding="UTF-8" standalone="yes"?>
<Relationships xmlns="http://schemas.openxmlformats.org/package/2006/relationships"><Relationship Id="rId8" Type="http://schemas.openxmlformats.org/officeDocument/2006/relationships/hyperlink" Target="http://diverseeducation.com/article/14622/" TargetMode="External"/><Relationship Id="rId3" Type="http://schemas.openxmlformats.org/officeDocument/2006/relationships/hyperlink" Target="http://www.copingcatparents.com/Tips_from_Experts" TargetMode="External"/><Relationship Id="rId7" Type="http://schemas.openxmlformats.org/officeDocument/2006/relationships/hyperlink" Target="https://www.biteback.org.au/" TargetMode="External"/><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hyperlink" Target="https://www.anxietybc.com/" TargetMode="External"/><Relationship Id="rId5" Type="http://schemas.openxmlformats.org/officeDocument/2006/relationships/hyperlink" Target="http://www.copingcatparents.com/Child_Anxiety_Tales" TargetMode="External"/><Relationship Id="rId4" Type="http://schemas.openxmlformats.org/officeDocument/2006/relationships/hyperlink" Target="http://www.copingcatparents.com/everyday_stress" TargetMode="Externa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sz="8800" dirty="0" smtClean="0"/>
              <a:t>Anxiety </a:t>
            </a:r>
            <a:r>
              <a:rPr lang="en-US" sz="5400" dirty="0" smtClean="0"/>
              <a:t>and Our </a:t>
            </a:r>
            <a:r>
              <a:rPr lang="en-US" sz="8800" dirty="0" smtClean="0"/>
              <a:t/>
            </a:r>
            <a:br>
              <a:rPr lang="en-US" sz="8800" dirty="0" smtClean="0"/>
            </a:br>
            <a:r>
              <a:rPr lang="en-US" sz="8800" dirty="0" smtClean="0"/>
              <a:t>High School Students</a:t>
            </a:r>
            <a:endParaRPr lang="en-US" sz="8800" dirty="0"/>
          </a:p>
        </p:txBody>
      </p:sp>
      <p:sp>
        <p:nvSpPr>
          <p:cNvPr id="3" name="Subtitle 2"/>
          <p:cNvSpPr>
            <a:spLocks noGrp="1"/>
          </p:cNvSpPr>
          <p:nvPr>
            <p:ph type="subTitle" idx="1"/>
          </p:nvPr>
        </p:nvSpPr>
        <p:spPr/>
        <p:txBody>
          <a:bodyPr>
            <a:normAutofit/>
          </a:bodyPr>
          <a:lstStyle/>
          <a:p>
            <a:pPr algn="ctr"/>
            <a:r>
              <a:rPr lang="en-US" sz="2400" dirty="0" smtClean="0"/>
              <a:t>A little bit about what we know and how we can suggest being the best support you can as a parent</a:t>
            </a:r>
            <a:endParaRPr lang="en-US" sz="2400" dirty="0"/>
          </a:p>
        </p:txBody>
      </p:sp>
    </p:spTree>
    <p:extLst>
      <p:ext uri="{BB962C8B-B14F-4D97-AF65-F5344CB8AC3E}">
        <p14:creationId xmlns:p14="http://schemas.microsoft.com/office/powerpoint/2010/main" val="354120056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 look at a stressful situation</a:t>
            </a:r>
            <a:endParaRPr lang="en-US" dirty="0"/>
          </a:p>
        </p:txBody>
      </p:sp>
      <p:sp>
        <p:nvSpPr>
          <p:cNvPr id="3" name="Subtitle 2"/>
          <p:cNvSpPr>
            <a:spLocks noGrp="1"/>
          </p:cNvSpPr>
          <p:nvPr>
            <p:ph type="subTitle" idx="1"/>
          </p:nvPr>
        </p:nvSpPr>
        <p:spPr/>
        <p:txBody>
          <a:bodyPr>
            <a:normAutofit fontScale="92500" lnSpcReduction="10000"/>
          </a:bodyPr>
          <a:lstStyle/>
          <a:p>
            <a:r>
              <a:rPr lang="en-US" dirty="0" smtClean="0"/>
              <a:t>The German Coast Guard is requested to provide assistance and misses the mark</a:t>
            </a:r>
          </a:p>
          <a:p>
            <a:r>
              <a:rPr lang="en-US" sz="1400" dirty="0">
                <a:hlinkClick r:id="rId3"/>
              </a:rPr>
              <a:t>https://www.bing.com/videos/search?q=youtube+german+coast+guard+we+are+sinking&amp;&amp;</a:t>
            </a:r>
            <a:r>
              <a:rPr lang="en-US" sz="1400" dirty="0" smtClean="0">
                <a:hlinkClick r:id="rId3"/>
              </a:rPr>
              <a:t>view=detail&amp;mid=B9633A32079EE8E0C032B9633A32079EE8E0C032&amp;FORM=VRDGAR</a:t>
            </a:r>
            <a:endParaRPr lang="en-US" sz="1400" dirty="0" smtClean="0"/>
          </a:p>
          <a:p>
            <a:endParaRPr lang="en-US" dirty="0"/>
          </a:p>
        </p:txBody>
      </p:sp>
    </p:spTree>
    <p:extLst>
      <p:ext uri="{BB962C8B-B14F-4D97-AF65-F5344CB8AC3E}">
        <p14:creationId xmlns:p14="http://schemas.microsoft.com/office/powerpoint/2010/main" val="41606505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Defining what it is:</a:t>
            </a:r>
            <a:endParaRPr lang="en-US" dirty="0"/>
          </a:p>
        </p:txBody>
      </p:sp>
      <p:sp>
        <p:nvSpPr>
          <p:cNvPr id="3" name="Content Placeholder 2"/>
          <p:cNvSpPr>
            <a:spLocks noGrp="1"/>
          </p:cNvSpPr>
          <p:nvPr>
            <p:ph idx="1"/>
          </p:nvPr>
        </p:nvSpPr>
        <p:spPr/>
        <p:txBody>
          <a:bodyPr/>
          <a:lstStyle/>
          <a:p>
            <a:pPr marL="0" indent="0">
              <a:buNone/>
            </a:pPr>
            <a:r>
              <a:rPr lang="en-US" sz="3200" dirty="0" smtClean="0"/>
              <a:t>Anxiety = the uneasiness, worry, or tension that we experience when we expect a real or perceived threat to our welfare.  It is necessary for preparation for and protection from danger. 	</a:t>
            </a:r>
            <a:r>
              <a:rPr lang="en-US" dirty="0" smtClean="0"/>
              <a:t>	</a:t>
            </a:r>
            <a:r>
              <a:rPr lang="en-US" sz="1400" dirty="0" smtClean="0"/>
              <a:t>-Wagner, 2005</a:t>
            </a:r>
          </a:p>
          <a:p>
            <a:endParaRPr lang="en-US" dirty="0" smtClean="0"/>
          </a:p>
          <a:p>
            <a:pPr marL="0" indent="0" algn="ctr">
              <a:lnSpc>
                <a:spcPct val="100000"/>
              </a:lnSpc>
              <a:spcBef>
                <a:spcPts val="0"/>
              </a:spcBef>
              <a:buNone/>
            </a:pPr>
            <a:r>
              <a:rPr lang="en-US" sz="2400" dirty="0" smtClean="0">
                <a:cs typeface="Traditional Arabic" panose="02020603050405020304" pitchFamily="18" charset="-78"/>
              </a:rPr>
              <a:t>There is an important difference, however, between </a:t>
            </a:r>
          </a:p>
          <a:p>
            <a:pPr marL="0" indent="0" algn="ctr">
              <a:lnSpc>
                <a:spcPct val="100000"/>
              </a:lnSpc>
              <a:spcBef>
                <a:spcPts val="0"/>
              </a:spcBef>
              <a:buNone/>
            </a:pPr>
            <a:r>
              <a:rPr lang="en-US" sz="2400" dirty="0" smtClean="0">
                <a:cs typeface="Traditional Arabic" panose="02020603050405020304" pitchFamily="18" charset="-78"/>
              </a:rPr>
              <a:t>“normal anxiety” and “problem anxiety.”</a:t>
            </a:r>
            <a:endParaRPr lang="en-US" sz="2400" dirty="0">
              <a:cs typeface="Traditional Arabic" panose="02020603050405020304" pitchFamily="18" charset="-78"/>
            </a:endParaRPr>
          </a:p>
        </p:txBody>
      </p:sp>
    </p:spTree>
    <p:extLst>
      <p:ext uri="{BB962C8B-B14F-4D97-AF65-F5344CB8AC3E}">
        <p14:creationId xmlns:p14="http://schemas.microsoft.com/office/powerpoint/2010/main" val="395964180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Differences: Normal Vs. Problem</a:t>
            </a:r>
            <a:br>
              <a:rPr lang="en-US" dirty="0" smtClean="0"/>
            </a:br>
            <a:r>
              <a:rPr lang="en-US" dirty="0"/>
              <a:t>	</a:t>
            </a:r>
            <a:r>
              <a:rPr lang="en-US" dirty="0" smtClean="0"/>
              <a:t>					  Anxiety   </a:t>
            </a:r>
            <a:endParaRPr lang="en-US" dirty="0"/>
          </a:p>
        </p:txBody>
      </p:sp>
      <p:sp>
        <p:nvSpPr>
          <p:cNvPr id="3" name="Text Placeholder 2"/>
          <p:cNvSpPr>
            <a:spLocks noGrp="1"/>
          </p:cNvSpPr>
          <p:nvPr>
            <p:ph type="body" idx="1"/>
          </p:nvPr>
        </p:nvSpPr>
        <p:spPr>
          <a:xfrm>
            <a:off x="1066800" y="2048256"/>
            <a:ext cx="4757928" cy="694944"/>
          </a:xfrm>
        </p:spPr>
        <p:txBody>
          <a:bodyPr>
            <a:normAutofit fontScale="25000" lnSpcReduction="20000"/>
          </a:bodyPr>
          <a:lstStyle/>
          <a:p>
            <a:r>
              <a:rPr lang="en-US" sz="9600" dirty="0" smtClean="0"/>
              <a:t>Normal Anxiety</a:t>
            </a:r>
          </a:p>
          <a:p>
            <a:r>
              <a:rPr lang="en-US" sz="6200" dirty="0" smtClean="0"/>
              <a:t> (“We make it work </a:t>
            </a:r>
            <a:r>
              <a:rPr lang="en-US" sz="6200" u="sng" dirty="0" smtClean="0"/>
              <a:t>FOR</a:t>
            </a:r>
            <a:r>
              <a:rPr lang="en-US" sz="6200" dirty="0" smtClean="0"/>
              <a:t> us”)</a:t>
            </a:r>
            <a:endParaRPr lang="en-US" sz="6200" dirty="0"/>
          </a:p>
        </p:txBody>
      </p:sp>
      <p:sp>
        <p:nvSpPr>
          <p:cNvPr id="4" name="Content Placeholder 3"/>
          <p:cNvSpPr>
            <a:spLocks noGrp="1"/>
          </p:cNvSpPr>
          <p:nvPr>
            <p:ph sz="half" idx="2"/>
          </p:nvPr>
        </p:nvSpPr>
        <p:spPr/>
        <p:txBody>
          <a:bodyPr>
            <a:normAutofit fontScale="77500" lnSpcReduction="20000"/>
          </a:bodyPr>
          <a:lstStyle/>
          <a:p>
            <a:pPr>
              <a:buFont typeface="Wingdings" panose="05000000000000000000" pitchFamily="2" charset="2"/>
              <a:buChar char="ü"/>
            </a:pPr>
            <a:endParaRPr lang="en-US" dirty="0" smtClean="0"/>
          </a:p>
          <a:p>
            <a:pPr>
              <a:buFont typeface="Wingdings" panose="05000000000000000000" pitchFamily="2" charset="2"/>
              <a:buChar char="ü"/>
            </a:pPr>
            <a:r>
              <a:rPr lang="en-US" sz="3200" dirty="0" smtClean="0"/>
              <a:t>Reasonable</a:t>
            </a:r>
          </a:p>
          <a:p>
            <a:pPr>
              <a:buFont typeface="Wingdings" panose="05000000000000000000" pitchFamily="2" charset="2"/>
              <a:buChar char="ü"/>
            </a:pPr>
            <a:r>
              <a:rPr lang="en-US" sz="3200" dirty="0" smtClean="0"/>
              <a:t>Productive</a:t>
            </a:r>
          </a:p>
          <a:p>
            <a:pPr>
              <a:buFont typeface="Wingdings" panose="05000000000000000000" pitchFamily="2" charset="2"/>
              <a:buChar char="ü"/>
            </a:pPr>
            <a:r>
              <a:rPr lang="en-US" sz="3200" dirty="0" smtClean="0"/>
              <a:t>Manageable</a:t>
            </a:r>
          </a:p>
          <a:p>
            <a:pPr>
              <a:buFont typeface="Wingdings" panose="05000000000000000000" pitchFamily="2" charset="2"/>
              <a:buChar char="ü"/>
            </a:pPr>
            <a:r>
              <a:rPr lang="en-US" sz="3200" dirty="0" smtClean="0"/>
              <a:t>Mobilizing</a:t>
            </a:r>
          </a:p>
          <a:p>
            <a:pPr>
              <a:buFont typeface="Wingdings" panose="05000000000000000000" pitchFamily="2" charset="2"/>
              <a:buChar char="ü"/>
            </a:pPr>
            <a:r>
              <a:rPr lang="en-US" sz="3200" dirty="0" smtClean="0"/>
              <a:t>Specific</a:t>
            </a:r>
          </a:p>
          <a:p>
            <a:pPr>
              <a:buFont typeface="Wingdings" panose="05000000000000000000" pitchFamily="2" charset="2"/>
              <a:buChar char="ü"/>
            </a:pPr>
            <a:r>
              <a:rPr lang="en-US" sz="3200" dirty="0" smtClean="0"/>
              <a:t>Time-limited</a:t>
            </a:r>
          </a:p>
          <a:p>
            <a:pPr>
              <a:buFont typeface="Wingdings" panose="05000000000000000000" pitchFamily="2" charset="2"/>
              <a:buChar char="ü"/>
            </a:pPr>
            <a:r>
              <a:rPr lang="en-US" sz="3200" dirty="0" smtClean="0"/>
              <a:t>Age-matched </a:t>
            </a:r>
            <a:endParaRPr lang="en-US" sz="3200" dirty="0"/>
          </a:p>
        </p:txBody>
      </p:sp>
      <p:sp>
        <p:nvSpPr>
          <p:cNvPr id="5" name="Text Placeholder 4"/>
          <p:cNvSpPr>
            <a:spLocks noGrp="1"/>
          </p:cNvSpPr>
          <p:nvPr>
            <p:ph type="body" sz="quarter" idx="3"/>
          </p:nvPr>
        </p:nvSpPr>
        <p:spPr>
          <a:xfrm>
            <a:off x="6364224" y="2048256"/>
            <a:ext cx="4754880" cy="694944"/>
          </a:xfrm>
        </p:spPr>
        <p:txBody>
          <a:bodyPr>
            <a:normAutofit fontScale="32500" lnSpcReduction="20000"/>
          </a:bodyPr>
          <a:lstStyle/>
          <a:p>
            <a:r>
              <a:rPr lang="en-US" sz="7400" dirty="0" smtClean="0"/>
              <a:t>Problem Anxiety</a:t>
            </a:r>
          </a:p>
          <a:p>
            <a:r>
              <a:rPr lang="en-US" sz="5500" dirty="0" smtClean="0"/>
              <a:t>(“Works </a:t>
            </a:r>
            <a:r>
              <a:rPr lang="en-US" sz="5500" u="sng" dirty="0" smtClean="0"/>
              <a:t>against </a:t>
            </a:r>
            <a:r>
              <a:rPr lang="en-US" sz="5500" dirty="0" smtClean="0"/>
              <a:t>us”)</a:t>
            </a:r>
            <a:endParaRPr lang="en-US" sz="5500" dirty="0"/>
          </a:p>
        </p:txBody>
      </p:sp>
      <p:sp>
        <p:nvSpPr>
          <p:cNvPr id="6" name="Content Placeholder 5"/>
          <p:cNvSpPr>
            <a:spLocks noGrp="1"/>
          </p:cNvSpPr>
          <p:nvPr>
            <p:ph sz="quarter" idx="4"/>
          </p:nvPr>
        </p:nvSpPr>
        <p:spPr>
          <a:xfrm>
            <a:off x="6364224" y="2730731"/>
            <a:ext cx="4754880" cy="3291840"/>
          </a:xfrm>
        </p:spPr>
        <p:txBody>
          <a:bodyPr>
            <a:normAutofit fontScale="85000" lnSpcReduction="20000"/>
          </a:bodyPr>
          <a:lstStyle/>
          <a:p>
            <a:pPr>
              <a:buFont typeface="Courier New" panose="02070309020205020404" pitchFamily="49" charset="0"/>
              <a:buChar char="o"/>
            </a:pPr>
            <a:endParaRPr lang="en-US" dirty="0" smtClean="0"/>
          </a:p>
          <a:p>
            <a:pPr>
              <a:buFont typeface="Courier New" panose="02070309020205020404" pitchFamily="49" charset="0"/>
              <a:buChar char="o"/>
            </a:pPr>
            <a:r>
              <a:rPr lang="en-US" sz="2900" dirty="0" smtClean="0"/>
              <a:t>Excessive</a:t>
            </a:r>
          </a:p>
          <a:p>
            <a:pPr>
              <a:buFont typeface="Courier New" panose="02070309020205020404" pitchFamily="49" charset="0"/>
              <a:buChar char="o"/>
            </a:pPr>
            <a:r>
              <a:rPr lang="en-US" sz="2900" dirty="0" smtClean="0"/>
              <a:t>Detrimental</a:t>
            </a:r>
          </a:p>
          <a:p>
            <a:pPr>
              <a:buFont typeface="Courier New" panose="02070309020205020404" pitchFamily="49" charset="0"/>
              <a:buChar char="o"/>
            </a:pPr>
            <a:r>
              <a:rPr lang="en-US" sz="2900" dirty="0" smtClean="0"/>
              <a:t>Uncontrollable</a:t>
            </a:r>
          </a:p>
          <a:p>
            <a:pPr>
              <a:buFont typeface="Courier New" panose="02070309020205020404" pitchFamily="49" charset="0"/>
              <a:buChar char="o"/>
            </a:pPr>
            <a:r>
              <a:rPr lang="en-US" sz="2900" dirty="0" smtClean="0"/>
              <a:t>Paralyzing</a:t>
            </a:r>
          </a:p>
          <a:p>
            <a:pPr>
              <a:buFont typeface="Courier New" panose="02070309020205020404" pitchFamily="49" charset="0"/>
              <a:buChar char="o"/>
            </a:pPr>
            <a:r>
              <a:rPr lang="en-US" sz="2900" dirty="0" smtClean="0"/>
              <a:t>Pervasive</a:t>
            </a:r>
          </a:p>
          <a:p>
            <a:pPr>
              <a:buFont typeface="Courier New" panose="02070309020205020404" pitchFamily="49" charset="0"/>
              <a:buChar char="o"/>
            </a:pPr>
            <a:r>
              <a:rPr lang="en-US" sz="2900" dirty="0" smtClean="0"/>
              <a:t>Chronic</a:t>
            </a:r>
          </a:p>
          <a:p>
            <a:pPr>
              <a:buFont typeface="Courier New" panose="02070309020205020404" pitchFamily="49" charset="0"/>
              <a:buChar char="o"/>
            </a:pPr>
            <a:r>
              <a:rPr lang="en-US" sz="2900" dirty="0" smtClean="0"/>
              <a:t>Age-mismatched          </a:t>
            </a:r>
            <a:r>
              <a:rPr lang="en-US" sz="1600" dirty="0" smtClean="0"/>
              <a:t>Wagner, 2005</a:t>
            </a:r>
            <a:endParaRPr lang="en-US" sz="2900" dirty="0" smtClean="0"/>
          </a:p>
          <a:p>
            <a:pPr marL="0" indent="0">
              <a:buNone/>
            </a:pPr>
            <a:endParaRPr lang="en-US" sz="2900" dirty="0" smtClean="0"/>
          </a:p>
          <a:p>
            <a:pPr marL="0" indent="0">
              <a:buNone/>
            </a:pPr>
            <a:endParaRPr lang="en-US" dirty="0"/>
          </a:p>
          <a:p>
            <a:pPr>
              <a:buFont typeface="Courier New" panose="02070309020205020404" pitchFamily="49" charset="0"/>
              <a:buChar char="o"/>
            </a:pPr>
            <a:endParaRPr lang="en-US" sz="1300" dirty="0"/>
          </a:p>
        </p:txBody>
      </p:sp>
    </p:spTree>
    <p:extLst>
      <p:ext uri="{BB962C8B-B14F-4D97-AF65-F5344CB8AC3E}">
        <p14:creationId xmlns:p14="http://schemas.microsoft.com/office/powerpoint/2010/main" val="255951806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dirty="0" smtClean="0"/>
              <a:t>It is commonly estimated that </a:t>
            </a:r>
            <a:br>
              <a:rPr lang="en-US" sz="6000" dirty="0" smtClean="0"/>
            </a:br>
            <a:r>
              <a:rPr lang="en-US" sz="6000" dirty="0" smtClean="0"/>
              <a:t>1 in 8 school-age children have diagnosable, problem anxiety. </a:t>
            </a:r>
            <a:r>
              <a:rPr lang="en-US" sz="6000" dirty="0"/>
              <a:t/>
            </a:r>
            <a:br>
              <a:rPr lang="en-US" sz="6000" dirty="0"/>
            </a:br>
            <a:r>
              <a:rPr lang="en-US" sz="6000" dirty="0" smtClean="0"/>
              <a:t>Most Common Mental Health DX.  </a:t>
            </a:r>
            <a:endParaRPr lang="en-US" sz="6000" dirty="0"/>
          </a:p>
        </p:txBody>
      </p:sp>
      <p:sp>
        <p:nvSpPr>
          <p:cNvPr id="3" name="Subtitle 2"/>
          <p:cNvSpPr>
            <a:spLocks noGrp="1"/>
          </p:cNvSpPr>
          <p:nvPr>
            <p:ph type="subTitle" idx="1"/>
          </p:nvPr>
        </p:nvSpPr>
        <p:spPr>
          <a:xfrm>
            <a:off x="1069848" y="4389120"/>
            <a:ext cx="7891272" cy="1419398"/>
          </a:xfrm>
        </p:spPr>
        <p:txBody>
          <a:bodyPr>
            <a:normAutofit lnSpcReduction="10000"/>
          </a:bodyPr>
          <a:lstStyle/>
          <a:p>
            <a:endParaRPr lang="en-US" dirty="0" smtClean="0"/>
          </a:p>
          <a:p>
            <a:r>
              <a:rPr lang="en-US" dirty="0" smtClean="0"/>
              <a:t>Sometimes this is not recognized as such and other times anxious feelings are unwittingly fueled by our reactions to them and then become problematic.</a:t>
            </a:r>
            <a:endParaRPr lang="en-US" dirty="0"/>
          </a:p>
        </p:txBody>
      </p:sp>
    </p:spTree>
    <p:extLst>
      <p:ext uri="{BB962C8B-B14F-4D97-AF65-F5344CB8AC3E}">
        <p14:creationId xmlns:p14="http://schemas.microsoft.com/office/powerpoint/2010/main" val="348259701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Expressions of anxiety with kids</a:t>
            </a:r>
            <a:endParaRPr lang="en-US" sz="3600" dirty="0"/>
          </a:p>
        </p:txBody>
      </p:sp>
      <p:pic>
        <p:nvPicPr>
          <p:cNvPr id="7" name="Picture Placeholder 6"/>
          <p:cNvPicPr>
            <a:picLocks noGrp="1" noChangeAspect="1"/>
          </p:cNvPicPr>
          <p:nvPr>
            <p:ph type="pic" idx="1"/>
          </p:nvPr>
        </p:nvPicPr>
        <p:blipFill>
          <a:blip r:embed="rId3">
            <a:extLst>
              <a:ext uri="{28A0092B-C50C-407E-A947-70E740481C1C}">
                <a14:useLocalDpi xmlns:a14="http://schemas.microsoft.com/office/drawing/2010/main" val="0"/>
              </a:ext>
            </a:extLst>
          </a:blip>
          <a:srcRect l="5803" r="5803"/>
          <a:stretch>
            <a:fillRect/>
          </a:stretch>
        </p:blipFill>
        <p:spPr/>
      </p:pic>
      <p:sp>
        <p:nvSpPr>
          <p:cNvPr id="4" name="Text Placeholder 3"/>
          <p:cNvSpPr>
            <a:spLocks noGrp="1"/>
          </p:cNvSpPr>
          <p:nvPr>
            <p:ph type="body" sz="half" idx="2"/>
          </p:nvPr>
        </p:nvSpPr>
        <p:spPr/>
        <p:txBody>
          <a:bodyPr>
            <a:noAutofit/>
          </a:bodyPr>
          <a:lstStyle/>
          <a:p>
            <a:r>
              <a:rPr lang="en-US" sz="3200" dirty="0" smtClean="0"/>
              <a:t>Their ‘Worry Bucket’ is always full.  If not worried about X at the moment then worried about Y instead.</a:t>
            </a:r>
            <a:endParaRPr lang="en-US" sz="3200" dirty="0"/>
          </a:p>
        </p:txBody>
      </p:sp>
    </p:spTree>
    <p:extLst>
      <p:ext uri="{BB962C8B-B14F-4D97-AF65-F5344CB8AC3E}">
        <p14:creationId xmlns:p14="http://schemas.microsoft.com/office/powerpoint/2010/main" val="278456580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are students anxious about?</a:t>
            </a:r>
            <a:endParaRPr lang="en-US" dirty="0"/>
          </a:p>
        </p:txBody>
      </p:sp>
      <p:sp>
        <p:nvSpPr>
          <p:cNvPr id="3" name="Content Placeholder 2"/>
          <p:cNvSpPr>
            <a:spLocks noGrp="1"/>
          </p:cNvSpPr>
          <p:nvPr>
            <p:ph idx="1"/>
          </p:nvPr>
        </p:nvSpPr>
        <p:spPr/>
        <p:txBody>
          <a:bodyPr>
            <a:normAutofit/>
          </a:bodyPr>
          <a:lstStyle/>
          <a:p>
            <a:pPr marL="0" indent="0">
              <a:buNone/>
            </a:pPr>
            <a:endParaRPr lang="en-US" dirty="0"/>
          </a:p>
        </p:txBody>
      </p:sp>
      <p:sp>
        <p:nvSpPr>
          <p:cNvPr id="4" name="Explosion 1 3"/>
          <p:cNvSpPr/>
          <p:nvPr/>
        </p:nvSpPr>
        <p:spPr>
          <a:xfrm>
            <a:off x="1069848" y="2152588"/>
            <a:ext cx="1976627" cy="1727749"/>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social status</a:t>
            </a:r>
          </a:p>
        </p:txBody>
      </p:sp>
      <p:sp>
        <p:nvSpPr>
          <p:cNvPr id="5" name="Explosion 1 4"/>
          <p:cNvSpPr/>
          <p:nvPr/>
        </p:nvSpPr>
        <p:spPr>
          <a:xfrm>
            <a:off x="8924309" y="1435395"/>
            <a:ext cx="1954706" cy="2444942"/>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Not enough down time</a:t>
            </a:r>
            <a:endParaRPr lang="en-US" dirty="0"/>
          </a:p>
        </p:txBody>
      </p:sp>
      <p:sp>
        <p:nvSpPr>
          <p:cNvPr id="6" name="Explosion 1 5"/>
          <p:cNvSpPr/>
          <p:nvPr/>
        </p:nvSpPr>
        <p:spPr>
          <a:xfrm>
            <a:off x="4771292" y="2872153"/>
            <a:ext cx="914400" cy="9144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Explosion 1 6"/>
          <p:cNvSpPr/>
          <p:nvPr/>
        </p:nvSpPr>
        <p:spPr>
          <a:xfrm>
            <a:off x="785446" y="3880337"/>
            <a:ext cx="2614246" cy="1711571"/>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friendships</a:t>
            </a:r>
            <a:endParaRPr lang="en-US" dirty="0"/>
          </a:p>
        </p:txBody>
      </p:sp>
      <p:sp>
        <p:nvSpPr>
          <p:cNvPr id="8" name="Explosion 1 7"/>
          <p:cNvSpPr/>
          <p:nvPr/>
        </p:nvSpPr>
        <p:spPr>
          <a:xfrm>
            <a:off x="2884406" y="1707111"/>
            <a:ext cx="3471025" cy="2245203"/>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Not meeting  parents’ </a:t>
            </a:r>
          </a:p>
          <a:p>
            <a:pPr algn="ctr"/>
            <a:r>
              <a:rPr lang="en-US" dirty="0" smtClean="0"/>
              <a:t>expectations</a:t>
            </a:r>
            <a:endParaRPr lang="en-US" dirty="0"/>
          </a:p>
        </p:txBody>
      </p:sp>
      <p:sp>
        <p:nvSpPr>
          <p:cNvPr id="9" name="Explosion 1 8"/>
          <p:cNvSpPr/>
          <p:nvPr/>
        </p:nvSpPr>
        <p:spPr>
          <a:xfrm>
            <a:off x="3046475" y="4224030"/>
            <a:ext cx="2984815" cy="2215662"/>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Class presentations</a:t>
            </a:r>
            <a:endParaRPr lang="en-US" dirty="0"/>
          </a:p>
        </p:txBody>
      </p:sp>
      <p:sp>
        <p:nvSpPr>
          <p:cNvPr id="10" name="Explosion 1 9"/>
          <p:cNvSpPr/>
          <p:nvPr/>
        </p:nvSpPr>
        <p:spPr>
          <a:xfrm>
            <a:off x="7385537" y="3880337"/>
            <a:ext cx="3376247" cy="203548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Not meeting environment’s expectations</a:t>
            </a:r>
            <a:endParaRPr lang="en-US" dirty="0"/>
          </a:p>
        </p:txBody>
      </p:sp>
      <p:sp>
        <p:nvSpPr>
          <p:cNvPr id="11" name="Explosion 1 10"/>
          <p:cNvSpPr/>
          <p:nvPr/>
        </p:nvSpPr>
        <p:spPr>
          <a:xfrm>
            <a:off x="6355430" y="1435395"/>
            <a:ext cx="2284477" cy="3242113"/>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Not being able to get into best colleges</a:t>
            </a:r>
            <a:endParaRPr lang="en-US" dirty="0"/>
          </a:p>
        </p:txBody>
      </p:sp>
      <p:sp>
        <p:nvSpPr>
          <p:cNvPr id="14" name="Explosion 1 13"/>
          <p:cNvSpPr/>
          <p:nvPr/>
        </p:nvSpPr>
        <p:spPr>
          <a:xfrm>
            <a:off x="4771291" y="3044739"/>
            <a:ext cx="3142220" cy="2855248"/>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Meeting demands of schoolwork</a:t>
            </a:r>
            <a:endParaRPr lang="en-US" dirty="0"/>
          </a:p>
        </p:txBody>
      </p:sp>
      <p:sp>
        <p:nvSpPr>
          <p:cNvPr id="13" name="Explosion 1 12"/>
          <p:cNvSpPr/>
          <p:nvPr/>
        </p:nvSpPr>
        <p:spPr>
          <a:xfrm>
            <a:off x="2486815" y="3198401"/>
            <a:ext cx="1976627" cy="1727749"/>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TESTS !</a:t>
            </a:r>
            <a:endParaRPr lang="en-US" dirty="0"/>
          </a:p>
        </p:txBody>
      </p:sp>
    </p:spTree>
    <p:extLst>
      <p:ext uri="{BB962C8B-B14F-4D97-AF65-F5344CB8AC3E}">
        <p14:creationId xmlns:p14="http://schemas.microsoft.com/office/powerpoint/2010/main" val="371032087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Expressions of anxiety across time</a:t>
            </a:r>
            <a:endParaRPr lang="en-US" dirty="0"/>
          </a:p>
        </p:txBody>
      </p:sp>
      <p:sp>
        <p:nvSpPr>
          <p:cNvPr id="3" name="Content Placeholder 2"/>
          <p:cNvSpPr>
            <a:spLocks noGrp="1"/>
          </p:cNvSpPr>
          <p:nvPr>
            <p:ph sz="half" idx="1"/>
          </p:nvPr>
        </p:nvSpPr>
        <p:spPr/>
        <p:txBody>
          <a:bodyPr>
            <a:normAutofit fontScale="92500" lnSpcReduction="10000"/>
          </a:bodyPr>
          <a:lstStyle/>
          <a:p>
            <a:pPr marL="0" indent="0">
              <a:buNone/>
            </a:pPr>
            <a:r>
              <a:rPr lang="en-US" sz="2800" b="1" u="sng" dirty="0" smtClean="0"/>
              <a:t>Younger children</a:t>
            </a:r>
            <a:r>
              <a:rPr lang="en-US" b="1" u="sng" dirty="0" smtClean="0"/>
              <a:t> </a:t>
            </a:r>
            <a:r>
              <a:rPr lang="en-US" dirty="0" smtClean="0"/>
              <a:t>often demonstrate:</a:t>
            </a:r>
          </a:p>
          <a:p>
            <a:pPr marL="0" indent="0">
              <a:buNone/>
            </a:pPr>
            <a:r>
              <a:rPr lang="en-US" dirty="0" smtClean="0">
                <a:sym typeface="Wingdings" panose="05000000000000000000" pitchFamily="2" charset="2"/>
              </a:rPr>
              <a:t></a:t>
            </a:r>
            <a:r>
              <a:rPr lang="en-US" sz="1800" dirty="0" smtClean="0"/>
              <a:t>Outward distress</a:t>
            </a:r>
          </a:p>
          <a:p>
            <a:pPr marL="0" indent="0">
              <a:buNone/>
            </a:pPr>
            <a:r>
              <a:rPr lang="en-US" sz="1800" dirty="0" smtClean="0">
                <a:sym typeface="Wingdings" panose="05000000000000000000" pitchFamily="2" charset="2"/>
              </a:rPr>
              <a:t>Crying</a:t>
            </a:r>
          </a:p>
          <a:p>
            <a:pPr marL="0" indent="0">
              <a:buNone/>
            </a:pPr>
            <a:r>
              <a:rPr lang="en-US" sz="1800" dirty="0" smtClean="0">
                <a:sym typeface="Wingdings" panose="05000000000000000000" pitchFamily="2" charset="2"/>
              </a:rPr>
              <a:t>Freezing</a:t>
            </a:r>
          </a:p>
          <a:p>
            <a:pPr marL="0" indent="0">
              <a:buNone/>
            </a:pPr>
            <a:r>
              <a:rPr lang="en-US" sz="1800" dirty="0" smtClean="0">
                <a:sym typeface="Wingdings" panose="05000000000000000000" pitchFamily="2" charset="2"/>
              </a:rPr>
              <a:t>Restlessness</a:t>
            </a:r>
          </a:p>
          <a:p>
            <a:pPr marL="0" indent="0">
              <a:buNone/>
            </a:pPr>
            <a:r>
              <a:rPr lang="en-US" sz="1800" dirty="0" smtClean="0">
                <a:sym typeface="Wingdings" panose="05000000000000000000" pitchFamily="2" charset="2"/>
              </a:rPr>
              <a:t>Irritability/Unreasonableness</a:t>
            </a:r>
          </a:p>
          <a:p>
            <a:pPr marL="0" indent="0">
              <a:buNone/>
            </a:pPr>
            <a:r>
              <a:rPr lang="en-US" sz="1800" dirty="0" smtClean="0">
                <a:sym typeface="Wingdings" panose="05000000000000000000" pitchFamily="2" charset="2"/>
              </a:rPr>
              <a:t>Nausea/Aches</a:t>
            </a:r>
          </a:p>
          <a:p>
            <a:pPr marL="0" indent="0">
              <a:buNone/>
            </a:pPr>
            <a:r>
              <a:rPr lang="en-US" sz="1800" dirty="0" smtClean="0">
                <a:sym typeface="Wingdings" panose="05000000000000000000" pitchFamily="2" charset="2"/>
              </a:rPr>
              <a:t>Meltdowns</a:t>
            </a:r>
          </a:p>
          <a:p>
            <a:pPr marL="0" indent="0">
              <a:buNone/>
            </a:pPr>
            <a:r>
              <a:rPr lang="en-US" sz="1800" dirty="0" smtClean="0">
                <a:sym typeface="Wingdings" panose="05000000000000000000" pitchFamily="2" charset="2"/>
              </a:rPr>
              <a:t> Excessive need for Reassurance</a:t>
            </a:r>
            <a:endParaRPr lang="en-US" sz="1800" dirty="0" smtClean="0"/>
          </a:p>
          <a:p>
            <a:pPr marL="0" indent="0">
              <a:buNone/>
            </a:pPr>
            <a:endParaRPr lang="en-US" dirty="0" smtClean="0"/>
          </a:p>
          <a:p>
            <a:pPr marL="0" indent="0">
              <a:buNone/>
            </a:pPr>
            <a:endParaRPr lang="en-US" dirty="0" smtClean="0"/>
          </a:p>
          <a:p>
            <a:pPr marL="0" indent="0">
              <a:buNone/>
            </a:pPr>
            <a:endParaRPr lang="en-US" dirty="0"/>
          </a:p>
        </p:txBody>
      </p:sp>
      <p:sp>
        <p:nvSpPr>
          <p:cNvPr id="4" name="Content Placeholder 3"/>
          <p:cNvSpPr>
            <a:spLocks noGrp="1"/>
          </p:cNvSpPr>
          <p:nvPr>
            <p:ph sz="half" idx="2"/>
          </p:nvPr>
        </p:nvSpPr>
        <p:spPr/>
        <p:txBody>
          <a:bodyPr>
            <a:normAutofit fontScale="92500" lnSpcReduction="10000"/>
          </a:bodyPr>
          <a:lstStyle/>
          <a:p>
            <a:pPr marL="0" indent="0">
              <a:lnSpc>
                <a:spcPct val="100000"/>
              </a:lnSpc>
              <a:spcBef>
                <a:spcPts val="0"/>
              </a:spcBef>
              <a:buNone/>
            </a:pPr>
            <a:r>
              <a:rPr lang="en-US" sz="2800" b="1" u="sng" dirty="0" smtClean="0"/>
              <a:t>Adolescents</a:t>
            </a:r>
            <a:r>
              <a:rPr lang="en-US" dirty="0" smtClean="0"/>
              <a:t> often </a:t>
            </a:r>
          </a:p>
          <a:p>
            <a:pPr marL="0" indent="0">
              <a:lnSpc>
                <a:spcPct val="100000"/>
              </a:lnSpc>
              <a:spcBef>
                <a:spcPts val="0"/>
              </a:spcBef>
              <a:buNone/>
            </a:pPr>
            <a:r>
              <a:rPr lang="en-US" dirty="0" smtClean="0"/>
              <a:t>demonstrate:</a:t>
            </a:r>
          </a:p>
          <a:p>
            <a:pPr>
              <a:buFont typeface="Rockwell" panose="02060603020205020403" pitchFamily="18" charset="0"/>
              <a:buChar char="#"/>
            </a:pPr>
            <a:r>
              <a:rPr lang="en-US" sz="1800" dirty="0" smtClean="0"/>
              <a:t>Internalized worry</a:t>
            </a:r>
          </a:p>
          <a:p>
            <a:pPr>
              <a:buFont typeface="Rockwell" panose="02060603020205020403" pitchFamily="18" charset="0"/>
              <a:buChar char="#"/>
            </a:pPr>
            <a:r>
              <a:rPr lang="en-US" sz="1800" dirty="0" smtClean="0"/>
              <a:t>Withdrawal and avoidance</a:t>
            </a:r>
          </a:p>
          <a:p>
            <a:pPr>
              <a:buFont typeface="Rockwell" panose="02060603020205020403" pitchFamily="18" charset="0"/>
              <a:buChar char="#"/>
            </a:pPr>
            <a:r>
              <a:rPr lang="en-US" sz="1800" dirty="0" smtClean="0"/>
              <a:t>Giving up on things they once enjoyed </a:t>
            </a:r>
          </a:p>
          <a:p>
            <a:pPr>
              <a:buFont typeface="Rockwell" panose="02060603020205020403" pitchFamily="18" charset="0"/>
              <a:buChar char="#"/>
            </a:pPr>
            <a:r>
              <a:rPr lang="en-US" sz="1800" dirty="0" smtClean="0"/>
              <a:t>Difficulty concentrating</a:t>
            </a:r>
          </a:p>
          <a:p>
            <a:pPr>
              <a:buFont typeface="Rockwell" panose="02060603020205020403" pitchFamily="18" charset="0"/>
              <a:buChar char="#"/>
            </a:pPr>
            <a:r>
              <a:rPr lang="en-US" sz="1800" dirty="0" smtClean="0"/>
              <a:t>Difficulty making future-oriented </a:t>
            </a:r>
          </a:p>
          <a:p>
            <a:pPr marL="0" indent="0">
              <a:buNone/>
            </a:pPr>
            <a:r>
              <a:rPr lang="en-US" sz="1800" dirty="0" smtClean="0"/>
              <a:t>      decisions </a:t>
            </a:r>
          </a:p>
          <a:p>
            <a:pPr marL="0" indent="0">
              <a:buNone/>
            </a:pPr>
            <a:r>
              <a:rPr lang="en-US" sz="1600" dirty="0" smtClean="0">
                <a:solidFill>
                  <a:schemeClr val="accent2"/>
                </a:solidFill>
              </a:rPr>
              <a:t>#</a:t>
            </a:r>
            <a:r>
              <a:rPr lang="en-US" sz="1800" dirty="0" smtClean="0"/>
              <a:t>Intolerance for distressed feelings</a:t>
            </a:r>
          </a:p>
          <a:p>
            <a:pPr marL="0" indent="0">
              <a:buNone/>
            </a:pPr>
            <a:endParaRPr lang="en-US" sz="1800" dirty="0"/>
          </a:p>
          <a:p>
            <a:pPr marL="0" indent="0">
              <a:buNone/>
            </a:pPr>
            <a:r>
              <a:rPr lang="en-US" sz="1800" dirty="0" smtClean="0"/>
              <a:t>                                                            </a:t>
            </a:r>
            <a:r>
              <a:rPr lang="en-US" sz="1500" dirty="0" smtClean="0"/>
              <a:t>Wagner, 2005</a:t>
            </a:r>
            <a:endParaRPr lang="en-US" sz="1500" dirty="0"/>
          </a:p>
        </p:txBody>
      </p:sp>
    </p:spTree>
    <p:extLst>
      <p:ext uri="{BB962C8B-B14F-4D97-AF65-F5344CB8AC3E}">
        <p14:creationId xmlns:p14="http://schemas.microsoft.com/office/powerpoint/2010/main" val="273377970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Common mistakes in Parenting responses to children who are anxious</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a:t>
            </a:r>
            <a:r>
              <a:rPr lang="en-US" sz="2400" dirty="0" smtClean="0"/>
              <a:t>acting protective </a:t>
            </a:r>
          </a:p>
          <a:p>
            <a:pPr marL="0" indent="0">
              <a:buNone/>
            </a:pPr>
            <a:r>
              <a:rPr lang="en-US" sz="2400" dirty="0" smtClean="0"/>
              <a:t>-walking on eggshells</a:t>
            </a:r>
          </a:p>
          <a:p>
            <a:pPr marL="0" indent="0">
              <a:buNone/>
            </a:pPr>
            <a:r>
              <a:rPr lang="en-US" sz="2400" dirty="0" smtClean="0"/>
              <a:t>-on alert for distress</a:t>
            </a:r>
          </a:p>
          <a:p>
            <a:pPr marL="0" indent="0">
              <a:buNone/>
            </a:pPr>
            <a:r>
              <a:rPr lang="en-US" sz="2400" dirty="0" smtClean="0"/>
              <a:t>-rushing to rescue</a:t>
            </a:r>
          </a:p>
          <a:p>
            <a:pPr marL="0" indent="0">
              <a:buNone/>
            </a:pPr>
            <a:r>
              <a:rPr lang="en-US" sz="2400" dirty="0" smtClean="0"/>
              <a:t>-removing all obstacles to ensure success</a:t>
            </a:r>
          </a:p>
          <a:p>
            <a:pPr marL="0" indent="0">
              <a:buNone/>
            </a:pPr>
            <a:r>
              <a:rPr lang="en-US" sz="2400" dirty="0"/>
              <a:t> </a:t>
            </a:r>
            <a:r>
              <a:rPr lang="en-US" sz="2400" dirty="0" smtClean="0"/>
              <a:t>      (bulldozer parenting)</a:t>
            </a:r>
          </a:p>
          <a:p>
            <a:pPr marL="0" indent="0">
              <a:buNone/>
            </a:pPr>
            <a:r>
              <a:rPr lang="en-US" sz="2400" dirty="0" smtClean="0"/>
              <a:t>-hesitating to encourage child to take risks</a:t>
            </a:r>
          </a:p>
          <a:p>
            <a:pPr marL="0" indent="0">
              <a:buNone/>
            </a:pPr>
            <a:r>
              <a:rPr lang="en-US" sz="2400" dirty="0" smtClean="0"/>
              <a:t>-feeling sad, frustrated, angry, guilty</a:t>
            </a:r>
          </a:p>
          <a:p>
            <a:pPr marL="0" indent="0">
              <a:buNone/>
            </a:pPr>
            <a:r>
              <a:rPr lang="en-US" dirty="0" smtClean="0"/>
              <a:t>					-</a:t>
            </a:r>
            <a:r>
              <a:rPr lang="en-US" dirty="0" err="1" smtClean="0"/>
              <a:t>Wa</a:t>
            </a:r>
            <a:r>
              <a:rPr lang="en-US" dirty="0" smtClean="0"/>
              <a:t>-Wag    </a:t>
            </a:r>
            <a:endParaRPr lang="en-US" dirty="0"/>
          </a:p>
        </p:txBody>
      </p:sp>
      <p:sp>
        <p:nvSpPr>
          <p:cNvPr id="4" name="Text Placeholder 3"/>
          <p:cNvSpPr>
            <a:spLocks noGrp="1"/>
          </p:cNvSpPr>
          <p:nvPr>
            <p:ph type="body" sz="half" idx="2"/>
          </p:nvPr>
        </p:nvSpPr>
        <p:spPr/>
        <p:txBody>
          <a:bodyPr>
            <a:normAutofit/>
          </a:bodyPr>
          <a:lstStyle/>
          <a:p>
            <a:r>
              <a:rPr lang="en-US" sz="2800" dirty="0" smtClean="0"/>
              <a:t>In an effort to help, we may actually be unwittingly fueling their anxiety.</a:t>
            </a:r>
          </a:p>
          <a:p>
            <a:r>
              <a:rPr lang="en-US" sz="2800" dirty="0" smtClean="0"/>
              <a:t>                    </a:t>
            </a:r>
            <a:r>
              <a:rPr lang="en-US" dirty="0" smtClean="0"/>
              <a:t>Wagner, 2013</a:t>
            </a:r>
            <a:endParaRPr lang="en-US" sz="2800"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77435" y="4562572"/>
            <a:ext cx="4547572" cy="2361415"/>
          </a:xfrm>
          <a:prstGeom prst="rect">
            <a:avLst/>
          </a:prstGeom>
        </p:spPr>
      </p:pic>
    </p:spTree>
    <p:extLst>
      <p:ext uri="{BB962C8B-B14F-4D97-AF65-F5344CB8AC3E}">
        <p14:creationId xmlns:p14="http://schemas.microsoft.com/office/powerpoint/2010/main" val="283494892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No one can ride </a:t>
            </a:r>
            <a:br>
              <a:rPr lang="en-US" dirty="0" smtClean="0"/>
            </a:br>
            <a:r>
              <a:rPr lang="en-US" dirty="0" smtClean="0"/>
              <a:t>the bike for you.  </a:t>
            </a:r>
            <a:endParaRPr lang="en-US" dirty="0"/>
          </a:p>
        </p:txBody>
      </p:sp>
    </p:spTree>
    <p:extLst>
      <p:ext uri="{BB962C8B-B14F-4D97-AF65-F5344CB8AC3E}">
        <p14:creationId xmlns:p14="http://schemas.microsoft.com/office/powerpoint/2010/main" val="282624141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dirty="0" smtClean="0"/>
              <a:t>Anxiety Triad</a:t>
            </a:r>
            <a:endParaRPr lang="en-US" sz="6000"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435573395"/>
              </p:ext>
            </p:extLst>
          </p:nvPr>
        </p:nvGraphicFramePr>
        <p:xfrm>
          <a:off x="838200" y="685800"/>
          <a:ext cx="6711696" cy="50200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7355219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Anxious thoughts we might have</a:t>
            </a:r>
            <a:endParaRPr lang="en-US" dirty="0"/>
          </a:p>
        </p:txBody>
      </p:sp>
      <p:sp>
        <p:nvSpPr>
          <p:cNvPr id="3" name="Content Placeholder 2"/>
          <p:cNvSpPr>
            <a:spLocks noGrp="1"/>
          </p:cNvSpPr>
          <p:nvPr>
            <p:ph idx="1"/>
          </p:nvPr>
        </p:nvSpPr>
        <p:spPr/>
        <p:txBody>
          <a:bodyPr>
            <a:normAutofit fontScale="92500" lnSpcReduction="10000"/>
          </a:bodyPr>
          <a:lstStyle/>
          <a:p>
            <a:r>
              <a:rPr lang="en-US" sz="3200" dirty="0" smtClean="0"/>
              <a:t>Overestimation of danger and threat</a:t>
            </a:r>
          </a:p>
          <a:p>
            <a:r>
              <a:rPr lang="en-US" sz="3200" dirty="0" smtClean="0"/>
              <a:t>Expectation of worst outcome</a:t>
            </a:r>
          </a:p>
          <a:p>
            <a:r>
              <a:rPr lang="en-US" sz="3200" dirty="0" smtClean="0"/>
              <a:t>Sense of uncontrollability</a:t>
            </a:r>
          </a:p>
          <a:p>
            <a:r>
              <a:rPr lang="en-US" sz="3200" dirty="0" smtClean="0"/>
              <a:t>Responsibility for negative outcomes</a:t>
            </a:r>
          </a:p>
          <a:p>
            <a:r>
              <a:rPr lang="en-US" sz="3200" dirty="0" smtClean="0"/>
              <a:t>Underestimation of coping ability</a:t>
            </a:r>
          </a:p>
          <a:p>
            <a:r>
              <a:rPr lang="en-US" sz="3200" dirty="0" smtClean="0"/>
              <a:t>Need for certainty</a:t>
            </a:r>
          </a:p>
          <a:p>
            <a:r>
              <a:rPr lang="en-US" sz="3200" dirty="0" smtClean="0"/>
              <a:t>Perfectionism</a:t>
            </a:r>
          </a:p>
          <a:p>
            <a:pPr marL="0" indent="0">
              <a:buNone/>
            </a:pPr>
            <a:r>
              <a:rPr lang="en-US" dirty="0" smtClean="0"/>
              <a:t>								Wagner, 2005</a:t>
            </a:r>
          </a:p>
          <a:p>
            <a:endParaRPr lang="en-US" dirty="0" smtClean="0"/>
          </a:p>
          <a:p>
            <a:endParaRPr lang="en-US" dirty="0"/>
          </a:p>
        </p:txBody>
      </p:sp>
    </p:spTree>
    <p:extLst>
      <p:ext uri="{BB962C8B-B14F-4D97-AF65-F5344CB8AC3E}">
        <p14:creationId xmlns:p14="http://schemas.microsoft.com/office/powerpoint/2010/main" val="9242974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Physical</a:t>
            </a:r>
            <a:r>
              <a:rPr lang="en-US" sz="4400" dirty="0" smtClean="0"/>
              <a:t> </a:t>
            </a:r>
            <a:r>
              <a:rPr lang="en-US" dirty="0" smtClean="0"/>
              <a:t>Arousal Symptoms of anxiety</a:t>
            </a:r>
            <a:endParaRPr lang="en-US" dirty="0"/>
          </a:p>
        </p:txBody>
      </p:sp>
      <p:sp>
        <p:nvSpPr>
          <p:cNvPr id="3" name="Content Placeholder 2"/>
          <p:cNvSpPr>
            <a:spLocks noGrp="1"/>
          </p:cNvSpPr>
          <p:nvPr>
            <p:ph idx="1"/>
          </p:nvPr>
        </p:nvSpPr>
        <p:spPr>
          <a:xfrm>
            <a:off x="1069848" y="2121408"/>
            <a:ext cx="10058400" cy="4580728"/>
          </a:xfrm>
        </p:spPr>
        <p:txBody>
          <a:bodyPr>
            <a:noAutofit/>
          </a:bodyPr>
          <a:lstStyle/>
          <a:p>
            <a:r>
              <a:rPr lang="en-US" sz="3200" dirty="0" smtClean="0"/>
              <a:t>Tense, nervous, jittery</a:t>
            </a:r>
          </a:p>
          <a:p>
            <a:r>
              <a:rPr lang="en-US" sz="3200" dirty="0" smtClean="0"/>
              <a:t>Butterflies in stomach</a:t>
            </a:r>
          </a:p>
          <a:p>
            <a:r>
              <a:rPr lang="en-US" sz="3200" dirty="0" smtClean="0"/>
              <a:t>Nausea, vomiting</a:t>
            </a:r>
          </a:p>
          <a:p>
            <a:r>
              <a:rPr lang="en-US" sz="3200" dirty="0" smtClean="0"/>
              <a:t>Heart pounding</a:t>
            </a:r>
          </a:p>
          <a:p>
            <a:r>
              <a:rPr lang="en-US" sz="3200" dirty="0" smtClean="0"/>
              <a:t>Palms sweating</a:t>
            </a:r>
          </a:p>
          <a:p>
            <a:r>
              <a:rPr lang="en-US" sz="3200" dirty="0" smtClean="0"/>
              <a:t>Breaking out in a rash</a:t>
            </a:r>
          </a:p>
          <a:p>
            <a:r>
              <a:rPr lang="en-US" sz="3200" dirty="0" smtClean="0"/>
              <a:t>Shortness of breath</a:t>
            </a:r>
          </a:p>
          <a:p>
            <a:r>
              <a:rPr lang="en-US" sz="3200" dirty="0" smtClean="0"/>
              <a:t>On the lookout for danger                               </a:t>
            </a:r>
            <a:r>
              <a:rPr lang="en-US" sz="1400" dirty="0" smtClean="0"/>
              <a:t>Wagner, 2005</a:t>
            </a:r>
            <a:endParaRPr lang="en-US" sz="3200" dirty="0" smtClean="0"/>
          </a:p>
        </p:txBody>
      </p:sp>
    </p:spTree>
    <p:extLst>
      <p:ext uri="{BB962C8B-B14F-4D97-AF65-F5344CB8AC3E}">
        <p14:creationId xmlns:p14="http://schemas.microsoft.com/office/powerpoint/2010/main" val="333231622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Anxious Behaviors</a:t>
            </a:r>
            <a:endParaRPr lang="en-US" dirty="0"/>
          </a:p>
        </p:txBody>
      </p:sp>
      <p:sp>
        <p:nvSpPr>
          <p:cNvPr id="3" name="Content Placeholder 2"/>
          <p:cNvSpPr>
            <a:spLocks noGrp="1"/>
          </p:cNvSpPr>
          <p:nvPr>
            <p:ph idx="1"/>
          </p:nvPr>
        </p:nvSpPr>
        <p:spPr/>
        <p:txBody>
          <a:bodyPr>
            <a:noAutofit/>
          </a:bodyPr>
          <a:lstStyle/>
          <a:p>
            <a:r>
              <a:rPr lang="en-US" sz="4000" dirty="0" smtClean="0"/>
              <a:t>Checking to make sure things are safe</a:t>
            </a:r>
          </a:p>
          <a:p>
            <a:r>
              <a:rPr lang="en-US" sz="4000" dirty="0" smtClean="0"/>
              <a:t>Reassurance-seeking </a:t>
            </a:r>
          </a:p>
          <a:p>
            <a:pPr marL="0" indent="0">
              <a:buNone/>
            </a:pPr>
            <a:r>
              <a:rPr lang="en-US" sz="4000" dirty="0"/>
              <a:t> </a:t>
            </a:r>
            <a:r>
              <a:rPr lang="en-US" sz="4000" dirty="0" smtClean="0"/>
              <a:t>        (“Will it be okay?”)</a:t>
            </a:r>
          </a:p>
          <a:p>
            <a:r>
              <a:rPr lang="en-US" sz="4000" dirty="0" smtClean="0"/>
              <a:t>Escape – leaving the situation</a:t>
            </a:r>
          </a:p>
          <a:p>
            <a:r>
              <a:rPr lang="en-US" sz="4000" dirty="0" smtClean="0"/>
              <a:t>Avoidance – staying away </a:t>
            </a:r>
          </a:p>
          <a:p>
            <a:pPr marL="0" indent="0">
              <a:buNone/>
            </a:pPr>
            <a:r>
              <a:rPr lang="en-US" sz="4400" dirty="0" smtClean="0"/>
              <a:t>									</a:t>
            </a:r>
            <a:r>
              <a:rPr lang="en-US" sz="1400" dirty="0" smtClean="0"/>
              <a:t>Wagner, 2005</a:t>
            </a:r>
            <a:endParaRPr lang="en-US" sz="4400" dirty="0" smtClean="0"/>
          </a:p>
          <a:p>
            <a:pPr marL="0" indent="0">
              <a:buNone/>
            </a:pPr>
            <a:endParaRPr lang="en-US" sz="4400" dirty="0"/>
          </a:p>
        </p:txBody>
      </p:sp>
    </p:spTree>
    <p:extLst>
      <p:ext uri="{BB962C8B-B14F-4D97-AF65-F5344CB8AC3E}">
        <p14:creationId xmlns:p14="http://schemas.microsoft.com/office/powerpoint/2010/main" val="101212475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Ravie" panose="04040805050809020602" pitchFamily="82" charset="0"/>
              </a:rPr>
              <a:t>Anxiety</a:t>
            </a:r>
            <a:r>
              <a:rPr lang="en-US" dirty="0" smtClean="0"/>
              <a:t> is </a:t>
            </a:r>
            <a:r>
              <a:rPr lang="en-US" sz="3600" dirty="0" smtClean="0">
                <a:latin typeface="Ravie" panose="04040805050809020602" pitchFamily="82" charset="0"/>
              </a:rPr>
              <a:t>bad feelings</a:t>
            </a:r>
            <a:r>
              <a:rPr lang="en-US" dirty="0" smtClean="0"/>
              <a:t>. </a:t>
            </a:r>
            <a:br>
              <a:rPr lang="en-US" dirty="0" smtClean="0"/>
            </a:br>
            <a:r>
              <a:rPr lang="en-US" dirty="0" smtClean="0"/>
              <a:t>We Tend to avoid them, but bad feelings</a:t>
            </a:r>
            <a:br>
              <a:rPr lang="en-US" dirty="0" smtClean="0"/>
            </a:br>
            <a:r>
              <a:rPr lang="en-US" dirty="0" smtClean="0"/>
              <a:t>themselves are harmless. . . And. . . </a:t>
            </a:r>
            <a:endParaRPr lang="en-US" dirty="0"/>
          </a:p>
        </p:txBody>
      </p:sp>
      <p:sp>
        <p:nvSpPr>
          <p:cNvPr id="3" name="Content Placeholder 2"/>
          <p:cNvSpPr>
            <a:spLocks noGrp="1"/>
          </p:cNvSpPr>
          <p:nvPr>
            <p:ph idx="1"/>
          </p:nvPr>
        </p:nvSpPr>
        <p:spPr/>
        <p:txBody>
          <a:bodyPr>
            <a:normAutofit fontScale="92500" lnSpcReduction="20000"/>
          </a:bodyPr>
          <a:lstStyle/>
          <a:p>
            <a:endParaRPr lang="en-US" dirty="0" smtClean="0"/>
          </a:p>
          <a:p>
            <a:endParaRPr lang="en-US" dirty="0"/>
          </a:p>
          <a:p>
            <a:pPr marL="0" indent="0">
              <a:buNone/>
            </a:pPr>
            <a:r>
              <a:rPr lang="en-US" sz="7200" dirty="0" smtClean="0">
                <a:latin typeface="+mj-lt"/>
              </a:rPr>
              <a:t>. . .  they actually make us stronger because </a:t>
            </a:r>
          </a:p>
          <a:p>
            <a:pPr marL="0" indent="0">
              <a:buNone/>
            </a:pPr>
            <a:r>
              <a:rPr lang="en-US" sz="7200" dirty="0">
                <a:latin typeface="+mj-lt"/>
              </a:rPr>
              <a:t> </a:t>
            </a:r>
            <a:r>
              <a:rPr lang="en-US" sz="7200" dirty="0" smtClean="0">
                <a:latin typeface="+mj-lt"/>
              </a:rPr>
              <a:t>        </a:t>
            </a:r>
            <a:r>
              <a:rPr lang="en-US" sz="7800" dirty="0" smtClean="0">
                <a:latin typeface="Rockwell Extra Bold" panose="02060903040505020403" pitchFamily="18" charset="0"/>
              </a:rPr>
              <a:t>we overcome 							them.</a:t>
            </a:r>
            <a:endParaRPr lang="en-US" sz="7800" dirty="0">
              <a:latin typeface="Rockwell Extra Bold" panose="02060903040505020403" pitchFamily="18" charset="0"/>
            </a:endParaRPr>
          </a:p>
        </p:txBody>
      </p:sp>
    </p:spTree>
    <p:extLst>
      <p:ext uri="{BB962C8B-B14F-4D97-AF65-F5344CB8AC3E}">
        <p14:creationId xmlns:p14="http://schemas.microsoft.com/office/powerpoint/2010/main" val="349630808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So what is there to do</a:t>
            </a:r>
            <a:r>
              <a:rPr lang="en-US"/>
              <a:t>? </a:t>
            </a:r>
            <a:r>
              <a:rPr lang="en-US" dirty="0"/>
              <a:t>(</a:t>
            </a:r>
            <a:r>
              <a:rPr lang="en-US"/>
              <a:t>Overcome)</a:t>
            </a:r>
            <a:endParaRPr lang="en-US" dirty="0"/>
          </a:p>
        </p:txBody>
      </p:sp>
      <p:sp>
        <p:nvSpPr>
          <p:cNvPr id="3" name="Subtitle 2"/>
          <p:cNvSpPr>
            <a:spLocks noGrp="1"/>
          </p:cNvSpPr>
          <p:nvPr>
            <p:ph type="subTitle" idx="1"/>
          </p:nvPr>
        </p:nvSpPr>
        <p:spPr/>
        <p:txBody>
          <a:bodyPr>
            <a:noAutofit/>
          </a:bodyPr>
          <a:lstStyle/>
          <a:p>
            <a:r>
              <a:rPr lang="en-US" sz="2800" dirty="0" smtClean="0"/>
              <a:t>Best practices in helping to raise children who are resistant to problem-anxiety (not all anxiety!)</a:t>
            </a:r>
            <a:endParaRPr lang="en-US" sz="2800" dirty="0"/>
          </a:p>
        </p:txBody>
      </p:sp>
    </p:spTree>
    <p:extLst>
      <p:ext uri="{BB962C8B-B14F-4D97-AF65-F5344CB8AC3E}">
        <p14:creationId xmlns:p14="http://schemas.microsoft.com/office/powerpoint/2010/main" val="83451057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Cognitive-Behavioral Therapy (CBT)</a:t>
            </a:r>
            <a:endParaRPr lang="en-US" dirty="0"/>
          </a:p>
        </p:txBody>
      </p:sp>
      <p:pic>
        <p:nvPicPr>
          <p:cNvPr id="8" name="Picture Placeholder 7"/>
          <p:cNvPicPr>
            <a:picLocks noGrp="1" noChangeAspect="1"/>
          </p:cNvPicPr>
          <p:nvPr>
            <p:ph type="pic" idx="1"/>
          </p:nvPr>
        </p:nvPicPr>
        <p:blipFill>
          <a:blip r:embed="rId3">
            <a:extLst>
              <a:ext uri="{28A0092B-C50C-407E-A947-70E740481C1C}">
                <a14:useLocalDpi xmlns:a14="http://schemas.microsoft.com/office/drawing/2010/main" val="0"/>
              </a:ext>
            </a:extLst>
          </a:blip>
          <a:srcRect t="16354" b="16354"/>
          <a:stretch>
            <a:fillRect/>
          </a:stretch>
        </p:blipFill>
        <p:spPr/>
      </p:pic>
      <p:sp>
        <p:nvSpPr>
          <p:cNvPr id="4" name="Text Placeholder 3"/>
          <p:cNvSpPr>
            <a:spLocks noGrp="1"/>
          </p:cNvSpPr>
          <p:nvPr>
            <p:ph type="body" sz="half" idx="2"/>
          </p:nvPr>
        </p:nvSpPr>
        <p:spPr/>
        <p:txBody>
          <a:bodyPr>
            <a:normAutofit/>
          </a:bodyPr>
          <a:lstStyle/>
          <a:p>
            <a:r>
              <a:rPr lang="en-US" sz="3200" dirty="0" smtClean="0"/>
              <a:t>Gold Standard in treating anxiety </a:t>
            </a:r>
          </a:p>
          <a:p>
            <a:endParaRPr lang="en-US" sz="3200" dirty="0"/>
          </a:p>
        </p:txBody>
      </p:sp>
    </p:spTree>
    <p:extLst>
      <p:ext uri="{BB962C8B-B14F-4D97-AF65-F5344CB8AC3E}">
        <p14:creationId xmlns:p14="http://schemas.microsoft.com/office/powerpoint/2010/main" val="93403842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About CBT</a:t>
            </a:r>
            <a:endParaRPr lang="en-US" dirty="0"/>
          </a:p>
        </p:txBody>
      </p:sp>
      <p:sp>
        <p:nvSpPr>
          <p:cNvPr id="3" name="Content Placeholder 2"/>
          <p:cNvSpPr>
            <a:spLocks noGrp="1"/>
          </p:cNvSpPr>
          <p:nvPr>
            <p:ph idx="1"/>
          </p:nvPr>
        </p:nvSpPr>
        <p:spPr/>
        <p:txBody>
          <a:bodyPr>
            <a:normAutofit fontScale="92500"/>
          </a:bodyPr>
          <a:lstStyle/>
          <a:p>
            <a:r>
              <a:rPr lang="en-US" sz="3600" dirty="0"/>
              <a:t>Scientifically backed – up to 80% treatment efficacy in children</a:t>
            </a:r>
          </a:p>
          <a:p>
            <a:r>
              <a:rPr lang="en-US" sz="3600" dirty="0"/>
              <a:t>Goal:  To bring anxiety back into normal range</a:t>
            </a:r>
          </a:p>
          <a:p>
            <a:r>
              <a:rPr lang="en-US" sz="3600" dirty="0"/>
              <a:t>Acts on Anxiety Triad – if change thinking, change feelings, and change behavior</a:t>
            </a:r>
          </a:p>
          <a:p>
            <a:r>
              <a:rPr lang="en-US" sz="3600" dirty="0"/>
              <a:t>Active, experiential, skill-building approach that parents can assist in </a:t>
            </a:r>
            <a:r>
              <a:rPr lang="en-US" sz="3600" u="sng" dirty="0"/>
              <a:t>coaching</a:t>
            </a:r>
            <a:r>
              <a:rPr lang="en-US" sz="3600" dirty="0"/>
              <a:t> </a:t>
            </a:r>
            <a:r>
              <a:rPr lang="en-US" sz="3600" dirty="0" smtClean="0"/>
              <a:t>their children.</a:t>
            </a:r>
          </a:p>
          <a:p>
            <a:pPr marL="2271400" lvl="8" indent="0">
              <a:buNone/>
            </a:pPr>
            <a:r>
              <a:rPr lang="en-US" dirty="0" smtClean="0"/>
              <a:t>                                                                                                                  Wagner, 2005</a:t>
            </a:r>
            <a:endParaRPr lang="en-US" dirty="0"/>
          </a:p>
        </p:txBody>
      </p:sp>
    </p:spTree>
    <p:extLst>
      <p:ext uri="{BB962C8B-B14F-4D97-AF65-F5344CB8AC3E}">
        <p14:creationId xmlns:p14="http://schemas.microsoft.com/office/powerpoint/2010/main" val="111807559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484632"/>
            <a:ext cx="10058400" cy="1188304"/>
          </a:xfrm>
        </p:spPr>
        <p:txBody>
          <a:bodyPr/>
          <a:lstStyle/>
          <a:p>
            <a:r>
              <a:rPr lang="en-US" dirty="0" smtClean="0"/>
              <a:t>CBT Techniques:  </a:t>
            </a:r>
            <a:r>
              <a:rPr lang="en-US" dirty="0" smtClean="0">
                <a:solidFill>
                  <a:srgbClr val="FFC000"/>
                </a:solidFill>
              </a:rPr>
              <a:t>Realistic Thinking</a:t>
            </a:r>
            <a:endParaRPr lang="en-US" dirty="0">
              <a:solidFill>
                <a:srgbClr val="FFC000"/>
              </a:solidFill>
            </a:endParaRPr>
          </a:p>
        </p:txBody>
      </p:sp>
      <p:sp>
        <p:nvSpPr>
          <p:cNvPr id="3" name="Content Placeholder 2"/>
          <p:cNvSpPr>
            <a:spLocks noGrp="1"/>
          </p:cNvSpPr>
          <p:nvPr>
            <p:ph idx="1"/>
          </p:nvPr>
        </p:nvSpPr>
        <p:spPr>
          <a:xfrm>
            <a:off x="1069848" y="1485900"/>
            <a:ext cx="10058400" cy="4686300"/>
          </a:xfrm>
        </p:spPr>
        <p:txBody>
          <a:bodyPr>
            <a:normAutofit/>
          </a:bodyPr>
          <a:lstStyle/>
          <a:p>
            <a:pPr marL="0" indent="0" algn="ctr">
              <a:buNone/>
            </a:pPr>
            <a:endParaRPr lang="en-US" sz="2800" dirty="0" smtClean="0"/>
          </a:p>
        </p:txBody>
      </p:sp>
      <p:graphicFrame>
        <p:nvGraphicFramePr>
          <p:cNvPr id="4" name="Table 3"/>
          <p:cNvGraphicFramePr>
            <a:graphicFrameLocks noGrp="1"/>
          </p:cNvGraphicFramePr>
          <p:nvPr>
            <p:extLst>
              <p:ext uri="{D42A27DB-BD31-4B8C-83A1-F6EECF244321}">
                <p14:modId xmlns:p14="http://schemas.microsoft.com/office/powerpoint/2010/main" val="97370155"/>
              </p:ext>
            </p:extLst>
          </p:nvPr>
        </p:nvGraphicFramePr>
        <p:xfrm>
          <a:off x="1143000" y="1396539"/>
          <a:ext cx="9653155" cy="5070287"/>
        </p:xfrm>
        <a:graphic>
          <a:graphicData uri="http://schemas.openxmlformats.org/drawingml/2006/table">
            <a:tbl>
              <a:tblPr firstRow="1" bandRow="1">
                <a:tableStyleId>{5C22544A-7EE6-4342-B048-85BDC9FD1C3A}</a:tableStyleId>
              </a:tblPr>
              <a:tblGrid>
                <a:gridCol w="4000500"/>
                <a:gridCol w="5652655"/>
              </a:tblGrid>
              <a:tr h="486633">
                <a:tc>
                  <a:txBody>
                    <a:bodyPr/>
                    <a:lstStyle/>
                    <a:p>
                      <a:r>
                        <a:rPr lang="en-US" dirty="0" smtClean="0">
                          <a:solidFill>
                            <a:schemeClr val="tx1"/>
                          </a:solidFill>
                        </a:rPr>
                        <a:t>Skill</a:t>
                      </a:r>
                      <a:endParaRPr lang="en-US" dirty="0">
                        <a:solidFill>
                          <a:schemeClr val="tx1"/>
                        </a:solidFill>
                      </a:endParaRPr>
                    </a:p>
                  </a:txBody>
                  <a:tcPr/>
                </a:tc>
                <a:tc>
                  <a:txBody>
                    <a:bodyPr/>
                    <a:lstStyle/>
                    <a:p>
                      <a:r>
                        <a:rPr lang="en-US" dirty="0" smtClean="0">
                          <a:solidFill>
                            <a:schemeClr val="tx1"/>
                          </a:solidFill>
                        </a:rPr>
                        <a:t>Example of the Skill</a:t>
                      </a:r>
                      <a:endParaRPr lang="en-US" dirty="0">
                        <a:solidFill>
                          <a:schemeClr val="tx1"/>
                        </a:solidFill>
                      </a:endParaRPr>
                    </a:p>
                  </a:txBody>
                  <a:tcPr/>
                </a:tc>
              </a:tr>
              <a:tr h="72494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solidFill>
                            <a:schemeClr val="tx1"/>
                          </a:solidFill>
                        </a:rPr>
                        <a:t>Finding</a:t>
                      </a:r>
                      <a:r>
                        <a:rPr lang="en-US" baseline="0" dirty="0" smtClean="0">
                          <a:solidFill>
                            <a:schemeClr val="tx1"/>
                          </a:solidFill>
                        </a:rPr>
                        <a:t> the evidence</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solidFill>
                            <a:schemeClr val="tx1"/>
                          </a:solidFill>
                        </a:rPr>
                        <a:t>(What am I worried about and why?)</a:t>
                      </a:r>
                    </a:p>
                  </a:txBody>
                  <a:tcPr/>
                </a:tc>
                <a:tc>
                  <a:txBody>
                    <a:bodyPr/>
                    <a:lstStyle/>
                    <a:p>
                      <a:r>
                        <a:rPr lang="en-US" sz="1400" dirty="0" smtClean="0"/>
                        <a:t>What makes</a:t>
                      </a:r>
                      <a:r>
                        <a:rPr lang="en-US" sz="1400" baseline="0" dirty="0" smtClean="0"/>
                        <a:t> me think that I will never be able to pass algebra?</a:t>
                      </a:r>
                      <a:endParaRPr lang="en-US" sz="1400" dirty="0"/>
                    </a:p>
                  </a:txBody>
                  <a:tcPr/>
                </a:tc>
              </a:tr>
              <a:tr h="60856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Judging</a:t>
                      </a:r>
                      <a:r>
                        <a:rPr lang="en-US" baseline="0" dirty="0" smtClean="0"/>
                        <a:t> the accuracy of beliefs</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(Are my thoughts logical?)</a:t>
                      </a:r>
                      <a:endParaRPr lang="en-US" dirty="0" smtClean="0"/>
                    </a:p>
                  </a:txBody>
                  <a:tcPr/>
                </a:tc>
                <a:tc>
                  <a:txBody>
                    <a:bodyPr/>
                    <a:lstStyle/>
                    <a:p>
                      <a:r>
                        <a:rPr lang="en-US" sz="1400" dirty="0" smtClean="0"/>
                        <a:t>Just</a:t>
                      </a:r>
                      <a:r>
                        <a:rPr lang="en-US" sz="1400" baseline="0" dirty="0" smtClean="0"/>
                        <a:t> because I struggled on one test</a:t>
                      </a:r>
                      <a:r>
                        <a:rPr lang="en-US" sz="1400" dirty="0" smtClean="0"/>
                        <a:t>, does that mean that I will fail another? I have managed</a:t>
                      </a:r>
                      <a:r>
                        <a:rPr lang="en-US" sz="1400" baseline="0" dirty="0" smtClean="0"/>
                        <a:t> to work hard and pass other math classes.</a:t>
                      </a:r>
                      <a:endParaRPr lang="en-US" sz="1400" dirty="0" smtClean="0"/>
                    </a:p>
                  </a:txBody>
                  <a:tcPr/>
                </a:tc>
              </a:tr>
              <a:tr h="77850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Examining alternatives</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t>
                      </a:r>
                      <a:r>
                        <a:rPr lang="en-US" baseline="0" dirty="0" smtClean="0"/>
                        <a:t>What else could happen?)</a:t>
                      </a:r>
                      <a:endParaRPr lang="en-US" dirty="0" smtClean="0"/>
                    </a:p>
                  </a:txBody>
                  <a:tcPr/>
                </a:tc>
                <a:tc>
                  <a:txBody>
                    <a:bodyPr/>
                    <a:lstStyle/>
                    <a:p>
                      <a:r>
                        <a:rPr lang="en-US" sz="1400" dirty="0" smtClean="0"/>
                        <a:t>I</a:t>
                      </a:r>
                      <a:r>
                        <a:rPr lang="en-US" sz="1400" baseline="0" dirty="0" smtClean="0"/>
                        <a:t> wonder if the last test was more difficult or if I have a better understanding of this unit than the last. I could work really hard and do much better than I think I will. </a:t>
                      </a:r>
                      <a:endParaRPr lang="en-US" sz="1400" dirty="0"/>
                    </a:p>
                  </a:txBody>
                  <a:tcPr/>
                </a:tc>
              </a:tr>
              <a:tr h="65462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Accepting uncertainty</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(It is okay to feel unsure.)</a:t>
                      </a:r>
                    </a:p>
                  </a:txBody>
                  <a:tcPr/>
                </a:tc>
                <a:tc>
                  <a:txBody>
                    <a:bodyPr/>
                    <a:lstStyle/>
                    <a:p>
                      <a:r>
                        <a:rPr lang="en-US" sz="1400" dirty="0" smtClean="0"/>
                        <a:t>It is okay that I am unsure about my</a:t>
                      </a:r>
                      <a:r>
                        <a:rPr lang="en-US" sz="1400" baseline="0" dirty="0" smtClean="0"/>
                        <a:t> math skills. I will work the hardest I can and that will help me to get through this difficult class.</a:t>
                      </a:r>
                      <a:endParaRPr lang="en-US" sz="1400" dirty="0"/>
                    </a:p>
                  </a:txBody>
                  <a:tcPr/>
                </a:tc>
              </a:tr>
              <a:tr h="69619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Exploring the worst consequence</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(So what if it does happen?)</a:t>
                      </a:r>
                    </a:p>
                  </a:txBody>
                  <a:tcPr/>
                </a:tc>
                <a:tc>
                  <a:txBody>
                    <a:bodyPr/>
                    <a:lstStyle/>
                    <a:p>
                      <a:r>
                        <a:rPr lang="en-US" sz="1400" dirty="0" smtClean="0"/>
                        <a:t>If I don’t pass the test,</a:t>
                      </a:r>
                      <a:r>
                        <a:rPr lang="en-US" sz="1400" baseline="0" dirty="0" smtClean="0"/>
                        <a:t> </a:t>
                      </a:r>
                      <a:r>
                        <a:rPr lang="en-US" sz="1400" dirty="0" smtClean="0"/>
                        <a:t>after</a:t>
                      </a:r>
                      <a:r>
                        <a:rPr lang="en-US" sz="1400" baseline="0" dirty="0" smtClean="0"/>
                        <a:t> all, so I retake it or use it as a tool to work with my teacher to learn and prepare for </a:t>
                      </a:r>
                      <a:r>
                        <a:rPr lang="en-US" sz="1400" baseline="0" smtClean="0"/>
                        <a:t>future success.</a:t>
                      </a:r>
                      <a:endParaRPr lang="en-US" sz="1400" baseline="0" dirty="0" smtClean="0"/>
                    </a:p>
                  </a:txBody>
                  <a:tcPr/>
                </a:tc>
              </a:tr>
              <a:tr h="55071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Putting things in perspective</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(What is</a:t>
                      </a:r>
                      <a:r>
                        <a:rPr lang="en-US" baseline="0" dirty="0" smtClean="0"/>
                        <a:t> the big picture here?)</a:t>
                      </a:r>
                      <a:endParaRPr lang="en-US" dirty="0" smtClean="0"/>
                    </a:p>
                  </a:txBody>
                  <a:tcPr/>
                </a:tc>
                <a:tc>
                  <a:txBody>
                    <a:bodyPr/>
                    <a:lstStyle/>
                    <a:p>
                      <a:r>
                        <a:rPr lang="en-US" sz="1400" dirty="0" smtClean="0"/>
                        <a:t>Challenging things help</a:t>
                      </a:r>
                      <a:r>
                        <a:rPr lang="en-US" sz="1400" baseline="0" dirty="0" smtClean="0"/>
                        <a:t> me grow and everyone is challenged at something.  </a:t>
                      </a:r>
                      <a:r>
                        <a:rPr lang="en-US" sz="1400" dirty="0" smtClean="0"/>
                        <a:t>Just because</a:t>
                      </a:r>
                      <a:r>
                        <a:rPr lang="en-US" sz="1400" baseline="0" dirty="0" smtClean="0"/>
                        <a:t> math is not a strength doesn’t mean I will fail at life.                                                                        Wagner, 2005</a:t>
                      </a:r>
                      <a:endParaRPr lang="en-US" sz="1400" dirty="0"/>
                    </a:p>
                  </a:txBody>
                  <a:tcPr/>
                </a:tc>
              </a:tr>
            </a:tbl>
          </a:graphicData>
        </a:graphic>
      </p:graphicFrame>
    </p:spTree>
    <p:extLst>
      <p:ext uri="{BB962C8B-B14F-4D97-AF65-F5344CB8AC3E}">
        <p14:creationId xmlns:p14="http://schemas.microsoft.com/office/powerpoint/2010/main" val="246238549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CBT Techniques:  </a:t>
            </a:r>
            <a:r>
              <a:rPr lang="en-US" dirty="0" smtClean="0">
                <a:solidFill>
                  <a:srgbClr val="FFC000"/>
                </a:solidFill>
              </a:rPr>
              <a:t>Exposure</a:t>
            </a:r>
            <a:endParaRPr lang="en-US" dirty="0"/>
          </a:p>
        </p:txBody>
      </p:sp>
      <p:sp>
        <p:nvSpPr>
          <p:cNvPr id="3" name="Content Placeholder 2"/>
          <p:cNvSpPr>
            <a:spLocks noGrp="1"/>
          </p:cNvSpPr>
          <p:nvPr>
            <p:ph idx="1"/>
          </p:nvPr>
        </p:nvSpPr>
        <p:spPr/>
        <p:txBody>
          <a:bodyPr>
            <a:normAutofit fontScale="92500" lnSpcReduction="10000"/>
          </a:bodyPr>
          <a:lstStyle/>
          <a:p>
            <a:pPr marL="0" indent="0" algn="ctr">
              <a:buNone/>
            </a:pPr>
            <a:r>
              <a:rPr lang="en-US" sz="2800" dirty="0" smtClean="0"/>
              <a:t>“The tough-love part of CBT”</a:t>
            </a:r>
          </a:p>
          <a:p>
            <a:r>
              <a:rPr lang="en-US" dirty="0" smtClean="0"/>
              <a:t>To overcome anxiety you must face the fear/anxiety</a:t>
            </a:r>
          </a:p>
          <a:p>
            <a:r>
              <a:rPr lang="en-US" dirty="0" smtClean="0"/>
              <a:t>Do not escape or avoid it – that only strengthens it</a:t>
            </a:r>
          </a:p>
          <a:p>
            <a:r>
              <a:rPr lang="en-US" dirty="0" smtClean="0"/>
              <a:t>Exposure weakens it</a:t>
            </a:r>
          </a:p>
          <a:p>
            <a:r>
              <a:rPr lang="en-US" dirty="0" smtClean="0"/>
              <a:t>Anticipatory anxiety is often greater than the anxiety actually felt when exposed to  the fear/uncomfortable situation</a:t>
            </a:r>
          </a:p>
          <a:p>
            <a:r>
              <a:rPr lang="en-US" dirty="0" smtClean="0"/>
              <a:t>Ride out the feeling of anxiety and it will subside (habituation)</a:t>
            </a:r>
          </a:p>
          <a:p>
            <a:pPr marL="0" indent="0">
              <a:buNone/>
            </a:pPr>
            <a:endParaRPr lang="en-US" dirty="0" smtClean="0"/>
          </a:p>
          <a:p>
            <a:pPr marL="0" indent="0" algn="ctr">
              <a:buNone/>
            </a:pPr>
            <a:r>
              <a:rPr lang="en-US" dirty="0" smtClean="0">
                <a:latin typeface="Rockwell Extra Bold" panose="02060903040505020403" pitchFamily="18" charset="0"/>
              </a:rPr>
              <a:t>“You can’t get used to the cold water in the pool if you are standing at poolside. You have to jump in!” </a:t>
            </a:r>
          </a:p>
          <a:p>
            <a:pPr marL="0" indent="0" algn="ctr">
              <a:buNone/>
            </a:pPr>
            <a:r>
              <a:rPr lang="en-US" dirty="0"/>
              <a:t> </a:t>
            </a:r>
            <a:r>
              <a:rPr lang="en-US" dirty="0" smtClean="0"/>
              <a:t>                                                                                                                       </a:t>
            </a:r>
            <a:r>
              <a:rPr lang="en-US" sz="1500" dirty="0" smtClean="0"/>
              <a:t>Wagner , 2005</a:t>
            </a:r>
            <a:endParaRPr lang="en-US" sz="1500" dirty="0"/>
          </a:p>
        </p:txBody>
      </p:sp>
    </p:spTree>
    <p:extLst>
      <p:ext uri="{BB962C8B-B14F-4D97-AF65-F5344CB8AC3E}">
        <p14:creationId xmlns:p14="http://schemas.microsoft.com/office/powerpoint/2010/main" val="217049944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CBT Techniques:  </a:t>
            </a:r>
            <a:r>
              <a:rPr lang="en-US" dirty="0" smtClean="0">
                <a:solidFill>
                  <a:srgbClr val="FFC000"/>
                </a:solidFill>
              </a:rPr>
              <a:t>Relaxation</a:t>
            </a:r>
            <a:endParaRPr lang="en-US" dirty="0"/>
          </a:p>
        </p:txBody>
      </p:sp>
      <p:sp>
        <p:nvSpPr>
          <p:cNvPr id="3" name="Content Placeholder 2"/>
          <p:cNvSpPr>
            <a:spLocks noGrp="1"/>
          </p:cNvSpPr>
          <p:nvPr>
            <p:ph idx="1"/>
          </p:nvPr>
        </p:nvSpPr>
        <p:spPr>
          <a:xfrm>
            <a:off x="1069848" y="1880756"/>
            <a:ext cx="10058400" cy="4291444"/>
          </a:xfrm>
        </p:spPr>
        <p:txBody>
          <a:bodyPr/>
          <a:lstStyle/>
          <a:p>
            <a:pPr marL="0" indent="0" algn="ctr">
              <a:buNone/>
            </a:pPr>
            <a:r>
              <a:rPr lang="en-US" sz="2800" dirty="0" smtClean="0"/>
              <a:t>Taking voluntary control over involuntary tension </a:t>
            </a:r>
          </a:p>
          <a:p>
            <a:pPr marL="0" indent="0" algn="ctr">
              <a:buNone/>
            </a:pPr>
            <a:r>
              <a:rPr lang="en-US" dirty="0" smtClean="0"/>
              <a:t>(works well alone for mild anxiety)</a:t>
            </a:r>
          </a:p>
          <a:p>
            <a:pPr marL="0" indent="0">
              <a:buNone/>
            </a:pPr>
            <a:r>
              <a:rPr lang="en-US" dirty="0" smtClean="0"/>
              <a:t>Examples: </a:t>
            </a:r>
          </a:p>
          <a:p>
            <a:r>
              <a:rPr lang="en-US" dirty="0" smtClean="0"/>
              <a:t>Deep breathing</a:t>
            </a:r>
          </a:p>
          <a:p>
            <a:r>
              <a:rPr lang="en-US" dirty="0" smtClean="0"/>
              <a:t>Coping statements (“I think I can; I think I can; I think I can.”)</a:t>
            </a:r>
          </a:p>
          <a:p>
            <a:r>
              <a:rPr lang="en-US" dirty="0" smtClean="0"/>
              <a:t>Visual imagery</a:t>
            </a:r>
          </a:p>
          <a:p>
            <a:r>
              <a:rPr lang="en-US" dirty="0" smtClean="0"/>
              <a:t>Progressive muscle relaxation</a:t>
            </a:r>
          </a:p>
          <a:p>
            <a:r>
              <a:rPr lang="en-US" dirty="0" smtClean="0"/>
              <a:t>Grounding strategies and other mindfulness practices</a:t>
            </a:r>
          </a:p>
          <a:p>
            <a:pPr marL="0" indent="0">
              <a:buNone/>
            </a:pPr>
            <a:r>
              <a:rPr lang="en-US" dirty="0"/>
              <a:t> </a:t>
            </a:r>
            <a:r>
              <a:rPr lang="en-US" dirty="0" smtClean="0"/>
              <a:t>                                                                                                                            </a:t>
            </a:r>
            <a:r>
              <a:rPr lang="en-US" sz="1600" dirty="0" smtClean="0"/>
              <a:t>Wagner, 2005</a:t>
            </a:r>
            <a:endParaRPr lang="en-US" sz="1600" dirty="0"/>
          </a:p>
        </p:txBody>
      </p:sp>
    </p:spTree>
    <p:extLst>
      <p:ext uri="{BB962C8B-B14F-4D97-AF65-F5344CB8AC3E}">
        <p14:creationId xmlns:p14="http://schemas.microsoft.com/office/powerpoint/2010/main" val="187531445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800" dirty="0" smtClean="0"/>
              <a:t>Cognitive coping cards</a:t>
            </a:r>
            <a:endParaRPr lang="en-US" sz="48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170076756"/>
              </p:ext>
            </p:extLst>
          </p:nvPr>
        </p:nvGraphicFramePr>
        <p:xfrm>
          <a:off x="510363" y="902016"/>
          <a:ext cx="7474688" cy="5966016"/>
        </p:xfrm>
        <a:graphic>
          <a:graphicData uri="http://schemas.openxmlformats.org/drawingml/2006/table">
            <a:tbl>
              <a:tblPr>
                <a:tableStyleId>{5C22544A-7EE6-4342-B048-85BDC9FD1C3A}</a:tableStyleId>
              </a:tblPr>
              <a:tblGrid>
                <a:gridCol w="7474688"/>
              </a:tblGrid>
              <a:tr h="5158542">
                <a:tc>
                  <a:txBody>
                    <a:bodyPr/>
                    <a:lstStyle/>
                    <a:p>
                      <a:pPr marL="0" marR="0">
                        <a:lnSpc>
                          <a:spcPct val="107000"/>
                        </a:lnSpc>
                        <a:spcBef>
                          <a:spcPts val="0"/>
                        </a:spcBef>
                        <a:spcAft>
                          <a:spcPts val="800"/>
                        </a:spcAft>
                      </a:pPr>
                      <a:r>
                        <a:rPr lang="en-US" sz="1200" dirty="0">
                          <a:effectLst/>
                        </a:rPr>
                        <a:t> </a:t>
                      </a:r>
                      <a:endParaRPr lang="en-US" sz="1100" dirty="0">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3600" b="1" i="0" u="none" strike="noStrike" cap="none" normalizeH="0" baseline="0" dirty="0" smtClean="0">
                          <a:ln>
                            <a:noFill/>
                          </a:ln>
                          <a:solidFill>
                            <a:srgbClr val="333333"/>
                          </a:solidFill>
                          <a:effectLst/>
                          <a:latin typeface="Calibri" panose="020F0502020204030204" pitchFamily="34" charset="0"/>
                          <a:ea typeface="Times New Roman" panose="02020603050405020304" pitchFamily="18" charset="0"/>
                          <a:cs typeface="Arial" panose="020B0604020202020204" pitchFamily="34" charset="0"/>
                        </a:rPr>
                        <a:t>What to put on them:</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0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1" i="0" u="none" strike="noStrike" cap="none" normalizeH="0" baseline="0" dirty="0" smtClean="0">
                          <a:ln>
                            <a:noFill/>
                          </a:ln>
                          <a:solidFill>
                            <a:srgbClr val="333333"/>
                          </a:solidFill>
                          <a:effectLst/>
                          <a:latin typeface="+mn-lt"/>
                          <a:ea typeface="Times New Roman" panose="02020603050405020304" pitchFamily="18" charset="0"/>
                          <a:cs typeface="Arial" panose="020B0604020202020204" pitchFamily="34" charset="0"/>
                        </a:rPr>
                        <a:t>Reminder: physical symptoms are </a:t>
                      </a:r>
                      <a:r>
                        <a:rPr kumimoji="0" lang="en-US" altLang="en-US" sz="2400" b="1" i="0" u="sng" strike="noStrike" cap="none" normalizeH="0" baseline="0" dirty="0" smtClean="0">
                          <a:ln>
                            <a:noFill/>
                          </a:ln>
                          <a:solidFill>
                            <a:srgbClr val="333333"/>
                          </a:solidFill>
                          <a:effectLst/>
                          <a:latin typeface="+mn-lt"/>
                          <a:ea typeface="Times New Roman" panose="02020603050405020304" pitchFamily="18" charset="0"/>
                          <a:cs typeface="Arial" panose="020B0604020202020204" pitchFamily="34" charset="0"/>
                        </a:rPr>
                        <a:t>just anxiety</a:t>
                      </a:r>
                      <a:endParaRPr kumimoji="0" lang="en-US" altLang="en-US" sz="2400" b="0" i="0" u="sng" strike="noStrike" cap="none" normalizeH="0" baseline="0" dirty="0" smtClean="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1" i="0" u="none" strike="noStrike" cap="none" normalizeH="0" baseline="0" dirty="0" smtClean="0">
                          <a:ln>
                            <a:noFill/>
                          </a:ln>
                          <a:solidFill>
                            <a:srgbClr val="333333"/>
                          </a:solidFill>
                          <a:effectLst/>
                          <a:latin typeface="+mn-lt"/>
                          <a:ea typeface="Times New Roman" panose="02020603050405020304" pitchFamily="18" charset="0"/>
                          <a:cs typeface="Arial" panose="020B0604020202020204" pitchFamily="34" charset="0"/>
                        </a:rPr>
                        <a:t>Reminder: anxiety is </a:t>
                      </a:r>
                      <a:r>
                        <a:rPr kumimoji="0" lang="en-US" altLang="en-US" sz="2400" b="1" i="0" u="sng" strike="noStrike" cap="none" normalizeH="0" baseline="0" dirty="0" smtClean="0">
                          <a:ln>
                            <a:noFill/>
                          </a:ln>
                          <a:solidFill>
                            <a:srgbClr val="333333"/>
                          </a:solidFill>
                          <a:effectLst/>
                          <a:latin typeface="+mn-lt"/>
                          <a:ea typeface="Times New Roman" panose="02020603050405020304" pitchFamily="18" charset="0"/>
                          <a:cs typeface="Arial" panose="020B0604020202020204" pitchFamily="34" charset="0"/>
                        </a:rPr>
                        <a:t>not dangerous</a:t>
                      </a:r>
                      <a:r>
                        <a:rPr kumimoji="0" lang="en-US" altLang="en-US" sz="2400" b="1" i="0" u="none" strike="noStrike" cap="none" normalizeH="0" baseline="0" dirty="0" smtClean="0">
                          <a:ln>
                            <a:noFill/>
                          </a:ln>
                          <a:solidFill>
                            <a:srgbClr val="333333"/>
                          </a:solidFill>
                          <a:effectLst/>
                          <a:latin typeface="+mn-lt"/>
                          <a:ea typeface="Times New Roman" panose="02020603050405020304" pitchFamily="18" charset="0"/>
                          <a:cs typeface="Arial" panose="020B0604020202020204" pitchFamily="34" charset="0"/>
                        </a:rPr>
                        <a:t>, won’t harm</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smtClean="0">
                          <a:ln>
                            <a:noFill/>
                          </a:ln>
                          <a:solidFill>
                            <a:srgbClr val="333333"/>
                          </a:solidFill>
                          <a:effectLst/>
                          <a:latin typeface="+mn-lt"/>
                          <a:ea typeface="Times New Roman" panose="02020603050405020304" pitchFamily="18" charset="0"/>
                          <a:cs typeface="Arial" panose="020B0604020202020204" pitchFamily="34" charset="0"/>
                        </a:rPr>
                        <a:t>                       me, and </a:t>
                      </a:r>
                      <a:r>
                        <a:rPr kumimoji="0" lang="en-US" altLang="en-US" sz="2400" b="1" i="0" u="sng" strike="noStrike" cap="none" normalizeH="0" baseline="0" dirty="0" smtClean="0">
                          <a:ln>
                            <a:noFill/>
                          </a:ln>
                          <a:solidFill>
                            <a:srgbClr val="333333"/>
                          </a:solidFill>
                          <a:effectLst/>
                          <a:latin typeface="+mn-lt"/>
                          <a:ea typeface="Times New Roman" panose="02020603050405020304" pitchFamily="18" charset="0"/>
                          <a:cs typeface="Arial" panose="020B0604020202020204" pitchFamily="34" charset="0"/>
                        </a:rPr>
                        <a:t>won’t last </a:t>
                      </a:r>
                      <a:r>
                        <a:rPr kumimoji="0" lang="en-US" altLang="en-US" sz="2400" b="1" i="0" u="none" strike="noStrike" cap="none" normalizeH="0" baseline="0" dirty="0" smtClean="0">
                          <a:ln>
                            <a:noFill/>
                          </a:ln>
                          <a:solidFill>
                            <a:srgbClr val="333333"/>
                          </a:solidFill>
                          <a:effectLst/>
                          <a:latin typeface="+mn-lt"/>
                          <a:ea typeface="Times New Roman" panose="02020603050405020304" pitchFamily="18" charset="0"/>
                          <a:cs typeface="Arial" panose="020B0604020202020204" pitchFamily="34" charset="0"/>
                        </a:rPr>
                        <a:t>forever</a:t>
                      </a:r>
                      <a:endParaRPr kumimoji="0" lang="en-US" altLang="en-US" sz="2400" b="0" i="0" u="none" strike="noStrike" cap="none" normalizeH="0" baseline="0" dirty="0" smtClean="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1" i="0" u="none" strike="noStrike" cap="none" normalizeH="0" baseline="0" dirty="0" smtClean="0">
                          <a:ln>
                            <a:noFill/>
                          </a:ln>
                          <a:solidFill>
                            <a:srgbClr val="333333"/>
                          </a:solidFill>
                          <a:effectLst/>
                          <a:latin typeface="+mn-lt"/>
                          <a:ea typeface="Times New Roman" panose="02020603050405020304" pitchFamily="18" charset="0"/>
                          <a:cs typeface="Arial" panose="020B0604020202020204" pitchFamily="34" charset="0"/>
                        </a:rPr>
                        <a:t>Positive </a:t>
                      </a:r>
                      <a:r>
                        <a:rPr kumimoji="0" lang="en-US" altLang="en-US" sz="2400" b="1" i="0" u="sng" strike="noStrike" cap="none" normalizeH="0" baseline="0" dirty="0" smtClean="0">
                          <a:ln>
                            <a:noFill/>
                          </a:ln>
                          <a:solidFill>
                            <a:srgbClr val="333333"/>
                          </a:solidFill>
                          <a:effectLst/>
                          <a:latin typeface="+mn-lt"/>
                          <a:ea typeface="Times New Roman" panose="02020603050405020304" pitchFamily="18" charset="0"/>
                          <a:cs typeface="Arial" panose="020B0604020202020204" pitchFamily="34" charset="0"/>
                        </a:rPr>
                        <a:t>self-talk</a:t>
                      </a:r>
                      <a:r>
                        <a:rPr kumimoji="0" lang="en-US" altLang="en-US" sz="2400" b="1" i="0" u="none" strike="noStrike" cap="none" normalizeH="0" baseline="0" dirty="0" smtClean="0">
                          <a:ln>
                            <a:noFill/>
                          </a:ln>
                          <a:solidFill>
                            <a:srgbClr val="333333"/>
                          </a:solidFill>
                          <a:effectLst/>
                          <a:latin typeface="+mn-lt"/>
                          <a:ea typeface="Times New Roman" panose="02020603050405020304" pitchFamily="18" charset="0"/>
                          <a:cs typeface="Arial" panose="020B0604020202020204" pitchFamily="34" charset="0"/>
                        </a:rPr>
                        <a:t>  (“I have gotten through this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smtClean="0">
                          <a:ln>
                            <a:noFill/>
                          </a:ln>
                          <a:solidFill>
                            <a:srgbClr val="333333"/>
                          </a:solidFill>
                          <a:effectLst/>
                          <a:latin typeface="+mn-lt"/>
                          <a:ea typeface="Times New Roman" panose="02020603050405020304" pitchFamily="18" charset="0"/>
                          <a:cs typeface="Arial" panose="020B0604020202020204" pitchFamily="34" charset="0"/>
                        </a:rPr>
                        <a:t>           before and I will do it again.  I’ve got this.”)</a:t>
                      </a:r>
                      <a:endParaRPr kumimoji="0" lang="en-US" altLang="en-US" sz="2400" b="0" i="0" u="none" strike="noStrike" cap="none" normalizeH="0" baseline="0" dirty="0" smtClean="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1" i="0" u="none" strike="noStrike" cap="none" normalizeH="0" baseline="0" dirty="0" smtClean="0">
                          <a:ln>
                            <a:noFill/>
                          </a:ln>
                          <a:solidFill>
                            <a:srgbClr val="333333"/>
                          </a:solidFill>
                          <a:effectLst/>
                          <a:latin typeface="+mn-lt"/>
                          <a:ea typeface="Times New Roman" panose="02020603050405020304" pitchFamily="18" charset="0"/>
                          <a:cs typeface="Arial" panose="020B0604020202020204" pitchFamily="34" charset="0"/>
                        </a:rPr>
                        <a:t>Reminder:  </a:t>
                      </a:r>
                      <a:r>
                        <a:rPr kumimoji="0" lang="en-US" altLang="en-US" sz="2400" b="1" i="0" u="sng" strike="noStrike" cap="none" normalizeH="0" baseline="0" dirty="0" smtClean="0">
                          <a:ln>
                            <a:noFill/>
                          </a:ln>
                          <a:solidFill>
                            <a:srgbClr val="333333"/>
                          </a:solidFill>
                          <a:effectLst/>
                          <a:latin typeface="+mn-lt"/>
                          <a:ea typeface="Times New Roman" panose="02020603050405020304" pitchFamily="18" charset="0"/>
                          <a:cs typeface="Arial" panose="020B0604020202020204" pitchFamily="34" charset="0"/>
                        </a:rPr>
                        <a:t>use coping skills </a:t>
                      </a:r>
                      <a:r>
                        <a:rPr kumimoji="0" lang="en-US" altLang="en-US" sz="2400" b="1" i="0" u="none" strike="noStrike" cap="none" normalizeH="0" baseline="0" dirty="0" smtClean="0">
                          <a:ln>
                            <a:noFill/>
                          </a:ln>
                          <a:solidFill>
                            <a:srgbClr val="333333"/>
                          </a:solidFill>
                          <a:effectLst/>
                          <a:latin typeface="+mn-lt"/>
                          <a:ea typeface="Times New Roman" panose="02020603050405020304" pitchFamily="18" charset="0"/>
                          <a:cs typeface="Arial" panose="020B0604020202020204" pitchFamily="34" charset="0"/>
                        </a:rPr>
                        <a:t>(“I can use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smtClean="0">
                          <a:ln>
                            <a:noFill/>
                          </a:ln>
                          <a:solidFill>
                            <a:srgbClr val="333333"/>
                          </a:solidFill>
                          <a:effectLst/>
                          <a:latin typeface="+mn-lt"/>
                          <a:ea typeface="Times New Roman" panose="02020603050405020304" pitchFamily="18" charset="0"/>
                          <a:cs typeface="Arial" panose="020B0604020202020204" pitchFamily="34" charset="0"/>
                        </a:rPr>
                        <a:t>          deep breathing, make a list of what I am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smtClean="0">
                          <a:ln>
                            <a:noFill/>
                          </a:ln>
                          <a:solidFill>
                            <a:srgbClr val="333333"/>
                          </a:solidFill>
                          <a:effectLst/>
                          <a:latin typeface="+mn-lt"/>
                          <a:ea typeface="Times New Roman" panose="02020603050405020304" pitchFamily="18" charset="0"/>
                          <a:cs typeface="Arial" panose="020B0604020202020204" pitchFamily="34" charset="0"/>
                        </a:rPr>
                        <a:t>          grateful for/the protective factors in my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smtClean="0">
                          <a:ln>
                            <a:noFill/>
                          </a:ln>
                          <a:solidFill>
                            <a:srgbClr val="333333"/>
                          </a:solidFill>
                          <a:effectLst/>
                          <a:latin typeface="+mn-lt"/>
                          <a:ea typeface="Times New Roman" panose="02020603050405020304" pitchFamily="18" charset="0"/>
                          <a:cs typeface="Arial" panose="020B0604020202020204" pitchFamily="34" charset="0"/>
                        </a:rPr>
                        <a:t>          life, ask for help, use grounding</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smtClean="0">
                          <a:ln>
                            <a:noFill/>
                          </a:ln>
                          <a:solidFill>
                            <a:srgbClr val="333333"/>
                          </a:solidFill>
                          <a:effectLst/>
                          <a:latin typeface="+mn-lt"/>
                          <a:ea typeface="Times New Roman" panose="02020603050405020304" pitchFamily="18" charset="0"/>
                          <a:cs typeface="Arial" panose="020B0604020202020204" pitchFamily="34" charset="0"/>
                        </a:rPr>
                        <a:t>          technique.”)</a:t>
                      </a:r>
                      <a:endParaRPr kumimoji="0" lang="en-US" altLang="en-US" sz="2400" b="0" i="0" u="none" strike="noStrike" cap="none" normalizeH="0" baseline="0" dirty="0" smtClean="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1" i="0" u="sng" strike="noStrike" cap="none" normalizeH="0" baseline="0" dirty="0" smtClean="0">
                          <a:ln>
                            <a:noFill/>
                          </a:ln>
                          <a:solidFill>
                            <a:srgbClr val="333333"/>
                          </a:solidFill>
                          <a:effectLst/>
                          <a:latin typeface="+mn-lt"/>
                          <a:ea typeface="Times New Roman" panose="02020603050405020304" pitchFamily="18" charset="0"/>
                          <a:cs typeface="Arial" panose="020B0604020202020204" pitchFamily="34" charset="0"/>
                        </a:rPr>
                        <a:t>Calming facts </a:t>
                      </a:r>
                      <a:r>
                        <a:rPr kumimoji="0" lang="en-US" altLang="en-US" sz="2400" b="1" i="0" u="none" strike="noStrike" cap="none" normalizeH="0" baseline="0" dirty="0" smtClean="0">
                          <a:ln>
                            <a:noFill/>
                          </a:ln>
                          <a:solidFill>
                            <a:srgbClr val="333333"/>
                          </a:solidFill>
                          <a:effectLst/>
                          <a:latin typeface="+mn-lt"/>
                          <a:ea typeface="Times New Roman" panose="02020603050405020304" pitchFamily="18" charset="0"/>
                          <a:cs typeface="Arial" panose="020B0604020202020204" pitchFamily="34" charset="0"/>
                        </a:rPr>
                        <a:t>(“Bad things usually don’t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smtClean="0">
                          <a:ln>
                            <a:noFill/>
                          </a:ln>
                          <a:solidFill>
                            <a:srgbClr val="333333"/>
                          </a:solidFill>
                          <a:effectLst/>
                          <a:latin typeface="+mn-lt"/>
                          <a:ea typeface="Times New Roman" panose="02020603050405020304" pitchFamily="18" charset="0"/>
                          <a:cs typeface="Arial" panose="020B0604020202020204" pitchFamily="34" charset="0"/>
                        </a:rPr>
                        <a:t>          happen.  What I am worried about is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smtClean="0">
                          <a:ln>
                            <a:noFill/>
                          </a:ln>
                          <a:solidFill>
                            <a:srgbClr val="333333"/>
                          </a:solidFill>
                          <a:effectLst/>
                          <a:latin typeface="+mn-lt"/>
                          <a:ea typeface="Times New Roman" panose="02020603050405020304" pitchFamily="18" charset="0"/>
                          <a:cs typeface="Arial" panose="020B0604020202020204" pitchFamily="34" charset="0"/>
                        </a:rPr>
                        <a:t>           possible but not probable.”)</a:t>
                      </a:r>
                      <a:endParaRPr kumimoji="0" lang="en-US" altLang="en-US" sz="2400" b="0" i="0" u="none" strike="noStrike" cap="none" normalizeH="0" baseline="0" dirty="0" smtClean="0">
                        <a:ln>
                          <a:noFill/>
                        </a:ln>
                        <a:solidFill>
                          <a:schemeClr val="tx1"/>
                        </a:solidFill>
                        <a:effectLst/>
                        <a:latin typeface="+mn-lt"/>
                      </a:endParaRPr>
                    </a:p>
                    <a:p>
                      <a:pPr marL="0" marR="0" algn="ctr">
                        <a:lnSpc>
                          <a:spcPct val="107000"/>
                        </a:lnSpc>
                        <a:spcBef>
                          <a:spcPts val="0"/>
                        </a:spcBef>
                        <a:spcAft>
                          <a:spcPts val="800"/>
                        </a:spcAft>
                      </a:pPr>
                      <a:endParaRPr lang="en-US" sz="1400" dirty="0" smtClean="0">
                        <a:effectLst/>
                      </a:endParaRPr>
                    </a:p>
                  </a:txBody>
                  <a:tcPr marL="68580" marR="68580" marT="0" marB="0"/>
                </a:tc>
              </a:tr>
            </a:tbl>
          </a:graphicData>
        </a:graphic>
      </p:graphicFrame>
      <p:sp>
        <p:nvSpPr>
          <p:cNvPr id="4" name="Text Placeholder 3"/>
          <p:cNvSpPr>
            <a:spLocks noGrp="1"/>
          </p:cNvSpPr>
          <p:nvPr>
            <p:ph type="body" sz="half" idx="2"/>
          </p:nvPr>
        </p:nvSpPr>
        <p:spPr/>
        <p:txBody>
          <a:bodyPr>
            <a:normAutofit lnSpcReduction="10000"/>
          </a:bodyPr>
          <a:lstStyle/>
          <a:p>
            <a:r>
              <a:rPr lang="en-US" sz="2000" dirty="0" smtClean="0"/>
              <a:t>It is difficult to </a:t>
            </a:r>
            <a:r>
              <a:rPr lang="en-US" sz="2800" dirty="0" smtClean="0"/>
              <a:t>remember</a:t>
            </a:r>
            <a:r>
              <a:rPr lang="en-US" sz="2000" dirty="0" smtClean="0"/>
              <a:t> to use the </a:t>
            </a:r>
            <a:r>
              <a:rPr lang="en-US" sz="2800" dirty="0" smtClean="0"/>
              <a:t>tools</a:t>
            </a:r>
            <a:r>
              <a:rPr lang="en-US" sz="2000" dirty="0" smtClean="0"/>
              <a:t> we have when anxiety is taking over.  </a:t>
            </a:r>
          </a:p>
          <a:p>
            <a:endParaRPr lang="en-US" sz="2000" dirty="0"/>
          </a:p>
          <a:p>
            <a:r>
              <a:rPr lang="en-US" sz="2000" dirty="0" smtClean="0"/>
              <a:t>Coping cards remind us to </a:t>
            </a:r>
            <a:r>
              <a:rPr lang="en-US" sz="2800" dirty="0" smtClean="0"/>
              <a:t>use the tools </a:t>
            </a:r>
            <a:r>
              <a:rPr lang="en-US" sz="2000" dirty="0" smtClean="0"/>
              <a:t>we have to boss anxiety back.  </a:t>
            </a:r>
            <a:endParaRPr lang="en-US" sz="2000" dirty="0"/>
          </a:p>
        </p:txBody>
      </p:sp>
    </p:spTree>
    <p:extLst>
      <p:ext uri="{BB962C8B-B14F-4D97-AF65-F5344CB8AC3E}">
        <p14:creationId xmlns:p14="http://schemas.microsoft.com/office/powerpoint/2010/main" val="71952913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Strategies TO COACH:</a:t>
            </a:r>
            <a:endParaRPr lang="en-US" dirty="0"/>
          </a:p>
        </p:txBody>
      </p:sp>
      <p:sp>
        <p:nvSpPr>
          <p:cNvPr id="3" name="Content Placeholder 2"/>
          <p:cNvSpPr>
            <a:spLocks noGrp="1"/>
          </p:cNvSpPr>
          <p:nvPr>
            <p:ph idx="1"/>
          </p:nvPr>
        </p:nvSpPr>
        <p:spPr>
          <a:xfrm>
            <a:off x="1069848" y="1648178"/>
            <a:ext cx="10058400" cy="4524022"/>
          </a:xfrm>
        </p:spPr>
        <p:txBody>
          <a:bodyPr/>
          <a:lstStyle/>
          <a:p>
            <a:pPr lvl="1"/>
            <a:r>
              <a:rPr lang="en-US" sz="2400" u="sng" dirty="0" smtClean="0"/>
              <a:t>Feeling thermometer </a:t>
            </a:r>
            <a:r>
              <a:rPr lang="en-US" sz="2400" dirty="0" smtClean="0"/>
              <a:t>– quantifies anxiety 1-10</a:t>
            </a:r>
          </a:p>
          <a:p>
            <a:pPr lvl="1"/>
            <a:r>
              <a:rPr lang="en-US" sz="2400" dirty="0"/>
              <a:t>Rank </a:t>
            </a:r>
            <a:r>
              <a:rPr lang="en-US" sz="2400" dirty="0" smtClean="0"/>
              <a:t>order </a:t>
            </a:r>
            <a:r>
              <a:rPr lang="en-US" sz="2400" dirty="0"/>
              <a:t>then </a:t>
            </a:r>
            <a:r>
              <a:rPr lang="en-US" sz="2400" dirty="0" smtClean="0"/>
              <a:t>“</a:t>
            </a:r>
            <a:r>
              <a:rPr lang="en-US" sz="2400" u="sng" dirty="0" smtClean="0"/>
              <a:t>lean into” </a:t>
            </a:r>
            <a:r>
              <a:rPr lang="en-US" sz="2400" u="sng" dirty="0"/>
              <a:t>least anxiety </a:t>
            </a:r>
            <a:r>
              <a:rPr lang="en-US" sz="2400" u="sng" dirty="0" smtClean="0"/>
              <a:t>provoking </a:t>
            </a:r>
            <a:r>
              <a:rPr lang="en-US" sz="2400" dirty="0" smtClean="0"/>
              <a:t>scenario </a:t>
            </a:r>
            <a:endParaRPr lang="en-US" sz="2400" u="sng" dirty="0" smtClean="0"/>
          </a:p>
          <a:p>
            <a:pPr lvl="1"/>
            <a:r>
              <a:rPr lang="en-US" sz="2400" u="sng" dirty="0" smtClean="0"/>
              <a:t>Limit digital life </a:t>
            </a:r>
            <a:r>
              <a:rPr lang="en-US" sz="2400" dirty="0" smtClean="0"/>
              <a:t>(phones and social media – have exponentially increased anxiety/decreased face-to-face supportive relationships)</a:t>
            </a:r>
          </a:p>
          <a:p>
            <a:pPr lvl="1"/>
            <a:r>
              <a:rPr lang="en-US" sz="2400" dirty="0" smtClean="0"/>
              <a:t>Increase </a:t>
            </a:r>
            <a:r>
              <a:rPr lang="en-US" sz="2400" u="sng" dirty="0" smtClean="0"/>
              <a:t>social time</a:t>
            </a:r>
            <a:r>
              <a:rPr lang="en-US" sz="2400" dirty="0" smtClean="0"/>
              <a:t> and </a:t>
            </a:r>
            <a:r>
              <a:rPr lang="en-US" sz="2400" u="sng" dirty="0" smtClean="0"/>
              <a:t>leisure</a:t>
            </a:r>
            <a:r>
              <a:rPr lang="en-US" sz="2400" dirty="0" smtClean="0"/>
              <a:t> activities</a:t>
            </a:r>
          </a:p>
          <a:p>
            <a:pPr lvl="1"/>
            <a:r>
              <a:rPr lang="en-US" sz="2400" dirty="0" smtClean="0"/>
              <a:t>Increase amount of restorative </a:t>
            </a:r>
            <a:r>
              <a:rPr lang="en-US" sz="2400" u="sng" dirty="0" smtClean="0"/>
              <a:t>sleep</a:t>
            </a:r>
          </a:p>
          <a:p>
            <a:pPr lvl="1"/>
            <a:r>
              <a:rPr lang="en-US" sz="2400" dirty="0" smtClean="0"/>
              <a:t>Engage in </a:t>
            </a:r>
            <a:r>
              <a:rPr lang="en-US" sz="2400" u="sng" dirty="0" smtClean="0"/>
              <a:t>gratitude practice</a:t>
            </a:r>
          </a:p>
          <a:p>
            <a:pPr lvl="1"/>
            <a:r>
              <a:rPr lang="en-US" sz="2400" u="sng" dirty="0" smtClean="0"/>
              <a:t>Mantra </a:t>
            </a:r>
            <a:r>
              <a:rPr lang="en-US" sz="2400" dirty="0" smtClean="0"/>
              <a:t>that you believe in and can call on in tough times</a:t>
            </a:r>
          </a:p>
          <a:p>
            <a:pPr lvl="1"/>
            <a:r>
              <a:rPr lang="en-US" sz="2400" u="sng" dirty="0" smtClean="0"/>
              <a:t>Positive Psychology (Martin Seligman) – what’s going well?</a:t>
            </a:r>
          </a:p>
          <a:p>
            <a:pPr lvl="1"/>
            <a:r>
              <a:rPr lang="en-US" sz="2400" u="sng" dirty="0" smtClean="0"/>
              <a:t>Model coping </a:t>
            </a:r>
            <a:r>
              <a:rPr lang="en-US" sz="2400" dirty="0" smtClean="0"/>
              <a:t>with your own real-life experiences</a:t>
            </a:r>
          </a:p>
          <a:p>
            <a:pPr lvl="1"/>
            <a:endParaRPr lang="en-US" sz="2400" u="sng" dirty="0" smtClean="0"/>
          </a:p>
          <a:p>
            <a:pPr lvl="2"/>
            <a:endParaRPr lang="en-US" sz="2000" dirty="0" smtClean="0"/>
          </a:p>
          <a:p>
            <a:pPr marL="548640" lvl="2" indent="0">
              <a:buNone/>
            </a:pPr>
            <a:endParaRPr lang="en-US" sz="2000" dirty="0"/>
          </a:p>
          <a:p>
            <a:endParaRPr lang="en-US" dirty="0"/>
          </a:p>
        </p:txBody>
      </p:sp>
    </p:spTree>
    <p:extLst>
      <p:ext uri="{BB962C8B-B14F-4D97-AF65-F5344CB8AC3E}">
        <p14:creationId xmlns:p14="http://schemas.microsoft.com/office/powerpoint/2010/main" val="152646229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Mhs</a:t>
            </a:r>
            <a:r>
              <a:rPr lang="en-US" dirty="0" smtClean="0"/>
              <a:t> </a:t>
            </a:r>
            <a:r>
              <a:rPr lang="en-US" dirty="0" err="1" smtClean="0"/>
              <a:t>pREVENTION</a:t>
            </a:r>
            <a:endParaRPr lang="en-US" dirty="0"/>
          </a:p>
        </p:txBody>
      </p:sp>
      <p:sp>
        <p:nvSpPr>
          <p:cNvPr id="3" name="Content Placeholder 2"/>
          <p:cNvSpPr>
            <a:spLocks noGrp="1"/>
          </p:cNvSpPr>
          <p:nvPr>
            <p:ph idx="1"/>
          </p:nvPr>
        </p:nvSpPr>
        <p:spPr/>
        <p:txBody>
          <a:bodyPr>
            <a:normAutofit lnSpcReduction="10000"/>
          </a:bodyPr>
          <a:lstStyle/>
          <a:p>
            <a:r>
              <a:rPr lang="en-US" dirty="0"/>
              <a:t>Freshman Seminar (Helping students understand their “strength tool box”)</a:t>
            </a:r>
          </a:p>
          <a:p>
            <a:pPr lvl="1"/>
            <a:r>
              <a:rPr lang="en-US" dirty="0"/>
              <a:t>Physical Strength</a:t>
            </a:r>
          </a:p>
          <a:p>
            <a:pPr lvl="2"/>
            <a:r>
              <a:rPr lang="en-US" dirty="0"/>
              <a:t>Importance of movement to brain, heart health</a:t>
            </a:r>
          </a:p>
          <a:p>
            <a:pPr lvl="1"/>
            <a:r>
              <a:rPr lang="en-US" dirty="0"/>
              <a:t>Mental Strength</a:t>
            </a:r>
          </a:p>
          <a:p>
            <a:pPr lvl="2"/>
            <a:r>
              <a:rPr lang="en-US" dirty="0"/>
              <a:t>Each day should have an attainable accomplishment (always something to hang your hat on at the end of the day)</a:t>
            </a:r>
          </a:p>
          <a:p>
            <a:pPr lvl="1"/>
            <a:r>
              <a:rPr lang="en-US" dirty="0"/>
              <a:t>Emotional Strength</a:t>
            </a:r>
          </a:p>
          <a:p>
            <a:pPr lvl="2"/>
            <a:r>
              <a:rPr lang="en-US" dirty="0"/>
              <a:t>The value of exposure to positive emotions to overcome negative ones. (3:1) ratio</a:t>
            </a:r>
          </a:p>
          <a:p>
            <a:pPr lvl="1"/>
            <a:r>
              <a:rPr lang="en-US" dirty="0"/>
              <a:t>Social Strength</a:t>
            </a:r>
          </a:p>
          <a:p>
            <a:pPr lvl="2"/>
            <a:r>
              <a:rPr lang="en-US" dirty="0"/>
              <a:t>Less Phone, more social contact</a:t>
            </a:r>
          </a:p>
          <a:p>
            <a:pPr lvl="2"/>
            <a:r>
              <a:rPr lang="en-US" dirty="0"/>
              <a:t>Gratitude (one thing you are grateful for in a day)</a:t>
            </a:r>
          </a:p>
          <a:p>
            <a:pPr lvl="2"/>
            <a:r>
              <a:rPr lang="en-US" dirty="0"/>
              <a:t>Less “Have </a:t>
            </a:r>
            <a:r>
              <a:rPr lang="en-US" dirty="0" err="1"/>
              <a:t>To’s</a:t>
            </a:r>
            <a:r>
              <a:rPr lang="en-US" dirty="0"/>
              <a:t>” and more “Want </a:t>
            </a:r>
            <a:r>
              <a:rPr lang="en-US" dirty="0" err="1"/>
              <a:t>To’s</a:t>
            </a:r>
            <a:r>
              <a:rPr lang="en-US" dirty="0"/>
              <a:t>”</a:t>
            </a:r>
          </a:p>
          <a:p>
            <a:r>
              <a:rPr lang="en-US" dirty="0"/>
              <a:t>Sources of Strength : A </a:t>
            </a:r>
            <a:r>
              <a:rPr lang="en-US" dirty="0" smtClean="0"/>
              <a:t>researched-based </a:t>
            </a:r>
            <a:r>
              <a:rPr lang="en-US" dirty="0"/>
              <a:t>curriculum</a:t>
            </a:r>
          </a:p>
          <a:p>
            <a:pPr lvl="2"/>
            <a:r>
              <a:rPr lang="en-US" dirty="0"/>
              <a:t>Upstream approach </a:t>
            </a:r>
            <a:r>
              <a:rPr lang="en-US" dirty="0" smtClean="0"/>
              <a:t>using strengths and social support to help us through difficult times</a:t>
            </a:r>
            <a:endParaRPr lang="en-US" dirty="0"/>
          </a:p>
          <a:p>
            <a:endParaRPr lang="en-US" dirty="0"/>
          </a:p>
        </p:txBody>
      </p:sp>
    </p:spTree>
    <p:extLst>
      <p:ext uri="{BB962C8B-B14F-4D97-AF65-F5344CB8AC3E}">
        <p14:creationId xmlns:p14="http://schemas.microsoft.com/office/powerpoint/2010/main" val="39066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 you may </a:t>
            </a:r>
            <a:br>
              <a:rPr lang="en-US" dirty="0" smtClean="0"/>
            </a:br>
            <a:r>
              <a:rPr lang="en-US" dirty="0" smtClean="0"/>
              <a:t>find helpful</a:t>
            </a:r>
            <a:endParaRPr lang="en-US" dirty="0"/>
          </a:p>
        </p:txBody>
      </p:sp>
      <p:sp>
        <p:nvSpPr>
          <p:cNvPr id="3" name="Text Placeholder 2"/>
          <p:cNvSpPr>
            <a:spLocks noGrp="1"/>
          </p:cNvSpPr>
          <p:nvPr>
            <p:ph type="body" idx="1"/>
          </p:nvPr>
        </p:nvSpPr>
        <p:spPr/>
        <p:txBody>
          <a:bodyPr>
            <a:normAutofit/>
          </a:bodyPr>
          <a:lstStyle/>
          <a:p>
            <a:r>
              <a:rPr lang="en-US" sz="3600" dirty="0" smtClean="0"/>
              <a:t>Websites, blogs, books, curriculums, apps</a:t>
            </a:r>
            <a:endParaRPr lang="en-US" sz="3600" dirty="0"/>
          </a:p>
        </p:txBody>
      </p:sp>
    </p:spTree>
    <p:extLst>
      <p:ext uri="{BB962C8B-B14F-4D97-AF65-F5344CB8AC3E}">
        <p14:creationId xmlns:p14="http://schemas.microsoft.com/office/powerpoint/2010/main" val="399669728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89709" y="498764"/>
            <a:ext cx="10380518" cy="6801862"/>
          </a:xfrm>
          <a:prstGeom prst="rect">
            <a:avLst/>
          </a:prstGeom>
        </p:spPr>
        <p:txBody>
          <a:bodyPr wrap="square">
            <a:spAutoFit/>
          </a:bodyPr>
          <a:lstStyle/>
          <a:p>
            <a:pPr marL="342900" indent="-342900">
              <a:buFont typeface="Wingdings" panose="05000000000000000000" pitchFamily="2" charset="2"/>
              <a:buChar char="ü"/>
            </a:pPr>
            <a:r>
              <a:rPr lang="en-US" dirty="0"/>
              <a:t>10 Common Mistakes Parents Today Make (Me Included</a:t>
            </a:r>
            <a:r>
              <a:rPr lang="en-US" dirty="0" smtClean="0"/>
              <a:t>) - article</a:t>
            </a:r>
            <a:endParaRPr lang="en-US" dirty="0"/>
          </a:p>
          <a:p>
            <a:r>
              <a:rPr lang="en-US" dirty="0">
                <a:hlinkClick r:id="rId3"/>
              </a:rPr>
              <a:t>https://</a:t>
            </a:r>
            <a:r>
              <a:rPr lang="en-US" dirty="0" smtClean="0">
                <a:hlinkClick r:id="rId3"/>
              </a:rPr>
              <a:t>www.huffingtonpost.com/kari-kubiszyn-kampakis/10-common-mistakes-parents-today-make-me-included_b_4753451.html</a:t>
            </a:r>
            <a:endParaRPr lang="en-US" dirty="0" smtClean="0"/>
          </a:p>
          <a:p>
            <a:endParaRPr lang="en-US" dirty="0" smtClean="0"/>
          </a:p>
          <a:p>
            <a:pPr marL="285750" indent="-285750">
              <a:buFont typeface="Wingdings" panose="05000000000000000000" pitchFamily="2" charset="2"/>
              <a:buChar char="ü"/>
            </a:pPr>
            <a:r>
              <a:rPr lang="en-US" dirty="0"/>
              <a:t>Letting Teenagers Fail:  Why it </a:t>
            </a:r>
            <a:r>
              <a:rPr lang="en-US" dirty="0" smtClean="0"/>
              <a:t>Matters - blog</a:t>
            </a:r>
            <a:endParaRPr lang="en-US" dirty="0"/>
          </a:p>
          <a:p>
            <a:r>
              <a:rPr lang="en-US" u="sng" dirty="0">
                <a:hlinkClick r:id="rId4"/>
              </a:rPr>
              <a:t>http://understandingteenagers.com.au/blog/letting-teenagers-fail-why-it-matters</a:t>
            </a:r>
            <a:r>
              <a:rPr lang="en-US" u="sng" dirty="0" smtClean="0">
                <a:hlinkClick r:id="rId4"/>
              </a:rPr>
              <a:t>/</a:t>
            </a:r>
            <a:endParaRPr lang="en-US" u="sng" dirty="0" smtClean="0"/>
          </a:p>
          <a:p>
            <a:endParaRPr lang="en-US" u="sng" dirty="0"/>
          </a:p>
          <a:p>
            <a:pPr marL="285750" indent="-285750">
              <a:buFont typeface="Wingdings" panose="05000000000000000000" pitchFamily="2" charset="2"/>
              <a:buChar char="ü"/>
            </a:pPr>
            <a:r>
              <a:rPr lang="en-US" dirty="0"/>
              <a:t>How Parents </a:t>
            </a:r>
            <a:r>
              <a:rPr lang="en-US" dirty="0" smtClean="0"/>
              <a:t>Can Help with Coping with Stress</a:t>
            </a:r>
            <a:endParaRPr lang="en-US" dirty="0"/>
          </a:p>
          <a:p>
            <a:r>
              <a:rPr lang="en-US" u="sng" dirty="0">
                <a:hlinkClick r:id="rId5"/>
              </a:rPr>
              <a:t>https://www.mghclaycenter.org/parenting-concerns/grade-school/stress-awareness-parents-can-help-children-stress/</a:t>
            </a:r>
            <a:endParaRPr lang="en-US" dirty="0"/>
          </a:p>
          <a:p>
            <a:endParaRPr lang="en-US" dirty="0"/>
          </a:p>
          <a:p>
            <a:pPr marL="285750" indent="-285750">
              <a:buFont typeface="Wingdings" panose="05000000000000000000" pitchFamily="2" charset="2"/>
              <a:buChar char="ü"/>
            </a:pPr>
            <a:r>
              <a:rPr lang="en-US" dirty="0" smtClean="0"/>
              <a:t>The Anxiety Wellness Center (</a:t>
            </a:r>
            <a:r>
              <a:rPr lang="en-US" dirty="0" err="1" smtClean="0"/>
              <a:t>Aureen</a:t>
            </a:r>
            <a:r>
              <a:rPr lang="en-US" dirty="0" smtClean="0"/>
              <a:t> Wagner) – video resources</a:t>
            </a:r>
          </a:p>
          <a:p>
            <a:r>
              <a:rPr lang="en-US" dirty="0" smtClean="0">
                <a:hlinkClick r:id="rId6"/>
              </a:rPr>
              <a:t>https://www.anxietywellness.com</a:t>
            </a:r>
            <a:endParaRPr lang="en-US" dirty="0" smtClean="0"/>
          </a:p>
          <a:p>
            <a:endParaRPr lang="en-US" dirty="0"/>
          </a:p>
          <a:p>
            <a:pPr marL="285750" indent="-285750">
              <a:buFont typeface="Wingdings" panose="05000000000000000000" pitchFamily="2" charset="2"/>
              <a:buChar char="ü"/>
            </a:pPr>
            <a:r>
              <a:rPr lang="en-US" dirty="0"/>
              <a:t>Worried No </a:t>
            </a:r>
            <a:r>
              <a:rPr lang="en-US" dirty="0" smtClean="0"/>
              <a:t>More – book/curriculum that much of presentation comes from by </a:t>
            </a:r>
            <a:r>
              <a:rPr lang="en-US" dirty="0" err="1" smtClean="0"/>
              <a:t>Aureen</a:t>
            </a:r>
            <a:r>
              <a:rPr lang="en-US" dirty="0" smtClean="0"/>
              <a:t> Wagner</a:t>
            </a:r>
            <a:endParaRPr lang="en-US" dirty="0"/>
          </a:p>
          <a:p>
            <a:r>
              <a:rPr lang="en-US" u="sng" dirty="0">
                <a:hlinkClick r:id="rId7"/>
              </a:rPr>
              <a:t>https://</a:t>
            </a:r>
            <a:r>
              <a:rPr lang="en-US" u="sng" dirty="0" smtClean="0">
                <a:hlinkClick r:id="rId7"/>
              </a:rPr>
              <a:t>lighthouse-press-inc.myshopify.com/products/worried-no-more-second-edition</a:t>
            </a:r>
            <a:endParaRPr lang="en-US" u="sng" dirty="0" smtClean="0"/>
          </a:p>
          <a:p>
            <a:endParaRPr lang="en-US" dirty="0"/>
          </a:p>
          <a:p>
            <a:pPr marL="285750" indent="-285750">
              <a:buFont typeface="Wingdings" panose="05000000000000000000" pitchFamily="2" charset="2"/>
              <a:buChar char="ü"/>
            </a:pPr>
            <a:r>
              <a:rPr lang="en-US" dirty="0"/>
              <a:t>Mind Shift App – </a:t>
            </a:r>
            <a:r>
              <a:rPr lang="en-US" dirty="0" smtClean="0"/>
              <a:t>free helpful app</a:t>
            </a:r>
            <a:endParaRPr lang="en-US" dirty="0"/>
          </a:p>
          <a:p>
            <a:r>
              <a:rPr lang="en-US" u="sng" dirty="0">
                <a:hlinkClick r:id="rId8"/>
              </a:rPr>
              <a:t>https://www.anxietybc.com/resources/mindshift-app</a:t>
            </a:r>
            <a:endParaRPr lang="en-US" dirty="0"/>
          </a:p>
          <a:p>
            <a:endParaRPr lang="en-US" u="sng" dirty="0" smtClean="0"/>
          </a:p>
          <a:p>
            <a:endParaRPr lang="en-US" dirty="0" smtClean="0"/>
          </a:p>
          <a:p>
            <a:endParaRPr lang="en-US" dirty="0" smtClean="0"/>
          </a:p>
          <a:p>
            <a:endParaRPr lang="en-US" sz="1000" dirty="0"/>
          </a:p>
          <a:p>
            <a:endParaRPr lang="en-US" sz="1000" dirty="0"/>
          </a:p>
          <a:p>
            <a:endParaRPr lang="en-US" sz="1000" dirty="0"/>
          </a:p>
          <a:p>
            <a:endParaRPr lang="en-US" sz="1000" dirty="0"/>
          </a:p>
        </p:txBody>
      </p:sp>
    </p:spTree>
    <p:extLst>
      <p:ext uri="{BB962C8B-B14F-4D97-AF65-F5344CB8AC3E}">
        <p14:creationId xmlns:p14="http://schemas.microsoft.com/office/powerpoint/2010/main" val="49307148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24791" y="474345"/>
            <a:ext cx="9029700" cy="4801314"/>
          </a:xfrm>
          <a:prstGeom prst="rect">
            <a:avLst/>
          </a:prstGeom>
        </p:spPr>
        <p:txBody>
          <a:bodyPr wrap="square">
            <a:spAutoFit/>
          </a:bodyPr>
          <a:lstStyle/>
          <a:p>
            <a:pPr marL="285750" indent="-285750">
              <a:buFont typeface="Wingdings" panose="05000000000000000000" pitchFamily="2" charset="2"/>
              <a:buChar char="ü"/>
            </a:pPr>
            <a:r>
              <a:rPr lang="en-US" dirty="0"/>
              <a:t>Coping Cat Parents -great research-based </a:t>
            </a:r>
            <a:r>
              <a:rPr lang="en-US" dirty="0" smtClean="0"/>
              <a:t>program</a:t>
            </a:r>
          </a:p>
          <a:p>
            <a:r>
              <a:rPr lang="en-US" u="sng" dirty="0" smtClean="0">
                <a:hlinkClick r:id="rId3"/>
              </a:rPr>
              <a:t>http</a:t>
            </a:r>
            <a:r>
              <a:rPr lang="en-US" u="sng" dirty="0">
                <a:hlinkClick r:id="rId3"/>
              </a:rPr>
              <a:t>://www.copingcatparents.com/Tips_from_Experts</a:t>
            </a:r>
            <a:endParaRPr lang="en-US" dirty="0"/>
          </a:p>
          <a:p>
            <a:r>
              <a:rPr lang="en-US" u="sng" dirty="0">
                <a:hlinkClick r:id="rId4"/>
              </a:rPr>
              <a:t>http://www.copingcatparents.com/everyday_stress</a:t>
            </a:r>
            <a:endParaRPr lang="en-US" dirty="0"/>
          </a:p>
          <a:p>
            <a:r>
              <a:rPr lang="en-US" u="sng" dirty="0">
                <a:hlinkClick r:id="rId5"/>
              </a:rPr>
              <a:t>http://www.copingcatparents.com/Child_Anxiety_Tales</a:t>
            </a:r>
            <a:r>
              <a:rPr lang="en-US" dirty="0"/>
              <a:t> - interactive web-based parent training modules to help us better support our children with anxiety.  Cost involved.</a:t>
            </a:r>
          </a:p>
          <a:p>
            <a:endParaRPr lang="en-US" dirty="0"/>
          </a:p>
          <a:p>
            <a:pPr marL="171450" indent="-171450">
              <a:buFont typeface="Wingdings" panose="05000000000000000000" pitchFamily="2" charset="2"/>
              <a:buChar char="ü"/>
            </a:pPr>
            <a:r>
              <a:rPr lang="en-US" dirty="0"/>
              <a:t>Anxiety BC website – excellent interactive hands-on tools for adolescents and parents</a:t>
            </a:r>
          </a:p>
          <a:p>
            <a:r>
              <a:rPr lang="en-US" dirty="0">
                <a:hlinkClick r:id="rId6"/>
              </a:rPr>
              <a:t>https://www.anxietybc.com/</a:t>
            </a:r>
            <a:endParaRPr lang="en-US" dirty="0"/>
          </a:p>
          <a:p>
            <a:endParaRPr lang="en-US" dirty="0"/>
          </a:p>
          <a:p>
            <a:pPr marL="171450" indent="-171450">
              <a:buFont typeface="Wingdings" panose="05000000000000000000" pitchFamily="2" charset="2"/>
              <a:buChar char="ü"/>
            </a:pPr>
            <a:r>
              <a:rPr lang="en-US" dirty="0"/>
              <a:t>Bite Back - General practice for health:  positive psychology, program clinically proven to build resilience and improve well-being in adolescents</a:t>
            </a:r>
          </a:p>
          <a:p>
            <a:r>
              <a:rPr lang="en-US" dirty="0">
                <a:hlinkClick r:id="rId7"/>
              </a:rPr>
              <a:t>https://www.biteback.org.au/</a:t>
            </a:r>
            <a:endParaRPr lang="en-US" dirty="0"/>
          </a:p>
          <a:p>
            <a:endParaRPr lang="en-US" dirty="0"/>
          </a:p>
          <a:p>
            <a:pPr marL="171450" indent="-171450">
              <a:buFont typeface="Wingdings" panose="05000000000000000000" pitchFamily="2" charset="2"/>
              <a:buChar char="ü"/>
            </a:pPr>
            <a:r>
              <a:rPr lang="en-US" dirty="0"/>
              <a:t>Test –taking – article on simple practice to relieve test anxiety</a:t>
            </a:r>
          </a:p>
          <a:p>
            <a:r>
              <a:rPr lang="en-US" dirty="0">
                <a:hlinkClick r:id="rId8"/>
              </a:rPr>
              <a:t>http://diverseeducation.com/article/14622/</a:t>
            </a:r>
            <a:endParaRPr lang="en-US" dirty="0"/>
          </a:p>
        </p:txBody>
      </p:sp>
    </p:spTree>
    <p:extLst>
      <p:ext uri="{BB962C8B-B14F-4D97-AF65-F5344CB8AC3E}">
        <p14:creationId xmlns:p14="http://schemas.microsoft.com/office/powerpoint/2010/main" val="143188156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lvl="0"/>
            <a:r>
              <a:rPr lang="en-US" sz="6000" b="1" dirty="0"/>
              <a:t>“A bird sitting in a tree is never afraid of the branch breaking because her trust is not on the branch but </a:t>
            </a:r>
            <a:r>
              <a:rPr lang="en-US" sz="6000" b="1" dirty="0" smtClean="0"/>
              <a:t>In </a:t>
            </a:r>
            <a:r>
              <a:rPr lang="en-US" sz="6000" b="1" dirty="0"/>
              <a:t>her own wings.”</a:t>
            </a:r>
            <a:r>
              <a:rPr lang="en-US" sz="6000" dirty="0"/>
              <a:t/>
            </a:r>
            <a:br>
              <a:rPr lang="en-US" sz="6000" dirty="0"/>
            </a:br>
            <a:endParaRPr lang="en-US" sz="6000" dirty="0"/>
          </a:p>
        </p:txBody>
      </p:sp>
      <p:sp>
        <p:nvSpPr>
          <p:cNvPr id="3" name="Text Placeholder 2"/>
          <p:cNvSpPr>
            <a:spLocks noGrp="1"/>
          </p:cNvSpPr>
          <p:nvPr>
            <p:ph type="body" idx="1"/>
          </p:nvPr>
        </p:nvSpPr>
        <p:spPr/>
        <p:txBody>
          <a:bodyPr>
            <a:noAutofit/>
          </a:bodyPr>
          <a:lstStyle/>
          <a:p>
            <a:pPr algn="ctr"/>
            <a:r>
              <a:rPr lang="en-US" sz="3600" dirty="0" smtClean="0"/>
              <a:t>Thank you.</a:t>
            </a:r>
            <a:endParaRPr lang="en-US" sz="3600" dirty="0"/>
          </a:p>
        </p:txBody>
      </p:sp>
    </p:spTree>
    <p:extLst>
      <p:ext uri="{BB962C8B-B14F-4D97-AF65-F5344CB8AC3E}">
        <p14:creationId xmlns:p14="http://schemas.microsoft.com/office/powerpoint/2010/main" val="175753908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TM03090434[[fn=Wood Type]]</Template>
  <TotalTime>663</TotalTime>
  <Words>1842</Words>
  <Application>Microsoft Office PowerPoint</Application>
  <PresentationFormat>Widescreen</PresentationFormat>
  <Paragraphs>342</Paragraphs>
  <Slides>28</Slides>
  <Notes>27</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28</vt:i4>
      </vt:variant>
    </vt:vector>
  </HeadingPairs>
  <TitlesOfParts>
    <vt:vector size="39" baseType="lpstr">
      <vt:lpstr>Arial</vt:lpstr>
      <vt:lpstr>Calibri</vt:lpstr>
      <vt:lpstr>Courier New</vt:lpstr>
      <vt:lpstr>Ravie</vt:lpstr>
      <vt:lpstr>Rockwell</vt:lpstr>
      <vt:lpstr>Rockwell Condensed</vt:lpstr>
      <vt:lpstr>Rockwell Extra Bold</vt:lpstr>
      <vt:lpstr>Times New Roman</vt:lpstr>
      <vt:lpstr>Traditional Arabic</vt:lpstr>
      <vt:lpstr>Wingdings</vt:lpstr>
      <vt:lpstr>Wood Type</vt:lpstr>
      <vt:lpstr>Anxiety and Our  High School Students</vt:lpstr>
      <vt:lpstr>A look at a stressful situation</vt:lpstr>
      <vt:lpstr>Defining what it is:</vt:lpstr>
      <vt:lpstr>The Differences: Normal Vs. Problem         Anxiety   </vt:lpstr>
      <vt:lpstr>It is commonly estimated that  1 in 8 school-age children have diagnosable, problem anxiety.  Most Common Mental Health DX.  </vt:lpstr>
      <vt:lpstr>Expressions of anxiety with kids</vt:lpstr>
      <vt:lpstr>What are students anxious about?</vt:lpstr>
      <vt:lpstr>Expressions of anxiety across time</vt:lpstr>
      <vt:lpstr>Common mistakes in Parenting responses to children who are anxious</vt:lpstr>
      <vt:lpstr>No one can ride  the bike for you.  </vt:lpstr>
      <vt:lpstr>Anxiety Triad</vt:lpstr>
      <vt:lpstr>Anxious thoughts we might have</vt:lpstr>
      <vt:lpstr>Physical Arousal Symptoms of anxiety</vt:lpstr>
      <vt:lpstr>Anxious Behaviors</vt:lpstr>
      <vt:lpstr>Anxiety is bad feelings.  We Tend to avoid them, but bad feelings themselves are harmless. . . And. . . </vt:lpstr>
      <vt:lpstr>So what is there to do? (Overcome)</vt:lpstr>
      <vt:lpstr>Cognitive-Behavioral Therapy (CBT)</vt:lpstr>
      <vt:lpstr>About CBT</vt:lpstr>
      <vt:lpstr>CBT Techniques:  Realistic Thinking</vt:lpstr>
      <vt:lpstr>CBT Techniques:  Exposure</vt:lpstr>
      <vt:lpstr>CBT Techniques:  Relaxation</vt:lpstr>
      <vt:lpstr>Cognitive coping cards</vt:lpstr>
      <vt:lpstr>Other Strategies TO COACH:</vt:lpstr>
      <vt:lpstr>Mhs pREVENTION</vt:lpstr>
      <vt:lpstr>Resources you may  find helpful</vt:lpstr>
      <vt:lpstr>PowerPoint Presentation</vt:lpstr>
      <vt:lpstr>PowerPoint Presentation</vt:lpstr>
      <vt:lpstr>“A bird sitting in a tree is never afraid of the branch breaking because her trust is not on the branch but In her own wings.” </vt:lpstr>
    </vt:vector>
  </TitlesOfParts>
  <Company>Pittsford Schools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Anxiety and Our  High School Students</dc:title>
  <dc:creator>Megan Schlageter</dc:creator>
  <cp:lastModifiedBy>Karina Anderson</cp:lastModifiedBy>
  <cp:revision>34</cp:revision>
  <dcterms:created xsi:type="dcterms:W3CDTF">2018-01-02T15:05:24Z</dcterms:created>
  <dcterms:modified xsi:type="dcterms:W3CDTF">2018-01-08T20:33:18Z</dcterms:modified>
</cp:coreProperties>
</file>