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Jost ExtraBold"/>
      <p:bold r:id="rId13"/>
      <p:boldItalic r:id="rId14"/>
    </p:embeddedFont>
    <p:embeddedFont>
      <p:font typeface="Jost"/>
      <p:regular r:id="rId15"/>
      <p:bold r:id="rId16"/>
      <p:italic r:id="rId17"/>
      <p:boldItalic r:id="rId18"/>
    </p:embeddedFont>
    <p:embeddedFont>
      <p:font typeface="Jost Medium"/>
      <p:regular r:id="rId19"/>
      <p:bold r:id="rId20"/>
      <p:italic r:id="rId21"/>
      <p:boldItalic r:id="rId22"/>
    </p:embeddedFont>
    <p:embeddedFont>
      <p:font typeface="Jost SemiBold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JostMedium-bold.fntdata"/><Relationship Id="rId22" Type="http://schemas.openxmlformats.org/officeDocument/2006/relationships/font" Target="fonts/JostMedium-boldItalic.fntdata"/><Relationship Id="rId21" Type="http://schemas.openxmlformats.org/officeDocument/2006/relationships/font" Target="fonts/JostMedium-italic.fntdata"/><Relationship Id="rId24" Type="http://schemas.openxmlformats.org/officeDocument/2006/relationships/font" Target="fonts/JostSemiBold-bold.fntdata"/><Relationship Id="rId23" Type="http://schemas.openxmlformats.org/officeDocument/2006/relationships/font" Target="fonts/JostSemiBol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JostSemiBold-boldItalic.fntdata"/><Relationship Id="rId25" Type="http://schemas.openxmlformats.org/officeDocument/2006/relationships/font" Target="fonts/JostSemiBold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JostExtraBold-bold.fntdata"/><Relationship Id="rId12" Type="http://schemas.openxmlformats.org/officeDocument/2006/relationships/slide" Target="slides/slide7.xml"/><Relationship Id="rId15" Type="http://schemas.openxmlformats.org/officeDocument/2006/relationships/font" Target="fonts/Jost-regular.fntdata"/><Relationship Id="rId14" Type="http://schemas.openxmlformats.org/officeDocument/2006/relationships/font" Target="fonts/JostExtraBold-boldItalic.fntdata"/><Relationship Id="rId17" Type="http://schemas.openxmlformats.org/officeDocument/2006/relationships/font" Target="fonts/Jost-italic.fntdata"/><Relationship Id="rId16" Type="http://schemas.openxmlformats.org/officeDocument/2006/relationships/font" Target="fonts/Jost-bold.fntdata"/><Relationship Id="rId19" Type="http://schemas.openxmlformats.org/officeDocument/2006/relationships/font" Target="fonts/JostMedium-regular.fntdata"/><Relationship Id="rId18" Type="http://schemas.openxmlformats.org/officeDocument/2006/relationships/font" Target="fonts/Jos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90cd982303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90cd982303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0cd982303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0cd982303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Jost"/>
              <a:ea typeface="Jost"/>
              <a:cs typeface="Jost"/>
              <a:sym typeface="Jost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90cd982303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90cd98230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90cd982303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90cd98230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90cd98230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90cd98230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145b276aa_2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9145b276aa_2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hyperlink" Target="https://www.zillow.com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zillow.com/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usnews.com/education/k12/articles/how-us-news-calculated-the-rankings" TargetMode="External"/><Relationship Id="rId10" Type="http://schemas.openxmlformats.org/officeDocument/2006/relationships/hyperlink" Target="https://www.usnews.com/education/k12/california/chinese-immersion-school-at-deavila-240802" TargetMode="External"/><Relationship Id="rId13" Type="http://schemas.openxmlformats.org/officeDocument/2006/relationships/image" Target="../media/image3.png"/><Relationship Id="rId12" Type="http://schemas.openxmlformats.org/officeDocument/2006/relationships/hyperlink" Target="https://www.google.com/maps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usnews.com/education/k12/california/chinese-immersion-school-at-deavila-240802" TargetMode="External"/><Relationship Id="rId4" Type="http://schemas.openxmlformats.org/officeDocument/2006/relationships/hyperlink" Target="https://www.usnews.com/education/k12/california/peabody-george-elementary-246429" TargetMode="External"/><Relationship Id="rId9" Type="http://schemas.openxmlformats.org/officeDocument/2006/relationships/hyperlink" Target="https://www.usnews.com/education/k12/california/ulloa-elementary-248683" TargetMode="External"/><Relationship Id="rId5" Type="http://schemas.openxmlformats.org/officeDocument/2006/relationships/hyperlink" Target="https://www.usnews.com/education/k12/california/peabody-george-elementary-246429" TargetMode="External"/><Relationship Id="rId6" Type="http://schemas.openxmlformats.org/officeDocument/2006/relationships/hyperlink" Target="https://www.usnews.com/education/k12/california/sunset-elementary-248259" TargetMode="External"/><Relationship Id="rId7" Type="http://schemas.openxmlformats.org/officeDocument/2006/relationships/hyperlink" Target="https://www.usnews.com/education/k12/california/chin-john-yehall-elementary-240801" TargetMode="External"/><Relationship Id="rId8" Type="http://schemas.openxmlformats.org/officeDocument/2006/relationships/hyperlink" Target="https://www.usnews.com/education/k12/california/ulloa-elementary-248683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75" y="581199"/>
            <a:ext cx="5575151" cy="387184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5" name="Google Shape;55;p13"/>
          <p:cNvSpPr txBox="1"/>
          <p:nvPr/>
        </p:nvSpPr>
        <p:spPr>
          <a:xfrm>
            <a:off x="6035150" y="1196275"/>
            <a:ext cx="2901600" cy="2411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Jost"/>
                <a:ea typeface="Jost"/>
                <a:cs typeface="Jost"/>
                <a:sym typeface="Jost"/>
              </a:rPr>
              <a:t>San Francisco</a:t>
            </a:r>
            <a:endParaRPr b="1" sz="3500"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Jost"/>
                <a:ea typeface="Jost"/>
                <a:cs typeface="Jost"/>
                <a:sym typeface="Jost"/>
              </a:rPr>
              <a:t>Housing</a:t>
            </a:r>
            <a:endParaRPr b="1" sz="3500"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Jost"/>
                <a:ea typeface="Jost"/>
                <a:cs typeface="Jost"/>
                <a:sym typeface="Jost"/>
              </a:rPr>
              <a:t>Investigation</a:t>
            </a:r>
            <a:endParaRPr b="1" sz="3500">
              <a:latin typeface="Jost"/>
              <a:ea typeface="Jost"/>
              <a:cs typeface="Jost"/>
              <a:sym typeface="Jos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9500" y="216677"/>
            <a:ext cx="2834992" cy="5934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216675" y="216675"/>
            <a:ext cx="3673800" cy="5934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Jost"/>
                <a:ea typeface="Jost"/>
                <a:cs typeface="Jost"/>
                <a:sym typeface="Jost"/>
              </a:rPr>
              <a:t>Step 1: Housing Market</a:t>
            </a:r>
            <a:endParaRPr b="1" sz="2400"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640600" y="1149300"/>
            <a:ext cx="8167500" cy="28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Font typeface="Jost"/>
              <a:buAutoNum type="arabicPeriod"/>
            </a:pPr>
            <a:r>
              <a:rPr b="1" lang="en" sz="1700" u="sng">
                <a:solidFill>
                  <a:schemeClr val="hlink"/>
                </a:solidFill>
                <a:latin typeface="Jost"/>
                <a:ea typeface="Jost"/>
                <a:cs typeface="Jost"/>
                <a:sym typeface="Jost"/>
                <a:hlinkClick r:id="rId4"/>
              </a:rPr>
              <a:t>Go to Zillow.com </a:t>
            </a:r>
            <a:endParaRPr b="1" sz="1700">
              <a:latin typeface="Jost"/>
              <a:ea typeface="Jost"/>
              <a:cs typeface="Jost"/>
              <a:sym typeface="Jost"/>
            </a:endParaRPr>
          </a:p>
          <a:p>
            <a:pPr indent="-3365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Jost Medium"/>
              <a:buAutoNum type="alphaLcPeriod"/>
            </a:pPr>
            <a:r>
              <a:rPr lang="en" sz="1700">
                <a:latin typeface="Jost Medium"/>
                <a:ea typeface="Jost Medium"/>
                <a:cs typeface="Jost Medium"/>
                <a:sym typeface="Jost Medium"/>
              </a:rPr>
              <a:t>Zillow is a website where you can see photos of houses and apartments to buy or rent</a:t>
            </a:r>
            <a:r>
              <a:rPr lang="en" sz="1700">
                <a:latin typeface="Jost Medium"/>
                <a:ea typeface="Jost Medium"/>
                <a:cs typeface="Jost Medium"/>
                <a:sym typeface="Jost Medium"/>
              </a:rPr>
              <a:t> and </a:t>
            </a:r>
            <a:r>
              <a:rPr lang="en" sz="1700">
                <a:latin typeface="Jost Medium"/>
                <a:ea typeface="Jost Medium"/>
                <a:cs typeface="Jost Medium"/>
                <a:sym typeface="Jost Medium"/>
              </a:rPr>
              <a:t>get an idea of how much they might cost</a:t>
            </a:r>
            <a:endParaRPr sz="1700">
              <a:latin typeface="Jost Medium"/>
              <a:ea typeface="Jost Medium"/>
              <a:cs typeface="Jost Medium"/>
              <a:sym typeface="Jost Medium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Font typeface="Jost"/>
              <a:buAutoNum type="arabicPeriod"/>
            </a:pPr>
            <a:r>
              <a:rPr b="1" lang="en" sz="1700">
                <a:latin typeface="Jost"/>
                <a:ea typeface="Jost"/>
                <a:cs typeface="Jost"/>
                <a:sym typeface="Jost"/>
              </a:rPr>
              <a:t>Search for “San </a:t>
            </a:r>
            <a:r>
              <a:rPr b="1" lang="en" sz="1700">
                <a:latin typeface="Jost"/>
                <a:ea typeface="Jost"/>
                <a:cs typeface="Jost"/>
                <a:sym typeface="Jost"/>
              </a:rPr>
              <a:t>Francisco</a:t>
            </a:r>
            <a:r>
              <a:rPr b="1" lang="en" sz="1700">
                <a:latin typeface="Jost"/>
                <a:ea typeface="Jost"/>
                <a:cs typeface="Jost"/>
                <a:sym typeface="Jost"/>
              </a:rPr>
              <a:t>” </a:t>
            </a:r>
            <a:endParaRPr b="1" sz="1700">
              <a:latin typeface="Jost"/>
              <a:ea typeface="Jost"/>
              <a:cs typeface="Jost"/>
              <a:sym typeface="Jost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Font typeface="Jost"/>
              <a:buAutoNum type="arabicPeriod"/>
            </a:pPr>
            <a:r>
              <a:rPr b="1" lang="en" sz="1700">
                <a:latin typeface="Jost"/>
                <a:ea typeface="Jost"/>
                <a:cs typeface="Jost"/>
                <a:sym typeface="Jost"/>
              </a:rPr>
              <a:t>Spend a few minutes clicking around to see houses and apartments that are currently for sale in San Francisco </a:t>
            </a:r>
            <a:endParaRPr b="1" sz="1700">
              <a:latin typeface="Jost"/>
              <a:ea typeface="Jost"/>
              <a:cs typeface="Jost"/>
              <a:sym typeface="Jost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Font typeface="Jost"/>
              <a:buAutoNum type="arabicPeriod"/>
            </a:pPr>
            <a:r>
              <a:rPr b="1" lang="en" sz="1700">
                <a:latin typeface="Jost"/>
                <a:ea typeface="Jost"/>
                <a:cs typeface="Jost"/>
                <a:sym typeface="Jost"/>
              </a:rPr>
              <a:t>What stands out to you? </a:t>
            </a:r>
            <a:endParaRPr b="1" sz="1700">
              <a:latin typeface="Jost"/>
              <a:ea typeface="Jost"/>
              <a:cs typeface="Jost"/>
              <a:sym typeface="Jost"/>
            </a:endParaRPr>
          </a:p>
          <a:p>
            <a:pPr indent="-3365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Jost Medium"/>
              <a:buAutoNum type="alphaLcPeriod"/>
            </a:pPr>
            <a:r>
              <a:rPr lang="en" sz="1700">
                <a:latin typeface="Jost Medium"/>
                <a:ea typeface="Jost Medium"/>
                <a:cs typeface="Jost Medium"/>
                <a:sym typeface="Jost Medium"/>
              </a:rPr>
              <a:t>It could be </a:t>
            </a:r>
            <a:r>
              <a:rPr lang="en" sz="1700">
                <a:latin typeface="Jost Medium"/>
                <a:ea typeface="Jost Medium"/>
                <a:cs typeface="Jost Medium"/>
                <a:sym typeface="Jost Medium"/>
              </a:rPr>
              <a:t>something</a:t>
            </a:r>
            <a:r>
              <a:rPr lang="en" sz="1700">
                <a:latin typeface="Jost Medium"/>
                <a:ea typeface="Jost Medium"/>
                <a:cs typeface="Jost Medium"/>
                <a:sym typeface="Jost Medium"/>
              </a:rPr>
              <a:t> about a particular property you clicked on, something you notice about numbers, any observation!</a:t>
            </a:r>
            <a:endParaRPr sz="1700">
              <a:latin typeface="Jost Medium"/>
              <a:ea typeface="Jost Medium"/>
              <a:cs typeface="Jost Medium"/>
              <a:sym typeface="Jos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Jost"/>
              <a:ea typeface="Jost"/>
              <a:cs typeface="Jost"/>
              <a:sym typeface="Jos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179000" y="216675"/>
            <a:ext cx="3626700" cy="5934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Jost"/>
                <a:ea typeface="Jost"/>
                <a:cs typeface="Jost"/>
                <a:sym typeface="Jost"/>
              </a:rPr>
              <a:t>Step 2: Neighborhoods</a:t>
            </a:r>
            <a:endParaRPr b="1" sz="2400"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3673925" y="923225"/>
            <a:ext cx="5407200" cy="28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Jost"/>
                <a:ea typeface="Jost"/>
                <a:cs typeface="Jost"/>
                <a:sym typeface="Jost"/>
              </a:rPr>
              <a:t>Stay on </a:t>
            </a:r>
            <a:r>
              <a:rPr b="1" lang="en" u="sng">
                <a:solidFill>
                  <a:schemeClr val="hlink"/>
                </a:solidFill>
                <a:latin typeface="Jost"/>
                <a:ea typeface="Jost"/>
                <a:cs typeface="Jost"/>
                <a:sym typeface="Jost"/>
                <a:hlinkClick r:id="rId3"/>
              </a:rPr>
              <a:t>Zillow</a:t>
            </a:r>
            <a:r>
              <a:rPr b="1" lang="en">
                <a:latin typeface="Jost"/>
                <a:ea typeface="Jost"/>
                <a:cs typeface="Jost"/>
                <a:sym typeface="Jost"/>
              </a:rPr>
              <a:t>, but next, you’re going to search by neighborhood…</a:t>
            </a:r>
            <a:endParaRPr b="1"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Jost"/>
              <a:ea typeface="Jost"/>
              <a:cs typeface="Jost"/>
              <a:sym typeface="Jos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Jost"/>
              <a:buAutoNum type="arabicPeriod"/>
            </a:pPr>
            <a:r>
              <a:rPr b="1" lang="en">
                <a:latin typeface="Jost"/>
                <a:ea typeface="Jost"/>
                <a:cs typeface="Jost"/>
                <a:sym typeface="Jost"/>
              </a:rPr>
              <a:t>Search “Pacific Heights, San Francisco”</a:t>
            </a:r>
            <a:endParaRPr b="1">
              <a:latin typeface="Jost"/>
              <a:ea typeface="Jost"/>
              <a:cs typeface="Jost"/>
              <a:sym typeface="Jost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Jost"/>
              <a:buAutoNum type="alphaLcPeriod"/>
            </a:pPr>
            <a:r>
              <a:rPr lang="en" sz="1200">
                <a:latin typeface="Jost"/>
                <a:ea typeface="Jost"/>
                <a:cs typeface="Jost"/>
                <a:sym typeface="Jost"/>
              </a:rPr>
              <a:t>Take a look at some of the homes for sale in this neighborhood</a:t>
            </a:r>
            <a:endParaRPr sz="1200">
              <a:latin typeface="Jost"/>
              <a:ea typeface="Jost"/>
              <a:cs typeface="Jost"/>
              <a:sym typeface="Jost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Font typeface="Jost"/>
              <a:buAutoNum type="alphaLcPeriod"/>
            </a:pPr>
            <a:r>
              <a:rPr lang="en" sz="1200">
                <a:latin typeface="Jost"/>
                <a:ea typeface="Jost"/>
                <a:cs typeface="Jost"/>
                <a:sym typeface="Jost"/>
              </a:rPr>
              <a:t>Complete the Step 2 Grid</a:t>
            </a:r>
            <a:endParaRPr sz="1200"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Jost"/>
              <a:ea typeface="Jost"/>
              <a:cs typeface="Jost"/>
              <a:sym typeface="Jos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Jost"/>
              <a:buAutoNum type="arabicPeriod"/>
            </a:pPr>
            <a:r>
              <a:rPr b="1" lang="en">
                <a:latin typeface="Jost"/>
                <a:ea typeface="Jost"/>
                <a:cs typeface="Jost"/>
                <a:sym typeface="Jost"/>
              </a:rPr>
              <a:t>Search “Outer Sunset, San Francisco”</a:t>
            </a:r>
            <a:endParaRPr b="1">
              <a:latin typeface="Jost"/>
              <a:ea typeface="Jost"/>
              <a:cs typeface="Jost"/>
              <a:sym typeface="Jost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AutoNum type="alphaLcPeriod"/>
            </a:pPr>
            <a:r>
              <a:rPr lang="en"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Take a look at some of the homes for sale in this neighborhood</a:t>
            </a:r>
            <a:endParaRPr sz="1200"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AutoNum type="alphaLcPeriod"/>
            </a:pPr>
            <a:r>
              <a:rPr lang="en"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Complete the Step 2 Grid</a:t>
            </a:r>
            <a:endParaRPr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Jost"/>
              <a:buAutoNum type="arabicPeriod"/>
            </a:pPr>
            <a:r>
              <a:rPr b="1" lang="en">
                <a:latin typeface="Jost"/>
                <a:ea typeface="Jost"/>
                <a:cs typeface="Jost"/>
                <a:sym typeface="Jost"/>
              </a:rPr>
              <a:t>Search “Mission, San Francisco”</a:t>
            </a:r>
            <a:endParaRPr b="1">
              <a:latin typeface="Jost"/>
              <a:ea typeface="Jost"/>
              <a:cs typeface="Jost"/>
              <a:sym typeface="Jost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AutoNum type="alphaLcPeriod"/>
            </a:pPr>
            <a:r>
              <a:rPr lang="en"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Take a look at some of the homes for sale in this neighborhood</a:t>
            </a:r>
            <a:endParaRPr sz="1200"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AutoNum type="alphaLcPeriod"/>
            </a:pPr>
            <a:r>
              <a:rPr lang="en"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Complete the Step 2 Grid</a:t>
            </a:r>
            <a:endParaRPr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Jost"/>
              <a:buAutoNum type="arabicPeriod"/>
            </a:pPr>
            <a:r>
              <a:rPr b="1" lang="en">
                <a:latin typeface="Jost"/>
                <a:ea typeface="Jost"/>
                <a:cs typeface="Jost"/>
                <a:sym typeface="Jost"/>
              </a:rPr>
              <a:t>Search “Hunters Point, San Francisco”</a:t>
            </a:r>
            <a:endParaRPr b="1">
              <a:latin typeface="Jost"/>
              <a:ea typeface="Jost"/>
              <a:cs typeface="Jost"/>
              <a:sym typeface="Jost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AutoNum type="alphaLcPeriod"/>
            </a:pPr>
            <a:r>
              <a:rPr lang="en"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Take a look at some of the homes for sale in this neighborhood</a:t>
            </a:r>
            <a:endParaRPr sz="1200"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AutoNum type="alphaLcPeriod"/>
            </a:pPr>
            <a:r>
              <a:rPr lang="en"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Complete the Step 2 Grid</a:t>
            </a:r>
            <a:endParaRPr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Jost"/>
              <a:ea typeface="Jost"/>
              <a:cs typeface="Jost"/>
              <a:sym typeface="Jost"/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 rotWithShape="1">
          <a:blip r:embed="rId4">
            <a:alphaModFix/>
          </a:blip>
          <a:srcRect b="0" l="21504" r="12891" t="0"/>
          <a:stretch/>
        </p:blipFill>
        <p:spPr>
          <a:xfrm>
            <a:off x="282625" y="1328251"/>
            <a:ext cx="3212923" cy="27978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/>
        </p:nvSpPr>
        <p:spPr>
          <a:xfrm>
            <a:off x="216675" y="216675"/>
            <a:ext cx="4220400" cy="5934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Jost"/>
                <a:ea typeface="Jost"/>
                <a:cs typeface="Jost"/>
                <a:sym typeface="Jost"/>
              </a:rPr>
              <a:t>Step 3: Elementary Schools</a:t>
            </a:r>
            <a:endParaRPr b="1" sz="2400"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75" name="Google Shape;75;p16"/>
          <p:cNvSpPr txBox="1"/>
          <p:nvPr/>
        </p:nvSpPr>
        <p:spPr>
          <a:xfrm>
            <a:off x="4116625" y="979725"/>
            <a:ext cx="5275500" cy="3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t"/>
              <a:buAutoNum type="arabicPeriod"/>
            </a:pPr>
            <a:r>
              <a:rPr b="1" lang="en">
                <a:solidFill>
                  <a:schemeClr val="dk1"/>
                </a:solidFill>
                <a:highlight>
                  <a:srgbClr val="FFFFFF"/>
                </a:highlight>
                <a:uFill>
                  <a:noFill/>
                </a:uFill>
                <a:latin typeface="Jost"/>
                <a:ea typeface="Jost"/>
                <a:cs typeface="Jost"/>
                <a:sym typeface="Jos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Chinese Immersion School at Deavila</a:t>
            </a:r>
            <a:endParaRPr b="1"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17500" lvl="1" marL="91440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t Medium"/>
              <a:buAutoNum type="alphaLcPeriod"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  <a:latin typeface="Jost Medium"/>
                <a:ea typeface="Jost Medium"/>
                <a:cs typeface="Jost Medium"/>
                <a:sym typeface="Jost Medium"/>
              </a:rPr>
              <a:t>1250 Waller St., San Francisco, CA 94117</a:t>
            </a:r>
            <a:endParaRPr>
              <a:solidFill>
                <a:schemeClr val="dk1"/>
              </a:solidFill>
              <a:latin typeface="Jost Medium"/>
              <a:ea typeface="Jost Medium"/>
              <a:cs typeface="Jost Medium"/>
              <a:sym typeface="Jost Medium"/>
            </a:endParaRPr>
          </a:p>
          <a:p>
            <a:pPr indent="-317500" lvl="0" marL="45720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t"/>
              <a:buAutoNum type="arabicPeriod"/>
            </a:pPr>
            <a:r>
              <a:rPr b="1" lang="en">
                <a:solidFill>
                  <a:schemeClr val="dk1"/>
                </a:solidFill>
                <a:highlight>
                  <a:srgbClr val="FFFFFF"/>
                </a:highlight>
                <a:uFill>
                  <a:noFill/>
                </a:uFill>
                <a:latin typeface="Jost"/>
                <a:ea typeface="Jost"/>
                <a:cs typeface="Jost"/>
                <a:sym typeface="Jos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Peabody (George) Elementary</a:t>
            </a:r>
            <a:endParaRPr b="1"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17500" lvl="1" marL="91440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t Medium"/>
              <a:buAutoNum type="alphaLcPeriod"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  <a:latin typeface="Jost Medium"/>
                <a:ea typeface="Jost Medium"/>
                <a:cs typeface="Jost Medium"/>
                <a:sym typeface="Jost Medium"/>
              </a:rPr>
              <a:t>251 Sixth Ave., San Francisco, CA 94118</a:t>
            </a:r>
            <a:endParaRPr>
              <a:solidFill>
                <a:schemeClr val="dk1"/>
              </a:solidFill>
              <a:highlight>
                <a:srgbClr val="FFFFFF"/>
              </a:highlight>
              <a:uFill>
                <a:noFill/>
              </a:uFill>
              <a:latin typeface="Jost Medium"/>
              <a:ea typeface="Jost Medium"/>
              <a:cs typeface="Jost Medium"/>
              <a:sym typeface="Jost Medium"/>
              <a:hlinkClick r:id="rId5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317500" lvl="0" marL="45720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t"/>
              <a:buAutoNum type="arabicPeriod"/>
            </a:pPr>
            <a:r>
              <a:rPr b="1" lang="en">
                <a:solidFill>
                  <a:schemeClr val="dk1"/>
                </a:solidFill>
                <a:highlight>
                  <a:srgbClr val="FFFFFF"/>
                </a:highlight>
                <a:uFill>
                  <a:noFill/>
                </a:uFill>
                <a:latin typeface="Jost"/>
                <a:ea typeface="Jost"/>
                <a:cs typeface="Jost"/>
                <a:sym typeface="Jos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Sunset Elementary</a:t>
            </a:r>
            <a:endParaRPr b="1"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  <a:p>
            <a:pPr indent="-317500" lvl="1" marL="91440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t Medium"/>
              <a:buAutoNum type="alphaLcPeriod"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  <a:latin typeface="Jost Medium"/>
                <a:ea typeface="Jost Medium"/>
                <a:cs typeface="Jost Medium"/>
                <a:sym typeface="Jost Medium"/>
              </a:rPr>
              <a:t>1920 41St Ave., San Francisco, CA 94116</a:t>
            </a:r>
            <a:endParaRPr>
              <a:solidFill>
                <a:schemeClr val="dk1"/>
              </a:solidFill>
              <a:latin typeface="Jost Medium"/>
              <a:ea typeface="Jost Medium"/>
              <a:cs typeface="Jost Medium"/>
              <a:sym typeface="Jost Medium"/>
            </a:endParaRPr>
          </a:p>
          <a:p>
            <a:pPr indent="-317500" lvl="0" marL="45720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t"/>
              <a:buAutoNum type="arabicPeriod"/>
            </a:pPr>
            <a:r>
              <a:rPr b="1" lang="en">
                <a:solidFill>
                  <a:schemeClr val="dk1"/>
                </a:solidFill>
                <a:highlight>
                  <a:srgbClr val="FFFFFF"/>
                </a:highlight>
                <a:uFill>
                  <a:noFill/>
                </a:uFill>
                <a:latin typeface="Jost"/>
                <a:ea typeface="Jost"/>
                <a:cs typeface="Jost"/>
                <a:sym typeface="Jos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Chin (John Yehall) Elementary</a:t>
            </a:r>
            <a:endParaRPr b="1">
              <a:solidFill>
                <a:schemeClr val="dk1"/>
              </a:solidFill>
              <a:highlight>
                <a:srgbClr val="FFFFFF"/>
              </a:highlight>
              <a:latin typeface="Jost"/>
              <a:ea typeface="Jost"/>
              <a:cs typeface="Jost"/>
              <a:sym typeface="Jost"/>
            </a:endParaRPr>
          </a:p>
          <a:p>
            <a:pPr indent="-317500" lvl="1" marL="91440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t Medium"/>
              <a:buAutoNum type="alphaLcPeriod"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  <a:latin typeface="Jost Medium"/>
                <a:ea typeface="Jost Medium"/>
                <a:cs typeface="Jost Medium"/>
                <a:sym typeface="Jost Medium"/>
              </a:rPr>
              <a:t>350 Broadway St., San Francisco, CA 94133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Jost Medium"/>
              <a:ea typeface="Jost Medium"/>
              <a:cs typeface="Jost Medium"/>
              <a:sym typeface="Jost Medium"/>
            </a:endParaRPr>
          </a:p>
          <a:p>
            <a:pPr indent="-317500" lvl="0" marL="45720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t"/>
              <a:buAutoNum type="arabicPeriod"/>
            </a:pPr>
            <a:r>
              <a:rPr b="1" lang="en">
                <a:solidFill>
                  <a:schemeClr val="dk1"/>
                </a:solidFill>
                <a:highlight>
                  <a:srgbClr val="FFFFFF"/>
                </a:highlight>
                <a:uFill>
                  <a:noFill/>
                </a:uFill>
                <a:latin typeface="Jost"/>
                <a:ea typeface="Jost"/>
                <a:cs typeface="Jost"/>
                <a:sym typeface="Jos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Ulloa Elementary</a:t>
            </a:r>
            <a:endParaRPr b="1">
              <a:solidFill>
                <a:schemeClr val="dk1"/>
              </a:solidFill>
              <a:highlight>
                <a:srgbClr val="FFFFFF"/>
              </a:highlight>
              <a:uFill>
                <a:noFill/>
              </a:uFill>
              <a:latin typeface="Jost"/>
              <a:ea typeface="Jost"/>
              <a:cs typeface="Jost"/>
              <a:sym typeface="Jost"/>
              <a:hlinkClick r:id="rId9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317500" lvl="1" marL="91440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t Medium"/>
              <a:buAutoNum type="alphaLcPeriod"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  <a:latin typeface="Jost Medium"/>
                <a:ea typeface="Jost Medium"/>
                <a:cs typeface="Jost Medium"/>
                <a:sym typeface="Jost Medium"/>
              </a:rPr>
              <a:t>2650 42Nd Ave., San Francisco, CA 94116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Jost Medium"/>
              <a:ea typeface="Jost Medium"/>
              <a:cs typeface="Jost Medium"/>
              <a:sym typeface="Jost Medium"/>
            </a:endParaRPr>
          </a:p>
          <a:p>
            <a:pPr indent="0" lvl="0" marL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515767"/>
              </a:solidFill>
              <a:highlight>
                <a:srgbClr val="FFFFFF"/>
              </a:highlight>
              <a:uFill>
                <a:noFill/>
              </a:uFill>
              <a:hlinkClick r:id="rId10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</p:txBody>
      </p:sp>
      <p:sp>
        <p:nvSpPr>
          <p:cNvPr id="76" name="Google Shape;76;p16"/>
          <p:cNvSpPr txBox="1"/>
          <p:nvPr/>
        </p:nvSpPr>
        <p:spPr>
          <a:xfrm>
            <a:off x="2811325" y="4291725"/>
            <a:ext cx="3180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u="sng">
                <a:solidFill>
                  <a:srgbClr val="2200CC"/>
                </a:solidFill>
                <a:latin typeface="Jost"/>
                <a:ea typeface="Jost"/>
                <a:cs typeface="Jost"/>
                <a:sym typeface="Jost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here if you’d like to learn more about how US News &amp; World Report determines the ranking of elementary schools in San Francisco. </a:t>
            </a:r>
            <a:endParaRPr sz="900"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77" name="Google Shape;77;p16"/>
          <p:cNvSpPr txBox="1"/>
          <p:nvPr/>
        </p:nvSpPr>
        <p:spPr>
          <a:xfrm>
            <a:off x="310875" y="979725"/>
            <a:ext cx="3672300" cy="3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FFFFFF"/>
                </a:highlight>
                <a:latin typeface="Jost"/>
                <a:ea typeface="Jost"/>
                <a:cs typeface="Jost"/>
                <a:sym typeface="Jost"/>
              </a:rPr>
              <a:t>These schools are ranked the top five elementary schools in San Francisco by US News &amp; World Report. </a:t>
            </a:r>
            <a:endParaRPr b="1">
              <a:highlight>
                <a:srgbClr val="FFFFFF"/>
              </a:highlight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highlight>
                <a:srgbClr val="FFFFFF"/>
              </a:highlight>
              <a:latin typeface="Jost"/>
              <a:ea typeface="Jost"/>
              <a:cs typeface="Jost"/>
              <a:sym typeface="Jos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t"/>
              <a:buAutoNum type="arabicPeriod"/>
            </a:pPr>
            <a:r>
              <a:rPr b="1" lang="en" u="sng">
                <a:solidFill>
                  <a:schemeClr val="hlink"/>
                </a:solidFill>
                <a:highlight>
                  <a:srgbClr val="FFFFFF"/>
                </a:highlight>
                <a:latin typeface="Jost"/>
                <a:ea typeface="Jost"/>
                <a:cs typeface="Jost"/>
                <a:sym typeface="Jost"/>
                <a:hlinkClick r:id="rId12"/>
              </a:rPr>
              <a:t>Search the address of each school on Google Maps</a:t>
            </a:r>
            <a:endParaRPr b="1">
              <a:highlight>
                <a:srgbClr val="FFFFFF"/>
              </a:highlight>
              <a:latin typeface="Jost"/>
              <a:ea typeface="Jost"/>
              <a:cs typeface="Jost"/>
              <a:sym typeface="Jos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t"/>
              <a:buAutoNum type="arabicPeriod"/>
            </a:pPr>
            <a:r>
              <a:rPr b="1" lang="en">
                <a:highlight>
                  <a:srgbClr val="FFFFFF"/>
                </a:highlight>
                <a:latin typeface="Jost"/>
                <a:ea typeface="Jost"/>
                <a:cs typeface="Jost"/>
                <a:sym typeface="Jost"/>
              </a:rPr>
              <a:t>Add a dot to your map of San Francisco to represent each school. </a:t>
            </a:r>
            <a:endParaRPr b="1">
              <a:highlight>
                <a:srgbClr val="FFFFFF"/>
              </a:highlight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highlight>
                <a:srgbClr val="FFFFFF"/>
              </a:highlight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highlight>
                  <a:srgbClr val="FFFFFF"/>
                </a:highlight>
                <a:latin typeface="Jost Medium"/>
                <a:ea typeface="Jost Medium"/>
                <a:cs typeface="Jost Medium"/>
                <a:sym typeface="Jost Medium"/>
              </a:rPr>
              <a:t>Tip: after typing in the address, zoom out so you can see where each school is located in the city as a whole. The school will appear as a red drop pin. </a:t>
            </a:r>
            <a:endParaRPr i="1"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991325" y="4230525"/>
            <a:ext cx="2835523" cy="72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/>
        </p:nvSpPr>
        <p:spPr>
          <a:xfrm>
            <a:off x="216675" y="216675"/>
            <a:ext cx="6537600" cy="5934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Jost"/>
                <a:ea typeface="Jost"/>
                <a:cs typeface="Jost"/>
                <a:sym typeface="Jost"/>
              </a:rPr>
              <a:t>Step 4: Bridges, Roads &amp; Freeways</a:t>
            </a:r>
            <a:endParaRPr b="1" sz="2400">
              <a:latin typeface="Jost"/>
              <a:ea typeface="Jost"/>
              <a:cs typeface="Jost"/>
              <a:sym typeface="Jost"/>
            </a:endParaRPr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0938" y="923125"/>
            <a:ext cx="5495186" cy="400204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5" name="Google Shape;85;p17"/>
          <p:cNvSpPr txBox="1"/>
          <p:nvPr/>
        </p:nvSpPr>
        <p:spPr>
          <a:xfrm>
            <a:off x="5303625" y="4239125"/>
            <a:ext cx="621600" cy="2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  <a:latin typeface="Jost SemiBold"/>
                <a:ea typeface="Jost SemiBold"/>
                <a:cs typeface="Jost SemiBold"/>
                <a:sym typeface="Jost SemiBold"/>
              </a:rPr>
              <a:t>280</a:t>
            </a:r>
            <a:endParaRPr sz="1200">
              <a:solidFill>
                <a:srgbClr val="FF0000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sp>
        <p:nvSpPr>
          <p:cNvPr id="86" name="Google Shape;86;p17"/>
          <p:cNvSpPr txBox="1"/>
          <p:nvPr/>
        </p:nvSpPr>
        <p:spPr>
          <a:xfrm>
            <a:off x="6564675" y="2780650"/>
            <a:ext cx="621600" cy="2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  <a:latin typeface="Jost SemiBold"/>
                <a:ea typeface="Jost SemiBold"/>
                <a:cs typeface="Jost SemiBold"/>
                <a:sym typeface="Jost SemiBold"/>
              </a:rPr>
              <a:t>101</a:t>
            </a:r>
            <a:endParaRPr sz="1200">
              <a:solidFill>
                <a:srgbClr val="FF0000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7859900" y="1529425"/>
            <a:ext cx="816300" cy="2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  <a:latin typeface="Jost SemiBold"/>
                <a:ea typeface="Jost SemiBold"/>
                <a:cs typeface="Jost SemiBold"/>
                <a:sym typeface="Jost SemiBold"/>
              </a:rPr>
              <a:t>Bay Bridge</a:t>
            </a:r>
            <a:endParaRPr sz="1200">
              <a:solidFill>
                <a:srgbClr val="FF0000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4093450" y="923125"/>
            <a:ext cx="816300" cy="2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  <a:latin typeface="Jost SemiBold"/>
                <a:ea typeface="Jost SemiBold"/>
                <a:cs typeface="Jost SemiBold"/>
                <a:sym typeface="Jost SemiBold"/>
              </a:rPr>
              <a:t>Golden Gate</a:t>
            </a:r>
            <a:endParaRPr sz="1200">
              <a:solidFill>
                <a:srgbClr val="FF0000"/>
              </a:solidFill>
              <a:latin typeface="Jost SemiBold"/>
              <a:ea typeface="Jost SemiBold"/>
              <a:cs typeface="Jost SemiBold"/>
              <a:sym typeface="Jost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  <a:latin typeface="Jost SemiBold"/>
                <a:ea typeface="Jost SemiBold"/>
                <a:cs typeface="Jost SemiBold"/>
                <a:sym typeface="Jost SemiBold"/>
              </a:rPr>
              <a:t>Bridge</a:t>
            </a:r>
            <a:endParaRPr sz="1200">
              <a:solidFill>
                <a:srgbClr val="FF0000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sp>
        <p:nvSpPr>
          <p:cNvPr id="89" name="Google Shape;89;p17"/>
          <p:cNvSpPr txBox="1"/>
          <p:nvPr/>
        </p:nvSpPr>
        <p:spPr>
          <a:xfrm>
            <a:off x="6505025" y="1455750"/>
            <a:ext cx="816300" cy="2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  <a:latin typeface="Jost SemiBold"/>
                <a:ea typeface="Jost SemiBold"/>
                <a:cs typeface="Jost SemiBold"/>
                <a:sym typeface="Jost SemiBold"/>
              </a:rPr>
              <a:t>Van Ness Ave</a:t>
            </a:r>
            <a:endParaRPr sz="1200">
              <a:solidFill>
                <a:srgbClr val="FF0000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7247550" y="4299000"/>
            <a:ext cx="621600" cy="2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  <a:latin typeface="Jost SemiBold"/>
                <a:ea typeface="Jost SemiBold"/>
                <a:cs typeface="Jost SemiBold"/>
                <a:sym typeface="Jost SemiBold"/>
              </a:rPr>
              <a:t>101</a:t>
            </a:r>
            <a:endParaRPr sz="1200">
              <a:solidFill>
                <a:srgbClr val="FF0000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sp>
        <p:nvSpPr>
          <p:cNvPr id="91" name="Google Shape;91;p17"/>
          <p:cNvSpPr txBox="1"/>
          <p:nvPr/>
        </p:nvSpPr>
        <p:spPr>
          <a:xfrm>
            <a:off x="7321325" y="2562325"/>
            <a:ext cx="1298400" cy="2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00"/>
                </a:solidFill>
                <a:latin typeface="Jost SemiBold"/>
                <a:ea typeface="Jost SemiBold"/>
                <a:cs typeface="Jost SemiBold"/>
                <a:sym typeface="Jost SemiBold"/>
              </a:rPr>
              <a:t>Embarcadero</a:t>
            </a:r>
            <a:endParaRPr sz="1200">
              <a:solidFill>
                <a:srgbClr val="FF0000"/>
              </a:solidFill>
              <a:latin typeface="Jost SemiBold"/>
              <a:ea typeface="Jost SemiBold"/>
              <a:cs typeface="Jost SemiBold"/>
              <a:sym typeface="Jost SemiBold"/>
            </a:endParaRPr>
          </a:p>
        </p:txBody>
      </p:sp>
      <p:sp>
        <p:nvSpPr>
          <p:cNvPr id="92" name="Google Shape;92;p17"/>
          <p:cNvSpPr txBox="1"/>
          <p:nvPr/>
        </p:nvSpPr>
        <p:spPr>
          <a:xfrm>
            <a:off x="395650" y="1111500"/>
            <a:ext cx="2628300" cy="14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ost"/>
              <a:buAutoNum type="arabicPeriod"/>
            </a:pPr>
            <a:r>
              <a:rPr b="1" lang="en" sz="1800">
                <a:solidFill>
                  <a:schemeClr val="dk1"/>
                </a:solidFill>
                <a:highlight>
                  <a:srgbClr val="FFFFFF"/>
                </a:highlight>
                <a:latin typeface="Jost"/>
                <a:ea typeface="Jost"/>
                <a:cs typeface="Jost"/>
                <a:sym typeface="Jost"/>
              </a:rPr>
              <a:t>Add the </a:t>
            </a:r>
            <a:r>
              <a:rPr b="1" lang="en" sz="1800">
                <a:solidFill>
                  <a:schemeClr val="dk1"/>
                </a:solidFill>
                <a:highlight>
                  <a:srgbClr val="FFFFFF"/>
                </a:highlight>
                <a:latin typeface="Jost"/>
                <a:ea typeface="Jost"/>
                <a:cs typeface="Jost"/>
                <a:sym typeface="Jost"/>
              </a:rPr>
              <a:t>roads</a:t>
            </a:r>
            <a:r>
              <a:rPr b="1" lang="en" sz="1800">
                <a:solidFill>
                  <a:schemeClr val="dk1"/>
                </a:solidFill>
                <a:highlight>
                  <a:srgbClr val="FFFFFF"/>
                </a:highlight>
                <a:latin typeface="Jost"/>
                <a:ea typeface="Jost"/>
                <a:cs typeface="Jost"/>
                <a:sym typeface="Jost"/>
              </a:rPr>
              <a:t> and freeways to your map of San Francisco </a:t>
            </a:r>
            <a:endParaRPr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/>
        </p:nvSpPr>
        <p:spPr>
          <a:xfrm>
            <a:off x="216675" y="216675"/>
            <a:ext cx="3287700" cy="5934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Jost"/>
                <a:ea typeface="Jost"/>
                <a:cs typeface="Jost"/>
                <a:sym typeface="Jost"/>
              </a:rPr>
              <a:t>Step 5: Air Pollution</a:t>
            </a:r>
            <a:endParaRPr b="1" sz="2400">
              <a:latin typeface="Jost"/>
              <a:ea typeface="Jost"/>
              <a:cs typeface="Jost"/>
              <a:sym typeface="Jost"/>
            </a:endParaRPr>
          </a:p>
        </p:txBody>
      </p:sp>
      <p:pic>
        <p:nvPicPr>
          <p:cNvPr id="98" name="Google Shape;98;p18"/>
          <p:cNvPicPr preferRelativeResize="0"/>
          <p:nvPr/>
        </p:nvPicPr>
        <p:blipFill rotWithShape="1">
          <a:blip r:embed="rId3">
            <a:alphaModFix/>
          </a:blip>
          <a:srcRect b="0" l="0" r="0" t="9420"/>
          <a:stretch/>
        </p:blipFill>
        <p:spPr>
          <a:xfrm>
            <a:off x="3730325" y="306162"/>
            <a:ext cx="4851151" cy="4531176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9" name="Google Shape;99;p18"/>
          <p:cNvSpPr txBox="1"/>
          <p:nvPr/>
        </p:nvSpPr>
        <p:spPr>
          <a:xfrm>
            <a:off x="593450" y="1129625"/>
            <a:ext cx="2628300" cy="19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ost"/>
              <a:buAutoNum type="arabicPeriod"/>
            </a:pPr>
            <a:r>
              <a:rPr b="1" lang="en" sz="1800">
                <a:solidFill>
                  <a:schemeClr val="dk1"/>
                </a:solidFill>
                <a:highlight>
                  <a:srgbClr val="FFFFFF"/>
                </a:highlight>
                <a:latin typeface="Jost"/>
                <a:ea typeface="Jost"/>
                <a:cs typeface="Jost"/>
                <a:sym typeface="Jost"/>
              </a:rPr>
              <a:t>Shade in the air pollution levels throughout the city on </a:t>
            </a:r>
            <a:r>
              <a:rPr b="1" lang="en" sz="1800">
                <a:solidFill>
                  <a:schemeClr val="dk1"/>
                </a:solidFill>
                <a:highlight>
                  <a:srgbClr val="FFFFFF"/>
                </a:highlight>
                <a:latin typeface="Jost"/>
                <a:ea typeface="Jost"/>
                <a:cs typeface="Jost"/>
                <a:sym typeface="Jost"/>
              </a:rPr>
              <a:t>your map of San Francisco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highlight>
                  <a:srgbClr val="FFFFFF"/>
                </a:highlight>
                <a:latin typeface="Jost"/>
                <a:ea typeface="Jost"/>
                <a:cs typeface="Jost"/>
                <a:sym typeface="Jost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/>
        </p:nvSpPr>
        <p:spPr>
          <a:xfrm>
            <a:off x="423325" y="716975"/>
            <a:ext cx="5651400" cy="44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Which neighborhoods of San Francisco do you </a:t>
            </a:r>
            <a:r>
              <a:rPr b="1" lang="en" sz="2400">
                <a:solidFill>
                  <a:srgbClr val="0000FF"/>
                </a:solidFill>
                <a:latin typeface="Jost"/>
                <a:ea typeface="Jost"/>
                <a:cs typeface="Jost"/>
                <a:sym typeface="Jost"/>
              </a:rPr>
              <a:t>predict</a:t>
            </a:r>
            <a:r>
              <a:rPr b="1" lang="en" sz="24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 were historically redlined? </a:t>
            </a:r>
            <a:endParaRPr b="1" sz="2400"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What </a:t>
            </a:r>
            <a:r>
              <a:rPr b="1" lang="en" sz="2400">
                <a:solidFill>
                  <a:srgbClr val="0000FF"/>
                </a:solidFill>
                <a:latin typeface="Jost"/>
                <a:ea typeface="Jost"/>
                <a:cs typeface="Jost"/>
                <a:sym typeface="Jost"/>
              </a:rPr>
              <a:t>evidence</a:t>
            </a:r>
            <a:r>
              <a:rPr b="1" lang="en" sz="24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 from modern San Francisco supports your prediction?</a:t>
            </a:r>
            <a:endParaRPr b="1" sz="2400"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700">
                <a:solidFill>
                  <a:srgbClr val="FF0000"/>
                </a:solidFill>
                <a:latin typeface="Jost"/>
                <a:ea typeface="Jost"/>
                <a:cs typeface="Jost"/>
                <a:sym typeface="Jost"/>
              </a:rPr>
              <a:t>I predict that _____ neighborhoods were redlined because…</a:t>
            </a:r>
            <a:endParaRPr b="1" i="1" sz="1700">
              <a:solidFill>
                <a:srgbClr val="FF0000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700">
              <a:solidFill>
                <a:srgbClr val="FF0000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700">
                <a:solidFill>
                  <a:srgbClr val="38761D"/>
                </a:solidFill>
                <a:latin typeface="Jost"/>
                <a:ea typeface="Jost"/>
                <a:cs typeface="Jost"/>
                <a:sym typeface="Jost"/>
              </a:rPr>
              <a:t>I predict that ______ neighborhoods were not redlined because… </a:t>
            </a:r>
            <a:endParaRPr b="1" i="1" sz="1700">
              <a:solidFill>
                <a:srgbClr val="38761D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05" name="Google Shape;105;p19"/>
          <p:cNvSpPr txBox="1"/>
          <p:nvPr/>
        </p:nvSpPr>
        <p:spPr>
          <a:xfrm>
            <a:off x="6074825" y="116400"/>
            <a:ext cx="2809500" cy="49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FF0000"/>
                </a:solidFill>
                <a:latin typeface="Jost"/>
                <a:ea typeface="Jost"/>
                <a:cs typeface="Jost"/>
                <a:sym typeface="Jost"/>
              </a:rPr>
              <a:t>What is redlining?</a:t>
            </a:r>
            <a:endParaRPr b="1" sz="1900">
              <a:solidFill>
                <a:srgbClr val="FF0000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Jost"/>
                <a:ea typeface="Jost"/>
                <a:cs typeface="Jost"/>
                <a:sym typeface="Jost"/>
              </a:rPr>
              <a:t>Color-coded maps ranking the “loan worthiness” of neighborhoods in more than 200 cities and towns across the United States.</a:t>
            </a:r>
            <a:endParaRPr b="1" sz="1200"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8761D"/>
                </a:solidFill>
                <a:latin typeface="Jost"/>
                <a:ea typeface="Jost"/>
                <a:cs typeface="Jost"/>
                <a:sym typeface="Jost"/>
              </a:rPr>
              <a:t>A- Green- Best </a:t>
            </a:r>
            <a:endParaRPr b="1" sz="1200">
              <a:solidFill>
                <a:srgbClr val="38761D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155CC"/>
                </a:solidFill>
                <a:latin typeface="Jost"/>
                <a:ea typeface="Jost"/>
                <a:cs typeface="Jost"/>
                <a:sym typeface="Jost"/>
              </a:rPr>
              <a:t>B- Blue- Good</a:t>
            </a:r>
            <a:endParaRPr b="1" sz="1200">
              <a:solidFill>
                <a:srgbClr val="1155CC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00"/>
                </a:solidFill>
                <a:latin typeface="Jost"/>
                <a:ea typeface="Jost"/>
                <a:cs typeface="Jost"/>
                <a:sym typeface="Jost"/>
              </a:rPr>
              <a:t>C- Yellow- Declining</a:t>
            </a:r>
            <a:endParaRPr b="1" sz="1200">
              <a:solidFill>
                <a:srgbClr val="FFFF00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0000"/>
                </a:solidFill>
                <a:latin typeface="Jost"/>
                <a:ea typeface="Jost"/>
                <a:cs typeface="Jost"/>
                <a:sym typeface="Jost"/>
              </a:rPr>
              <a:t>D- Red- Hazardous</a:t>
            </a:r>
            <a:endParaRPr b="1" sz="1200">
              <a:solidFill>
                <a:srgbClr val="FF0000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Jost"/>
                <a:ea typeface="Jost"/>
                <a:cs typeface="Jost"/>
                <a:sym typeface="Jost"/>
              </a:rPr>
              <a:t>The  federal government deemed “D” areas as places where property values were most likely to go down and the areas were marked in red — a sign that these neighborhoods were not worthy of inclusion in homeownership and lending programs. </a:t>
            </a:r>
            <a:endParaRPr b="1" sz="1200"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Jost"/>
                <a:ea typeface="Jost"/>
                <a:cs typeface="Jost"/>
                <a:sym typeface="Jost"/>
              </a:rPr>
              <a:t>Not coincidentally, most of the “D” areas were neighborhoods where Black residents lived</a:t>
            </a:r>
            <a:endParaRPr b="1" sz="1200"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Jost"/>
              <a:ea typeface="Jost"/>
              <a:cs typeface="Jost"/>
              <a:sym typeface="Jo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06" name="Google Shape;106;p19"/>
          <p:cNvSpPr txBox="1"/>
          <p:nvPr/>
        </p:nvSpPr>
        <p:spPr>
          <a:xfrm>
            <a:off x="423325" y="258250"/>
            <a:ext cx="5277000" cy="6927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Jost ExtraBold"/>
                <a:ea typeface="Jost ExtraBold"/>
                <a:cs typeface="Jost ExtraBold"/>
                <a:sym typeface="Jost ExtraBold"/>
              </a:rPr>
              <a:t>MAKE A PREDICTION</a:t>
            </a:r>
            <a:endParaRPr sz="3300">
              <a:solidFill>
                <a:schemeClr val="dk1"/>
              </a:solidFill>
              <a:latin typeface="Jost ExtraBold"/>
              <a:ea typeface="Jost ExtraBold"/>
              <a:cs typeface="Jost ExtraBold"/>
              <a:sym typeface="Jost Extra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