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Nunito"/>
      <p:regular r:id="rId21"/>
      <p:bold r:id="rId22"/>
      <p:italic r:id="rId23"/>
      <p:boldItalic r:id="rId24"/>
    </p:embeddedFont>
    <p:embeddedFont>
      <p:font typeface="Lato"/>
      <p:regular r:id="rId25"/>
      <p:bold r:id="rId26"/>
      <p:italic r:id="rId27"/>
      <p:boldItalic r:id="rId28"/>
    </p:embeddedFont>
    <p:embeddedFont>
      <p:font typeface="Bree Serif"/>
      <p:regular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Nunito-bold.fntdata"/><Relationship Id="rId21" Type="http://schemas.openxmlformats.org/officeDocument/2006/relationships/font" Target="fonts/Nunito-regular.fntdata"/><Relationship Id="rId24" Type="http://schemas.openxmlformats.org/officeDocument/2006/relationships/font" Target="fonts/Nunito-boldItalic.fntdata"/><Relationship Id="rId23" Type="http://schemas.openxmlformats.org/officeDocument/2006/relationships/font" Target="fonts/Nuni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bold.fntdata"/><Relationship Id="rId25" Type="http://schemas.openxmlformats.org/officeDocument/2006/relationships/font" Target="fonts/Lato-regular.fntdata"/><Relationship Id="rId28" Type="http://schemas.openxmlformats.org/officeDocument/2006/relationships/font" Target="fonts/Lato-boldItalic.fntdata"/><Relationship Id="rId27"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BreeSerif-regular.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4e03248fa2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4e03248fa2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4e03248fa2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4e03248fa2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4e03248fa2_0_8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4e03248fa2_0_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4e03248fa2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4e03248fa2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4e03248fa2_0_3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4e03248fa2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4e03248fa2_0_7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4e03248fa2_0_7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4e03248fa2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4e03248fa2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4e03248fa2_0_6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4e03248fa2_0_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https://www.reuters.com/graphics/GLOBAL-RACE/USA/nmopajawjva/index.html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4e03248fa2_0_6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4e03248fa2_0_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4e1b6cd75f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24e1b6cd75f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4e1b6cd75f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4e1b6cd75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24e1b6cd75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24e1b6cd75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4e03248fa2_0_5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24e03248fa2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4e03248fa2_0_4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4e03248fa2_0_4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1 1 1 1">
  <p:cSld name="TITLE_AND_BODY_1_1_1_1">
    <p:spTree>
      <p:nvGrpSpPr>
        <p:cNvPr id="124" name="Shape 124"/>
        <p:cNvGrpSpPr/>
        <p:nvPr/>
      </p:nvGrpSpPr>
      <p:grpSpPr>
        <a:xfrm>
          <a:off x="0" y="0"/>
          <a:ext cx="0" cy="0"/>
          <a:chOff x="0" y="0"/>
          <a:chExt cx="0" cy="0"/>
        </a:xfrm>
      </p:grpSpPr>
      <p:sp>
        <p:nvSpPr>
          <p:cNvPr id="125" name="Google Shape;125;p13"/>
          <p:cNvSpPr/>
          <p:nvPr/>
        </p:nvSpPr>
        <p:spPr>
          <a:xfrm>
            <a:off x="259950" y="274275"/>
            <a:ext cx="8624125" cy="4594950"/>
          </a:xfrm>
          <a:custGeom>
            <a:rect b="b" l="l" r="r" t="t"/>
            <a:pathLst>
              <a:path extrusionOk="0" h="183798" w="344965">
                <a:moveTo>
                  <a:pt x="114070" y="38"/>
                </a:moveTo>
                <a:lnTo>
                  <a:pt x="0" y="0"/>
                </a:lnTo>
                <a:lnTo>
                  <a:pt x="0" y="183798"/>
                </a:lnTo>
                <a:lnTo>
                  <a:pt x="344965" y="183798"/>
                </a:lnTo>
                <a:lnTo>
                  <a:pt x="344965" y="0"/>
                </a:lnTo>
                <a:lnTo>
                  <a:pt x="231506" y="0"/>
                </a:lnTo>
              </a:path>
            </a:pathLst>
          </a:custGeom>
          <a:noFill/>
          <a:ln cap="flat" cmpd="sng" w="76200">
            <a:solidFill>
              <a:srgbClr val="674EA7"/>
            </a:solidFill>
            <a:prstDash val="solid"/>
            <a:miter lim="8000"/>
            <a:headEnd len="med" w="med" type="none"/>
            <a:tailEnd len="med" w="med" type="none"/>
          </a:ln>
        </p:spPr>
      </p:sp>
      <p:sp>
        <p:nvSpPr>
          <p:cNvPr id="126" name="Google Shape;126;p13"/>
          <p:cNvSpPr txBox="1"/>
          <p:nvPr>
            <p:ph type="title"/>
          </p:nvPr>
        </p:nvSpPr>
        <p:spPr>
          <a:xfrm>
            <a:off x="916650" y="91575"/>
            <a:ext cx="7310700" cy="733800"/>
          </a:xfrm>
          <a:prstGeom prst="rect">
            <a:avLst/>
          </a:prstGeom>
          <a:solidFill>
            <a:srgbClr val="FFFFFF"/>
          </a:solidFill>
        </p:spPr>
        <p:txBody>
          <a:bodyPr anchorCtr="0" anchor="t" bIns="91425" lIns="91425" spcFirstLastPara="1" rIns="91425" wrap="square" tIns="91425">
            <a:normAutofit/>
          </a:bodyPr>
          <a:lstStyle>
            <a:lvl1pPr lvl="0" rtl="0">
              <a:spcBef>
                <a:spcPts val="0"/>
              </a:spcBef>
              <a:spcAft>
                <a:spcPts val="0"/>
              </a:spcAft>
              <a:buSzPts val="3200"/>
              <a:buFont typeface="Bree Serif"/>
              <a:buNone/>
              <a:defRPr sz="3200">
                <a:latin typeface="Bree Serif"/>
                <a:ea typeface="Bree Serif"/>
                <a:cs typeface="Bree Serif"/>
                <a:sym typeface="Bree Serif"/>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7" name="Google Shape;127;p13"/>
          <p:cNvSpPr txBox="1"/>
          <p:nvPr>
            <p:ph idx="1" type="body"/>
          </p:nvPr>
        </p:nvSpPr>
        <p:spPr>
          <a:xfrm>
            <a:off x="916650" y="950850"/>
            <a:ext cx="7310700" cy="32418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Font typeface="Lato"/>
              <a:buChar char="●"/>
              <a:defRPr sz="2400">
                <a:latin typeface="Lato"/>
                <a:ea typeface="Lato"/>
                <a:cs typeface="Lato"/>
                <a:sym typeface="Lato"/>
              </a:defRPr>
            </a:lvl1pPr>
            <a:lvl2pPr indent="-381000" lvl="1" marL="914400" rtl="0">
              <a:spcBef>
                <a:spcPts val="0"/>
              </a:spcBef>
              <a:spcAft>
                <a:spcPts val="0"/>
              </a:spcAft>
              <a:buSzPts val="2400"/>
              <a:buFont typeface="Lato"/>
              <a:buChar char="○"/>
              <a:defRPr>
                <a:latin typeface="Lato"/>
                <a:ea typeface="Lato"/>
                <a:cs typeface="Lato"/>
                <a:sym typeface="Lato"/>
              </a:defRPr>
            </a:lvl2pPr>
            <a:lvl3pPr indent="-298450" lvl="2" marL="1371600" rtl="0">
              <a:spcBef>
                <a:spcPts val="0"/>
              </a:spcBef>
              <a:spcAft>
                <a:spcPts val="0"/>
              </a:spcAft>
              <a:buSzPts val="1100"/>
              <a:buFont typeface="Lato"/>
              <a:buChar char="■"/>
              <a:defRPr>
                <a:latin typeface="Lato"/>
                <a:ea typeface="Lato"/>
                <a:cs typeface="Lato"/>
                <a:sym typeface="Lato"/>
              </a:defRPr>
            </a:lvl3pPr>
            <a:lvl4pPr indent="-381000" lvl="3" marL="1828800" rtl="0">
              <a:spcBef>
                <a:spcPts val="0"/>
              </a:spcBef>
              <a:spcAft>
                <a:spcPts val="0"/>
              </a:spcAft>
              <a:buSzPts val="2400"/>
              <a:buFont typeface="Lato"/>
              <a:buChar char="●"/>
              <a:defRPr sz="2400">
                <a:latin typeface="Lato"/>
                <a:ea typeface="Lato"/>
                <a:cs typeface="Lato"/>
                <a:sym typeface="Lato"/>
              </a:defRPr>
            </a:lvl4pPr>
            <a:lvl5pPr indent="-381000" lvl="4" marL="2286000" rtl="0">
              <a:spcBef>
                <a:spcPts val="0"/>
              </a:spcBef>
              <a:spcAft>
                <a:spcPts val="0"/>
              </a:spcAft>
              <a:buSzPts val="2400"/>
              <a:buFont typeface="Lato"/>
              <a:buChar char="○"/>
              <a:defRPr sz="2400">
                <a:latin typeface="Lato"/>
                <a:ea typeface="Lato"/>
                <a:cs typeface="Lato"/>
                <a:sym typeface="Lato"/>
              </a:defRPr>
            </a:lvl5pPr>
            <a:lvl6pPr indent="-381000" lvl="5" marL="2743200" rtl="0">
              <a:spcBef>
                <a:spcPts val="0"/>
              </a:spcBef>
              <a:spcAft>
                <a:spcPts val="0"/>
              </a:spcAft>
              <a:buSzPts val="2400"/>
              <a:buFont typeface="Lato"/>
              <a:buChar char="■"/>
              <a:defRPr sz="2400">
                <a:latin typeface="Lato"/>
                <a:ea typeface="Lato"/>
                <a:cs typeface="Lato"/>
                <a:sym typeface="Lato"/>
              </a:defRPr>
            </a:lvl6pPr>
            <a:lvl7pPr indent="-381000" lvl="6" marL="3200400" rtl="0">
              <a:spcBef>
                <a:spcPts val="0"/>
              </a:spcBef>
              <a:spcAft>
                <a:spcPts val="0"/>
              </a:spcAft>
              <a:buSzPts val="2400"/>
              <a:buFont typeface="Lato"/>
              <a:buChar char="●"/>
              <a:defRPr sz="2400">
                <a:latin typeface="Lato"/>
                <a:ea typeface="Lato"/>
                <a:cs typeface="Lato"/>
                <a:sym typeface="Lato"/>
              </a:defRPr>
            </a:lvl7pPr>
            <a:lvl8pPr indent="-381000" lvl="7" marL="3657600" rtl="0">
              <a:spcBef>
                <a:spcPts val="0"/>
              </a:spcBef>
              <a:spcAft>
                <a:spcPts val="0"/>
              </a:spcAft>
              <a:buSzPts val="2400"/>
              <a:buFont typeface="Lato"/>
              <a:buChar char="○"/>
              <a:defRPr sz="2400">
                <a:latin typeface="Lato"/>
                <a:ea typeface="Lato"/>
                <a:cs typeface="Lato"/>
                <a:sym typeface="Lato"/>
              </a:defRPr>
            </a:lvl8pPr>
            <a:lvl9pPr indent="-381000" lvl="8" marL="4114800" rtl="0">
              <a:spcBef>
                <a:spcPts val="0"/>
              </a:spcBef>
              <a:spcAft>
                <a:spcPts val="0"/>
              </a:spcAft>
              <a:buSzPts val="2400"/>
              <a:buFont typeface="Lato"/>
              <a:buChar char="■"/>
              <a:defRPr sz="2400">
                <a:latin typeface="Lato"/>
                <a:ea typeface="Lato"/>
                <a:cs typeface="Lato"/>
                <a:sym typeface="Lato"/>
              </a:defRPr>
            </a:lvl9pPr>
          </a:lstStyle>
          <a:p/>
        </p:txBody>
      </p:sp>
      <p:sp>
        <p:nvSpPr>
          <p:cNvPr id="128" name="Google Shape;128;p13"/>
          <p:cNvSpPr txBox="1"/>
          <p:nvPr>
            <p:ph idx="12" type="sldNum"/>
          </p:nvPr>
        </p:nvSpPr>
        <p:spPr>
          <a:xfrm>
            <a:off x="-125" y="4869225"/>
            <a:ext cx="9144000" cy="274200"/>
          </a:xfrm>
          <a:prstGeom prst="rect">
            <a:avLst/>
          </a:prstGeom>
        </p:spPr>
        <p:txBody>
          <a:bodyPr anchorCtr="0" anchor="ctr" bIns="91425" lIns="91425" spcFirstLastPara="1" rIns="91425" wrap="square" tIns="91425">
            <a:normAutofit fontScale="70000"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1 1">
  <p:cSld name="TITLE_AND_BODY_1_1">
    <p:spTree>
      <p:nvGrpSpPr>
        <p:cNvPr id="129" name="Shape 129"/>
        <p:cNvGrpSpPr/>
        <p:nvPr/>
      </p:nvGrpSpPr>
      <p:grpSpPr>
        <a:xfrm>
          <a:off x="0" y="0"/>
          <a:ext cx="0" cy="0"/>
          <a:chOff x="0" y="0"/>
          <a:chExt cx="0" cy="0"/>
        </a:xfrm>
      </p:grpSpPr>
      <p:sp>
        <p:nvSpPr>
          <p:cNvPr id="130" name="Google Shape;130;p14"/>
          <p:cNvSpPr/>
          <p:nvPr/>
        </p:nvSpPr>
        <p:spPr>
          <a:xfrm>
            <a:off x="259950" y="274275"/>
            <a:ext cx="8624125" cy="4594950"/>
          </a:xfrm>
          <a:custGeom>
            <a:rect b="b" l="l" r="r" t="t"/>
            <a:pathLst>
              <a:path extrusionOk="0" h="183798" w="344965">
                <a:moveTo>
                  <a:pt x="114070" y="38"/>
                </a:moveTo>
                <a:lnTo>
                  <a:pt x="0" y="0"/>
                </a:lnTo>
                <a:lnTo>
                  <a:pt x="0" y="183798"/>
                </a:lnTo>
                <a:lnTo>
                  <a:pt x="344965" y="183798"/>
                </a:lnTo>
                <a:lnTo>
                  <a:pt x="344965" y="0"/>
                </a:lnTo>
                <a:lnTo>
                  <a:pt x="231506" y="0"/>
                </a:lnTo>
              </a:path>
            </a:pathLst>
          </a:custGeom>
          <a:noFill/>
          <a:ln cap="flat" cmpd="sng" w="76200">
            <a:solidFill>
              <a:srgbClr val="38761D"/>
            </a:solidFill>
            <a:prstDash val="solid"/>
            <a:miter lim="8000"/>
            <a:headEnd len="med" w="med" type="none"/>
            <a:tailEnd len="med" w="med" type="none"/>
          </a:ln>
        </p:spPr>
      </p:sp>
      <p:sp>
        <p:nvSpPr>
          <p:cNvPr id="131" name="Google Shape;131;p14"/>
          <p:cNvSpPr txBox="1"/>
          <p:nvPr>
            <p:ph type="title"/>
          </p:nvPr>
        </p:nvSpPr>
        <p:spPr>
          <a:xfrm>
            <a:off x="916650" y="91575"/>
            <a:ext cx="7310700" cy="733800"/>
          </a:xfrm>
          <a:prstGeom prst="rect">
            <a:avLst/>
          </a:prstGeom>
          <a:solidFill>
            <a:srgbClr val="FFFFFF"/>
          </a:solidFill>
        </p:spPr>
        <p:txBody>
          <a:bodyPr anchorCtr="0" anchor="t" bIns="91425" lIns="91425" spcFirstLastPara="1" rIns="91425" wrap="square" tIns="91425">
            <a:normAutofit/>
          </a:bodyPr>
          <a:lstStyle>
            <a:lvl1pPr lvl="0" rtl="0">
              <a:spcBef>
                <a:spcPts val="0"/>
              </a:spcBef>
              <a:spcAft>
                <a:spcPts val="0"/>
              </a:spcAft>
              <a:buSzPts val="3200"/>
              <a:buFont typeface="Bree Serif"/>
              <a:buNone/>
              <a:defRPr sz="3200">
                <a:latin typeface="Bree Serif"/>
                <a:ea typeface="Bree Serif"/>
                <a:cs typeface="Bree Serif"/>
                <a:sym typeface="Bree Serif"/>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2" name="Google Shape;132;p14"/>
          <p:cNvSpPr txBox="1"/>
          <p:nvPr>
            <p:ph idx="1" type="body"/>
          </p:nvPr>
        </p:nvSpPr>
        <p:spPr>
          <a:xfrm>
            <a:off x="916650" y="950850"/>
            <a:ext cx="7310700" cy="32418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Font typeface="Lato"/>
              <a:buChar char="●"/>
              <a:defRPr sz="2400">
                <a:latin typeface="Lato"/>
                <a:ea typeface="Lato"/>
                <a:cs typeface="Lato"/>
                <a:sym typeface="Lato"/>
              </a:defRPr>
            </a:lvl1pPr>
            <a:lvl2pPr indent="-381000" lvl="1" marL="914400" rtl="0">
              <a:spcBef>
                <a:spcPts val="0"/>
              </a:spcBef>
              <a:spcAft>
                <a:spcPts val="0"/>
              </a:spcAft>
              <a:buSzPts val="2400"/>
              <a:buFont typeface="Lato"/>
              <a:buChar char="○"/>
              <a:defRPr>
                <a:latin typeface="Lato"/>
                <a:ea typeface="Lato"/>
                <a:cs typeface="Lato"/>
                <a:sym typeface="Lato"/>
              </a:defRPr>
            </a:lvl2pPr>
            <a:lvl3pPr indent="-298450" lvl="2" marL="1371600" rtl="0">
              <a:spcBef>
                <a:spcPts val="0"/>
              </a:spcBef>
              <a:spcAft>
                <a:spcPts val="0"/>
              </a:spcAft>
              <a:buSzPts val="1100"/>
              <a:buFont typeface="Lato"/>
              <a:buChar char="■"/>
              <a:defRPr>
                <a:latin typeface="Lato"/>
                <a:ea typeface="Lato"/>
                <a:cs typeface="Lato"/>
                <a:sym typeface="Lato"/>
              </a:defRPr>
            </a:lvl3pPr>
            <a:lvl4pPr indent="-381000" lvl="3" marL="1828800" rtl="0">
              <a:spcBef>
                <a:spcPts val="0"/>
              </a:spcBef>
              <a:spcAft>
                <a:spcPts val="0"/>
              </a:spcAft>
              <a:buSzPts val="2400"/>
              <a:buFont typeface="Lato"/>
              <a:buChar char="●"/>
              <a:defRPr sz="2400">
                <a:latin typeface="Lato"/>
                <a:ea typeface="Lato"/>
                <a:cs typeface="Lato"/>
                <a:sym typeface="Lato"/>
              </a:defRPr>
            </a:lvl4pPr>
            <a:lvl5pPr indent="-381000" lvl="4" marL="2286000" rtl="0">
              <a:spcBef>
                <a:spcPts val="0"/>
              </a:spcBef>
              <a:spcAft>
                <a:spcPts val="0"/>
              </a:spcAft>
              <a:buSzPts val="2400"/>
              <a:buFont typeface="Lato"/>
              <a:buChar char="○"/>
              <a:defRPr sz="2400">
                <a:latin typeface="Lato"/>
                <a:ea typeface="Lato"/>
                <a:cs typeface="Lato"/>
                <a:sym typeface="Lato"/>
              </a:defRPr>
            </a:lvl5pPr>
            <a:lvl6pPr indent="-381000" lvl="5" marL="2743200" rtl="0">
              <a:spcBef>
                <a:spcPts val="0"/>
              </a:spcBef>
              <a:spcAft>
                <a:spcPts val="0"/>
              </a:spcAft>
              <a:buSzPts val="2400"/>
              <a:buFont typeface="Lato"/>
              <a:buChar char="■"/>
              <a:defRPr sz="2400">
                <a:latin typeface="Lato"/>
                <a:ea typeface="Lato"/>
                <a:cs typeface="Lato"/>
                <a:sym typeface="Lato"/>
              </a:defRPr>
            </a:lvl6pPr>
            <a:lvl7pPr indent="-381000" lvl="6" marL="3200400" rtl="0">
              <a:spcBef>
                <a:spcPts val="0"/>
              </a:spcBef>
              <a:spcAft>
                <a:spcPts val="0"/>
              </a:spcAft>
              <a:buSzPts val="2400"/>
              <a:buFont typeface="Lato"/>
              <a:buChar char="●"/>
              <a:defRPr sz="2400">
                <a:latin typeface="Lato"/>
                <a:ea typeface="Lato"/>
                <a:cs typeface="Lato"/>
                <a:sym typeface="Lato"/>
              </a:defRPr>
            </a:lvl7pPr>
            <a:lvl8pPr indent="-381000" lvl="7" marL="3657600" rtl="0">
              <a:spcBef>
                <a:spcPts val="0"/>
              </a:spcBef>
              <a:spcAft>
                <a:spcPts val="0"/>
              </a:spcAft>
              <a:buSzPts val="2400"/>
              <a:buFont typeface="Lato"/>
              <a:buChar char="○"/>
              <a:defRPr sz="2400">
                <a:latin typeface="Lato"/>
                <a:ea typeface="Lato"/>
                <a:cs typeface="Lato"/>
                <a:sym typeface="Lato"/>
              </a:defRPr>
            </a:lvl8pPr>
            <a:lvl9pPr indent="-381000" lvl="8" marL="4114800" rtl="0">
              <a:spcBef>
                <a:spcPts val="0"/>
              </a:spcBef>
              <a:spcAft>
                <a:spcPts val="0"/>
              </a:spcAft>
              <a:buSzPts val="2400"/>
              <a:buFont typeface="Lato"/>
              <a:buChar char="■"/>
              <a:defRPr sz="2400">
                <a:latin typeface="Lato"/>
                <a:ea typeface="Lato"/>
                <a:cs typeface="Lato"/>
                <a:sym typeface="Lato"/>
              </a:defRPr>
            </a:lvl9pPr>
          </a:lstStyle>
          <a:p/>
        </p:txBody>
      </p:sp>
      <p:sp>
        <p:nvSpPr>
          <p:cNvPr id="133" name="Google Shape;133;p14"/>
          <p:cNvSpPr txBox="1"/>
          <p:nvPr>
            <p:ph idx="12" type="sldNum"/>
          </p:nvPr>
        </p:nvSpPr>
        <p:spPr>
          <a:xfrm>
            <a:off x="-125" y="4869225"/>
            <a:ext cx="9144000" cy="274200"/>
          </a:xfrm>
          <a:prstGeom prst="rect">
            <a:avLst/>
          </a:prstGeom>
        </p:spPr>
        <p:txBody>
          <a:bodyPr anchorCtr="0" anchor="ctr" bIns="91425" lIns="91425" spcFirstLastPara="1" rIns="91425" wrap="square" tIns="91425">
            <a:normAutofit fontScale="70000"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1 1 1 1 1">
  <p:cSld name="TITLE_AND_BODY_1_1_1_1_1">
    <p:spTree>
      <p:nvGrpSpPr>
        <p:cNvPr id="134" name="Shape 134"/>
        <p:cNvGrpSpPr/>
        <p:nvPr/>
      </p:nvGrpSpPr>
      <p:grpSpPr>
        <a:xfrm>
          <a:off x="0" y="0"/>
          <a:ext cx="0" cy="0"/>
          <a:chOff x="0" y="0"/>
          <a:chExt cx="0" cy="0"/>
        </a:xfrm>
      </p:grpSpPr>
      <p:sp>
        <p:nvSpPr>
          <p:cNvPr id="135" name="Google Shape;135;p15"/>
          <p:cNvSpPr/>
          <p:nvPr/>
        </p:nvSpPr>
        <p:spPr>
          <a:xfrm>
            <a:off x="259950" y="274275"/>
            <a:ext cx="8624125" cy="4594950"/>
          </a:xfrm>
          <a:custGeom>
            <a:rect b="b" l="l" r="r" t="t"/>
            <a:pathLst>
              <a:path extrusionOk="0" h="183798" w="344965">
                <a:moveTo>
                  <a:pt x="114070" y="38"/>
                </a:moveTo>
                <a:lnTo>
                  <a:pt x="0" y="0"/>
                </a:lnTo>
                <a:lnTo>
                  <a:pt x="0" y="183798"/>
                </a:lnTo>
                <a:lnTo>
                  <a:pt x="344965" y="183798"/>
                </a:lnTo>
                <a:lnTo>
                  <a:pt x="344965" y="0"/>
                </a:lnTo>
                <a:lnTo>
                  <a:pt x="231506" y="0"/>
                </a:lnTo>
              </a:path>
            </a:pathLst>
          </a:custGeom>
          <a:noFill/>
          <a:ln cap="flat" cmpd="sng" w="76200">
            <a:solidFill>
              <a:srgbClr val="A64D79"/>
            </a:solidFill>
            <a:prstDash val="solid"/>
            <a:miter lim="8000"/>
            <a:headEnd len="med" w="med" type="none"/>
            <a:tailEnd len="med" w="med" type="none"/>
          </a:ln>
        </p:spPr>
      </p:sp>
      <p:sp>
        <p:nvSpPr>
          <p:cNvPr id="136" name="Google Shape;136;p15"/>
          <p:cNvSpPr txBox="1"/>
          <p:nvPr>
            <p:ph type="title"/>
          </p:nvPr>
        </p:nvSpPr>
        <p:spPr>
          <a:xfrm>
            <a:off x="916650" y="91575"/>
            <a:ext cx="7310700" cy="733800"/>
          </a:xfrm>
          <a:prstGeom prst="rect">
            <a:avLst/>
          </a:prstGeom>
          <a:solidFill>
            <a:srgbClr val="FFFFFF"/>
          </a:solidFill>
        </p:spPr>
        <p:txBody>
          <a:bodyPr anchorCtr="0" anchor="t" bIns="91425" lIns="91425" spcFirstLastPara="1" rIns="91425" wrap="square" tIns="91425">
            <a:normAutofit/>
          </a:bodyPr>
          <a:lstStyle>
            <a:lvl1pPr lvl="0" rtl="0">
              <a:spcBef>
                <a:spcPts val="0"/>
              </a:spcBef>
              <a:spcAft>
                <a:spcPts val="0"/>
              </a:spcAft>
              <a:buSzPts val="3200"/>
              <a:buFont typeface="Bree Serif"/>
              <a:buNone/>
              <a:defRPr sz="3200">
                <a:latin typeface="Bree Serif"/>
                <a:ea typeface="Bree Serif"/>
                <a:cs typeface="Bree Serif"/>
                <a:sym typeface="Bree Serif"/>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ph idx="1" type="body"/>
          </p:nvPr>
        </p:nvSpPr>
        <p:spPr>
          <a:xfrm>
            <a:off x="916650" y="950850"/>
            <a:ext cx="7310700" cy="32418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Font typeface="Lato"/>
              <a:buChar char="●"/>
              <a:defRPr sz="2400">
                <a:latin typeface="Lato"/>
                <a:ea typeface="Lato"/>
                <a:cs typeface="Lato"/>
                <a:sym typeface="Lato"/>
              </a:defRPr>
            </a:lvl1pPr>
            <a:lvl2pPr indent="-381000" lvl="1" marL="914400" rtl="0">
              <a:spcBef>
                <a:spcPts val="0"/>
              </a:spcBef>
              <a:spcAft>
                <a:spcPts val="0"/>
              </a:spcAft>
              <a:buSzPts val="2400"/>
              <a:buFont typeface="Lato"/>
              <a:buChar char="○"/>
              <a:defRPr>
                <a:latin typeface="Lato"/>
                <a:ea typeface="Lato"/>
                <a:cs typeface="Lato"/>
                <a:sym typeface="Lato"/>
              </a:defRPr>
            </a:lvl2pPr>
            <a:lvl3pPr indent="-298450" lvl="2" marL="1371600" rtl="0">
              <a:spcBef>
                <a:spcPts val="0"/>
              </a:spcBef>
              <a:spcAft>
                <a:spcPts val="0"/>
              </a:spcAft>
              <a:buSzPts val="1100"/>
              <a:buFont typeface="Lato"/>
              <a:buChar char="■"/>
              <a:defRPr>
                <a:latin typeface="Lato"/>
                <a:ea typeface="Lato"/>
                <a:cs typeface="Lato"/>
                <a:sym typeface="Lato"/>
              </a:defRPr>
            </a:lvl3pPr>
            <a:lvl4pPr indent="-381000" lvl="3" marL="1828800" rtl="0">
              <a:spcBef>
                <a:spcPts val="0"/>
              </a:spcBef>
              <a:spcAft>
                <a:spcPts val="0"/>
              </a:spcAft>
              <a:buSzPts val="2400"/>
              <a:buFont typeface="Lato"/>
              <a:buChar char="●"/>
              <a:defRPr sz="2400">
                <a:latin typeface="Lato"/>
                <a:ea typeface="Lato"/>
                <a:cs typeface="Lato"/>
                <a:sym typeface="Lato"/>
              </a:defRPr>
            </a:lvl4pPr>
            <a:lvl5pPr indent="-381000" lvl="4" marL="2286000" rtl="0">
              <a:spcBef>
                <a:spcPts val="0"/>
              </a:spcBef>
              <a:spcAft>
                <a:spcPts val="0"/>
              </a:spcAft>
              <a:buSzPts val="2400"/>
              <a:buFont typeface="Lato"/>
              <a:buChar char="○"/>
              <a:defRPr sz="2400">
                <a:latin typeface="Lato"/>
                <a:ea typeface="Lato"/>
                <a:cs typeface="Lato"/>
                <a:sym typeface="Lato"/>
              </a:defRPr>
            </a:lvl5pPr>
            <a:lvl6pPr indent="-381000" lvl="5" marL="2743200" rtl="0">
              <a:spcBef>
                <a:spcPts val="0"/>
              </a:spcBef>
              <a:spcAft>
                <a:spcPts val="0"/>
              </a:spcAft>
              <a:buSzPts val="2400"/>
              <a:buFont typeface="Lato"/>
              <a:buChar char="■"/>
              <a:defRPr sz="2400">
                <a:latin typeface="Lato"/>
                <a:ea typeface="Lato"/>
                <a:cs typeface="Lato"/>
                <a:sym typeface="Lato"/>
              </a:defRPr>
            </a:lvl6pPr>
            <a:lvl7pPr indent="-381000" lvl="6" marL="3200400" rtl="0">
              <a:spcBef>
                <a:spcPts val="0"/>
              </a:spcBef>
              <a:spcAft>
                <a:spcPts val="0"/>
              </a:spcAft>
              <a:buSzPts val="2400"/>
              <a:buFont typeface="Lato"/>
              <a:buChar char="●"/>
              <a:defRPr sz="2400">
                <a:latin typeface="Lato"/>
                <a:ea typeface="Lato"/>
                <a:cs typeface="Lato"/>
                <a:sym typeface="Lato"/>
              </a:defRPr>
            </a:lvl7pPr>
            <a:lvl8pPr indent="-381000" lvl="7" marL="3657600" rtl="0">
              <a:spcBef>
                <a:spcPts val="0"/>
              </a:spcBef>
              <a:spcAft>
                <a:spcPts val="0"/>
              </a:spcAft>
              <a:buSzPts val="2400"/>
              <a:buFont typeface="Lato"/>
              <a:buChar char="○"/>
              <a:defRPr sz="2400">
                <a:latin typeface="Lato"/>
                <a:ea typeface="Lato"/>
                <a:cs typeface="Lato"/>
                <a:sym typeface="Lato"/>
              </a:defRPr>
            </a:lvl8pPr>
            <a:lvl9pPr indent="-381000" lvl="8" marL="4114800" rtl="0">
              <a:spcBef>
                <a:spcPts val="0"/>
              </a:spcBef>
              <a:spcAft>
                <a:spcPts val="0"/>
              </a:spcAft>
              <a:buSzPts val="2400"/>
              <a:buFont typeface="Lato"/>
              <a:buChar char="■"/>
              <a:defRPr sz="2400">
                <a:latin typeface="Lato"/>
                <a:ea typeface="Lato"/>
                <a:cs typeface="Lato"/>
                <a:sym typeface="Lato"/>
              </a:defRPr>
            </a:lvl9pPr>
          </a:lstStyle>
          <a:p/>
        </p:txBody>
      </p:sp>
      <p:sp>
        <p:nvSpPr>
          <p:cNvPr id="138" name="Google Shape;138;p15"/>
          <p:cNvSpPr txBox="1"/>
          <p:nvPr>
            <p:ph idx="12" type="sldNum"/>
          </p:nvPr>
        </p:nvSpPr>
        <p:spPr>
          <a:xfrm>
            <a:off x="-125" y="4869225"/>
            <a:ext cx="9144000" cy="274200"/>
          </a:xfrm>
          <a:prstGeom prst="rect">
            <a:avLst/>
          </a:prstGeom>
        </p:spPr>
        <p:txBody>
          <a:bodyPr anchorCtr="0" anchor="ctr" bIns="91425" lIns="91425" spcFirstLastPara="1" rIns="91425" wrap="square" tIns="91425">
            <a:normAutofit fontScale="70000" lnSpcReduction="2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hyperlink" Target="http://www.sweetwaterhealingarts.com/wp-content/uploads/2016/01/sagradomoongathering.jpg" TargetMode="Externa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hyperlink" Target="https://docs.google.com/document/d/1ywC0nL2grtq2MgUm900sgciMrs2tq5fnuu_atDVI8j8/edit?usp=sharing" TargetMode="External"/><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hyperlink" Target="http://www.youtube.com/watch?v=GtOOj5YvMyc" TargetMode="Externa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hyperlink" Target="https://www.reuters.com/graphics/GLOBAL-RACE/USA/nmopajawjva/index.html" TargetMode="External"/><Relationship Id="rId4" Type="http://schemas.openxmlformats.org/officeDocument/2006/relationships/image" Target="../media/image9.png"/><Relationship Id="rId5" Type="http://schemas.openxmlformats.org/officeDocument/2006/relationships/image" Target="../media/image2.png"/><Relationship Id="rId6"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hyperlink" Target="https://bit.ly/45vpB8F" TargetMode="External"/><Relationship Id="rId4" Type="http://schemas.openxmlformats.org/officeDocument/2006/relationships/image" Target="../media/image4.png"/><Relationship Id="rId5" Type="http://schemas.openxmlformats.org/officeDocument/2006/relationships/hyperlink" Target="https://bit.ly/45vpB8F"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6"/>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Unit #2: </a:t>
            </a:r>
            <a:endParaRPr/>
          </a:p>
          <a:p>
            <a:pPr indent="0" lvl="0" marL="0" rtl="0" algn="ctr">
              <a:spcBef>
                <a:spcPts val="0"/>
              </a:spcBef>
              <a:spcAft>
                <a:spcPts val="0"/>
              </a:spcAft>
              <a:buNone/>
            </a:pPr>
            <a:r>
              <a:rPr lang="en"/>
              <a:t>Systems and Solidarity</a:t>
            </a:r>
            <a:endParaRPr/>
          </a:p>
        </p:txBody>
      </p:sp>
      <p:sp>
        <p:nvSpPr>
          <p:cNvPr id="144" name="Google Shape;144;p16"/>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Lesson 4: How do systems perpetuate oppression?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7"/>
          <p:cNvSpPr txBox="1"/>
          <p:nvPr>
            <p:ph type="title"/>
          </p:nvPr>
        </p:nvSpPr>
        <p:spPr>
          <a:xfrm>
            <a:off x="357050" y="376775"/>
            <a:ext cx="3709200" cy="1383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Ancestor Acknowledgement</a:t>
            </a:r>
            <a:endParaRPr/>
          </a:p>
        </p:txBody>
      </p:sp>
      <p:sp>
        <p:nvSpPr>
          <p:cNvPr id="150" name="Google Shape;150;p17"/>
          <p:cNvSpPr txBox="1"/>
          <p:nvPr>
            <p:ph idx="1" type="body"/>
          </p:nvPr>
        </p:nvSpPr>
        <p:spPr>
          <a:xfrm>
            <a:off x="944550" y="1568950"/>
            <a:ext cx="4854600" cy="211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We honor those that came before us, our ancestors. We carry our ancestors in our hearts and in our minds.  </a:t>
            </a:r>
            <a:endParaRPr sz="2100"/>
          </a:p>
          <a:p>
            <a:pPr indent="0" lvl="0" marL="0" rtl="0" algn="l">
              <a:spcBef>
                <a:spcPts val="1200"/>
              </a:spcBef>
              <a:spcAft>
                <a:spcPts val="0"/>
              </a:spcAft>
              <a:buNone/>
            </a:pPr>
            <a:r>
              <a:rPr lang="en" sz="2100"/>
              <a:t>Share with students the ancestor you are honoring today and why?Ask students if they would like to share an ancestor they honor today and why?</a:t>
            </a:r>
            <a:endParaRPr sz="2100"/>
          </a:p>
          <a:p>
            <a:pPr indent="0" lvl="0" marL="0" rtl="0" algn="l">
              <a:lnSpc>
                <a:spcPct val="90000"/>
              </a:lnSpc>
              <a:spcBef>
                <a:spcPts val="1200"/>
              </a:spcBef>
              <a:spcAft>
                <a:spcPts val="1200"/>
              </a:spcAft>
              <a:buSzPts val="852"/>
              <a:buNone/>
            </a:pPr>
            <a:r>
              <a:t/>
            </a:r>
            <a:endParaRPr sz="1395"/>
          </a:p>
        </p:txBody>
      </p:sp>
      <p:pic>
        <p:nvPicPr>
          <p:cNvPr id="151" name="Google Shape;151;p17">
            <a:hlinkClick r:id="rId3"/>
          </p:cNvPr>
          <p:cNvPicPr preferRelativeResize="0"/>
          <p:nvPr/>
        </p:nvPicPr>
        <p:blipFill>
          <a:blip r:embed="rId4">
            <a:alphaModFix/>
          </a:blip>
          <a:stretch>
            <a:fillRect/>
          </a:stretch>
        </p:blipFill>
        <p:spPr>
          <a:xfrm>
            <a:off x="6111275" y="463375"/>
            <a:ext cx="2501150" cy="2543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8"/>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Cultural </a:t>
            </a:r>
            <a:endParaRPr/>
          </a:p>
          <a:p>
            <a:pPr indent="0" lvl="0" marL="0" rtl="0" algn="ctr">
              <a:spcBef>
                <a:spcPts val="0"/>
              </a:spcBef>
              <a:spcAft>
                <a:spcPts val="0"/>
              </a:spcAft>
              <a:buNone/>
            </a:pPr>
            <a:r>
              <a:rPr lang="en"/>
              <a:t>Energizer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9"/>
          <p:cNvSpPr txBox="1"/>
          <p:nvPr>
            <p:ph type="title"/>
          </p:nvPr>
        </p:nvSpPr>
        <p:spPr>
          <a:xfrm>
            <a:off x="916650" y="91575"/>
            <a:ext cx="7310700" cy="733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000">
                <a:solidFill>
                  <a:srgbClr val="674EA7"/>
                </a:solidFill>
              </a:rPr>
              <a:t>Looking at Neighboring Community</a:t>
            </a:r>
            <a:endParaRPr sz="3000">
              <a:solidFill>
                <a:srgbClr val="674EA7"/>
              </a:solidFill>
            </a:endParaRPr>
          </a:p>
        </p:txBody>
      </p:sp>
      <p:sp>
        <p:nvSpPr>
          <p:cNvPr id="162" name="Google Shape;162;p19"/>
          <p:cNvSpPr txBox="1"/>
          <p:nvPr/>
        </p:nvSpPr>
        <p:spPr>
          <a:xfrm>
            <a:off x="3292350" y="650125"/>
            <a:ext cx="5396400" cy="16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50" u="sng">
                <a:latin typeface="Lato"/>
                <a:ea typeface="Lato"/>
                <a:cs typeface="Lato"/>
                <a:sym typeface="Lato"/>
              </a:rPr>
              <a:t>Directions</a:t>
            </a:r>
            <a:r>
              <a:rPr lang="en" sz="1350">
                <a:latin typeface="Lato"/>
                <a:ea typeface="Lato"/>
                <a:cs typeface="Lato"/>
                <a:sym typeface="Lato"/>
              </a:rPr>
              <a:t>:  Read "</a:t>
            </a:r>
            <a:r>
              <a:rPr lang="en" sz="1350" u="sng">
                <a:solidFill>
                  <a:srgbClr val="0000FF"/>
                </a:solidFill>
                <a:latin typeface="Lato"/>
                <a:ea typeface="Lato"/>
                <a:cs typeface="Lato"/>
                <a:sym typeface="Lato"/>
                <a:hlinkClick r:id="rId3">
                  <a:extLst>
                    <a:ext uri="{A12FA001-AC4F-418D-AE19-62706E023703}">
                      <ahyp:hlinkClr val="tx"/>
                    </a:ext>
                  </a:extLst>
                </a:hlinkClick>
              </a:rPr>
              <a:t>The Black Lives Next Door</a:t>
            </a:r>
            <a:r>
              <a:rPr lang="en" sz="1350">
                <a:latin typeface="Lato"/>
                <a:ea typeface="Lato"/>
                <a:cs typeface="Lato"/>
                <a:sym typeface="Lato"/>
              </a:rPr>
              <a:t>".  It is an editorial that appeared in the New York Times online on August 14 and as the lead editorial in the Sunday print edition on August 16.  It focuses on </a:t>
            </a:r>
            <a:r>
              <a:rPr b="1" lang="en" sz="1350">
                <a:solidFill>
                  <a:srgbClr val="4A86E8"/>
                </a:solidFill>
                <a:latin typeface="Lato"/>
                <a:ea typeface="Lato"/>
                <a:cs typeface="Lato"/>
                <a:sym typeface="Lato"/>
              </a:rPr>
              <a:t>Sophia Heath, a former Hillsdale senior</a:t>
            </a:r>
            <a:r>
              <a:rPr lang="en" sz="1350">
                <a:latin typeface="Lato"/>
                <a:ea typeface="Lato"/>
                <a:cs typeface="Lato"/>
                <a:sym typeface="Lato"/>
              </a:rPr>
              <a:t> who was inspired to become an activist by Hillsdale's South Africa Truth and Reconciliation activity (which you’ll be doing in the Spring!). The article also focuses on </a:t>
            </a:r>
            <a:r>
              <a:rPr b="1" lang="en" sz="1350">
                <a:solidFill>
                  <a:srgbClr val="4A86E8"/>
                </a:solidFill>
                <a:latin typeface="Lato"/>
                <a:ea typeface="Lato"/>
                <a:cs typeface="Lato"/>
                <a:sym typeface="Lato"/>
              </a:rPr>
              <a:t>redlining (housing discrimination and segregation) in the Hillsdale neighborhood and potential solutions</a:t>
            </a:r>
            <a:r>
              <a:rPr lang="en" sz="1350">
                <a:latin typeface="Lato"/>
                <a:ea typeface="Lato"/>
                <a:cs typeface="Lato"/>
                <a:sym typeface="Lato"/>
              </a:rPr>
              <a:t>.</a:t>
            </a:r>
            <a:endParaRPr b="1" i="1" sz="1350">
              <a:solidFill>
                <a:srgbClr val="674EA7"/>
              </a:solidFill>
              <a:latin typeface="Lato"/>
              <a:ea typeface="Lato"/>
              <a:cs typeface="Lato"/>
              <a:sym typeface="Lato"/>
            </a:endParaRPr>
          </a:p>
          <a:p>
            <a:pPr indent="0" lvl="0" marL="0" rtl="0" algn="l">
              <a:lnSpc>
                <a:spcPct val="100000"/>
              </a:lnSpc>
              <a:spcBef>
                <a:spcPts val="0"/>
              </a:spcBef>
              <a:spcAft>
                <a:spcPts val="1000"/>
              </a:spcAft>
              <a:buNone/>
            </a:pPr>
            <a:r>
              <a:t/>
            </a:r>
            <a:endParaRPr b="1" i="1" sz="1800">
              <a:solidFill>
                <a:srgbClr val="695D46"/>
              </a:solidFill>
              <a:latin typeface="Lato"/>
              <a:ea typeface="Lato"/>
              <a:cs typeface="Lato"/>
              <a:sym typeface="Lato"/>
            </a:endParaRPr>
          </a:p>
        </p:txBody>
      </p:sp>
      <p:sp>
        <p:nvSpPr>
          <p:cNvPr id="163" name="Google Shape;163;p19"/>
          <p:cNvSpPr txBox="1"/>
          <p:nvPr/>
        </p:nvSpPr>
        <p:spPr>
          <a:xfrm>
            <a:off x="452550" y="2454250"/>
            <a:ext cx="8236200" cy="2271600"/>
          </a:xfrm>
          <a:prstGeom prst="rect">
            <a:avLst/>
          </a:prstGeom>
          <a:solidFill>
            <a:srgbClr val="D9D2E9"/>
          </a:solid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1800">
              <a:latin typeface="Lato"/>
              <a:ea typeface="Lato"/>
              <a:cs typeface="Lato"/>
              <a:sym typeface="Lato"/>
            </a:endParaRPr>
          </a:p>
          <a:p>
            <a:pPr indent="0" lvl="0" marL="914400" rtl="0" algn="l">
              <a:lnSpc>
                <a:spcPct val="100000"/>
              </a:lnSpc>
              <a:spcBef>
                <a:spcPts val="600"/>
              </a:spcBef>
              <a:spcAft>
                <a:spcPts val="600"/>
              </a:spcAft>
              <a:buNone/>
            </a:pPr>
            <a:r>
              <a:t/>
            </a:r>
            <a:endParaRPr i="1" sz="1800">
              <a:latin typeface="Lato"/>
              <a:ea typeface="Lato"/>
              <a:cs typeface="Lato"/>
              <a:sym typeface="Lato"/>
            </a:endParaRPr>
          </a:p>
        </p:txBody>
      </p:sp>
      <p:pic>
        <p:nvPicPr>
          <p:cNvPr id="164" name="Google Shape;164;p19"/>
          <p:cNvPicPr preferRelativeResize="0"/>
          <p:nvPr/>
        </p:nvPicPr>
        <p:blipFill>
          <a:blip r:embed="rId4">
            <a:alphaModFix/>
          </a:blip>
          <a:stretch>
            <a:fillRect/>
          </a:stretch>
        </p:blipFill>
        <p:spPr>
          <a:xfrm>
            <a:off x="540763" y="691700"/>
            <a:ext cx="2619375" cy="1743075"/>
          </a:xfrm>
          <a:prstGeom prst="rect">
            <a:avLst/>
          </a:prstGeom>
          <a:noFill/>
          <a:ln>
            <a:noFill/>
          </a:ln>
        </p:spPr>
      </p:pic>
      <p:pic>
        <p:nvPicPr>
          <p:cNvPr id="165" name="Google Shape;165;p19"/>
          <p:cNvPicPr preferRelativeResize="0"/>
          <p:nvPr/>
        </p:nvPicPr>
        <p:blipFill>
          <a:blip r:embed="rId5">
            <a:alphaModFix/>
          </a:blip>
          <a:stretch>
            <a:fillRect/>
          </a:stretch>
        </p:blipFill>
        <p:spPr>
          <a:xfrm>
            <a:off x="540775" y="2706373"/>
            <a:ext cx="1746325" cy="1891852"/>
          </a:xfrm>
          <a:prstGeom prst="rect">
            <a:avLst/>
          </a:prstGeom>
          <a:noFill/>
          <a:ln>
            <a:noFill/>
          </a:ln>
        </p:spPr>
      </p:pic>
      <p:pic>
        <p:nvPicPr>
          <p:cNvPr id="166" name="Google Shape;166;p19"/>
          <p:cNvPicPr preferRelativeResize="0"/>
          <p:nvPr/>
        </p:nvPicPr>
        <p:blipFill>
          <a:blip r:embed="rId6">
            <a:alphaModFix/>
          </a:blip>
          <a:stretch>
            <a:fillRect/>
          </a:stretch>
        </p:blipFill>
        <p:spPr>
          <a:xfrm>
            <a:off x="6856900" y="2582775"/>
            <a:ext cx="1746325" cy="941646"/>
          </a:xfrm>
          <a:prstGeom prst="rect">
            <a:avLst/>
          </a:prstGeom>
          <a:noFill/>
          <a:ln>
            <a:noFill/>
          </a:ln>
        </p:spPr>
      </p:pic>
      <p:pic>
        <p:nvPicPr>
          <p:cNvPr id="167" name="Google Shape;167;p19"/>
          <p:cNvPicPr preferRelativeResize="0"/>
          <p:nvPr/>
        </p:nvPicPr>
        <p:blipFill>
          <a:blip r:embed="rId7">
            <a:alphaModFix/>
          </a:blip>
          <a:stretch>
            <a:fillRect/>
          </a:stretch>
        </p:blipFill>
        <p:spPr>
          <a:xfrm>
            <a:off x="6856900" y="3620275"/>
            <a:ext cx="1746325" cy="977942"/>
          </a:xfrm>
          <a:prstGeom prst="rect">
            <a:avLst/>
          </a:prstGeom>
          <a:noFill/>
          <a:ln>
            <a:noFill/>
          </a:ln>
        </p:spPr>
      </p:pic>
      <p:sp>
        <p:nvSpPr>
          <p:cNvPr id="168" name="Google Shape;168;p19"/>
          <p:cNvSpPr txBox="1"/>
          <p:nvPr/>
        </p:nvSpPr>
        <p:spPr>
          <a:xfrm>
            <a:off x="2421150" y="2458750"/>
            <a:ext cx="4301700" cy="2185800"/>
          </a:xfrm>
          <a:prstGeom prst="rect">
            <a:avLst/>
          </a:prstGeom>
          <a:solidFill>
            <a:srgbClr val="D9D2E9"/>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300">
                <a:latin typeface="Lato"/>
                <a:ea typeface="Lato"/>
                <a:cs typeface="Lato"/>
                <a:sym typeface="Lato"/>
              </a:rPr>
              <a:t>Write a personal response to the article.  </a:t>
            </a:r>
            <a:r>
              <a:rPr lang="en" sz="1300" u="sng">
                <a:latin typeface="Lato"/>
                <a:ea typeface="Lato"/>
                <a:cs typeface="Lato"/>
                <a:sym typeface="Lato"/>
              </a:rPr>
              <a:t>Some potential questions to address are</a:t>
            </a:r>
            <a:r>
              <a:rPr lang="en" sz="1300">
                <a:latin typeface="Lato"/>
                <a:ea typeface="Lato"/>
                <a:cs typeface="Lato"/>
                <a:sym typeface="Lato"/>
              </a:rPr>
              <a:t>:</a:t>
            </a:r>
            <a:endParaRPr i="1" sz="1700">
              <a:latin typeface="Lato"/>
              <a:ea typeface="Lato"/>
              <a:cs typeface="Lato"/>
              <a:sym typeface="Lato"/>
            </a:endParaRPr>
          </a:p>
          <a:p>
            <a:pPr indent="-311150" lvl="0" marL="457200" rtl="0" algn="l">
              <a:spcBef>
                <a:spcPts val="0"/>
              </a:spcBef>
              <a:spcAft>
                <a:spcPts val="0"/>
              </a:spcAft>
              <a:buSzPts val="1300"/>
              <a:buFont typeface="Lato"/>
              <a:buChar char="❏"/>
            </a:pPr>
            <a:r>
              <a:rPr i="1" lang="en" sz="1300">
                <a:latin typeface="Lato"/>
                <a:ea typeface="Lato"/>
                <a:cs typeface="Lato"/>
                <a:sym typeface="Lato"/>
              </a:rPr>
              <a:t>Do you think the article is an accurate representation of the Hillsdale community?</a:t>
            </a:r>
            <a:endParaRPr i="1" sz="1300">
              <a:latin typeface="Lato"/>
              <a:ea typeface="Lato"/>
              <a:cs typeface="Lato"/>
              <a:sym typeface="Lato"/>
            </a:endParaRPr>
          </a:p>
          <a:p>
            <a:pPr indent="-311150" lvl="0" marL="457200" rtl="0" algn="l">
              <a:spcBef>
                <a:spcPts val="0"/>
              </a:spcBef>
              <a:spcAft>
                <a:spcPts val="0"/>
              </a:spcAft>
              <a:buSzPts val="1300"/>
              <a:buFont typeface="Lato"/>
              <a:buChar char="❏"/>
            </a:pPr>
            <a:r>
              <a:rPr i="1" lang="en" sz="1300">
                <a:latin typeface="Lato"/>
                <a:ea typeface="Lato"/>
                <a:cs typeface="Lato"/>
                <a:sym typeface="Lato"/>
              </a:rPr>
              <a:t>What do you think about the proposed solutions to housing segregation in San Mateo neighborhoods?</a:t>
            </a:r>
            <a:endParaRPr i="1" sz="1300">
              <a:latin typeface="Lato"/>
              <a:ea typeface="Lato"/>
              <a:cs typeface="Lato"/>
              <a:sym typeface="Lato"/>
            </a:endParaRPr>
          </a:p>
          <a:p>
            <a:pPr indent="-311150" lvl="0" marL="457200" rtl="0" algn="l">
              <a:spcBef>
                <a:spcPts val="0"/>
              </a:spcBef>
              <a:spcAft>
                <a:spcPts val="0"/>
              </a:spcAft>
              <a:buSzPts val="1300"/>
              <a:buFont typeface="Lato"/>
              <a:buChar char="❏"/>
            </a:pPr>
            <a:r>
              <a:rPr i="1" lang="en" sz="1300">
                <a:latin typeface="Lato"/>
                <a:ea typeface="Lato"/>
                <a:cs typeface="Lato"/>
                <a:sym typeface="Lato"/>
              </a:rPr>
              <a:t>What do you think it means to be inspired and act?  What do you think of Sophia’s path to activism?  Would you go about it in the same way?  Why or why not?</a:t>
            </a:r>
            <a:endParaRPr sz="1600">
              <a:latin typeface="Droid Serif"/>
              <a:ea typeface="Droid Serif"/>
              <a:cs typeface="Droid Serif"/>
              <a:sym typeface="Droid Serif"/>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0"/>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Critical </a:t>
            </a:r>
            <a:endParaRPr/>
          </a:p>
          <a:p>
            <a:pPr indent="0" lvl="0" marL="0" rtl="0" algn="ctr">
              <a:spcBef>
                <a:spcPts val="0"/>
              </a:spcBef>
              <a:spcAft>
                <a:spcPts val="0"/>
              </a:spcAft>
              <a:buNone/>
            </a:pPr>
            <a:r>
              <a:rPr lang="en"/>
              <a:t>Vocabulary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1"/>
          <p:cNvSpPr txBox="1"/>
          <p:nvPr>
            <p:ph type="title"/>
          </p:nvPr>
        </p:nvSpPr>
        <p:spPr>
          <a:xfrm>
            <a:off x="916650" y="91575"/>
            <a:ext cx="7310700" cy="733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38761D"/>
                </a:solidFill>
              </a:rPr>
              <a:t>Systemic Racism: Definition</a:t>
            </a:r>
            <a:endParaRPr>
              <a:solidFill>
                <a:srgbClr val="38761D"/>
              </a:solidFill>
            </a:endParaRPr>
          </a:p>
        </p:txBody>
      </p:sp>
      <p:sp>
        <p:nvSpPr>
          <p:cNvPr id="179" name="Google Shape;179;p21"/>
          <p:cNvSpPr txBox="1"/>
          <p:nvPr>
            <p:ph idx="1" type="body"/>
          </p:nvPr>
        </p:nvSpPr>
        <p:spPr>
          <a:xfrm>
            <a:off x="367100" y="1048575"/>
            <a:ext cx="5615100" cy="3500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highlight>
                  <a:srgbClr val="FFCD00"/>
                </a:highlight>
              </a:rPr>
              <a:t>Systemic Racism:</a:t>
            </a:r>
            <a:r>
              <a:rPr lang="en"/>
              <a:t> institutional racism that is embedded as </a:t>
            </a:r>
            <a:r>
              <a:rPr lang="en">
                <a:solidFill>
                  <a:schemeClr val="accent6"/>
                </a:solidFill>
              </a:rPr>
              <a:t>normal practice</a:t>
            </a:r>
            <a:r>
              <a:rPr lang="en"/>
              <a:t> within society or an organization. </a:t>
            </a:r>
            <a:endParaRPr/>
          </a:p>
          <a:p>
            <a:pPr indent="0" lvl="0" marL="0" rtl="0" algn="l">
              <a:spcBef>
                <a:spcPts val="1200"/>
              </a:spcBef>
              <a:spcAft>
                <a:spcPts val="1200"/>
              </a:spcAft>
              <a:buNone/>
            </a:pPr>
            <a:r>
              <a:rPr lang="en"/>
              <a:t>It can lead to such issues as discrimination in criminal justice, employment, housing, health care, political power, and education, etc.</a:t>
            </a:r>
            <a:endParaRPr/>
          </a:p>
        </p:txBody>
      </p:sp>
      <p:pic>
        <p:nvPicPr>
          <p:cNvPr id="180" name="Google Shape;180;p21"/>
          <p:cNvPicPr preferRelativeResize="0"/>
          <p:nvPr/>
        </p:nvPicPr>
        <p:blipFill>
          <a:blip r:embed="rId3">
            <a:alphaModFix/>
          </a:blip>
          <a:stretch>
            <a:fillRect/>
          </a:stretch>
        </p:blipFill>
        <p:spPr>
          <a:xfrm>
            <a:off x="6391425" y="2143763"/>
            <a:ext cx="2194253" cy="1310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2"/>
          <p:cNvSpPr txBox="1"/>
          <p:nvPr>
            <p:ph type="title"/>
          </p:nvPr>
        </p:nvSpPr>
        <p:spPr>
          <a:xfrm>
            <a:off x="916650" y="91575"/>
            <a:ext cx="7310700" cy="733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38761D"/>
                </a:solidFill>
              </a:rPr>
              <a:t>Systemic Racism</a:t>
            </a:r>
            <a:endParaRPr>
              <a:solidFill>
                <a:srgbClr val="38761D"/>
              </a:solidFill>
            </a:endParaRPr>
          </a:p>
        </p:txBody>
      </p:sp>
      <p:sp>
        <p:nvSpPr>
          <p:cNvPr id="186" name="Google Shape;186;p22"/>
          <p:cNvSpPr txBox="1"/>
          <p:nvPr>
            <p:ph idx="1" type="body"/>
          </p:nvPr>
        </p:nvSpPr>
        <p:spPr>
          <a:xfrm>
            <a:off x="400350" y="896425"/>
            <a:ext cx="3978600" cy="2880000"/>
          </a:xfrm>
          <a:prstGeom prst="rect">
            <a:avLst/>
          </a:prstGeom>
          <a:solidFill>
            <a:srgbClr val="D9EAD3"/>
          </a:solidFill>
          <a:ln>
            <a:noFill/>
          </a:ln>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sz="1800">
                <a:solidFill>
                  <a:srgbClr val="000000"/>
                </a:solidFill>
              </a:rPr>
              <a:t>As you watch the video, respond to the questions:</a:t>
            </a:r>
            <a:endParaRPr b="1" sz="1800">
              <a:solidFill>
                <a:srgbClr val="000000"/>
              </a:solidFill>
            </a:endParaRPr>
          </a:p>
          <a:p>
            <a:pPr indent="-361950" lvl="0" marL="457200" rtl="0" algn="l">
              <a:spcBef>
                <a:spcPts val="1200"/>
              </a:spcBef>
              <a:spcAft>
                <a:spcPts val="0"/>
              </a:spcAft>
              <a:buClr>
                <a:srgbClr val="0000FF"/>
              </a:buClr>
              <a:buSzPts val="2100"/>
              <a:buChar char="●"/>
            </a:pPr>
            <a:r>
              <a:rPr b="1" i="1" lang="en" sz="2100">
                <a:solidFill>
                  <a:srgbClr val="0000FF"/>
                </a:solidFill>
              </a:rPr>
              <a:t>Why do you think systemic racism might exist/continue in our society today?  Explain</a:t>
            </a:r>
            <a:endParaRPr b="1" i="1" sz="2100">
              <a:solidFill>
                <a:srgbClr val="0000FF"/>
              </a:solidFill>
            </a:endParaRPr>
          </a:p>
          <a:p>
            <a:pPr indent="-361950" lvl="0" marL="457200" rtl="0" algn="l">
              <a:spcBef>
                <a:spcPts val="0"/>
              </a:spcBef>
              <a:spcAft>
                <a:spcPts val="0"/>
              </a:spcAft>
              <a:buClr>
                <a:srgbClr val="0000FF"/>
              </a:buClr>
              <a:buSzPts val="2100"/>
              <a:buChar char="●"/>
            </a:pPr>
            <a:r>
              <a:rPr b="1" i="1" lang="en" sz="2100">
                <a:solidFill>
                  <a:srgbClr val="0000FF"/>
                </a:solidFill>
              </a:rPr>
              <a:t>What is an example of systemic racism you've seen so far in THUG?</a:t>
            </a:r>
            <a:endParaRPr b="1" i="1" sz="2100">
              <a:solidFill>
                <a:srgbClr val="0000FF"/>
              </a:solidFill>
            </a:endParaRPr>
          </a:p>
        </p:txBody>
      </p:sp>
      <p:pic>
        <p:nvPicPr>
          <p:cNvPr descr="What is structural? What is institutional racism? What is systemic racism? We explain the definition and also look into examples that impact people of color including African Americans.&#10;&#10;For more information: https://abc7ne.ws/2Ob9bgC" id="187" name="Google Shape;187;p22" title="What are structural, institutional and systemic racism?">
            <a:hlinkClick r:id="rId3"/>
          </p:cNvPr>
          <p:cNvPicPr preferRelativeResize="0"/>
          <p:nvPr/>
        </p:nvPicPr>
        <p:blipFill>
          <a:blip r:embed="rId4">
            <a:alphaModFix/>
          </a:blip>
          <a:stretch>
            <a:fillRect/>
          </a:stretch>
        </p:blipFill>
        <p:spPr>
          <a:xfrm>
            <a:off x="4640877" y="1227975"/>
            <a:ext cx="4101526" cy="3076150"/>
          </a:xfrm>
          <a:prstGeom prst="rect">
            <a:avLst/>
          </a:prstGeom>
          <a:noFill/>
          <a:ln>
            <a:noFill/>
          </a:ln>
        </p:spPr>
      </p:pic>
      <p:sp>
        <p:nvSpPr>
          <p:cNvPr id="188" name="Google Shape;188;p22"/>
          <p:cNvSpPr txBox="1"/>
          <p:nvPr/>
        </p:nvSpPr>
        <p:spPr>
          <a:xfrm>
            <a:off x="416175" y="3720325"/>
            <a:ext cx="3115800" cy="58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b="1" lang="en" sz="1600" u="sng">
                <a:latin typeface="Bree Serif"/>
                <a:ea typeface="Bree Serif"/>
                <a:cs typeface="Bree Serif"/>
                <a:sym typeface="Bree Serif"/>
              </a:rPr>
              <a:t>Source</a:t>
            </a:r>
            <a:r>
              <a:rPr b="1" lang="en" sz="1600">
                <a:latin typeface="Bree Serif"/>
                <a:ea typeface="Bree Serif"/>
                <a:cs typeface="Bree Serif"/>
                <a:sym typeface="Bree Serif"/>
              </a:rPr>
              <a:t>: </a:t>
            </a:r>
            <a:r>
              <a:rPr lang="en" sz="1600">
                <a:latin typeface="Bree Serif"/>
                <a:ea typeface="Bree Serif"/>
                <a:cs typeface="Bree Serif"/>
                <a:sym typeface="Bree Serif"/>
              </a:rPr>
              <a:t>“What are structural, institutional and systemic racism?” </a:t>
            </a:r>
            <a:r>
              <a:rPr i="1" lang="en" sz="1600">
                <a:latin typeface="Bree Serif"/>
                <a:ea typeface="Bree Serif"/>
                <a:cs typeface="Bree Serif"/>
                <a:sym typeface="Bree Serif"/>
              </a:rPr>
              <a:t>ABC7 News Bay Area </a:t>
            </a:r>
            <a:r>
              <a:rPr lang="en" sz="1600">
                <a:latin typeface="Bree Serif"/>
                <a:ea typeface="Bree Serif"/>
                <a:cs typeface="Bree Serif"/>
                <a:sym typeface="Bree Serif"/>
              </a:rPr>
              <a:t>(July 9, 2020)</a:t>
            </a:r>
            <a:endParaRPr sz="1600">
              <a:latin typeface="Bree Serif"/>
              <a:ea typeface="Bree Serif"/>
              <a:cs typeface="Bree Serif"/>
              <a:sym typeface="Bree Serif"/>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Critical </a:t>
            </a:r>
            <a:endParaRPr/>
          </a:p>
          <a:p>
            <a:pPr indent="0" lvl="0" marL="0" rtl="0" algn="ctr">
              <a:spcBef>
                <a:spcPts val="0"/>
              </a:spcBef>
              <a:spcAft>
                <a:spcPts val="0"/>
              </a:spcAft>
              <a:buNone/>
            </a:pPr>
            <a:r>
              <a:rPr lang="en"/>
              <a:t>Concepts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4"/>
          <p:cNvSpPr txBox="1"/>
          <p:nvPr>
            <p:ph type="title"/>
          </p:nvPr>
        </p:nvSpPr>
        <p:spPr>
          <a:xfrm>
            <a:off x="916650" y="91575"/>
            <a:ext cx="7310700" cy="733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000" u="sng">
                <a:solidFill>
                  <a:schemeClr val="hlink"/>
                </a:solidFill>
                <a:hlinkClick r:id="rId3"/>
              </a:rPr>
              <a:t>Reuters Infographic Article: The Race Gap</a:t>
            </a:r>
            <a:endParaRPr sz="3000">
              <a:solidFill>
                <a:srgbClr val="A64D79"/>
              </a:solidFill>
            </a:endParaRPr>
          </a:p>
        </p:txBody>
      </p:sp>
      <p:sp>
        <p:nvSpPr>
          <p:cNvPr id="199" name="Google Shape;199;p24"/>
          <p:cNvSpPr txBox="1"/>
          <p:nvPr>
            <p:ph idx="1" type="body"/>
          </p:nvPr>
        </p:nvSpPr>
        <p:spPr>
          <a:xfrm>
            <a:off x="479550" y="825375"/>
            <a:ext cx="3479100" cy="3840600"/>
          </a:xfrm>
          <a:prstGeom prst="rect">
            <a:avLst/>
          </a:prstGeom>
          <a:solidFill>
            <a:srgbClr val="EAD1DC"/>
          </a:solidFill>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1900">
                <a:solidFill>
                  <a:srgbClr val="000000"/>
                </a:solidFill>
              </a:rPr>
              <a:t>In order to understand how racism is systemic in America, you will read through this infographic article from Reuters looking at different topics complete the organizer.  </a:t>
            </a:r>
            <a:endParaRPr sz="1900">
              <a:solidFill>
                <a:srgbClr val="000000"/>
              </a:solidFill>
            </a:endParaRPr>
          </a:p>
          <a:p>
            <a:pPr indent="-363696" lvl="0" marL="457200" rtl="0" algn="l">
              <a:spcBef>
                <a:spcPts val="1000"/>
              </a:spcBef>
              <a:spcAft>
                <a:spcPts val="0"/>
              </a:spcAft>
              <a:buClr>
                <a:srgbClr val="000000"/>
              </a:buClr>
              <a:buSzPct val="100000"/>
              <a:buChar char="●"/>
            </a:pPr>
            <a:r>
              <a:rPr i="1" lang="en" sz="2300">
                <a:solidFill>
                  <a:srgbClr val="000000"/>
                </a:solidFill>
              </a:rPr>
              <a:t>You should read </a:t>
            </a:r>
            <a:r>
              <a:rPr b="1" i="1" lang="en" sz="2300" u="sng">
                <a:solidFill>
                  <a:srgbClr val="000000"/>
                </a:solidFill>
              </a:rPr>
              <a:t>at least 12</a:t>
            </a:r>
            <a:r>
              <a:rPr i="1" lang="en" sz="2300">
                <a:solidFill>
                  <a:srgbClr val="000000"/>
                </a:solidFill>
              </a:rPr>
              <a:t> infographics </a:t>
            </a:r>
            <a:endParaRPr i="1" sz="2300">
              <a:solidFill>
                <a:srgbClr val="000000"/>
              </a:solidFill>
            </a:endParaRPr>
          </a:p>
          <a:p>
            <a:pPr indent="-363696" lvl="0" marL="457200" rtl="0" algn="l">
              <a:spcBef>
                <a:spcPts val="0"/>
              </a:spcBef>
              <a:spcAft>
                <a:spcPts val="0"/>
              </a:spcAft>
              <a:buClr>
                <a:srgbClr val="000000"/>
              </a:buClr>
              <a:buSzPct val="100000"/>
              <a:buChar char="●"/>
            </a:pPr>
            <a:r>
              <a:rPr i="1" lang="en" sz="2300">
                <a:solidFill>
                  <a:srgbClr val="000000"/>
                </a:solidFill>
              </a:rPr>
              <a:t>However, you are encouraged to read them </a:t>
            </a:r>
            <a:r>
              <a:rPr b="1" i="1" lang="en" sz="2300" u="sng">
                <a:solidFill>
                  <a:srgbClr val="000000"/>
                </a:solidFill>
              </a:rPr>
              <a:t>all</a:t>
            </a:r>
            <a:endParaRPr i="1" sz="2300">
              <a:solidFill>
                <a:srgbClr val="000000"/>
              </a:solidFill>
            </a:endParaRPr>
          </a:p>
          <a:p>
            <a:pPr indent="0" lvl="0" marL="0" rtl="0" algn="l">
              <a:spcBef>
                <a:spcPts val="1000"/>
              </a:spcBef>
              <a:spcAft>
                <a:spcPts val="1000"/>
              </a:spcAft>
              <a:buNone/>
            </a:pPr>
            <a:r>
              <a:t/>
            </a:r>
            <a:endParaRPr sz="1400">
              <a:solidFill>
                <a:srgbClr val="000000"/>
              </a:solidFill>
            </a:endParaRPr>
          </a:p>
        </p:txBody>
      </p:sp>
      <p:pic>
        <p:nvPicPr>
          <p:cNvPr id="200" name="Google Shape;200;p24"/>
          <p:cNvPicPr preferRelativeResize="0"/>
          <p:nvPr/>
        </p:nvPicPr>
        <p:blipFill>
          <a:blip r:embed="rId4">
            <a:alphaModFix/>
          </a:blip>
          <a:stretch>
            <a:fillRect/>
          </a:stretch>
        </p:blipFill>
        <p:spPr>
          <a:xfrm>
            <a:off x="4096075" y="825375"/>
            <a:ext cx="4757524" cy="3061194"/>
          </a:xfrm>
          <a:prstGeom prst="rect">
            <a:avLst/>
          </a:prstGeom>
          <a:noFill/>
          <a:ln>
            <a:noFill/>
          </a:ln>
        </p:spPr>
      </p:pic>
      <p:pic>
        <p:nvPicPr>
          <p:cNvPr id="201" name="Google Shape;201;p24"/>
          <p:cNvPicPr preferRelativeResize="0"/>
          <p:nvPr/>
        </p:nvPicPr>
        <p:blipFill>
          <a:blip r:embed="rId5">
            <a:alphaModFix/>
          </a:blip>
          <a:stretch>
            <a:fillRect/>
          </a:stretch>
        </p:blipFill>
        <p:spPr>
          <a:xfrm>
            <a:off x="4522220" y="3918470"/>
            <a:ext cx="1225000" cy="1225025"/>
          </a:xfrm>
          <a:prstGeom prst="rect">
            <a:avLst/>
          </a:prstGeom>
          <a:noFill/>
          <a:ln>
            <a:noFill/>
          </a:ln>
        </p:spPr>
      </p:pic>
      <p:pic>
        <p:nvPicPr>
          <p:cNvPr id="202" name="Google Shape;202;p24"/>
          <p:cNvPicPr preferRelativeResize="0"/>
          <p:nvPr/>
        </p:nvPicPr>
        <p:blipFill>
          <a:blip r:embed="rId6">
            <a:alphaModFix/>
          </a:blip>
          <a:stretch>
            <a:fillRect/>
          </a:stretch>
        </p:blipFill>
        <p:spPr>
          <a:xfrm>
            <a:off x="6082200" y="3918473"/>
            <a:ext cx="2450050" cy="1225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5"/>
          <p:cNvSpPr txBox="1"/>
          <p:nvPr>
            <p:ph type="title"/>
          </p:nvPr>
        </p:nvSpPr>
        <p:spPr>
          <a:xfrm>
            <a:off x="916650" y="91575"/>
            <a:ext cx="7310700" cy="733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000">
                <a:solidFill>
                  <a:srgbClr val="A64D79"/>
                </a:solidFill>
              </a:rPr>
              <a:t>Reuters Infographic Article: The Race Gap</a:t>
            </a:r>
            <a:endParaRPr sz="3000">
              <a:solidFill>
                <a:srgbClr val="A64D79"/>
              </a:solidFill>
            </a:endParaRPr>
          </a:p>
        </p:txBody>
      </p:sp>
      <p:sp>
        <p:nvSpPr>
          <p:cNvPr id="208" name="Google Shape;208;p25"/>
          <p:cNvSpPr txBox="1"/>
          <p:nvPr>
            <p:ph idx="1" type="body"/>
          </p:nvPr>
        </p:nvSpPr>
        <p:spPr>
          <a:xfrm>
            <a:off x="479550" y="825375"/>
            <a:ext cx="3479100" cy="3840900"/>
          </a:xfrm>
          <a:prstGeom prst="rect">
            <a:avLst/>
          </a:prstGeom>
          <a:solidFill>
            <a:srgbClr val="EAD1DC"/>
          </a:solidFill>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b="1" lang="en" sz="1700">
                <a:solidFill>
                  <a:srgbClr val="000000"/>
                </a:solidFill>
              </a:rPr>
              <a:t>Directions: </a:t>
            </a:r>
            <a:r>
              <a:rPr lang="en" sz="1700">
                <a:solidFill>
                  <a:srgbClr val="000000"/>
                </a:solidFill>
              </a:rPr>
              <a:t>use the mind map to draw lines between topics/structures that you believe are connected to each other.</a:t>
            </a:r>
            <a:endParaRPr sz="1700">
              <a:solidFill>
                <a:srgbClr val="000000"/>
              </a:solidFill>
            </a:endParaRPr>
          </a:p>
          <a:p>
            <a:pPr indent="0" lvl="0" marL="0" rtl="0" algn="l">
              <a:spcBef>
                <a:spcPts val="1000"/>
              </a:spcBef>
              <a:spcAft>
                <a:spcPts val="0"/>
              </a:spcAft>
              <a:buNone/>
            </a:pPr>
            <a:r>
              <a:rPr lang="en" sz="1700">
                <a:solidFill>
                  <a:srgbClr val="000000"/>
                </a:solidFill>
              </a:rPr>
              <a:t>After you’ve completed drawing as many connections as you can think of, answer the following question:</a:t>
            </a:r>
            <a:endParaRPr sz="1700">
              <a:solidFill>
                <a:srgbClr val="000000"/>
              </a:solidFill>
            </a:endParaRPr>
          </a:p>
          <a:p>
            <a:pPr indent="-328453" lvl="0" marL="457200" rtl="0" algn="l">
              <a:spcBef>
                <a:spcPts val="1000"/>
              </a:spcBef>
              <a:spcAft>
                <a:spcPts val="0"/>
              </a:spcAft>
              <a:buClr>
                <a:srgbClr val="000000"/>
              </a:buClr>
              <a:buSzPct val="100000"/>
              <a:buChar char="●"/>
            </a:pPr>
            <a:r>
              <a:rPr b="1" i="1" lang="en" sz="1700">
                <a:solidFill>
                  <a:srgbClr val="000000"/>
                </a:solidFill>
              </a:rPr>
              <a:t>How might these connections between different components/structures make it so that systemic racism is embedded (lasting and strong) in our society?</a:t>
            </a:r>
            <a:endParaRPr b="1" i="1" sz="1700">
              <a:solidFill>
                <a:srgbClr val="000000"/>
              </a:solidFill>
            </a:endParaRPr>
          </a:p>
          <a:p>
            <a:pPr indent="0" lvl="0" marL="0" rtl="0" algn="l">
              <a:spcBef>
                <a:spcPts val="1200"/>
              </a:spcBef>
              <a:spcAft>
                <a:spcPts val="1000"/>
              </a:spcAft>
              <a:buNone/>
            </a:pPr>
            <a:r>
              <a:t/>
            </a:r>
            <a:endParaRPr sz="1400">
              <a:solidFill>
                <a:srgbClr val="000000"/>
              </a:solidFill>
            </a:endParaRPr>
          </a:p>
        </p:txBody>
      </p:sp>
      <p:pic>
        <p:nvPicPr>
          <p:cNvPr id="209" name="Google Shape;209;p25"/>
          <p:cNvPicPr preferRelativeResize="0"/>
          <p:nvPr/>
        </p:nvPicPr>
        <p:blipFill>
          <a:blip r:embed="rId3">
            <a:alphaModFix/>
          </a:blip>
          <a:stretch>
            <a:fillRect/>
          </a:stretch>
        </p:blipFill>
        <p:spPr>
          <a:xfrm>
            <a:off x="4298075" y="825363"/>
            <a:ext cx="4118672" cy="2904075"/>
          </a:xfrm>
          <a:prstGeom prst="rect">
            <a:avLst/>
          </a:prstGeom>
          <a:noFill/>
          <a:ln>
            <a:noFill/>
          </a:ln>
        </p:spPr>
      </p:pic>
      <p:pic>
        <p:nvPicPr>
          <p:cNvPr id="210" name="Google Shape;210;p25"/>
          <p:cNvPicPr preferRelativeResize="0"/>
          <p:nvPr/>
        </p:nvPicPr>
        <p:blipFill>
          <a:blip r:embed="rId4">
            <a:alphaModFix/>
          </a:blip>
          <a:stretch>
            <a:fillRect/>
          </a:stretch>
        </p:blipFill>
        <p:spPr>
          <a:xfrm>
            <a:off x="4522220" y="3918470"/>
            <a:ext cx="1225000" cy="1225025"/>
          </a:xfrm>
          <a:prstGeom prst="rect">
            <a:avLst/>
          </a:prstGeom>
          <a:noFill/>
          <a:ln>
            <a:noFill/>
          </a:ln>
        </p:spPr>
      </p:pic>
      <p:pic>
        <p:nvPicPr>
          <p:cNvPr id="211" name="Google Shape;211;p25"/>
          <p:cNvPicPr preferRelativeResize="0"/>
          <p:nvPr/>
        </p:nvPicPr>
        <p:blipFill>
          <a:blip r:embed="rId5">
            <a:alphaModFix/>
          </a:blip>
          <a:stretch>
            <a:fillRect/>
          </a:stretch>
        </p:blipFill>
        <p:spPr>
          <a:xfrm>
            <a:off x="6799025" y="3918475"/>
            <a:ext cx="2188650" cy="1094325"/>
          </a:xfrm>
          <a:prstGeom prst="rect">
            <a:avLst/>
          </a:prstGeom>
          <a:noFill/>
          <a:ln>
            <a:noFill/>
          </a:ln>
        </p:spPr>
      </p:pic>
      <p:sp>
        <p:nvSpPr>
          <p:cNvPr id="212" name="Google Shape;212;p25"/>
          <p:cNvSpPr/>
          <p:nvPr/>
        </p:nvSpPr>
        <p:spPr>
          <a:xfrm>
            <a:off x="4339175" y="807700"/>
            <a:ext cx="1353000" cy="4287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chemeClr val="dk1"/>
              </a:highlight>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6"/>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Conclusive Dialogue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7"/>
          <p:cNvSpPr txBox="1"/>
          <p:nvPr>
            <p:ph type="title"/>
          </p:nvPr>
        </p:nvSpPr>
        <p:spPr>
          <a:xfrm>
            <a:off x="916650" y="91575"/>
            <a:ext cx="7310700" cy="733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000">
                <a:solidFill>
                  <a:srgbClr val="A64D79"/>
                </a:solidFill>
              </a:rPr>
              <a:t>Reuters Infographic Article: The Race Gap</a:t>
            </a:r>
            <a:endParaRPr sz="3000">
              <a:solidFill>
                <a:srgbClr val="A64D79"/>
              </a:solidFill>
            </a:endParaRPr>
          </a:p>
        </p:txBody>
      </p:sp>
      <p:sp>
        <p:nvSpPr>
          <p:cNvPr id="223" name="Google Shape;223;p27"/>
          <p:cNvSpPr txBox="1"/>
          <p:nvPr>
            <p:ph idx="1" type="body"/>
          </p:nvPr>
        </p:nvSpPr>
        <p:spPr>
          <a:xfrm>
            <a:off x="479550" y="1130175"/>
            <a:ext cx="8159400" cy="2400000"/>
          </a:xfrm>
          <a:prstGeom prst="rect">
            <a:avLst/>
          </a:prstGeom>
          <a:solidFill>
            <a:srgbClr val="EAD1DC"/>
          </a:solidFill>
        </p:spPr>
        <p:txBody>
          <a:bodyPr anchorCtr="0" anchor="t" bIns="91425" lIns="91425" spcFirstLastPara="1" rIns="91425" wrap="square" tIns="91425">
            <a:normAutofit/>
          </a:bodyPr>
          <a:lstStyle/>
          <a:p>
            <a:pPr indent="0" lvl="0" marL="0" rtl="0" algn="l">
              <a:spcBef>
                <a:spcPts val="0"/>
              </a:spcBef>
              <a:spcAft>
                <a:spcPts val="0"/>
              </a:spcAft>
              <a:buNone/>
            </a:pPr>
            <a:r>
              <a:rPr b="1" lang="en" sz="1700">
                <a:solidFill>
                  <a:srgbClr val="000000"/>
                </a:solidFill>
              </a:rPr>
              <a:t>Directions: </a:t>
            </a:r>
            <a:r>
              <a:rPr lang="en" sz="1700">
                <a:solidFill>
                  <a:srgbClr val="000000"/>
                </a:solidFill>
              </a:rPr>
              <a:t>After you’ve completed drawing as many connections as you can think of, answer the following reflection questions:</a:t>
            </a:r>
            <a:endParaRPr sz="1700">
              <a:solidFill>
                <a:srgbClr val="000000"/>
              </a:solidFill>
            </a:endParaRPr>
          </a:p>
          <a:p>
            <a:pPr indent="-336550" lvl="0" marL="457200" rtl="0" algn="l">
              <a:spcBef>
                <a:spcPts val="1000"/>
              </a:spcBef>
              <a:spcAft>
                <a:spcPts val="0"/>
              </a:spcAft>
              <a:buClr>
                <a:srgbClr val="000000"/>
              </a:buClr>
              <a:buSzPts val="1700"/>
              <a:buChar char="●"/>
            </a:pPr>
            <a:r>
              <a:rPr b="1" i="1" lang="en" sz="1700">
                <a:solidFill>
                  <a:srgbClr val="000000"/>
                </a:solidFill>
              </a:rPr>
              <a:t>How might these connections between different components/structures make it so that systemic racism is embedded (lasting and strong) in our society?</a:t>
            </a:r>
            <a:br>
              <a:rPr b="1" i="1" lang="en" sz="1700">
                <a:solidFill>
                  <a:srgbClr val="000000"/>
                </a:solidFill>
              </a:rPr>
            </a:br>
            <a:endParaRPr b="1" i="1" sz="1700">
              <a:solidFill>
                <a:srgbClr val="000000"/>
              </a:solidFill>
            </a:endParaRPr>
          </a:p>
          <a:p>
            <a:pPr indent="-336550" lvl="0" marL="457200" rtl="0" algn="l">
              <a:spcBef>
                <a:spcPts val="0"/>
              </a:spcBef>
              <a:spcAft>
                <a:spcPts val="0"/>
              </a:spcAft>
              <a:buClr>
                <a:srgbClr val="000000"/>
              </a:buClr>
              <a:buSzPts val="1700"/>
              <a:buChar char="●"/>
            </a:pPr>
            <a:r>
              <a:rPr b="1" i="1" lang="en" sz="1700">
                <a:solidFill>
                  <a:srgbClr val="000000"/>
                </a:solidFill>
              </a:rPr>
              <a:t>Which topic of system racism do you think affects society the most? Why?</a:t>
            </a:r>
            <a:endParaRPr b="1" i="1" sz="1700">
              <a:solidFill>
                <a:srgbClr val="000000"/>
              </a:solidFill>
            </a:endParaRPr>
          </a:p>
          <a:p>
            <a:pPr indent="0" lvl="0" marL="0" rtl="0" algn="l">
              <a:spcBef>
                <a:spcPts val="0"/>
              </a:spcBef>
              <a:spcAft>
                <a:spcPts val="1000"/>
              </a:spcAft>
              <a:buNone/>
            </a:pPr>
            <a:r>
              <a:t/>
            </a:r>
            <a:endParaRPr sz="1400">
              <a:solidFill>
                <a:srgbClr val="000000"/>
              </a:solidFill>
            </a:endParaRPr>
          </a:p>
        </p:txBody>
      </p:sp>
      <p:pic>
        <p:nvPicPr>
          <p:cNvPr id="224" name="Google Shape;224;p27"/>
          <p:cNvPicPr preferRelativeResize="0"/>
          <p:nvPr/>
        </p:nvPicPr>
        <p:blipFill>
          <a:blip r:embed="rId3">
            <a:alphaModFix/>
          </a:blip>
          <a:stretch>
            <a:fillRect/>
          </a:stretch>
        </p:blipFill>
        <p:spPr>
          <a:xfrm>
            <a:off x="5154807" y="3819095"/>
            <a:ext cx="1225000" cy="1225025"/>
          </a:xfrm>
          <a:prstGeom prst="rect">
            <a:avLst/>
          </a:prstGeom>
          <a:noFill/>
          <a:ln>
            <a:noFill/>
          </a:ln>
        </p:spPr>
      </p:pic>
      <p:pic>
        <p:nvPicPr>
          <p:cNvPr id="225" name="Google Shape;225;p27"/>
          <p:cNvPicPr preferRelativeResize="0"/>
          <p:nvPr/>
        </p:nvPicPr>
        <p:blipFill>
          <a:blip r:embed="rId4">
            <a:alphaModFix/>
          </a:blip>
          <a:stretch>
            <a:fillRect/>
          </a:stretch>
        </p:blipFill>
        <p:spPr>
          <a:xfrm>
            <a:off x="6525675" y="3819098"/>
            <a:ext cx="2450050" cy="1225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8"/>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Cultural Production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9"/>
          <p:cNvSpPr txBox="1"/>
          <p:nvPr>
            <p:ph type="title"/>
          </p:nvPr>
        </p:nvSpPr>
        <p:spPr>
          <a:xfrm>
            <a:off x="916650" y="91575"/>
            <a:ext cx="7310700" cy="733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3000">
                <a:solidFill>
                  <a:srgbClr val="3D85C6"/>
                </a:solidFill>
              </a:rPr>
              <a:t>Group Exploration Preference Form</a:t>
            </a:r>
            <a:r>
              <a:rPr lang="en" sz="3000">
                <a:solidFill>
                  <a:srgbClr val="674EA7"/>
                </a:solidFill>
              </a:rPr>
              <a:t> </a:t>
            </a:r>
            <a:endParaRPr sz="3000">
              <a:solidFill>
                <a:srgbClr val="674EA7"/>
              </a:solidFill>
            </a:endParaRPr>
          </a:p>
        </p:txBody>
      </p:sp>
      <p:sp>
        <p:nvSpPr>
          <p:cNvPr id="236" name="Google Shape;236;p29"/>
          <p:cNvSpPr txBox="1"/>
          <p:nvPr/>
        </p:nvSpPr>
        <p:spPr>
          <a:xfrm>
            <a:off x="453900" y="831000"/>
            <a:ext cx="4143300" cy="3977700"/>
          </a:xfrm>
          <a:prstGeom prst="rect">
            <a:avLst/>
          </a:prstGeom>
          <a:solidFill>
            <a:srgbClr val="CFE2F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500">
                <a:latin typeface="Lato"/>
                <a:ea typeface="Lato"/>
                <a:cs typeface="Lato"/>
                <a:sym typeface="Lato"/>
              </a:rPr>
              <a:t>After browsing through the list of topics in the Reuters Systemic Racism Article, commit to your </a:t>
            </a:r>
            <a:r>
              <a:rPr lang="en" sz="2500" u="sng">
                <a:solidFill>
                  <a:schemeClr val="hlink"/>
                </a:solidFill>
                <a:latin typeface="Lato"/>
                <a:ea typeface="Lato"/>
                <a:cs typeface="Lato"/>
                <a:sym typeface="Lato"/>
                <a:hlinkClick r:id="rId3"/>
              </a:rPr>
              <a:t>TOP 2 topics (Google Form LINK)</a:t>
            </a:r>
            <a:r>
              <a:rPr lang="en" sz="2500">
                <a:latin typeface="Lato"/>
                <a:ea typeface="Lato"/>
                <a:cs typeface="Lato"/>
                <a:sym typeface="Lato"/>
              </a:rPr>
              <a:t>. </a:t>
            </a:r>
            <a:endParaRPr sz="2500">
              <a:latin typeface="Lato"/>
              <a:ea typeface="Lato"/>
              <a:cs typeface="Lato"/>
              <a:sym typeface="Lato"/>
            </a:endParaRPr>
          </a:p>
          <a:p>
            <a:pPr indent="0" lvl="0" marL="0" rtl="0" algn="l">
              <a:spcBef>
                <a:spcPts val="0"/>
              </a:spcBef>
              <a:spcAft>
                <a:spcPts val="0"/>
              </a:spcAft>
              <a:buNone/>
            </a:pPr>
            <a:r>
              <a:t/>
            </a:r>
            <a:endParaRPr sz="2500">
              <a:latin typeface="Lato"/>
              <a:ea typeface="Lato"/>
              <a:cs typeface="Lato"/>
              <a:sym typeface="Lato"/>
            </a:endParaRPr>
          </a:p>
          <a:p>
            <a:pPr indent="0" lvl="0" marL="0" rtl="0" algn="l">
              <a:spcBef>
                <a:spcPts val="0"/>
              </a:spcBef>
              <a:spcAft>
                <a:spcPts val="0"/>
              </a:spcAft>
              <a:buNone/>
            </a:pPr>
            <a:r>
              <a:rPr lang="en" sz="2500">
                <a:latin typeface="Lato"/>
                <a:ea typeface="Lato"/>
                <a:cs typeface="Lato"/>
                <a:sym typeface="Lato"/>
              </a:rPr>
              <a:t>You will be researching and presenting on this topic in next week’s Roundtable Discussion.</a:t>
            </a:r>
            <a:endParaRPr sz="3100">
              <a:latin typeface="Lato"/>
              <a:ea typeface="Lato"/>
              <a:cs typeface="Lato"/>
              <a:sym typeface="Lato"/>
            </a:endParaRPr>
          </a:p>
          <a:p>
            <a:pPr indent="0" lvl="0" marL="914400" rtl="0" algn="l">
              <a:lnSpc>
                <a:spcPct val="100000"/>
              </a:lnSpc>
              <a:spcBef>
                <a:spcPts val="0"/>
              </a:spcBef>
              <a:spcAft>
                <a:spcPts val="600"/>
              </a:spcAft>
              <a:buNone/>
            </a:pPr>
            <a:r>
              <a:t/>
            </a:r>
            <a:endParaRPr i="1" sz="1800">
              <a:latin typeface="Lato"/>
              <a:ea typeface="Lato"/>
              <a:cs typeface="Lato"/>
              <a:sym typeface="Lato"/>
            </a:endParaRPr>
          </a:p>
        </p:txBody>
      </p:sp>
      <p:pic>
        <p:nvPicPr>
          <p:cNvPr id="237" name="Google Shape;237;p29"/>
          <p:cNvPicPr preferRelativeResize="0"/>
          <p:nvPr/>
        </p:nvPicPr>
        <p:blipFill>
          <a:blip r:embed="rId4">
            <a:alphaModFix/>
          </a:blip>
          <a:stretch>
            <a:fillRect/>
          </a:stretch>
        </p:blipFill>
        <p:spPr>
          <a:xfrm>
            <a:off x="4901150" y="750475"/>
            <a:ext cx="3808789" cy="4013324"/>
          </a:xfrm>
          <a:prstGeom prst="rect">
            <a:avLst/>
          </a:prstGeom>
          <a:noFill/>
          <a:ln>
            <a:noFill/>
          </a:ln>
        </p:spPr>
      </p:pic>
      <p:sp>
        <p:nvSpPr>
          <p:cNvPr id="238" name="Google Shape;238;p29"/>
          <p:cNvSpPr txBox="1"/>
          <p:nvPr/>
        </p:nvSpPr>
        <p:spPr>
          <a:xfrm>
            <a:off x="5734500" y="4646700"/>
            <a:ext cx="3409500" cy="496800"/>
          </a:xfrm>
          <a:prstGeom prst="rect">
            <a:avLst/>
          </a:prstGeom>
          <a:solidFill>
            <a:srgbClr val="CFE2F3"/>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u="sng">
                <a:solidFill>
                  <a:schemeClr val="hlink"/>
                </a:solidFill>
                <a:latin typeface="Droid Serif"/>
                <a:ea typeface="Droid Serif"/>
                <a:cs typeface="Droid Serif"/>
                <a:sym typeface="Droid Serif"/>
                <a:hlinkClick r:id="rId5"/>
              </a:rPr>
              <a:t>Systemic Racism Exploration</a:t>
            </a:r>
            <a:endParaRPr sz="2000">
              <a:solidFill>
                <a:srgbClr val="0000FF"/>
              </a:solidFill>
              <a:latin typeface="Droid Serif"/>
              <a:ea typeface="Droid Serif"/>
              <a:cs typeface="Droid Serif"/>
              <a:sym typeface="Droid Serif"/>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0"/>
          <p:cNvSpPr txBox="1"/>
          <p:nvPr>
            <p:ph type="title"/>
          </p:nvPr>
        </p:nvSpPr>
        <p:spPr>
          <a:xfrm>
            <a:off x="916650" y="-60825"/>
            <a:ext cx="7310700" cy="733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Systemic Racism Exploration: </a:t>
            </a:r>
            <a:endParaRPr/>
          </a:p>
          <a:p>
            <a:pPr indent="0" lvl="0" marL="0" rtl="0" algn="l">
              <a:spcBef>
                <a:spcPts val="0"/>
              </a:spcBef>
              <a:spcAft>
                <a:spcPts val="0"/>
              </a:spcAft>
              <a:buNone/>
            </a:pPr>
            <a:r>
              <a:rPr lang="en"/>
              <a:t>Gathering Evidence</a:t>
            </a:r>
            <a:endParaRPr/>
          </a:p>
        </p:txBody>
      </p:sp>
      <p:sp>
        <p:nvSpPr>
          <p:cNvPr id="244" name="Google Shape;244;p30"/>
          <p:cNvSpPr txBox="1"/>
          <p:nvPr>
            <p:ph idx="1" type="body"/>
          </p:nvPr>
        </p:nvSpPr>
        <p:spPr>
          <a:xfrm>
            <a:off x="916650" y="950850"/>
            <a:ext cx="7310700" cy="4035900"/>
          </a:xfrm>
          <a:prstGeom prst="rect">
            <a:avLst/>
          </a:prstGeom>
        </p:spPr>
        <p:txBody>
          <a:bodyPr anchorCtr="0" anchor="t" bIns="91425" lIns="91425" spcFirstLastPara="1" rIns="91425" wrap="square" tIns="91425">
            <a:normAutofit fontScale="32500" lnSpcReduction="10000"/>
          </a:bodyPr>
          <a:lstStyle/>
          <a:p>
            <a:pPr indent="0" lvl="0" marL="0" rtl="0" algn="l">
              <a:lnSpc>
                <a:spcPct val="100000"/>
              </a:lnSpc>
              <a:spcBef>
                <a:spcPts val="0"/>
              </a:spcBef>
              <a:spcAft>
                <a:spcPts val="0"/>
              </a:spcAft>
              <a:buNone/>
            </a:pPr>
            <a:r>
              <a:t/>
            </a:r>
            <a:endParaRPr sz="1100">
              <a:solidFill>
                <a:srgbClr val="000000"/>
              </a:solidFill>
            </a:endParaRPr>
          </a:p>
          <a:p>
            <a:pPr indent="0" lvl="0" marL="0" rtl="0" algn="l">
              <a:lnSpc>
                <a:spcPct val="100000"/>
              </a:lnSpc>
              <a:spcBef>
                <a:spcPts val="0"/>
              </a:spcBef>
              <a:spcAft>
                <a:spcPts val="0"/>
              </a:spcAft>
              <a:buNone/>
            </a:pPr>
            <a:r>
              <a:t/>
            </a:r>
            <a:endParaRPr sz="1100">
              <a:solidFill>
                <a:srgbClr val="000000"/>
              </a:solidFill>
            </a:endParaRPr>
          </a:p>
          <a:p>
            <a:pPr indent="0" lvl="0" marL="0" rtl="0" algn="l">
              <a:lnSpc>
                <a:spcPct val="100000"/>
              </a:lnSpc>
              <a:spcBef>
                <a:spcPts val="0"/>
              </a:spcBef>
              <a:spcAft>
                <a:spcPts val="0"/>
              </a:spcAft>
              <a:buNone/>
            </a:pPr>
            <a:r>
              <a:t/>
            </a:r>
            <a:endParaRPr sz="1100">
              <a:solidFill>
                <a:srgbClr val="000000"/>
              </a:solidFill>
            </a:endParaRPr>
          </a:p>
          <a:p>
            <a:pPr indent="0" lvl="0" marL="0" rtl="0" algn="l">
              <a:lnSpc>
                <a:spcPct val="100000"/>
              </a:lnSpc>
              <a:spcBef>
                <a:spcPts val="0"/>
              </a:spcBef>
              <a:spcAft>
                <a:spcPts val="0"/>
              </a:spcAft>
              <a:buNone/>
            </a:pPr>
            <a:r>
              <a:t/>
            </a:r>
            <a:endParaRPr sz="1100">
              <a:solidFill>
                <a:srgbClr val="000000"/>
              </a:solidFill>
            </a:endParaRPr>
          </a:p>
          <a:p>
            <a:pPr indent="0" lvl="0" marL="0" rtl="0" algn="l">
              <a:spcBef>
                <a:spcPts val="0"/>
              </a:spcBef>
              <a:spcAft>
                <a:spcPts val="0"/>
              </a:spcAft>
              <a:buNone/>
            </a:pPr>
            <a:r>
              <a:rPr lang="en" sz="4492"/>
              <a:t>Research your chosen topic. Start with the curated list (links on Canvas). Then, use your metacognitive skills to explore the resources.  </a:t>
            </a:r>
            <a:endParaRPr sz="4492"/>
          </a:p>
          <a:p>
            <a:pPr indent="0" lvl="0" marL="0" rtl="0" algn="l">
              <a:spcBef>
                <a:spcPts val="1200"/>
              </a:spcBef>
              <a:spcAft>
                <a:spcPts val="0"/>
              </a:spcAft>
              <a:buNone/>
            </a:pPr>
            <a:r>
              <a:rPr lang="en" sz="4492"/>
              <a:t>Answer the following questions with your research:</a:t>
            </a:r>
            <a:endParaRPr sz="4492"/>
          </a:p>
          <a:p>
            <a:pPr indent="-298610" lvl="0" marL="457200" rtl="0" algn="l">
              <a:spcBef>
                <a:spcPts val="1200"/>
              </a:spcBef>
              <a:spcAft>
                <a:spcPts val="0"/>
              </a:spcAft>
              <a:buSzPct val="75514"/>
              <a:buChar char="●"/>
            </a:pPr>
            <a:r>
              <a:rPr lang="en" sz="4492"/>
              <a:t>How can an institution or system be racist?  What are the historic origins of your selected topic of systemic racism?  </a:t>
            </a:r>
            <a:br>
              <a:rPr lang="en" sz="4492"/>
            </a:br>
            <a:endParaRPr sz="4492"/>
          </a:p>
          <a:p>
            <a:pPr indent="-298610" lvl="0" marL="457200" rtl="0" algn="l">
              <a:spcBef>
                <a:spcPts val="0"/>
              </a:spcBef>
              <a:spcAft>
                <a:spcPts val="0"/>
              </a:spcAft>
              <a:buSzPct val="75514"/>
              <a:buChar char="●"/>
            </a:pPr>
            <a:r>
              <a:rPr lang="en" sz="4492"/>
              <a:t>What forces threaten, reinforce, or empower racial, social, sexual, or cultural identity?</a:t>
            </a:r>
            <a:br>
              <a:rPr lang="en" sz="4492"/>
            </a:br>
            <a:endParaRPr sz="4492"/>
          </a:p>
          <a:p>
            <a:pPr indent="-298610" lvl="0" marL="457200" rtl="0" algn="l">
              <a:spcBef>
                <a:spcPts val="0"/>
              </a:spcBef>
              <a:spcAft>
                <a:spcPts val="0"/>
              </a:spcAft>
              <a:buSzPct val="75514"/>
              <a:buChar char="●"/>
            </a:pPr>
            <a:r>
              <a:rPr lang="en" sz="4492"/>
              <a:t>How does your chosen topic of systemic racism impact people’s lives?</a:t>
            </a:r>
            <a:br>
              <a:rPr lang="en" sz="4492"/>
            </a:br>
            <a:endParaRPr sz="4492"/>
          </a:p>
          <a:p>
            <a:pPr indent="-298610" lvl="0" marL="457200" rtl="0" algn="l">
              <a:spcBef>
                <a:spcPts val="0"/>
              </a:spcBef>
              <a:spcAft>
                <a:spcPts val="0"/>
              </a:spcAft>
              <a:buSzPct val="75514"/>
              <a:buChar char="●"/>
            </a:pPr>
            <a:r>
              <a:rPr lang="en" sz="4492"/>
              <a:t>What are some ways people are acting to promote justice within this topic of system racism?</a:t>
            </a:r>
            <a:endParaRPr sz="3492">
              <a:solidFill>
                <a:srgbClr val="000000"/>
              </a:solidFill>
              <a:latin typeface="Arial"/>
              <a:ea typeface="Arial"/>
              <a:cs typeface="Arial"/>
              <a:sym typeface="Arial"/>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