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555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72FBBC5-5431-4690-ABC2-AD6385FAEF3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E6EE1C-AFA5-4738-ADA0-448651009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BBC5-5431-4690-ABC2-AD6385FAEF3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E6EE1C-AFA5-4738-ADA0-448651009F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BBC5-5431-4690-ABC2-AD6385FAEF3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CE6EE1C-AFA5-4738-ADA0-448651009F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72FBBC5-5431-4690-ABC2-AD6385FAEF3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CE6EE1C-AFA5-4738-ADA0-448651009F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72FBBC5-5431-4690-ABC2-AD6385FAEF3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CE6EE1C-AFA5-4738-ADA0-448651009F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BBC5-5431-4690-ABC2-AD6385FAEF3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E6EE1C-AFA5-4738-ADA0-448651009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BBC5-5431-4690-ABC2-AD6385FAEF3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E6EE1C-AFA5-4738-ADA0-448651009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BBC5-5431-4690-ABC2-AD6385FAEF3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E6EE1C-AFA5-4738-ADA0-448651009F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72FBBC5-5431-4690-ABC2-AD6385FAEF3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CE6EE1C-AFA5-4738-ADA0-448651009F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BBC5-5431-4690-ABC2-AD6385FAEF3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6EE1C-AFA5-4738-ADA0-448651009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72FBBC5-5431-4690-ABC2-AD6385FAEF3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CE6EE1C-AFA5-4738-ADA0-448651009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72FBBC5-5431-4690-ABC2-AD6385FAEF39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CE6EE1C-AFA5-4738-ADA0-448651009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762000"/>
            <a:ext cx="6477000" cy="2667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Commerce &amp; Culture</a:t>
            </a:r>
            <a:br>
              <a:rPr lang="en-US" dirty="0"/>
            </a:br>
            <a:r>
              <a:rPr lang="en-US" dirty="0"/>
              <a:t>500-1500 CE</a:t>
            </a:r>
            <a:br>
              <a:rPr lang="en-US" dirty="0"/>
            </a:br>
            <a:r>
              <a:rPr lang="en-US" dirty="0"/>
              <a:t>Trans-Saharan Trade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AP World History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Sand Roads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3810000" cy="4495800"/>
          </a:xfrm>
        </p:spPr>
        <p:txBody>
          <a:bodyPr/>
          <a:lstStyle/>
          <a:p>
            <a:r>
              <a:rPr lang="en-US" dirty="0"/>
              <a:t>Trans-Saharan trade route</a:t>
            </a:r>
          </a:p>
          <a:p>
            <a:r>
              <a:rPr lang="en-US" dirty="0"/>
              <a:t>Linked North Africa and the Mediterranean world with West Africa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1905000"/>
            <a:ext cx="4790614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Trans-Saharan Trade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541020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Like the Silk and Sea Roads </a:t>
            </a:r>
            <a:r>
              <a:rPr lang="en-US" dirty="0">
                <a:sym typeface="Wingdings" pitchFamily="2" charset="2"/>
              </a:rPr>
              <a:t> this trade begins as a result of environmental variation</a:t>
            </a:r>
          </a:p>
          <a:p>
            <a:r>
              <a:rPr lang="en-US" dirty="0">
                <a:sym typeface="Wingdings" pitchFamily="2" charset="2"/>
              </a:rPr>
              <a:t>What does each region have to offer?</a:t>
            </a:r>
          </a:p>
          <a:p>
            <a:pPr lvl="1"/>
            <a:r>
              <a:rPr lang="en-US" dirty="0">
                <a:sym typeface="Wingdings" pitchFamily="2" charset="2"/>
              </a:rPr>
              <a:t>North African coastal areas = cloth, glassware, weapons, books</a:t>
            </a:r>
          </a:p>
          <a:p>
            <a:pPr lvl="1"/>
            <a:r>
              <a:rPr lang="en-US" dirty="0">
                <a:sym typeface="Wingdings" pitchFamily="2" charset="2"/>
              </a:rPr>
              <a:t>Sahara region = copper and salt</a:t>
            </a:r>
          </a:p>
          <a:p>
            <a:pPr lvl="1"/>
            <a:r>
              <a:rPr lang="en-US" dirty="0">
                <a:sym typeface="Wingdings" pitchFamily="2" charset="2"/>
              </a:rPr>
              <a:t>Savanna grasslands = grain crops</a:t>
            </a:r>
          </a:p>
          <a:p>
            <a:pPr lvl="1"/>
            <a:r>
              <a:rPr lang="en-US" dirty="0">
                <a:sym typeface="Wingdings" pitchFamily="2" charset="2"/>
              </a:rPr>
              <a:t>Sub-Saharan forests = tree crops like yam and kola nuts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91034">
            <a:off x="7010400" y="1447800"/>
            <a:ext cx="1847849" cy="1629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90714">
            <a:off x="6705600" y="4991100"/>
            <a:ext cx="2133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88600">
            <a:off x="5716337" y="3068051"/>
            <a:ext cx="2210285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Trans-Saharan Trade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05200" y="1600200"/>
            <a:ext cx="5260848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Made possible by the CAMEL!</a:t>
            </a:r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traders = camel-owning people from desert oases</a:t>
            </a:r>
          </a:p>
          <a:p>
            <a:r>
              <a:rPr lang="en-US" dirty="0"/>
              <a:t>Major traders became = North African Muslim Arabs</a:t>
            </a:r>
          </a:p>
          <a:p>
            <a:r>
              <a:rPr lang="en-US" dirty="0"/>
              <a:t>What did they come to West Africa and sub-Saharan Africa for?</a:t>
            </a:r>
          </a:p>
          <a:p>
            <a:pPr lvl="1"/>
            <a:r>
              <a:rPr lang="en-US" dirty="0"/>
              <a:t>GOLD!, ivory, kola nuts, slaves</a:t>
            </a:r>
          </a:p>
          <a:p>
            <a:pPr lvl="1"/>
            <a:r>
              <a:rPr lang="en-US" dirty="0"/>
              <a:t>Gave in return: SALT!, horses, cloth, weapons, tools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2286000"/>
            <a:ext cx="3200399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Caravans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4343400" cy="4495800"/>
          </a:xfrm>
        </p:spPr>
        <p:txBody>
          <a:bodyPr/>
          <a:lstStyle/>
          <a:p>
            <a:r>
              <a:rPr lang="en-US" dirty="0"/>
              <a:t>As many as 5,000 camels</a:t>
            </a:r>
          </a:p>
          <a:p>
            <a:r>
              <a:rPr lang="en-US" dirty="0"/>
              <a:t>Hundreds of people</a:t>
            </a:r>
          </a:p>
          <a:p>
            <a:r>
              <a:rPr lang="en-US" dirty="0"/>
              <a:t>Travelling at night</a:t>
            </a:r>
          </a:p>
          <a:p>
            <a:r>
              <a:rPr lang="en-US" dirty="0"/>
              <a:t>Length of journey = about 70 days</a:t>
            </a:r>
          </a:p>
          <a:p>
            <a:r>
              <a:rPr lang="en-US" dirty="0"/>
              <a:t>15-20 miles walked per day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2362200"/>
            <a:ext cx="446582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of Empires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733800" y="1600200"/>
            <a:ext cx="5032248" cy="4495800"/>
          </a:xfrm>
        </p:spPr>
        <p:txBody>
          <a:bodyPr/>
          <a:lstStyle/>
          <a:p>
            <a:r>
              <a:rPr lang="en-US" dirty="0"/>
              <a:t>New wealth and resources from trans-Saharan trade allowed some regions to construct large empires or city-states</a:t>
            </a:r>
          </a:p>
          <a:p>
            <a:r>
              <a:rPr lang="en-US" dirty="0"/>
              <a:t>Between 500 and 1600 CE</a:t>
            </a:r>
          </a:p>
          <a:p>
            <a:r>
              <a:rPr lang="en-US" dirty="0"/>
              <a:t>Major empires = Mali, Ghana, and Songhai</a:t>
            </a:r>
          </a:p>
        </p:txBody>
      </p:sp>
      <p:pic>
        <p:nvPicPr>
          <p:cNvPr id="4" name="Picture 2" descr="map_08_03_the_sand_roa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3352800" cy="497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West African Empires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102352" cy="4495800"/>
          </a:xfrm>
        </p:spPr>
        <p:txBody>
          <a:bodyPr/>
          <a:lstStyle/>
          <a:p>
            <a:r>
              <a:rPr lang="en-US" dirty="0"/>
              <a:t>All monarchies</a:t>
            </a:r>
          </a:p>
          <a:p>
            <a:r>
              <a:rPr lang="en-US" dirty="0"/>
              <a:t>Drew upon wealth of trans-Saharan trade</a:t>
            </a:r>
          </a:p>
          <a:p>
            <a:r>
              <a:rPr lang="en-US" dirty="0"/>
              <a:t>Relied on slaves</a:t>
            </a:r>
          </a:p>
          <a:p>
            <a:pPr lvl="1"/>
            <a:r>
              <a:rPr lang="en-US" dirty="0"/>
              <a:t>Females used as = domestic servants and sex slaves</a:t>
            </a:r>
          </a:p>
          <a:p>
            <a:pPr lvl="1"/>
            <a:r>
              <a:rPr lang="en-US" dirty="0"/>
              <a:t>Males used as = state officials, craftsmen, miners, agricultural laborers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752600"/>
            <a:ext cx="333375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Cities Within the Kingdoms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24400" y="1828800"/>
            <a:ext cx="4038600" cy="4495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Urban and commercial centers</a:t>
            </a:r>
          </a:p>
          <a:p>
            <a:pPr lvl="1"/>
            <a:r>
              <a:rPr lang="en-US" dirty="0"/>
              <a:t>Traders met and exchanged goods there</a:t>
            </a:r>
          </a:p>
          <a:p>
            <a:r>
              <a:rPr lang="en-US" dirty="0"/>
              <a:t>Centers of manufacturing</a:t>
            </a:r>
          </a:p>
          <a:p>
            <a:pPr lvl="1"/>
            <a:r>
              <a:rPr lang="en-US" dirty="0"/>
              <a:t>Items created: beads, iron tools, cotton textiles, etc.</a:t>
            </a:r>
          </a:p>
          <a:p>
            <a:r>
              <a:rPr lang="en-US" dirty="0"/>
              <a:t>Largely Islamic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28800"/>
            <a:ext cx="3773374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9600" y="50292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Mosque in Timbuktu </a:t>
            </a:r>
            <a:r>
              <a:rPr lang="en-US"/>
              <a:t>(in Mali)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108</TotalTime>
  <Words>270</Words>
  <Application>Microsoft Office PowerPoint</Application>
  <PresentationFormat>On-screen Show (4:3)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Tw Cen MT</vt:lpstr>
      <vt:lpstr>Wingdings</vt:lpstr>
      <vt:lpstr>Wingdings 2</vt:lpstr>
      <vt:lpstr>Median</vt:lpstr>
      <vt:lpstr>Commerce &amp; Culture 500-1500 CE Trans-Saharan Trade</vt:lpstr>
      <vt:lpstr>The Sand Roads</vt:lpstr>
      <vt:lpstr>Trans-Saharan Trade</vt:lpstr>
      <vt:lpstr>Trans-Saharan Trade</vt:lpstr>
      <vt:lpstr>Caravans</vt:lpstr>
      <vt:lpstr>Construction of Empires</vt:lpstr>
      <vt:lpstr>West African Empires</vt:lpstr>
      <vt:lpstr>Cities Within the Kingdoms</vt:lpstr>
    </vt:vector>
  </TitlesOfParts>
  <Company>GSCS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Commerce &amp; Culture 500-1500 CE Trans-Saharan Trade</dc:title>
  <dc:creator>GSCS</dc:creator>
  <cp:lastModifiedBy>McCoy, Colleen</cp:lastModifiedBy>
  <cp:revision>17</cp:revision>
  <dcterms:created xsi:type="dcterms:W3CDTF">2015-09-19T19:36:05Z</dcterms:created>
  <dcterms:modified xsi:type="dcterms:W3CDTF">2019-10-02T11:02:07Z</dcterms:modified>
</cp:coreProperties>
</file>