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9" d="100"/>
          <a:sy n="99" d="100"/>
        </p:scale>
        <p:origin x="555" y="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0"/>
            <a:ext cx="9143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F0DDA-23FD-4D54-B9F4-D663808BAD47}" type="datetimeFigureOut">
              <a:rPr lang="en-US" smtClean="0"/>
              <a:pPr/>
              <a:t>12/12/2018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16E11-F53B-4C2C-A22E-52A2E407207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0" y="5128334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F0DDA-23FD-4D54-B9F4-D663808BAD47}" type="datetimeFigureOut">
              <a:rPr lang="en-US" smtClean="0"/>
              <a:pPr/>
              <a:t>12/12/2018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16E11-F53B-4C2C-A22E-52A2E407207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1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F0DDA-23FD-4D54-B9F4-D663808BAD47}" type="datetimeFigureOut">
              <a:rPr lang="en-US" smtClean="0"/>
              <a:pPr/>
              <a:t>12/12/2018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16E11-F53B-4C2C-A22E-52A2E407207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F0DDA-23FD-4D54-B9F4-D663808BAD47}" type="datetimeFigureOut">
              <a:rPr lang="en-US" smtClean="0"/>
              <a:pPr/>
              <a:t>12/12/2018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16E11-F53B-4C2C-A22E-52A2E407207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F0DDA-23FD-4D54-B9F4-D663808BAD47}" type="datetimeFigureOut">
              <a:rPr lang="en-US" smtClean="0"/>
              <a:pPr/>
              <a:t>12/12/2018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16E11-F53B-4C2C-A22E-52A2E407207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F0DDA-23FD-4D54-B9F4-D663808BAD47}" type="datetimeFigureOut">
              <a:rPr lang="en-US" smtClean="0"/>
              <a:pPr/>
              <a:t>12/12/2018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16E11-F53B-4C2C-A22E-52A2E407207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F0DDA-23FD-4D54-B9F4-D663808BAD47}" type="datetimeFigureOut">
              <a:rPr lang="en-US" smtClean="0"/>
              <a:pPr/>
              <a:t>12/12/2018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16E11-F53B-4C2C-A22E-52A2E407207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F0DDA-23FD-4D54-B9F4-D663808BAD47}" type="datetimeFigureOut">
              <a:rPr lang="en-US" smtClean="0"/>
              <a:pPr/>
              <a:t>12/12/2018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16E11-F53B-4C2C-A22E-52A2E407207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fld id="{90CF0DDA-23FD-4D54-B9F4-D663808BAD47}" type="datetimeFigureOut">
              <a:rPr lang="en-US" smtClean="0"/>
              <a:pPr/>
              <a:t>12/12/2018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fld id="{51D16E11-F53B-4C2C-A22E-52A2E407207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F0DDA-23FD-4D54-B9F4-D663808BAD47}" type="datetimeFigureOut">
              <a:rPr lang="en-US" smtClean="0"/>
              <a:pPr/>
              <a:t>12/12/2018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16E11-F53B-4C2C-A22E-52A2E407207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F0DDA-23FD-4D54-B9F4-D663808BAD47}" type="datetimeFigureOut">
              <a:rPr lang="en-US" smtClean="0"/>
              <a:pPr/>
              <a:t>12/12/2018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16E11-F53B-4C2C-A22E-52A2E407207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invGray">
          <a:xfrm>
            <a:off x="0" y="1435895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 bwMode="ltGray">
          <a:xfrm>
            <a:off x="0" y="0"/>
            <a:ext cx="9143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</a:lstStyle>
          <a:p>
            <a:fld id="{90CF0DDA-23FD-4D54-B9F4-D663808BAD47}" type="datetimeFigureOut">
              <a:rPr lang="en-US" smtClean="0"/>
              <a:pPr/>
              <a:t>12/12/2018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</a:lstStyle>
          <a:p>
            <a:fld id="{51D16E11-F53B-4C2C-A22E-52A2E407207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457200"/>
            <a:ext cx="8077200" cy="1673352"/>
          </a:xfrm>
        </p:spPr>
        <p:txBody>
          <a:bodyPr/>
          <a:lstStyle/>
          <a:p>
            <a:pPr algn="ctr"/>
            <a:r>
              <a:rPr lang="en-US" dirty="0" smtClean="0"/>
              <a:t>Colonial Economies</a:t>
            </a:r>
            <a:br>
              <a:rPr lang="en-US" dirty="0" smtClean="0"/>
            </a:br>
            <a:r>
              <a:rPr lang="en-US" dirty="0" smtClean="0"/>
              <a:t>(1750 – 1914)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2667000"/>
            <a:ext cx="8077200" cy="1981200"/>
          </a:xfrm>
        </p:spPr>
        <p:txBody>
          <a:bodyPr>
            <a:normAutofit/>
          </a:bodyPr>
          <a:lstStyle/>
          <a:p>
            <a:pPr algn="ctr"/>
            <a:r>
              <a:rPr lang="en-US" sz="2200" dirty="0" smtClean="0"/>
              <a:t>AP World History</a:t>
            </a:r>
          </a:p>
          <a:p>
            <a:pPr algn="ctr"/>
            <a:endParaRPr lang="en-US" sz="2200" dirty="0" smtClean="0"/>
          </a:p>
          <a:p>
            <a:pPr algn="ctr"/>
            <a:r>
              <a:rPr lang="en-US" sz="2200" dirty="0" smtClean="0"/>
              <a:t>Chapter 24</a:t>
            </a:r>
          </a:p>
          <a:p>
            <a:pPr algn="ctr"/>
            <a:endParaRPr lang="en-US" sz="2200" dirty="0" smtClean="0"/>
          </a:p>
          <a:p>
            <a:pPr algn="ctr"/>
            <a:r>
              <a:rPr lang="en-US" sz="2200" dirty="0" smtClean="0"/>
              <a:t>“Colonial Encounters (1750 – 1914)</a:t>
            </a:r>
            <a:endParaRPr lang="en-US" sz="2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/>
              <a:t>Economies of Coercion:</a:t>
            </a:r>
            <a:br>
              <a:rPr lang="en-US" dirty="0" smtClean="0"/>
            </a:br>
            <a:r>
              <a:rPr lang="en-US" sz="3900" dirty="0" smtClean="0"/>
              <a:t>Forced Labor and the Power of the State</a:t>
            </a:r>
            <a:endParaRPr lang="en-US" sz="39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67200" y="1752600"/>
            <a:ext cx="4648200" cy="4625609"/>
          </a:xfrm>
        </p:spPr>
        <p:txBody>
          <a:bodyPr/>
          <a:lstStyle/>
          <a:p>
            <a:r>
              <a:rPr lang="en-US" dirty="0" smtClean="0"/>
              <a:t>Forced labor was often used to meet the demands of the colonial state </a:t>
            </a:r>
            <a:r>
              <a:rPr lang="en-US" dirty="0" smtClean="0">
                <a:sym typeface="Wingdings" pitchFamily="2" charset="2"/>
              </a:rPr>
              <a:t> Examples:</a:t>
            </a:r>
            <a:endParaRPr lang="en-US" dirty="0" smtClean="0"/>
          </a:p>
          <a:p>
            <a:pPr lvl="1"/>
            <a:r>
              <a:rPr lang="en-US" dirty="0" smtClean="0"/>
              <a:t>Building railroads</a:t>
            </a:r>
          </a:p>
          <a:p>
            <a:pPr lvl="1"/>
            <a:r>
              <a:rPr lang="en-US" dirty="0" smtClean="0"/>
              <a:t>Constructing government buildings</a:t>
            </a:r>
          </a:p>
          <a:p>
            <a:pPr lvl="1"/>
            <a:r>
              <a:rPr lang="en-US" dirty="0" smtClean="0"/>
              <a:t>Transporting goods</a:t>
            </a: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2133600"/>
            <a:ext cx="3822451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/>
              <a:t>Economies of Coercion:</a:t>
            </a:r>
            <a:br>
              <a:rPr lang="en-US" dirty="0" smtClean="0"/>
            </a:br>
            <a:r>
              <a:rPr lang="en-US" sz="4000" dirty="0" smtClean="0"/>
              <a:t>Forced Labor and the Power of the State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43400" y="1600200"/>
            <a:ext cx="4648200" cy="50292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Most infamous cruelties of forced labor = in the Congo in the early 1900s</a:t>
            </a:r>
          </a:p>
          <a:p>
            <a:pPr lvl="1"/>
            <a:r>
              <a:rPr lang="en-US" dirty="0" smtClean="0"/>
              <a:t>Governed by King Leopold II of Belgium</a:t>
            </a:r>
          </a:p>
          <a:p>
            <a:pPr lvl="1"/>
            <a:r>
              <a:rPr lang="en-US" dirty="0" smtClean="0"/>
              <a:t>Forced villagers to collect rubber </a:t>
            </a:r>
            <a:r>
              <a:rPr lang="en-US" dirty="0" smtClean="0">
                <a:sym typeface="Wingdings" pitchFamily="2" charset="2"/>
              </a:rPr>
              <a:t> they had daily rubber quotas</a:t>
            </a:r>
          </a:p>
          <a:p>
            <a:pPr lvl="1"/>
            <a:r>
              <a:rPr lang="en-US" dirty="0" smtClean="0">
                <a:sym typeface="Wingdings" pitchFamily="2" charset="2"/>
              </a:rPr>
              <a:t>If rubber quotas were not met, villagers were tortured and/or killed</a:t>
            </a:r>
          </a:p>
          <a:p>
            <a:pPr lvl="2"/>
            <a:r>
              <a:rPr lang="en-US" dirty="0" smtClean="0">
                <a:sym typeface="Wingdings" pitchFamily="2" charset="2"/>
              </a:rPr>
              <a:t>Shot, ears/limbs cut off, tied up with ropes around their necks and dragged away, etc.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90800" y="3810000"/>
            <a:ext cx="2120793" cy="2681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67000" y="1600200"/>
            <a:ext cx="1750977" cy="196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2400" y="1828800"/>
            <a:ext cx="24384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/>
              <a:t>Economies of Coercion:</a:t>
            </a:r>
            <a:br>
              <a:rPr lang="en-US" dirty="0" smtClean="0"/>
            </a:br>
            <a:r>
              <a:rPr lang="en-US" sz="4000" dirty="0" smtClean="0"/>
              <a:t>Forced Labor and the Power of the State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1775191"/>
            <a:ext cx="4800600" cy="4625609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Several colonial states used “cultivation systems”</a:t>
            </a:r>
          </a:p>
          <a:p>
            <a:pPr lvl="1"/>
            <a:r>
              <a:rPr lang="en-US" dirty="0" smtClean="0"/>
              <a:t>Peasants required to cultivate 20% or more of their land in cash crops such as sugar or tobacco to meet their tax obligation</a:t>
            </a:r>
          </a:p>
          <a:p>
            <a:pPr lvl="1"/>
            <a:r>
              <a:rPr lang="en-US" dirty="0" smtClean="0"/>
              <a:t>Cash crops sold to government contractors at fixed, low prices</a:t>
            </a:r>
          </a:p>
          <a:p>
            <a:pPr lvl="1"/>
            <a:r>
              <a:rPr lang="en-US" dirty="0" smtClean="0"/>
              <a:t>Cash crops resold in the world market for a very high profit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29200" y="1752600"/>
            <a:ext cx="3779179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5029200" y="5943600"/>
            <a:ext cx="3810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i="1" dirty="0" smtClean="0"/>
              <a:t>Sorting Tobacco Leaves in Java, 1930s</a:t>
            </a:r>
            <a:endParaRPr lang="en-US" sz="1600" i="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/>
              <a:t>Economies of Cash-Crop Agriculture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1676400"/>
            <a:ext cx="5105400" cy="4800600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In some places, colonial rule created conditions that facilitated and increased cash-crop production to the advantage of local farmers</a:t>
            </a:r>
          </a:p>
          <a:p>
            <a:r>
              <a:rPr lang="en-US" dirty="0" smtClean="0"/>
              <a:t>Example: British authorities in Burma encouraged rice production among small farmers</a:t>
            </a:r>
          </a:p>
          <a:p>
            <a:pPr lvl="1"/>
            <a:r>
              <a:rPr lang="en-US" dirty="0" smtClean="0"/>
              <a:t>Ended the prohibition on rice exports</a:t>
            </a:r>
          </a:p>
          <a:p>
            <a:pPr lvl="1"/>
            <a:r>
              <a:rPr lang="en-US" dirty="0" smtClean="0"/>
              <a:t>Provided irrigation and transportation facilities</a:t>
            </a:r>
          </a:p>
          <a:p>
            <a:pPr lvl="1"/>
            <a:r>
              <a:rPr lang="en-US" dirty="0" smtClean="0"/>
              <a:t>Passed laws that encouraged private ownership of small farms</a:t>
            </a:r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1905000"/>
            <a:ext cx="3657600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228600" y="5943600"/>
            <a:ext cx="3657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i="1" dirty="0" smtClean="0"/>
              <a:t>British Authorities Surveying Rice Production in Burma</a:t>
            </a:r>
            <a:endParaRPr lang="en-US" sz="1600" i="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/>
              <a:t>Economies of Cash-Crop Agriculture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752600"/>
            <a:ext cx="4800600" cy="4625609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Results of these policies in Burma:</a:t>
            </a:r>
          </a:p>
          <a:p>
            <a:pPr lvl="1"/>
            <a:r>
              <a:rPr lang="en-US" dirty="0" smtClean="0"/>
              <a:t>Population boomed </a:t>
            </a:r>
            <a:r>
              <a:rPr lang="en-US" dirty="0" smtClean="0">
                <a:sym typeface="Wingdings" pitchFamily="2" charset="2"/>
              </a:rPr>
              <a:t> </a:t>
            </a:r>
            <a:r>
              <a:rPr lang="en-US" dirty="0" smtClean="0"/>
              <a:t>in Burma </a:t>
            </a:r>
            <a:r>
              <a:rPr lang="en-US" u="sng" dirty="0" smtClean="0"/>
              <a:t>AND</a:t>
            </a:r>
            <a:r>
              <a:rPr lang="en-US" dirty="0" smtClean="0"/>
              <a:t> in other parts of Asia</a:t>
            </a:r>
          </a:p>
          <a:p>
            <a:pPr lvl="1"/>
            <a:r>
              <a:rPr lang="en-US" dirty="0" smtClean="0"/>
              <a:t>Rice exports soared</a:t>
            </a:r>
          </a:p>
          <a:p>
            <a:pPr lvl="1"/>
            <a:r>
              <a:rPr lang="en-US" dirty="0" smtClean="0"/>
              <a:t>Small farmers able to buy their own land, build nice homes, buy imported goods, etc.</a:t>
            </a:r>
          </a:p>
          <a:p>
            <a:pPr lvl="1"/>
            <a:r>
              <a:rPr lang="en-US" dirty="0" smtClean="0"/>
              <a:t>Standards of living improved sharply</a:t>
            </a:r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0" y="2209800"/>
            <a:ext cx="3385782" cy="3238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6" name="Straight Arrow Connector 5"/>
          <p:cNvCxnSpPr/>
          <p:nvPr/>
        </p:nvCxnSpPr>
        <p:spPr>
          <a:xfrm flipV="1">
            <a:off x="3657600" y="3048000"/>
            <a:ext cx="2057400" cy="7620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/>
              <a:t>Economies of Cash-Crop Agriculture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38600" y="1828800"/>
            <a:ext cx="4800600" cy="4625609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/>
              <a:t>Profitable cash-crop farming = in the southern Gold Coast</a:t>
            </a:r>
          </a:p>
          <a:p>
            <a:pPr lvl="1"/>
            <a:r>
              <a:rPr lang="en-US" dirty="0" smtClean="0"/>
              <a:t>British territory in West Africa</a:t>
            </a:r>
          </a:p>
          <a:p>
            <a:pPr lvl="1"/>
            <a:r>
              <a:rPr lang="en-US" dirty="0" smtClean="0"/>
              <a:t>Modern-day Ghana</a:t>
            </a:r>
          </a:p>
          <a:p>
            <a:pPr lvl="1"/>
            <a:r>
              <a:rPr lang="en-US" dirty="0" smtClean="0"/>
              <a:t>African farmers themselves developed this export agriculture</a:t>
            </a:r>
          </a:p>
          <a:p>
            <a:pPr lvl="1"/>
            <a:r>
              <a:rPr lang="en-US" dirty="0" smtClean="0"/>
              <a:t>Planted cacao trees in huge quantities and became the world’s leading supplier of cocoa by 1911</a:t>
            </a:r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1905000"/>
            <a:ext cx="35433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304800" y="6019800"/>
            <a:ext cx="3581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i="1" dirty="0" smtClean="0"/>
              <a:t>Drying Cocoa Beans in the Gold Coast</a:t>
            </a:r>
            <a:endParaRPr lang="en-US" sz="1600" i="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/>
              <a:t>Economies of Cash-Crop Agriculture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76400"/>
            <a:ext cx="4800600" cy="4876800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Problems with this success:</a:t>
            </a:r>
          </a:p>
          <a:p>
            <a:pPr lvl="1"/>
            <a:r>
              <a:rPr lang="en-US" dirty="0" smtClean="0"/>
              <a:t>Labor shortage = led to employment of former slaves who were exploited</a:t>
            </a:r>
          </a:p>
          <a:p>
            <a:pPr lvl="1"/>
            <a:r>
              <a:rPr lang="en-US" dirty="0" smtClean="0"/>
              <a:t>Labor shortage = led to migration of workers from the interior of Africa to the Gold Coast </a:t>
            </a:r>
            <a:r>
              <a:rPr lang="en-US" dirty="0" smtClean="0">
                <a:sym typeface="Wingdings" pitchFamily="2" charset="2"/>
              </a:rPr>
              <a:t> caused ethnic and class tensions</a:t>
            </a:r>
          </a:p>
          <a:p>
            <a:pPr lvl="1"/>
            <a:r>
              <a:rPr lang="en-US" dirty="0" smtClean="0">
                <a:sym typeface="Wingdings" pitchFamily="2" charset="2"/>
              </a:rPr>
              <a:t>Some men married women for their labor power, but didn’t take care of them</a:t>
            </a:r>
          </a:p>
          <a:p>
            <a:pPr lvl="1"/>
            <a:r>
              <a:rPr lang="en-US" dirty="0" smtClean="0">
                <a:sym typeface="Wingdings" pitchFamily="2" charset="2"/>
              </a:rPr>
              <a:t>Many colonies only specialized in one or two cash-crops  hurt them when world market prices dropped</a:t>
            </a:r>
            <a:endParaRPr lang="en-US" dirty="0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81600" y="1752600"/>
            <a:ext cx="37719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5181600" y="5867400"/>
            <a:ext cx="3810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i="1" dirty="0" smtClean="0"/>
              <a:t>Breaking Open (Cracking) the Pods</a:t>
            </a:r>
            <a:endParaRPr lang="en-US" sz="1600" i="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/>
              <a:t>Economies of Wage Labor:</a:t>
            </a:r>
            <a:br>
              <a:rPr lang="en-US" dirty="0" smtClean="0"/>
            </a:br>
            <a:r>
              <a:rPr lang="en-US" dirty="0" smtClean="0"/>
              <a:t>Working for Europeans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67200" y="1752600"/>
            <a:ext cx="4648200" cy="4625609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/>
              <a:t>Millions of colonial subjects across Asia and Africa sought employment in European-owned plantations, mines, construction projects, and homes</a:t>
            </a:r>
          </a:p>
          <a:p>
            <a:pPr lvl="1"/>
            <a:r>
              <a:rPr lang="en-US" dirty="0" smtClean="0"/>
              <a:t>Needed money</a:t>
            </a:r>
          </a:p>
          <a:p>
            <a:pPr lvl="1"/>
            <a:r>
              <a:rPr lang="en-US" dirty="0" smtClean="0"/>
              <a:t>Lost land they needed to support their families</a:t>
            </a:r>
          </a:p>
          <a:p>
            <a:pPr lvl="1"/>
            <a:r>
              <a:rPr lang="en-US" dirty="0" smtClean="0"/>
              <a:t>Sometimes forced by colonial authorities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1828800"/>
            <a:ext cx="4038600" cy="413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304800" y="5943600"/>
            <a:ext cx="4038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i="1" dirty="0" smtClean="0"/>
              <a:t>Workers in a South African Mine</a:t>
            </a:r>
            <a:endParaRPr lang="en-US" sz="1600" i="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/>
              <a:t>Economies of Wage Labor:</a:t>
            </a:r>
            <a:br>
              <a:rPr lang="en-US" dirty="0" smtClean="0"/>
            </a:br>
            <a:r>
              <a:rPr lang="en-US" dirty="0" smtClean="0"/>
              <a:t>Working for Europeans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00200"/>
            <a:ext cx="4495800" cy="5029199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/>
              <a:t>European-financed plantations in Southeast Asia that grew sugarcane, rubber, tea, tobacco, and so on employed hundreds of thousands of workers</a:t>
            </a:r>
          </a:p>
          <a:p>
            <a:pPr lvl="1"/>
            <a:r>
              <a:rPr lang="en-US" dirty="0" smtClean="0"/>
              <a:t>Workers = subject to very strict control</a:t>
            </a:r>
          </a:p>
          <a:p>
            <a:pPr lvl="1"/>
            <a:r>
              <a:rPr lang="en-US" dirty="0" smtClean="0"/>
              <a:t>Often housed in barracks</a:t>
            </a:r>
          </a:p>
          <a:p>
            <a:pPr lvl="1"/>
            <a:r>
              <a:rPr lang="en-US" dirty="0" smtClean="0"/>
              <a:t>Paid very little (and women made </a:t>
            </a:r>
            <a:r>
              <a:rPr lang="en-US" u="sng" dirty="0" smtClean="0"/>
              <a:t>even less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Disease was common </a:t>
            </a:r>
            <a:r>
              <a:rPr lang="en-US" dirty="0" smtClean="0">
                <a:sym typeface="Wingdings" pitchFamily="2" charset="2"/>
              </a:rPr>
              <a:t> high death rates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24400" y="1752600"/>
            <a:ext cx="4038600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4724400" y="6019800"/>
            <a:ext cx="4038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i="1" dirty="0" smtClean="0"/>
              <a:t>Tea Plantation in Ceylon</a:t>
            </a:r>
            <a:endParaRPr lang="en-US" sz="1600" i="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/>
              <a:t>Economies of Wage Labor:</a:t>
            </a:r>
            <a:br>
              <a:rPr lang="en-US" dirty="0" smtClean="0"/>
            </a:br>
            <a:r>
              <a:rPr lang="en-US" dirty="0" smtClean="0"/>
              <a:t>Working for Europeans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91000" y="1775191"/>
            <a:ext cx="4495800" cy="4625609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/>
              <a:t>Even more land taken from local people in Africa than in Southeast Asia</a:t>
            </a:r>
          </a:p>
          <a:p>
            <a:pPr lvl="1"/>
            <a:r>
              <a:rPr lang="en-US" dirty="0" smtClean="0"/>
              <a:t>Ex: South Africa in 1913 </a:t>
            </a:r>
            <a:r>
              <a:rPr lang="en-US" dirty="0" smtClean="0">
                <a:sym typeface="Wingdings" pitchFamily="2" charset="2"/>
              </a:rPr>
              <a:t> whites were 20% of the population, but controlled 88% of the land</a:t>
            </a:r>
            <a:endParaRPr lang="en-US" dirty="0" smtClean="0"/>
          </a:p>
          <a:p>
            <a:r>
              <a:rPr lang="en-US" dirty="0" smtClean="0"/>
              <a:t>“Squatters” = Africans who stayed and worked for the new landowners as the price of remaining on what had been their own land</a:t>
            </a:r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1905000"/>
            <a:ext cx="3886200" cy="350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304800" y="5410200"/>
            <a:ext cx="3581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i="1" dirty="0" smtClean="0"/>
              <a:t>Workers Harvesting Leaves on an African Tea Plantation</a:t>
            </a:r>
            <a:endParaRPr lang="en-US" sz="1600" i="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/>
              <a:t>Economies of Wage Labor</a:t>
            </a:r>
            <a:br>
              <a:rPr lang="en-US" dirty="0" smtClean="0"/>
            </a:br>
            <a:r>
              <a:rPr lang="en-US" dirty="0" smtClean="0"/>
              <a:t>Working for Europeans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775191"/>
            <a:ext cx="4343400" cy="4930409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Another source of wage labor for many = mines</a:t>
            </a:r>
          </a:p>
          <a:p>
            <a:r>
              <a:rPr lang="en-US" dirty="0" smtClean="0"/>
              <a:t>Major tin mines in Malaysia</a:t>
            </a:r>
          </a:p>
          <a:p>
            <a:pPr lvl="1"/>
            <a:r>
              <a:rPr lang="en-US" dirty="0" smtClean="0"/>
              <a:t>Miners = mostly impoverished Chinese workers</a:t>
            </a:r>
          </a:p>
          <a:p>
            <a:pPr lvl="1"/>
            <a:r>
              <a:rPr lang="en-US" dirty="0" smtClean="0"/>
              <a:t>Worked on strictly-controlled 3-year contracts</a:t>
            </a:r>
          </a:p>
          <a:p>
            <a:pPr lvl="1"/>
            <a:r>
              <a:rPr lang="en-US" dirty="0" smtClean="0"/>
              <a:t>Horrible living conditions</a:t>
            </a:r>
          </a:p>
          <a:p>
            <a:pPr lvl="1"/>
            <a:r>
              <a:rPr lang="en-US" dirty="0" smtClean="0"/>
              <a:t>Rampant diseases</a:t>
            </a:r>
          </a:p>
          <a:p>
            <a:pPr lvl="1"/>
            <a:r>
              <a:rPr lang="en-US" dirty="0" smtClean="0"/>
              <a:t>Dangerous work = many accidents</a:t>
            </a:r>
          </a:p>
          <a:p>
            <a:pPr lvl="1"/>
            <a:r>
              <a:rPr lang="en-US" dirty="0" smtClean="0"/>
              <a:t>High death rates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24400" y="1905000"/>
            <a:ext cx="3962400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4724400" y="5791200"/>
            <a:ext cx="3962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i="1" dirty="0" smtClean="0"/>
              <a:t>Chinese Tin Miners</a:t>
            </a:r>
            <a:endParaRPr lang="en-US" sz="1600" i="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/>
              <a:t>Economies of Wage Labor:</a:t>
            </a:r>
            <a:br>
              <a:rPr lang="en-US" dirty="0" smtClean="0"/>
            </a:br>
            <a:r>
              <a:rPr lang="en-US" dirty="0" smtClean="0"/>
              <a:t>Working for Europeans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1775191"/>
            <a:ext cx="5029200" cy="4854209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Major gold and diamond mines in South Africa</a:t>
            </a:r>
          </a:p>
          <a:p>
            <a:pPr lvl="1"/>
            <a:r>
              <a:rPr lang="en-US" dirty="0" smtClean="0"/>
              <a:t>Workers = mainly impoverished Africans</a:t>
            </a:r>
          </a:p>
          <a:p>
            <a:pPr lvl="1"/>
            <a:r>
              <a:rPr lang="en-US" dirty="0" smtClean="0"/>
              <a:t>Recruited on short-term contracts</a:t>
            </a:r>
          </a:p>
          <a:p>
            <a:pPr lvl="1"/>
            <a:r>
              <a:rPr lang="en-US" dirty="0" smtClean="0"/>
              <a:t>Lived in all-male prison-like barracks surrounded by barbed wire</a:t>
            </a:r>
          </a:p>
          <a:p>
            <a:pPr lvl="1"/>
            <a:r>
              <a:rPr lang="en-US" dirty="0" smtClean="0"/>
              <a:t>Forced to return home periodically so they didn’t establish a permanent family life near the mines</a:t>
            </a: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905000"/>
            <a:ext cx="3200400" cy="373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457200" y="5638800"/>
            <a:ext cx="3200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i="1" dirty="0" smtClean="0"/>
              <a:t>Painting of Two African Miners</a:t>
            </a:r>
            <a:endParaRPr lang="en-US" sz="1600" i="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Large Colonial Cities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775191"/>
            <a:ext cx="5257800" cy="4854209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Examples: Nairobi, Cairo, Singapore, etc.</a:t>
            </a:r>
          </a:p>
          <a:p>
            <a:r>
              <a:rPr lang="en-US" dirty="0" smtClean="0"/>
              <a:t>Racially segregated</a:t>
            </a:r>
          </a:p>
          <a:p>
            <a:r>
              <a:rPr lang="en-US" dirty="0" smtClean="0"/>
              <a:t>Often unsanitary</a:t>
            </a:r>
          </a:p>
          <a:p>
            <a:r>
              <a:rPr lang="en-US" dirty="0" smtClean="0"/>
              <a:t>Greatly overcrowded</a:t>
            </a:r>
          </a:p>
          <a:p>
            <a:r>
              <a:rPr lang="en-US" dirty="0" smtClean="0"/>
              <a:t>Seen as meccas of opportunity for people all across the social spectrum</a:t>
            </a:r>
          </a:p>
          <a:p>
            <a:r>
              <a:rPr lang="en-US" dirty="0" smtClean="0"/>
              <a:t>Western-educated people found opportunities as: teachers, doctors, professional specialists, clerks in European business offices, workers in European government bureaucracies, etc.</a:t>
            </a:r>
            <a:endParaRPr 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62600" y="1905000"/>
            <a:ext cx="3133725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5562600" y="5791200"/>
            <a:ext cx="3124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i="1" dirty="0" smtClean="0"/>
              <a:t>Singapore in the 1920s</a:t>
            </a:r>
            <a:endParaRPr lang="en-US" sz="1600" i="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Large Colonial Cities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0" y="1775191"/>
            <a:ext cx="5105400" cy="4854209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/>
              <a:t>Working-class elite = skilled workers on railways or in ports</a:t>
            </a:r>
          </a:p>
          <a:p>
            <a:pPr lvl="1"/>
            <a:r>
              <a:rPr lang="en-US" dirty="0" smtClean="0"/>
              <a:t>Also included workers in factories that processed agricultural goods or manufactured products such as beer, cigarettes, furniture, etc.</a:t>
            </a:r>
          </a:p>
          <a:p>
            <a:r>
              <a:rPr lang="en-US" dirty="0" smtClean="0"/>
              <a:t>Urban poor worked as: construction workers, rickshaw drivers, food sellers, domestic servants, prostitutes, etc.</a:t>
            </a:r>
            <a:endParaRPr lang="en-U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1905000"/>
            <a:ext cx="3581400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228600" y="5943600"/>
            <a:ext cx="3581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i="1" dirty="0" smtClean="0"/>
              <a:t>Cairo in the 1920s</a:t>
            </a:r>
          </a:p>
          <a:p>
            <a:pPr algn="ctr"/>
            <a:r>
              <a:rPr lang="en-US" sz="1600" i="1" dirty="0" smtClean="0"/>
              <a:t>The Main Railway Station</a:t>
            </a:r>
            <a:endParaRPr lang="en-US" sz="1600" i="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/>
              <a:t>African Women and</a:t>
            </a:r>
            <a:br>
              <a:rPr lang="en-US" dirty="0" smtClean="0"/>
            </a:br>
            <a:r>
              <a:rPr lang="en-US" dirty="0" smtClean="0"/>
              <a:t>the Colonial Economy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76400"/>
            <a:ext cx="4724400" cy="4876799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In pre-colonial times African women:</a:t>
            </a:r>
          </a:p>
          <a:p>
            <a:pPr lvl="1"/>
            <a:r>
              <a:rPr lang="en-US" dirty="0" smtClean="0"/>
              <a:t>Were active farmers</a:t>
            </a:r>
          </a:p>
          <a:p>
            <a:pPr lvl="1"/>
            <a:r>
              <a:rPr lang="en-US" dirty="0" smtClean="0"/>
              <a:t>Were responsible for planting, weeding, and harvesting</a:t>
            </a:r>
          </a:p>
          <a:p>
            <a:pPr lvl="1"/>
            <a:r>
              <a:rPr lang="en-US" dirty="0" smtClean="0"/>
              <a:t>Prepared the food</a:t>
            </a:r>
          </a:p>
          <a:p>
            <a:pPr lvl="1"/>
            <a:r>
              <a:rPr lang="en-US" dirty="0" smtClean="0"/>
              <a:t>Cared for the children</a:t>
            </a:r>
          </a:p>
          <a:p>
            <a:pPr lvl="1"/>
            <a:r>
              <a:rPr lang="en-US" dirty="0" smtClean="0"/>
              <a:t>Were allocated their own fields with which they could feed their families</a:t>
            </a:r>
          </a:p>
          <a:p>
            <a:pPr lvl="1"/>
            <a:r>
              <a:rPr lang="en-US" dirty="0" smtClean="0"/>
              <a:t>Were involved in local trade activity</a:t>
            </a:r>
          </a:p>
          <a:p>
            <a:pPr lvl="1"/>
            <a:r>
              <a:rPr lang="en-US" dirty="0" smtClean="0"/>
              <a:t>Enjoyed some economic independence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29200" y="1981200"/>
            <a:ext cx="3505200" cy="430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/>
              <a:t>African Women and</a:t>
            </a:r>
            <a:br>
              <a:rPr lang="en-US" dirty="0" smtClean="0"/>
            </a:br>
            <a:r>
              <a:rPr lang="en-US" dirty="0" smtClean="0"/>
              <a:t>the Colonial Economy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29000" y="1775191"/>
            <a:ext cx="5486400" cy="4930409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Under colonial rule = men moved into wage labor or cash-crop agriculture</a:t>
            </a:r>
          </a:p>
          <a:p>
            <a:r>
              <a:rPr lang="en-US" dirty="0" smtClean="0"/>
              <a:t>This put A LOT more responsibility on women:</a:t>
            </a:r>
          </a:p>
          <a:p>
            <a:pPr lvl="1"/>
            <a:r>
              <a:rPr lang="en-US" dirty="0" smtClean="0"/>
              <a:t>Total responsibility for domestic food production</a:t>
            </a:r>
          </a:p>
          <a:p>
            <a:pPr lvl="1"/>
            <a:r>
              <a:rPr lang="en-US" dirty="0" smtClean="0"/>
              <a:t>Had to also supply food to men in the cities</a:t>
            </a:r>
          </a:p>
          <a:p>
            <a:pPr lvl="1"/>
            <a:r>
              <a:rPr lang="en-US" dirty="0" smtClean="0"/>
              <a:t>Took over traditionally male tasks </a:t>
            </a:r>
            <a:r>
              <a:rPr lang="en-US" dirty="0" smtClean="0">
                <a:sym typeface="Wingdings" pitchFamily="2" charset="2"/>
              </a:rPr>
              <a:t> breaking the ground for planting, milking cows, supervising the herds, etc.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2286000"/>
            <a:ext cx="3063711" cy="358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/>
              <a:t>African Women and</a:t>
            </a:r>
            <a:br>
              <a:rPr lang="en-US" dirty="0" smtClean="0"/>
            </a:br>
            <a:r>
              <a:rPr lang="en-US" dirty="0" smtClean="0"/>
              <a:t>the Colonial Economy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775191"/>
            <a:ext cx="4876800" cy="4854209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Result = many men and women began to live separate lives and develop different cultures</a:t>
            </a:r>
          </a:p>
          <a:p>
            <a:pPr lvl="1"/>
            <a:r>
              <a:rPr lang="en-US" dirty="0" smtClean="0"/>
              <a:t>Men in the cities working for wages</a:t>
            </a:r>
          </a:p>
          <a:p>
            <a:pPr lvl="1"/>
            <a:r>
              <a:rPr lang="en-US" dirty="0" smtClean="0"/>
              <a:t>Women in the villages focusing on subsistence agriculture</a:t>
            </a:r>
          </a:p>
          <a:p>
            <a:r>
              <a:rPr lang="en-US" dirty="0" smtClean="0"/>
              <a:t>Many married couples no longer lived together</a:t>
            </a:r>
          </a:p>
          <a:p>
            <a:pPr lvl="1"/>
            <a:r>
              <a:rPr lang="en-US" dirty="0" smtClean="0"/>
              <a:t>Women started to build closer relationships with their own family instead of their husband’s</a:t>
            </a:r>
          </a:p>
          <a:p>
            <a:r>
              <a:rPr lang="en-US" dirty="0" smtClean="0"/>
              <a:t>Many women became the heads of their households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10200" y="1828800"/>
            <a:ext cx="3333750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5410200" y="6172200"/>
            <a:ext cx="3352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i="1" dirty="0" smtClean="0"/>
              <a:t>Portrait of a </a:t>
            </a:r>
            <a:r>
              <a:rPr lang="en-US" sz="1600" i="1" dirty="0" err="1" smtClean="0"/>
              <a:t>Luo</a:t>
            </a:r>
            <a:r>
              <a:rPr lang="en-US" sz="1600" i="1" dirty="0" smtClean="0"/>
              <a:t> Woman from Kenya</a:t>
            </a:r>
            <a:endParaRPr lang="en-US" sz="1600" i="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Assessing Colonial Development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0" y="1600201"/>
            <a:ext cx="5181600" cy="5105400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/>
              <a:t>Clear results of economic development within European colonies in the 19</a:t>
            </a:r>
            <a:r>
              <a:rPr lang="en-US" baseline="30000" dirty="0" smtClean="0"/>
              <a:t>th</a:t>
            </a:r>
            <a:r>
              <a:rPr lang="en-US" dirty="0" smtClean="0"/>
              <a:t>-20</a:t>
            </a:r>
            <a:r>
              <a:rPr lang="en-US" baseline="30000" dirty="0" smtClean="0"/>
              <a:t>th</a:t>
            </a:r>
            <a:r>
              <a:rPr lang="en-US" dirty="0" smtClean="0"/>
              <a:t> centuries:</a:t>
            </a:r>
          </a:p>
          <a:p>
            <a:r>
              <a:rPr lang="en-US" dirty="0" smtClean="0"/>
              <a:t>(1) Colonial rule facilitated the integration of Asian and African economies into a global network of exchange</a:t>
            </a:r>
          </a:p>
          <a:p>
            <a:pPr lvl="1"/>
            <a:r>
              <a:rPr lang="en-US" dirty="0" smtClean="0"/>
              <a:t>More land and labor = devoted to production for the global market</a:t>
            </a:r>
          </a:p>
          <a:p>
            <a:r>
              <a:rPr lang="en-US" dirty="0" smtClean="0"/>
              <a:t>(2) Nowhere did a breakthrough to modern industrial society occur</a:t>
            </a:r>
          </a:p>
          <a:p>
            <a:pPr lvl="1">
              <a:buNone/>
            </a:pPr>
            <a:endParaRPr lang="en-US" dirty="0" smtClean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1752600"/>
            <a:ext cx="3505200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228600" y="5791200"/>
            <a:ext cx="3505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i="1" dirty="0" smtClean="0"/>
              <a:t>And, obviously, many of these ex-colonies have yet to develop a modern industrial society</a:t>
            </a:r>
            <a:endParaRPr lang="en-US" sz="1600" i="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Assessing Colonial Development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00201"/>
            <a:ext cx="4648200" cy="5029200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(3) The appearance of some elements of modernization</a:t>
            </a:r>
          </a:p>
          <a:p>
            <a:pPr lvl="1"/>
            <a:r>
              <a:rPr lang="en-US" dirty="0" smtClean="0"/>
              <a:t>Modern administrative and bureaucratic structures</a:t>
            </a:r>
          </a:p>
          <a:p>
            <a:pPr lvl="1"/>
            <a:r>
              <a:rPr lang="en-US" dirty="0" smtClean="0"/>
              <a:t>Schools </a:t>
            </a:r>
            <a:r>
              <a:rPr lang="en-US" dirty="0" smtClean="0">
                <a:sym typeface="Wingdings" pitchFamily="2" charset="2"/>
              </a:rPr>
              <a:t> used to train the intermediaries that were so crucial to colonial rule</a:t>
            </a:r>
          </a:p>
          <a:p>
            <a:pPr lvl="1"/>
            <a:r>
              <a:rPr lang="en-US" dirty="0" smtClean="0">
                <a:sym typeface="Wingdings" pitchFamily="2" charset="2"/>
              </a:rPr>
              <a:t>Communication and transportation  railroads, motorways, ports, telegraphs, postal services</a:t>
            </a:r>
          </a:p>
          <a:p>
            <a:pPr lvl="1"/>
            <a:r>
              <a:rPr lang="en-US" dirty="0" smtClean="0">
                <a:sym typeface="Wingdings" pitchFamily="2" charset="2"/>
              </a:rPr>
              <a:t>Modest health care provisions  part of the “civilizing mission”</a:t>
            </a:r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53000" y="1752600"/>
            <a:ext cx="3886200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4953000" y="6096000"/>
            <a:ext cx="3886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i="1" dirty="0" smtClean="0"/>
              <a:t>The Building of an African Railway, 1905</a:t>
            </a:r>
            <a:endParaRPr lang="en-US" sz="1600" i="1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odul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298</TotalTime>
  <Words>1145</Words>
  <Application>Microsoft Office PowerPoint</Application>
  <PresentationFormat>On-screen Show (4:3)</PresentationFormat>
  <Paragraphs>135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6" baseType="lpstr">
      <vt:lpstr>Arial</vt:lpstr>
      <vt:lpstr>Corbel</vt:lpstr>
      <vt:lpstr>Wingdings</vt:lpstr>
      <vt:lpstr>Wingdings 2</vt:lpstr>
      <vt:lpstr>Wingdings 3</vt:lpstr>
      <vt:lpstr>Module</vt:lpstr>
      <vt:lpstr>Colonial Economies (1750 – 1914)</vt:lpstr>
      <vt:lpstr>Economies of Coercion: Forced Labor and the Power of the State</vt:lpstr>
      <vt:lpstr>Economies of Coercion: Forced Labor and the Power of the State</vt:lpstr>
      <vt:lpstr>Economies of Coercion: Forced Labor and the Power of the State</vt:lpstr>
      <vt:lpstr>Economies of Cash-Crop Agriculture</vt:lpstr>
      <vt:lpstr>Economies of Cash-Crop Agriculture</vt:lpstr>
      <vt:lpstr>Economies of Cash-Crop Agriculture</vt:lpstr>
      <vt:lpstr>Economies of Cash-Crop Agriculture</vt:lpstr>
      <vt:lpstr>Economies of Wage Labor: Working for Europeans</vt:lpstr>
      <vt:lpstr>Economies of Wage Labor: Working for Europeans</vt:lpstr>
      <vt:lpstr>Economies of Wage Labor: Working for Europeans</vt:lpstr>
      <vt:lpstr>Economies of Wage Labor Working for Europeans</vt:lpstr>
      <vt:lpstr>Economies of Wage Labor: Working for Europeans</vt:lpstr>
      <vt:lpstr>Large Colonial Cities</vt:lpstr>
      <vt:lpstr>Large Colonial Cities</vt:lpstr>
      <vt:lpstr>African Women and the Colonial Economy</vt:lpstr>
      <vt:lpstr>African Women and the Colonial Economy</vt:lpstr>
      <vt:lpstr>African Women and the Colonial Economy</vt:lpstr>
      <vt:lpstr>Assessing Colonial Development</vt:lpstr>
      <vt:lpstr>Assessing Colonial Development</vt:lpstr>
    </vt:vector>
  </TitlesOfParts>
  <Company>GSCS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Colonial Economies (1750 – 1914)</dc:title>
  <dc:creator>GSCS</dc:creator>
  <cp:lastModifiedBy>McCoy, Colleen</cp:lastModifiedBy>
  <cp:revision>30</cp:revision>
  <dcterms:created xsi:type="dcterms:W3CDTF">2015-09-19T20:34:50Z</dcterms:created>
  <dcterms:modified xsi:type="dcterms:W3CDTF">2018-12-12T16:08:19Z</dcterms:modified>
</cp:coreProperties>
</file>