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Caveat" panose="020B0604020202020204" charset="0"/>
      <p:regular r:id="rId26"/>
      <p:bold r:id="rId27"/>
    </p:embeddedFont>
    <p:embeddedFont>
      <p:font typeface="Josefin Sans" panose="020B0604020202020204" charset="0"/>
      <p:regular r:id="rId28"/>
      <p:bold r:id="rId29"/>
      <p:italic r:id="rId30"/>
      <p:boldItalic r:id="rId31"/>
    </p:embeddedFont>
    <p:embeddedFont>
      <p:font typeface="Oswald" panose="020B0604020202020204" charset="0"/>
      <p:regular r:id="rId32"/>
      <p:bold r:id="rId33"/>
    </p:embeddedFont>
    <p:embeddedFont>
      <p:font typeface="Raleway" panose="020B0604020202020204" charset="0"/>
      <p:regular r:id="rId34"/>
      <p:bold r:id="rId35"/>
      <p:italic r:id="rId36"/>
      <p:boldItalic r:id="rId37"/>
    </p:embeddedFont>
    <p:embeddedFont>
      <p:font typeface="Roboto" panose="020B060402020202020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39E544-1E98-49F3-BF42-9336D29A1810}">
  <a:tblStyle styleId="{A739E544-1E98-49F3-BF42-9336D29A181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75" y="27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rive.google.com/open?id=1ImdMl2rGEGAzw2k-0JT7IAYxu1amVo57lTc2b1i01CY"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136a6a9d7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136a6a9d7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Notesheet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6136a6a9d7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6136a6a9d7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6136a6a9d7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6136a6a9d7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6136a6a9d7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6136a6a9d7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136a6a9d7_0_2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136a6a9d7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6136a6a9d7_0_2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6136a6a9d7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61417305af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61417305af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61379f777e_0_2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61379f777e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61379f777e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61379f777e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61379f777e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61379f777e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61379f777e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61379f777e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61417305af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61417305af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61379f777e_0_2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61379f777e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61379f777e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61379f777e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61379f777e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61379f777e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61379f777e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61379f777e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61379f777e_0_1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61379f777e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61379f777e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61379f777e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61417305af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61417305af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61379f777e_0_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61379f777e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61379f777e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61379f777e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61379f777e_0_3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61379f777e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1.jpg"/><Relationship Id="rId7"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gif"/><Relationship Id="rId10" Type="http://schemas.openxmlformats.org/officeDocument/2006/relationships/image" Target="../media/image9.gif"/><Relationship Id="rId4" Type="http://schemas.openxmlformats.org/officeDocument/2006/relationships/image" Target="../media/image4.gif"/><Relationship Id="rId9" Type="http://schemas.openxmlformats.org/officeDocument/2006/relationships/image" Target="../media/image8.gif"/></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g"/><Relationship Id="rId7" Type="http://schemas.openxmlformats.org/officeDocument/2006/relationships/image" Target="../media/image14.gi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gif"/><Relationship Id="rId5" Type="http://schemas.openxmlformats.org/officeDocument/2006/relationships/image" Target="../media/image12.png"/><Relationship Id="rId4" Type="http://schemas.openxmlformats.org/officeDocument/2006/relationships/image" Target="../media/image11.gif"/><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9.gi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hyperlink" Target="http://www.youtube.com/watch?v=FFfXDZvvmrg" TargetMode="Externa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image" Target="../media/image1.jpg"/><Relationship Id="rId7" Type="http://schemas.openxmlformats.org/officeDocument/2006/relationships/image" Target="../media/image23.gi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jpg"/><Relationship Id="rId7" Type="http://schemas.openxmlformats.org/officeDocument/2006/relationships/image" Target="../media/image28.gi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image" Target="../media/image1.jp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3.jpg"/><Relationship Id="rId4" Type="http://schemas.openxmlformats.org/officeDocument/2006/relationships/image" Target="../media/image42.gif"/></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7.gif"/><Relationship Id="rId5" Type="http://schemas.openxmlformats.org/officeDocument/2006/relationships/image" Target="../media/image46.gif"/><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9.jpg"/><Relationship Id="rId4" Type="http://schemas.openxmlformats.org/officeDocument/2006/relationships/image" Target="../media/image48.gif"/></Relationships>
</file>

<file path=ppt/slides/_rels/slide19.xml.rels><?xml version="1.0" encoding="UTF-8" standalone="yes"?>
<Relationships xmlns="http://schemas.openxmlformats.org/package/2006/relationships"><Relationship Id="rId8" Type="http://schemas.openxmlformats.org/officeDocument/2006/relationships/hyperlink" Target="http://dontchangethislink.peardeckmagic.zone?eyJ0eXBlIjoiZ29vZ2xlLXNsaWRlcy1hZGRvbi1yZXNwb25zZS1mb290ZXIiLCJsYXN0RWRpdGVkQnkiOiIxMDkxNjIyMjU3ODM4MzUyNDE5MDAiLCJwcmVzZW50YXRpb25JZCI6IjFrRVl4ZFUyWFZKUE5aVGtwQ0paSE1vY21LTXFFSG9DVlNyOFNSY2NwbS1zIiwiY29udGVudElkIjoiY3VzdG9tLXJlc3BvbnNlLW11bHRpcGxlQ2hvaWNlIiwic2xpZGVJZCI6Imc2MTM3OWY3NzdlXzBfMTg4IiwiY29udGVudEluc3RhbmNlSWQiOiIxa0VZeGRVMlhWSlBOWlRrcENKWkhNb2NtS01xRUhvQ1ZTcjhTUmNjcG0tcy8xNmVlMzM1Ni1iZDUxLTQ3OWItOTdiNC01NGE4NjE1ZTgzYWEifQ==pearId=magic-pear-metadata-identifier" TargetMode="External"/><Relationship Id="rId3" Type="http://schemas.openxmlformats.org/officeDocument/2006/relationships/image" Target="../media/image1.jpg"/><Relationship Id="rId7" Type="http://schemas.openxmlformats.org/officeDocument/2006/relationships/image" Target="../media/image53.gi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 name="Google Shape;55;p13"/>
          <p:cNvSpPr/>
          <p:nvPr/>
        </p:nvSpPr>
        <p:spPr>
          <a:xfrm>
            <a:off x="386350" y="258050"/>
            <a:ext cx="3510024" cy="1063949"/>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TOPIC 1.2</a:t>
            </a:r>
          </a:p>
        </p:txBody>
      </p:sp>
      <p:sp>
        <p:nvSpPr>
          <p:cNvPr id="56" name="Google Shape;56;p13"/>
          <p:cNvSpPr/>
          <p:nvPr/>
        </p:nvSpPr>
        <p:spPr>
          <a:xfrm>
            <a:off x="4010075" y="258050"/>
            <a:ext cx="4713574" cy="49935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DEVELOPMENTS</a:t>
            </a:r>
          </a:p>
        </p:txBody>
      </p:sp>
      <p:sp>
        <p:nvSpPr>
          <p:cNvPr id="57" name="Google Shape;57;p13"/>
          <p:cNvSpPr txBox="1"/>
          <p:nvPr/>
        </p:nvSpPr>
        <p:spPr>
          <a:xfrm>
            <a:off x="-169025" y="1374863"/>
            <a:ext cx="63060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FFFFFF"/>
                </a:solidFill>
                <a:latin typeface="Josefin Sans"/>
                <a:ea typeface="Josefin Sans"/>
                <a:cs typeface="Josefin Sans"/>
                <a:sym typeface="Josefin Sans"/>
              </a:rPr>
              <a:t>CONTENT OBJECTIVES</a:t>
            </a:r>
            <a:endParaRPr sz="3600">
              <a:solidFill>
                <a:srgbClr val="FFFFFF"/>
              </a:solidFill>
              <a:latin typeface="Josefin Sans"/>
              <a:ea typeface="Josefin Sans"/>
              <a:cs typeface="Josefin Sans"/>
              <a:sym typeface="Josefin Sans"/>
            </a:endParaRPr>
          </a:p>
        </p:txBody>
      </p:sp>
      <p:sp>
        <p:nvSpPr>
          <p:cNvPr id="58" name="Google Shape;58;p13"/>
          <p:cNvSpPr/>
          <p:nvPr/>
        </p:nvSpPr>
        <p:spPr>
          <a:xfrm>
            <a:off x="4010075" y="825050"/>
            <a:ext cx="4713571" cy="496949"/>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IN DAR AL-ISLAM</a:t>
            </a:r>
          </a:p>
        </p:txBody>
      </p:sp>
      <p:sp>
        <p:nvSpPr>
          <p:cNvPr id="59" name="Google Shape;59;p13"/>
          <p:cNvSpPr txBox="1"/>
          <p:nvPr/>
        </p:nvSpPr>
        <p:spPr>
          <a:xfrm>
            <a:off x="1361275" y="2135425"/>
            <a:ext cx="71001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Josefin Sans"/>
                <a:ea typeface="Josefin Sans"/>
                <a:cs typeface="Josefin Sans"/>
                <a:sym typeface="Josefin Sans"/>
              </a:rPr>
              <a:t>Explain how systems of beliefs and their practices affected society in the period from 1200 to 1450.</a:t>
            </a:r>
            <a:endParaRPr sz="2000">
              <a:solidFill>
                <a:srgbClr val="FFFFFF"/>
              </a:solidFill>
              <a:latin typeface="Josefin Sans"/>
              <a:ea typeface="Josefin Sans"/>
              <a:cs typeface="Josefin Sans"/>
              <a:sym typeface="Josefin Sans"/>
            </a:endParaRPr>
          </a:p>
        </p:txBody>
      </p:sp>
      <p:sp>
        <p:nvSpPr>
          <p:cNvPr id="60" name="Google Shape;60;p13"/>
          <p:cNvSpPr txBox="1"/>
          <p:nvPr/>
        </p:nvSpPr>
        <p:spPr>
          <a:xfrm>
            <a:off x="1337900" y="2997600"/>
            <a:ext cx="68727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Josefin Sans"/>
                <a:ea typeface="Josefin Sans"/>
                <a:cs typeface="Josefin Sans"/>
                <a:sym typeface="Josefin Sans"/>
              </a:rPr>
              <a:t>Explain the causes and effects of the rise of Islamic states over time.</a:t>
            </a:r>
            <a:endParaRPr sz="2000">
              <a:solidFill>
                <a:srgbClr val="FFFFFF"/>
              </a:solidFill>
              <a:latin typeface="Josefin Sans"/>
              <a:ea typeface="Josefin Sans"/>
              <a:cs typeface="Josefin Sans"/>
              <a:sym typeface="Josefin Sans"/>
            </a:endParaRPr>
          </a:p>
        </p:txBody>
      </p:sp>
      <p:sp>
        <p:nvSpPr>
          <p:cNvPr id="61" name="Google Shape;61;p13"/>
          <p:cNvSpPr txBox="1"/>
          <p:nvPr/>
        </p:nvSpPr>
        <p:spPr>
          <a:xfrm>
            <a:off x="1361275" y="3940050"/>
            <a:ext cx="71001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FFFFFF"/>
                </a:solidFill>
                <a:latin typeface="Josefin Sans"/>
                <a:ea typeface="Josefin Sans"/>
                <a:cs typeface="Josefin Sans"/>
                <a:sym typeface="Josefin Sans"/>
              </a:rPr>
              <a:t>Explain the effects of intellectual innovation in Dar al-Islam.</a:t>
            </a:r>
            <a:endParaRPr sz="2000">
              <a:solidFill>
                <a:srgbClr val="FFFFFF"/>
              </a:solidFill>
              <a:latin typeface="Josefin Sans"/>
              <a:ea typeface="Josefin Sans"/>
              <a:cs typeface="Josefin Sans"/>
              <a:sym typeface="Josefin Sans"/>
            </a:endParaRPr>
          </a:p>
        </p:txBody>
      </p:sp>
      <p:pic>
        <p:nvPicPr>
          <p:cNvPr id="62" name="Google Shape;62;p13"/>
          <p:cNvPicPr preferRelativeResize="0"/>
          <p:nvPr/>
        </p:nvPicPr>
        <p:blipFill>
          <a:blip r:embed="rId4">
            <a:alphaModFix/>
          </a:blip>
          <a:stretch>
            <a:fillRect/>
          </a:stretch>
        </p:blipFill>
        <p:spPr>
          <a:xfrm>
            <a:off x="736525" y="3184525"/>
            <a:ext cx="495525" cy="301475"/>
          </a:xfrm>
          <a:prstGeom prst="rect">
            <a:avLst/>
          </a:prstGeom>
          <a:noFill/>
          <a:ln>
            <a:noFill/>
          </a:ln>
        </p:spPr>
      </p:pic>
      <p:pic>
        <p:nvPicPr>
          <p:cNvPr id="63" name="Google Shape;63;p13"/>
          <p:cNvPicPr preferRelativeResize="0"/>
          <p:nvPr/>
        </p:nvPicPr>
        <p:blipFill>
          <a:blip r:embed="rId4">
            <a:alphaModFix/>
          </a:blip>
          <a:stretch>
            <a:fillRect/>
          </a:stretch>
        </p:blipFill>
        <p:spPr>
          <a:xfrm>
            <a:off x="736525" y="4009975"/>
            <a:ext cx="495525" cy="301475"/>
          </a:xfrm>
          <a:prstGeom prst="rect">
            <a:avLst/>
          </a:prstGeom>
          <a:noFill/>
          <a:ln>
            <a:noFill/>
          </a:ln>
        </p:spPr>
      </p:pic>
      <p:pic>
        <p:nvPicPr>
          <p:cNvPr id="64" name="Google Shape;64;p13"/>
          <p:cNvPicPr preferRelativeResize="0"/>
          <p:nvPr/>
        </p:nvPicPr>
        <p:blipFill>
          <a:blip r:embed="rId4">
            <a:alphaModFix/>
          </a:blip>
          <a:stretch>
            <a:fillRect/>
          </a:stretch>
        </p:blipFill>
        <p:spPr>
          <a:xfrm>
            <a:off x="736525" y="2297275"/>
            <a:ext cx="495525" cy="301475"/>
          </a:xfrm>
          <a:prstGeom prst="rect">
            <a:avLst/>
          </a:prstGeom>
          <a:noFill/>
          <a:ln>
            <a:noFill/>
          </a:ln>
        </p:spPr>
      </p:pic>
      <p:sp>
        <p:nvSpPr>
          <p:cNvPr id="65" name="Google Shape;65;p13"/>
          <p:cNvSpPr txBox="1"/>
          <p:nvPr/>
        </p:nvSpPr>
        <p:spPr>
          <a:xfrm>
            <a:off x="7842275" y="1424025"/>
            <a:ext cx="10044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Caveat"/>
                <a:ea typeface="Caveat"/>
                <a:cs typeface="Caveat"/>
                <a:sym typeface="Caveat"/>
              </a:rPr>
              <a:t>“Everywhere </a:t>
            </a:r>
            <a:endParaRPr>
              <a:solidFill>
                <a:srgbClr val="FFFFFF"/>
              </a:solidFill>
              <a:latin typeface="Caveat"/>
              <a:ea typeface="Caveat"/>
              <a:cs typeface="Caveat"/>
              <a:sym typeface="Caveat"/>
            </a:endParaRPr>
          </a:p>
          <a:p>
            <a:pPr marL="0" lvl="0" indent="0" algn="ctr" rtl="0">
              <a:spcBef>
                <a:spcPts val="0"/>
              </a:spcBef>
              <a:spcAft>
                <a:spcPts val="0"/>
              </a:spcAft>
              <a:buNone/>
            </a:pPr>
            <a:r>
              <a:rPr lang="en">
                <a:solidFill>
                  <a:srgbClr val="FFFFFF"/>
                </a:solidFill>
                <a:latin typeface="Caveat"/>
                <a:ea typeface="Caveat"/>
                <a:cs typeface="Caveat"/>
                <a:sym typeface="Caveat"/>
              </a:rPr>
              <a:t>Islam is”</a:t>
            </a:r>
            <a:endParaRPr>
              <a:solidFill>
                <a:srgbClr val="FFFFFF"/>
              </a:solidFill>
              <a:latin typeface="Caveat"/>
              <a:ea typeface="Caveat"/>
              <a:cs typeface="Caveat"/>
              <a:sym typeface="Caveat"/>
            </a:endParaRPr>
          </a:p>
        </p:txBody>
      </p:sp>
      <p:pic>
        <p:nvPicPr>
          <p:cNvPr id="66" name="Google Shape;66;p13"/>
          <p:cNvPicPr preferRelativeResize="0"/>
          <p:nvPr/>
        </p:nvPicPr>
        <p:blipFill>
          <a:blip r:embed="rId5">
            <a:alphaModFix/>
          </a:blip>
          <a:stretch>
            <a:fillRect/>
          </a:stretch>
        </p:blipFill>
        <p:spPr>
          <a:xfrm flipH="1">
            <a:off x="8557025" y="1065475"/>
            <a:ext cx="729950" cy="729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
        <p:cNvGrpSpPr/>
        <p:nvPr/>
      </p:nvGrpSpPr>
      <p:grpSpPr>
        <a:xfrm>
          <a:off x="0" y="0"/>
          <a:ext cx="0" cy="0"/>
          <a:chOff x="0" y="0"/>
          <a:chExt cx="0" cy="0"/>
        </a:xfrm>
      </p:grpSpPr>
      <p:pic>
        <p:nvPicPr>
          <p:cNvPr id="71" name="Google Shape;71;p14"/>
          <p:cNvPicPr preferRelativeResize="0"/>
          <p:nvPr/>
        </p:nvPicPr>
        <p:blipFill>
          <a:blip r:embed="rId4">
            <a:alphaModFix/>
          </a:blip>
          <a:stretch>
            <a:fillRect/>
          </a:stretch>
        </p:blipFill>
        <p:spPr>
          <a:xfrm>
            <a:off x="233850" y="3169425"/>
            <a:ext cx="746400" cy="6759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72" name="Google Shape;72;p14"/>
          <p:cNvPicPr preferRelativeResize="0"/>
          <p:nvPr/>
        </p:nvPicPr>
        <p:blipFill>
          <a:blip r:embed="rId5">
            <a:alphaModFix/>
          </a:blip>
          <a:stretch>
            <a:fillRect/>
          </a:stretch>
        </p:blipFill>
        <p:spPr>
          <a:xfrm>
            <a:off x="596125" y="2557552"/>
            <a:ext cx="700200" cy="6672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73" name="Google Shape;73;p14"/>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14"/>
          <p:cNvSpPr/>
          <p:nvPr/>
        </p:nvSpPr>
        <p:spPr>
          <a:xfrm>
            <a:off x="386362" y="258050"/>
            <a:ext cx="4139327" cy="1063901"/>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REVIEW</a:t>
            </a:r>
          </a:p>
        </p:txBody>
      </p:sp>
      <p:sp>
        <p:nvSpPr>
          <p:cNvPr id="75" name="Google Shape;75;p14"/>
          <p:cNvSpPr/>
          <p:nvPr/>
        </p:nvSpPr>
        <p:spPr>
          <a:xfrm>
            <a:off x="4633700" y="258050"/>
            <a:ext cx="4089946" cy="49935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THE WORLD</a:t>
            </a:r>
          </a:p>
        </p:txBody>
      </p:sp>
      <p:sp>
        <p:nvSpPr>
          <p:cNvPr id="76" name="Google Shape;76;p14"/>
          <p:cNvSpPr txBox="1"/>
          <p:nvPr/>
        </p:nvSpPr>
        <p:spPr>
          <a:xfrm>
            <a:off x="233850" y="1389650"/>
            <a:ext cx="86763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Josefin Sans"/>
                <a:ea typeface="Josefin Sans"/>
                <a:cs typeface="Josefin Sans"/>
                <a:sym typeface="Josefin Sans"/>
              </a:rPr>
              <a:t>By 1200, much of the world had recovered from the decline of the classical civilizations. In many regions, new states were emerging that were promoting </a:t>
            </a:r>
            <a:r>
              <a:rPr lang="en">
                <a:solidFill>
                  <a:srgbClr val="93C47D"/>
                </a:solidFill>
                <a:latin typeface="Josefin Sans"/>
                <a:ea typeface="Josefin Sans"/>
                <a:cs typeface="Josefin Sans"/>
                <a:sym typeface="Josefin Sans"/>
              </a:rPr>
              <a:t>trade</a:t>
            </a:r>
            <a:r>
              <a:rPr lang="en">
                <a:solidFill>
                  <a:srgbClr val="FFFFFF"/>
                </a:solidFill>
                <a:latin typeface="Josefin Sans"/>
                <a:ea typeface="Josefin Sans"/>
                <a:cs typeface="Josefin Sans"/>
                <a:sym typeface="Josefin Sans"/>
              </a:rPr>
              <a:t> and the transfer of </a:t>
            </a:r>
            <a:r>
              <a:rPr lang="en">
                <a:solidFill>
                  <a:srgbClr val="93C47D"/>
                </a:solidFill>
                <a:latin typeface="Josefin Sans"/>
                <a:ea typeface="Josefin Sans"/>
                <a:cs typeface="Josefin Sans"/>
                <a:sym typeface="Josefin Sans"/>
              </a:rPr>
              <a:t>ideas</a:t>
            </a:r>
            <a:r>
              <a:rPr lang="en">
                <a:solidFill>
                  <a:srgbClr val="FFFFFF"/>
                </a:solidFill>
                <a:latin typeface="Josefin Sans"/>
                <a:ea typeface="Josefin Sans"/>
                <a:cs typeface="Josefin Sans"/>
                <a:sym typeface="Josefin Sans"/>
              </a:rPr>
              <a:t> among regions.</a:t>
            </a:r>
            <a:endParaRPr>
              <a:solidFill>
                <a:srgbClr val="FFFFFF"/>
              </a:solidFill>
              <a:latin typeface="Josefin Sans"/>
              <a:ea typeface="Josefin Sans"/>
              <a:cs typeface="Josefin Sans"/>
              <a:sym typeface="Josefin Sans"/>
            </a:endParaRPr>
          </a:p>
        </p:txBody>
      </p:sp>
      <p:sp>
        <p:nvSpPr>
          <p:cNvPr id="77" name="Google Shape;77;p14"/>
          <p:cNvSpPr/>
          <p:nvPr/>
        </p:nvSpPr>
        <p:spPr>
          <a:xfrm>
            <a:off x="4734800" y="823850"/>
            <a:ext cx="3988852" cy="49935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IN 1200</a:t>
            </a:r>
          </a:p>
        </p:txBody>
      </p:sp>
      <p:sp>
        <p:nvSpPr>
          <p:cNvPr id="78" name="Google Shape;78;p14"/>
          <p:cNvSpPr txBox="1"/>
          <p:nvPr/>
        </p:nvSpPr>
        <p:spPr>
          <a:xfrm>
            <a:off x="2082950" y="2033750"/>
            <a:ext cx="68727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Africa, Europe and Asia were connected through Indian Ocean Trade, the Silk Roads, and the trans-Saharan trade routes</a:t>
            </a:r>
            <a:endParaRPr>
              <a:solidFill>
                <a:srgbClr val="FFFFFF"/>
              </a:solidFill>
              <a:latin typeface="Josefin Sans"/>
              <a:ea typeface="Josefin Sans"/>
              <a:cs typeface="Josefin Sans"/>
              <a:sym typeface="Josefin Sans"/>
            </a:endParaRPr>
          </a:p>
        </p:txBody>
      </p:sp>
      <p:sp>
        <p:nvSpPr>
          <p:cNvPr id="79" name="Google Shape;79;p14"/>
          <p:cNvSpPr txBox="1"/>
          <p:nvPr/>
        </p:nvSpPr>
        <p:spPr>
          <a:xfrm>
            <a:off x="2082950" y="2677850"/>
            <a:ext cx="68727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The Byzantine Empire and various Islamic empires provided some stability in the region from Eastern Europe through the Middle East to South Asia </a:t>
            </a:r>
            <a:endParaRPr>
              <a:solidFill>
                <a:srgbClr val="FFFFFF"/>
              </a:solidFill>
              <a:latin typeface="Josefin Sans"/>
              <a:ea typeface="Josefin Sans"/>
              <a:cs typeface="Josefin Sans"/>
              <a:sym typeface="Josefin Sans"/>
            </a:endParaRPr>
          </a:p>
        </p:txBody>
      </p:sp>
      <p:sp>
        <p:nvSpPr>
          <p:cNvPr id="80" name="Google Shape;80;p14"/>
          <p:cNvSpPr txBox="1"/>
          <p:nvPr/>
        </p:nvSpPr>
        <p:spPr>
          <a:xfrm>
            <a:off x="2109650" y="3321950"/>
            <a:ext cx="71001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China and Dar al-Islam continued to be leading centers of learning and innovation</a:t>
            </a:r>
            <a:endParaRPr>
              <a:solidFill>
                <a:srgbClr val="FFFFFF"/>
              </a:solidFill>
              <a:latin typeface="Josefin Sans"/>
              <a:ea typeface="Josefin Sans"/>
              <a:cs typeface="Josefin Sans"/>
              <a:sym typeface="Josefin Sans"/>
            </a:endParaRPr>
          </a:p>
        </p:txBody>
      </p:sp>
      <p:sp>
        <p:nvSpPr>
          <p:cNvPr id="81" name="Google Shape;81;p14"/>
          <p:cNvSpPr txBox="1"/>
          <p:nvPr/>
        </p:nvSpPr>
        <p:spPr>
          <a:xfrm>
            <a:off x="2109644" y="3827950"/>
            <a:ext cx="67518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Africa largely remained stateless, except for some regions in West Africa and East Africa that were part of Dar al-Islam</a:t>
            </a:r>
            <a:endParaRPr>
              <a:solidFill>
                <a:srgbClr val="FFFFFF"/>
              </a:solidFill>
              <a:latin typeface="Josefin Sans"/>
              <a:ea typeface="Josefin Sans"/>
              <a:cs typeface="Josefin Sans"/>
              <a:sym typeface="Josefin Sans"/>
            </a:endParaRPr>
          </a:p>
        </p:txBody>
      </p:sp>
      <p:sp>
        <p:nvSpPr>
          <p:cNvPr id="82" name="Google Shape;82;p14"/>
          <p:cNvSpPr txBox="1"/>
          <p:nvPr/>
        </p:nvSpPr>
        <p:spPr>
          <a:xfrm>
            <a:off x="2109651" y="4483025"/>
            <a:ext cx="67518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Afro-Eurasia, America, and Oceania were developing in isolation from each other</a:t>
            </a:r>
            <a:endParaRPr>
              <a:solidFill>
                <a:srgbClr val="FFFFFF"/>
              </a:solidFill>
              <a:latin typeface="Josefin Sans"/>
              <a:ea typeface="Josefin Sans"/>
              <a:cs typeface="Josefin Sans"/>
              <a:sym typeface="Josefin Sans"/>
            </a:endParaRPr>
          </a:p>
        </p:txBody>
      </p:sp>
      <p:pic>
        <p:nvPicPr>
          <p:cNvPr id="83" name="Google Shape;83;p14"/>
          <p:cNvPicPr preferRelativeResize="0"/>
          <p:nvPr/>
        </p:nvPicPr>
        <p:blipFill rotWithShape="1">
          <a:blip r:embed="rId6">
            <a:alphaModFix/>
          </a:blip>
          <a:srcRect l="34801" t="38482" r="36583" b="40800"/>
          <a:stretch/>
        </p:blipFill>
        <p:spPr>
          <a:xfrm>
            <a:off x="1431000" y="2112125"/>
            <a:ext cx="596675" cy="432000"/>
          </a:xfrm>
          <a:prstGeom prst="rect">
            <a:avLst/>
          </a:prstGeom>
          <a:noFill/>
          <a:ln>
            <a:noFill/>
          </a:ln>
        </p:spPr>
      </p:pic>
      <p:pic>
        <p:nvPicPr>
          <p:cNvPr id="84" name="Google Shape;84;p14"/>
          <p:cNvPicPr preferRelativeResize="0"/>
          <p:nvPr/>
        </p:nvPicPr>
        <p:blipFill rotWithShape="1">
          <a:blip r:embed="rId6">
            <a:alphaModFix/>
          </a:blip>
          <a:srcRect l="34801" t="38482" r="36583" b="40800"/>
          <a:stretch/>
        </p:blipFill>
        <p:spPr>
          <a:xfrm>
            <a:off x="1431000" y="3291650"/>
            <a:ext cx="596675" cy="432000"/>
          </a:xfrm>
          <a:prstGeom prst="rect">
            <a:avLst/>
          </a:prstGeom>
          <a:noFill/>
          <a:ln>
            <a:noFill/>
          </a:ln>
        </p:spPr>
      </p:pic>
      <p:pic>
        <p:nvPicPr>
          <p:cNvPr id="85" name="Google Shape;85;p14"/>
          <p:cNvPicPr preferRelativeResize="0"/>
          <p:nvPr/>
        </p:nvPicPr>
        <p:blipFill rotWithShape="1">
          <a:blip r:embed="rId6">
            <a:alphaModFix/>
          </a:blip>
          <a:srcRect l="34801" t="38482" r="36583" b="40800"/>
          <a:stretch/>
        </p:blipFill>
        <p:spPr>
          <a:xfrm>
            <a:off x="1431000" y="4422425"/>
            <a:ext cx="596675" cy="432000"/>
          </a:xfrm>
          <a:prstGeom prst="rect">
            <a:avLst/>
          </a:prstGeom>
          <a:noFill/>
          <a:ln>
            <a:noFill/>
          </a:ln>
        </p:spPr>
      </p:pic>
      <p:pic>
        <p:nvPicPr>
          <p:cNvPr id="86" name="Google Shape;86;p14"/>
          <p:cNvPicPr preferRelativeResize="0"/>
          <p:nvPr/>
        </p:nvPicPr>
        <p:blipFill>
          <a:blip r:embed="rId7">
            <a:alphaModFix/>
          </a:blip>
          <a:stretch>
            <a:fillRect/>
          </a:stretch>
        </p:blipFill>
        <p:spPr>
          <a:xfrm>
            <a:off x="1481575" y="2864775"/>
            <a:ext cx="495525" cy="301475"/>
          </a:xfrm>
          <a:prstGeom prst="rect">
            <a:avLst/>
          </a:prstGeom>
          <a:noFill/>
          <a:ln>
            <a:noFill/>
          </a:ln>
        </p:spPr>
      </p:pic>
      <p:pic>
        <p:nvPicPr>
          <p:cNvPr id="87" name="Google Shape;87;p14"/>
          <p:cNvPicPr preferRelativeResize="0"/>
          <p:nvPr/>
        </p:nvPicPr>
        <p:blipFill>
          <a:blip r:embed="rId7">
            <a:alphaModFix/>
          </a:blip>
          <a:stretch>
            <a:fillRect/>
          </a:stretch>
        </p:blipFill>
        <p:spPr>
          <a:xfrm>
            <a:off x="1457375" y="4027100"/>
            <a:ext cx="495525" cy="301475"/>
          </a:xfrm>
          <a:prstGeom prst="rect">
            <a:avLst/>
          </a:prstGeom>
          <a:noFill/>
          <a:ln>
            <a:noFill/>
          </a:ln>
        </p:spPr>
      </p:pic>
      <p:pic>
        <p:nvPicPr>
          <p:cNvPr id="88" name="Google Shape;88;p14"/>
          <p:cNvPicPr preferRelativeResize="0"/>
          <p:nvPr/>
        </p:nvPicPr>
        <p:blipFill>
          <a:blip r:embed="rId8">
            <a:alphaModFix/>
          </a:blip>
          <a:stretch>
            <a:fillRect/>
          </a:stretch>
        </p:blipFill>
        <p:spPr>
          <a:xfrm>
            <a:off x="135150" y="2029325"/>
            <a:ext cx="667200" cy="6672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89" name="Google Shape;89;p14"/>
          <p:cNvPicPr preferRelativeResize="0"/>
          <p:nvPr/>
        </p:nvPicPr>
        <p:blipFill>
          <a:blip r:embed="rId9">
            <a:alphaModFix/>
          </a:blip>
          <a:stretch>
            <a:fillRect/>
          </a:stretch>
        </p:blipFill>
        <p:spPr>
          <a:xfrm>
            <a:off x="268350" y="4169650"/>
            <a:ext cx="711900" cy="7119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90" name="Google Shape;90;p14"/>
          <p:cNvPicPr preferRelativeResize="0"/>
          <p:nvPr/>
        </p:nvPicPr>
        <p:blipFill>
          <a:blip r:embed="rId10">
            <a:alphaModFix/>
          </a:blip>
          <a:stretch>
            <a:fillRect/>
          </a:stretch>
        </p:blipFill>
        <p:spPr>
          <a:xfrm rot="495505">
            <a:off x="648300" y="3776575"/>
            <a:ext cx="654900" cy="68546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95" name="Google Shape;95;p15"/>
          <p:cNvSpPr txBox="1"/>
          <p:nvPr/>
        </p:nvSpPr>
        <p:spPr>
          <a:xfrm>
            <a:off x="474725" y="3554600"/>
            <a:ext cx="750600" cy="286800"/>
          </a:xfrm>
          <a:prstGeom prst="rect">
            <a:avLst/>
          </a:prstGeom>
          <a:solidFill>
            <a:srgbClr val="000000"/>
          </a:solid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Josefin Sans"/>
                <a:ea typeface="Josefin Sans"/>
                <a:cs typeface="Josefin Sans"/>
                <a:sym typeface="Josefin Sans"/>
              </a:rPr>
              <a:t>TOPIC 1.1</a:t>
            </a:r>
            <a:endParaRPr sz="1000">
              <a:solidFill>
                <a:srgbClr val="FFFFFF"/>
              </a:solidFill>
              <a:latin typeface="Josefin Sans"/>
              <a:ea typeface="Josefin Sans"/>
              <a:cs typeface="Josefin Sans"/>
              <a:sym typeface="Josefin Sans"/>
            </a:endParaRPr>
          </a:p>
        </p:txBody>
      </p:sp>
      <p:sp>
        <p:nvSpPr>
          <p:cNvPr id="96" name="Google Shape;96;p15"/>
          <p:cNvSpPr txBox="1"/>
          <p:nvPr/>
        </p:nvSpPr>
        <p:spPr>
          <a:xfrm>
            <a:off x="2233075" y="3554600"/>
            <a:ext cx="750600" cy="286800"/>
          </a:xfrm>
          <a:prstGeom prst="rect">
            <a:avLst/>
          </a:prstGeom>
          <a:solidFill>
            <a:srgbClr val="000000"/>
          </a:solid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Josefin Sans"/>
                <a:ea typeface="Josefin Sans"/>
                <a:cs typeface="Josefin Sans"/>
                <a:sym typeface="Josefin Sans"/>
              </a:rPr>
              <a:t>TOPIC 1.2</a:t>
            </a:r>
            <a:endParaRPr sz="1000">
              <a:solidFill>
                <a:srgbClr val="FFFFFF"/>
              </a:solidFill>
              <a:latin typeface="Josefin Sans"/>
              <a:ea typeface="Josefin Sans"/>
              <a:cs typeface="Josefin Sans"/>
              <a:sym typeface="Josefin Sans"/>
            </a:endParaRPr>
          </a:p>
        </p:txBody>
      </p:sp>
      <p:sp>
        <p:nvSpPr>
          <p:cNvPr id="97" name="Google Shape;97;p15"/>
          <p:cNvSpPr txBox="1"/>
          <p:nvPr/>
        </p:nvSpPr>
        <p:spPr>
          <a:xfrm>
            <a:off x="3351250" y="3554600"/>
            <a:ext cx="750600" cy="286800"/>
          </a:xfrm>
          <a:prstGeom prst="rect">
            <a:avLst/>
          </a:prstGeom>
          <a:solidFill>
            <a:srgbClr val="000000"/>
          </a:solid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Josefin Sans"/>
                <a:ea typeface="Josefin Sans"/>
                <a:cs typeface="Josefin Sans"/>
                <a:sym typeface="Josefin Sans"/>
              </a:rPr>
              <a:t>TOPIC 1.3</a:t>
            </a:r>
            <a:endParaRPr sz="1000">
              <a:solidFill>
                <a:srgbClr val="FFFFFF"/>
              </a:solidFill>
              <a:latin typeface="Josefin Sans"/>
              <a:ea typeface="Josefin Sans"/>
              <a:cs typeface="Josefin Sans"/>
              <a:sym typeface="Josefin Sans"/>
            </a:endParaRPr>
          </a:p>
        </p:txBody>
      </p:sp>
      <p:sp>
        <p:nvSpPr>
          <p:cNvPr id="98" name="Google Shape;98;p15"/>
          <p:cNvSpPr txBox="1"/>
          <p:nvPr/>
        </p:nvSpPr>
        <p:spPr>
          <a:xfrm>
            <a:off x="5341400" y="3554600"/>
            <a:ext cx="750600" cy="286800"/>
          </a:xfrm>
          <a:prstGeom prst="rect">
            <a:avLst/>
          </a:prstGeom>
          <a:solidFill>
            <a:srgbClr val="000000"/>
          </a:solid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Josefin Sans"/>
                <a:ea typeface="Josefin Sans"/>
                <a:cs typeface="Josefin Sans"/>
                <a:sym typeface="Josefin Sans"/>
              </a:rPr>
              <a:t>TOPIC 1.4</a:t>
            </a:r>
            <a:endParaRPr sz="1000">
              <a:solidFill>
                <a:srgbClr val="FFFFFF"/>
              </a:solidFill>
              <a:latin typeface="Josefin Sans"/>
              <a:ea typeface="Josefin Sans"/>
              <a:cs typeface="Josefin Sans"/>
              <a:sym typeface="Josefin Sans"/>
            </a:endParaRPr>
          </a:p>
        </p:txBody>
      </p:sp>
      <p:sp>
        <p:nvSpPr>
          <p:cNvPr id="99" name="Google Shape;99;p15"/>
          <p:cNvSpPr txBox="1"/>
          <p:nvPr/>
        </p:nvSpPr>
        <p:spPr>
          <a:xfrm>
            <a:off x="6630675" y="3554600"/>
            <a:ext cx="750600" cy="286800"/>
          </a:xfrm>
          <a:prstGeom prst="rect">
            <a:avLst/>
          </a:prstGeom>
          <a:solidFill>
            <a:srgbClr val="000000"/>
          </a:solid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Josefin Sans"/>
                <a:ea typeface="Josefin Sans"/>
                <a:cs typeface="Josefin Sans"/>
                <a:sym typeface="Josefin Sans"/>
              </a:rPr>
              <a:t>TOPIC 1.5</a:t>
            </a:r>
            <a:endParaRPr sz="1000">
              <a:solidFill>
                <a:srgbClr val="FFFFFF"/>
              </a:solidFill>
              <a:latin typeface="Josefin Sans"/>
              <a:ea typeface="Josefin Sans"/>
              <a:cs typeface="Josefin Sans"/>
              <a:sym typeface="Josefin Sans"/>
            </a:endParaRPr>
          </a:p>
        </p:txBody>
      </p:sp>
      <p:sp>
        <p:nvSpPr>
          <p:cNvPr id="100" name="Google Shape;100;p15"/>
          <p:cNvSpPr txBox="1"/>
          <p:nvPr/>
        </p:nvSpPr>
        <p:spPr>
          <a:xfrm>
            <a:off x="7980650" y="3554600"/>
            <a:ext cx="750600" cy="286800"/>
          </a:xfrm>
          <a:prstGeom prst="rect">
            <a:avLst/>
          </a:prstGeom>
          <a:solidFill>
            <a:srgbClr val="000000"/>
          </a:solid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Josefin Sans"/>
                <a:ea typeface="Josefin Sans"/>
                <a:cs typeface="Josefin Sans"/>
                <a:sym typeface="Josefin Sans"/>
              </a:rPr>
              <a:t>TOPIC 1.6</a:t>
            </a:r>
            <a:endParaRPr sz="1000">
              <a:solidFill>
                <a:srgbClr val="FFFFFF"/>
              </a:solidFill>
              <a:latin typeface="Josefin Sans"/>
              <a:ea typeface="Josefin Sans"/>
              <a:cs typeface="Josefin Sans"/>
              <a:sym typeface="Josefi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sp>
        <p:nvSpPr>
          <p:cNvPr id="105" name="Google Shape;105;p16"/>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grpSp>
        <p:nvGrpSpPr>
          <p:cNvPr id="106" name="Google Shape;106;p16"/>
          <p:cNvGrpSpPr/>
          <p:nvPr/>
        </p:nvGrpSpPr>
        <p:grpSpPr>
          <a:xfrm rot="-339865">
            <a:off x="-129675" y="-248044"/>
            <a:ext cx="2001299" cy="1610734"/>
            <a:chOff x="183431" y="-413873"/>
            <a:chExt cx="2001333" cy="1610762"/>
          </a:xfrm>
        </p:grpSpPr>
        <p:pic>
          <p:nvPicPr>
            <p:cNvPr id="107" name="Google Shape;107;p16"/>
            <p:cNvPicPr preferRelativeResize="0"/>
            <p:nvPr/>
          </p:nvPicPr>
          <p:blipFill>
            <a:blip r:embed="rId4">
              <a:alphaModFix/>
            </a:blip>
            <a:stretch>
              <a:fillRect/>
            </a:stretch>
          </p:blipFill>
          <p:spPr>
            <a:xfrm rot="-23916">
              <a:off x="188601" y="-406964"/>
              <a:ext cx="1990993" cy="1596944"/>
            </a:xfrm>
            <a:prstGeom prst="rect">
              <a:avLst/>
            </a:prstGeom>
            <a:noFill/>
            <a:ln>
              <a:noFill/>
            </a:ln>
            <a:effectLst>
              <a:outerShdw blurRad="57150" dist="19050" dir="5400000" algn="bl" rotWithShape="0">
                <a:srgbClr val="000000">
                  <a:alpha val="50000"/>
                </a:srgbClr>
              </a:outerShdw>
            </a:effectLst>
          </p:spPr>
        </p:pic>
        <p:sp>
          <p:nvSpPr>
            <p:cNvPr id="108" name="Google Shape;108;p16"/>
            <p:cNvSpPr txBox="1"/>
            <p:nvPr/>
          </p:nvSpPr>
          <p:spPr>
            <a:xfrm rot="-24100">
              <a:off x="414048" y="412833"/>
              <a:ext cx="1326633" cy="373508"/>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FFFFFF"/>
                  </a:solidFill>
                  <a:latin typeface="Josefin Sans"/>
                  <a:ea typeface="Josefin Sans"/>
                  <a:cs typeface="Josefin Sans"/>
                  <a:sym typeface="Josefin Sans"/>
                </a:rPr>
                <a:t>PREVIOUSLY </a:t>
              </a:r>
              <a:endParaRPr sz="900" b="1">
                <a:solidFill>
                  <a:srgbClr val="FFFFFF"/>
                </a:solidFill>
                <a:latin typeface="Josefin Sans"/>
                <a:ea typeface="Josefin Sans"/>
                <a:cs typeface="Josefin Sans"/>
                <a:sym typeface="Josefin Sans"/>
              </a:endParaRPr>
            </a:p>
            <a:p>
              <a:pPr marL="0" lvl="0" indent="0" algn="ctr" rtl="0">
                <a:spcBef>
                  <a:spcPts val="0"/>
                </a:spcBef>
                <a:spcAft>
                  <a:spcPts val="0"/>
                </a:spcAft>
                <a:buNone/>
              </a:pPr>
              <a:r>
                <a:rPr lang="en" sz="1000" b="1">
                  <a:solidFill>
                    <a:srgbClr val="FFFFFF"/>
                  </a:solidFill>
                  <a:latin typeface="Josefin Sans"/>
                  <a:ea typeface="Josefin Sans"/>
                  <a:cs typeface="Josefin Sans"/>
                  <a:sym typeface="Josefin Sans"/>
                </a:rPr>
                <a:t>ON… </a:t>
              </a:r>
              <a:r>
                <a:rPr lang="en" b="1">
                  <a:highlight>
                    <a:srgbClr val="FFFFFF"/>
                  </a:highlight>
                  <a:latin typeface="Josefin Sans"/>
                  <a:ea typeface="Josefin Sans"/>
                  <a:cs typeface="Josefin Sans"/>
                  <a:sym typeface="Josefin Sans"/>
                </a:rPr>
                <a:t>   </a:t>
              </a:r>
              <a:endParaRPr b="1">
                <a:highlight>
                  <a:srgbClr val="FFFFFF"/>
                </a:highlight>
                <a:latin typeface="Josefin Sans"/>
                <a:ea typeface="Josefin Sans"/>
                <a:cs typeface="Josefin Sans"/>
                <a:sym typeface="Josefin Sans"/>
              </a:endParaRPr>
            </a:p>
          </p:txBody>
        </p:sp>
      </p:grpSp>
      <p:sp>
        <p:nvSpPr>
          <p:cNvPr id="109" name="Google Shape;109;p16"/>
          <p:cNvSpPr txBox="1"/>
          <p:nvPr/>
        </p:nvSpPr>
        <p:spPr>
          <a:xfrm>
            <a:off x="796175" y="0"/>
            <a:ext cx="89463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3300" b="1">
                <a:latin typeface="Josefin Sans"/>
                <a:ea typeface="Josefin Sans"/>
                <a:cs typeface="Josefin Sans"/>
                <a:sym typeface="Josefin Sans"/>
              </a:rPr>
              <a:t>LET'S START WITH SOME CONTEXT</a:t>
            </a:r>
            <a:endParaRPr sz="3300" b="1">
              <a:latin typeface="Josefin Sans"/>
              <a:ea typeface="Josefin Sans"/>
              <a:cs typeface="Josefin Sans"/>
              <a:sym typeface="Josefin Sans"/>
            </a:endParaRPr>
          </a:p>
        </p:txBody>
      </p:sp>
      <p:pic>
        <p:nvPicPr>
          <p:cNvPr id="110" name="Google Shape;110;p16"/>
          <p:cNvPicPr preferRelativeResize="0"/>
          <p:nvPr/>
        </p:nvPicPr>
        <p:blipFill rotWithShape="1">
          <a:blip r:embed="rId5">
            <a:alphaModFix/>
          </a:blip>
          <a:srcRect l="-4090"/>
          <a:stretch/>
        </p:blipFill>
        <p:spPr>
          <a:xfrm>
            <a:off x="0" y="2708900"/>
            <a:ext cx="3873300" cy="2282100"/>
          </a:xfrm>
          <a:prstGeom prst="rect">
            <a:avLst/>
          </a:prstGeom>
          <a:noFill/>
          <a:ln>
            <a:noFill/>
          </a:ln>
          <a:effectLst>
            <a:outerShdw blurRad="57150" dist="19050" dir="5400000" algn="bl" rotWithShape="0">
              <a:srgbClr val="000000">
                <a:alpha val="50000"/>
              </a:srgbClr>
            </a:outerShdw>
          </a:effectLst>
        </p:spPr>
      </p:pic>
      <p:sp>
        <p:nvSpPr>
          <p:cNvPr id="111" name="Google Shape;111;p16"/>
          <p:cNvSpPr/>
          <p:nvPr/>
        </p:nvSpPr>
        <p:spPr>
          <a:xfrm>
            <a:off x="1946225" y="4000300"/>
            <a:ext cx="598776" cy="548268"/>
          </a:xfrm>
          <a:custGeom>
            <a:avLst/>
            <a:gdLst/>
            <a:ahLst/>
            <a:cxnLst/>
            <a:rect l="l" t="t" r="r" b="b"/>
            <a:pathLst>
              <a:path w="27779" h="24479" extrusionOk="0">
                <a:moveTo>
                  <a:pt x="22009" y="9391"/>
                </a:moveTo>
                <a:cubicBezTo>
                  <a:pt x="18271" y="5653"/>
                  <a:pt x="13843" y="2425"/>
                  <a:pt x="8985" y="340"/>
                </a:cubicBezTo>
                <a:cubicBezTo>
                  <a:pt x="5865" y="-999"/>
                  <a:pt x="820" y="2088"/>
                  <a:pt x="155" y="5418"/>
                </a:cubicBezTo>
                <a:cubicBezTo>
                  <a:pt x="-829" y="10344"/>
                  <a:pt x="4014" y="15302"/>
                  <a:pt x="8102" y="18221"/>
                </a:cubicBezTo>
                <a:cubicBezTo>
                  <a:pt x="10431" y="19884"/>
                  <a:pt x="11489" y="23561"/>
                  <a:pt x="14283" y="24181"/>
                </a:cubicBezTo>
                <a:cubicBezTo>
                  <a:pt x="19009" y="25230"/>
                  <a:pt x="25562" y="22645"/>
                  <a:pt x="27528" y="18221"/>
                </a:cubicBezTo>
                <a:cubicBezTo>
                  <a:pt x="28915" y="15101"/>
                  <a:pt x="24187" y="11949"/>
                  <a:pt x="21347" y="10053"/>
                </a:cubicBezTo>
              </a:path>
            </a:pathLst>
          </a:custGeom>
          <a:noFill/>
          <a:ln w="28575" cap="flat" cmpd="sng">
            <a:solidFill>
              <a:srgbClr val="FFFF00"/>
            </a:solidFill>
            <a:prstDash val="solid"/>
            <a:round/>
            <a:headEnd type="none" w="med" len="med"/>
            <a:tailEnd type="none" w="med" len="med"/>
          </a:ln>
        </p:spPr>
      </p:sp>
      <p:pic>
        <p:nvPicPr>
          <p:cNvPr id="112" name="Google Shape;112;p16"/>
          <p:cNvPicPr preferRelativeResize="0"/>
          <p:nvPr/>
        </p:nvPicPr>
        <p:blipFill>
          <a:blip r:embed="rId6">
            <a:alphaModFix/>
          </a:blip>
          <a:stretch>
            <a:fillRect/>
          </a:stretch>
        </p:blipFill>
        <p:spPr>
          <a:xfrm>
            <a:off x="816863" y="768025"/>
            <a:ext cx="2857500" cy="3810000"/>
          </a:xfrm>
          <a:prstGeom prst="rect">
            <a:avLst/>
          </a:prstGeom>
          <a:noFill/>
          <a:ln>
            <a:noFill/>
          </a:ln>
        </p:spPr>
      </p:pic>
      <p:pic>
        <p:nvPicPr>
          <p:cNvPr id="113" name="Google Shape;113;p16"/>
          <p:cNvPicPr preferRelativeResize="0"/>
          <p:nvPr/>
        </p:nvPicPr>
        <p:blipFill>
          <a:blip r:embed="rId7">
            <a:alphaModFix/>
          </a:blip>
          <a:stretch>
            <a:fillRect/>
          </a:stretch>
        </p:blipFill>
        <p:spPr>
          <a:xfrm rot="-975371">
            <a:off x="84595" y="2727853"/>
            <a:ext cx="1912658" cy="415292"/>
          </a:xfrm>
          <a:prstGeom prst="rect">
            <a:avLst/>
          </a:prstGeom>
          <a:noFill/>
          <a:ln>
            <a:noFill/>
          </a:ln>
        </p:spPr>
      </p:pic>
      <p:pic>
        <p:nvPicPr>
          <p:cNvPr id="114" name="Google Shape;114;p16"/>
          <p:cNvPicPr preferRelativeResize="0"/>
          <p:nvPr/>
        </p:nvPicPr>
        <p:blipFill rotWithShape="1">
          <a:blip r:embed="rId8">
            <a:alphaModFix/>
          </a:blip>
          <a:srcRect l="2123" t="10081" b="24413"/>
          <a:stretch/>
        </p:blipFill>
        <p:spPr>
          <a:xfrm>
            <a:off x="5055300" y="3228575"/>
            <a:ext cx="3956100" cy="17625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115" name="Google Shape;115;p16"/>
          <p:cNvPicPr preferRelativeResize="0"/>
          <p:nvPr/>
        </p:nvPicPr>
        <p:blipFill>
          <a:blip r:embed="rId9">
            <a:alphaModFix/>
          </a:blip>
          <a:stretch>
            <a:fillRect/>
          </a:stretch>
        </p:blipFill>
        <p:spPr>
          <a:xfrm>
            <a:off x="6625924" y="1695700"/>
            <a:ext cx="2229600" cy="13785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116" name="Google Shape;116;p16"/>
          <p:cNvSpPr txBox="1"/>
          <p:nvPr/>
        </p:nvSpPr>
        <p:spPr>
          <a:xfrm>
            <a:off x="1762875" y="698200"/>
            <a:ext cx="7409400" cy="2530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Death of Muhammad - founder of Islam (632)</a:t>
            </a:r>
            <a:endParaRPr>
              <a:solidFill>
                <a:srgbClr val="FFFFFF"/>
              </a:solidFill>
              <a:latin typeface="Josefin Sans"/>
              <a:ea typeface="Josefin Sans"/>
              <a:cs typeface="Josefin Sans"/>
              <a:sym typeface="Josefin Sans"/>
            </a:endParaRPr>
          </a:p>
          <a:p>
            <a:pPr marL="914400" lvl="1"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Islam spreads outward from Arabia</a:t>
            </a:r>
            <a:endParaRPr>
              <a:solidFill>
                <a:srgbClr val="FFFFFF"/>
              </a:solidFill>
              <a:latin typeface="Josefin Sans"/>
              <a:ea typeface="Josefin Sans"/>
              <a:cs typeface="Josefin Sans"/>
              <a:sym typeface="Josefin Sans"/>
            </a:endParaRPr>
          </a:p>
          <a:p>
            <a:pPr marL="1371600" lvl="2" indent="-311150" algn="l" rtl="0">
              <a:spcBef>
                <a:spcPts val="0"/>
              </a:spcBef>
              <a:spcAft>
                <a:spcPts val="0"/>
              </a:spcAft>
              <a:buClr>
                <a:srgbClr val="FFFFFF"/>
              </a:buClr>
              <a:buSzPts val="1300"/>
              <a:buFont typeface="Josefin Sans"/>
              <a:buChar char="●"/>
            </a:pPr>
            <a:r>
              <a:rPr lang="en" sz="1300">
                <a:solidFill>
                  <a:srgbClr val="FFFFFF"/>
                </a:solidFill>
                <a:latin typeface="Josefin Sans"/>
                <a:ea typeface="Josefin Sans"/>
                <a:cs typeface="Josefin Sans"/>
                <a:sym typeface="Josefin Sans"/>
              </a:rPr>
              <a:t>Extended from India to Spain through </a:t>
            </a:r>
            <a:r>
              <a:rPr lang="en" sz="1300" b="1">
                <a:solidFill>
                  <a:srgbClr val="93C47D"/>
                </a:solidFill>
                <a:latin typeface="Josefin Sans"/>
                <a:ea typeface="Josefin Sans"/>
                <a:cs typeface="Josefin Sans"/>
                <a:sym typeface="Josefin Sans"/>
              </a:rPr>
              <a:t>m</a:t>
            </a:r>
            <a:r>
              <a:rPr lang="en" sz="1300">
                <a:solidFill>
                  <a:srgbClr val="FFFFFF"/>
                </a:solidFill>
                <a:latin typeface="Josefin Sans"/>
                <a:ea typeface="Josefin Sans"/>
                <a:cs typeface="Josefin Sans"/>
                <a:sym typeface="Josefin Sans"/>
              </a:rPr>
              <a:t>ilitary, </a:t>
            </a:r>
            <a:r>
              <a:rPr lang="en" sz="1300" b="1">
                <a:solidFill>
                  <a:srgbClr val="93C47D"/>
                </a:solidFill>
                <a:latin typeface="Josefin Sans"/>
                <a:ea typeface="Josefin Sans"/>
                <a:cs typeface="Josefin Sans"/>
                <a:sym typeface="Josefin Sans"/>
              </a:rPr>
              <a:t>m</a:t>
            </a:r>
            <a:r>
              <a:rPr lang="en" sz="1300">
                <a:solidFill>
                  <a:srgbClr val="FFFFFF"/>
                </a:solidFill>
                <a:latin typeface="Josefin Sans"/>
                <a:ea typeface="Josefin Sans"/>
                <a:cs typeface="Josefin Sans"/>
                <a:sym typeface="Josefin Sans"/>
              </a:rPr>
              <a:t>erchants, &amp; </a:t>
            </a:r>
            <a:r>
              <a:rPr lang="en" sz="1300" b="1">
                <a:solidFill>
                  <a:srgbClr val="93C47D"/>
                </a:solidFill>
                <a:latin typeface="Josefin Sans"/>
                <a:ea typeface="Josefin Sans"/>
                <a:cs typeface="Josefin Sans"/>
                <a:sym typeface="Josefin Sans"/>
              </a:rPr>
              <a:t>m</a:t>
            </a:r>
            <a:r>
              <a:rPr lang="en" sz="1300">
                <a:solidFill>
                  <a:srgbClr val="FFFFFF"/>
                </a:solidFill>
                <a:latin typeface="Josefin Sans"/>
                <a:ea typeface="Josefin Sans"/>
                <a:cs typeface="Josefin Sans"/>
                <a:sym typeface="Josefin Sans"/>
              </a:rPr>
              <a:t>issionaries</a:t>
            </a:r>
            <a:endParaRPr sz="1300">
              <a:solidFill>
                <a:srgbClr val="FFFFFF"/>
              </a:solidFill>
              <a:latin typeface="Josefin Sans"/>
              <a:ea typeface="Josefin Sans"/>
              <a:cs typeface="Josefin Sans"/>
              <a:sym typeface="Josefin Sans"/>
            </a:endParaRPr>
          </a:p>
          <a:p>
            <a:pPr marL="914400" lvl="1" indent="-311150" algn="l" rtl="0">
              <a:spcBef>
                <a:spcPts val="0"/>
              </a:spcBef>
              <a:spcAft>
                <a:spcPts val="0"/>
              </a:spcAft>
              <a:buClr>
                <a:srgbClr val="FFFFFF"/>
              </a:buClr>
              <a:buSzPts val="1300"/>
              <a:buFont typeface="Josefin Sans"/>
              <a:buChar char="◆"/>
            </a:pPr>
            <a:r>
              <a:rPr lang="en" sz="1300">
                <a:solidFill>
                  <a:srgbClr val="FFFFFF"/>
                </a:solidFill>
                <a:latin typeface="Josefin Sans"/>
                <a:ea typeface="Josefin Sans"/>
                <a:cs typeface="Josefin Sans"/>
                <a:sym typeface="Josefin Sans"/>
              </a:rPr>
              <a:t>Islamic leaders showed tolerance to Christians, Jews, and others who believed in a single god and did good deeds. </a:t>
            </a:r>
            <a:endParaRPr sz="1300">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sz="1300">
              <a:solidFill>
                <a:srgbClr val="FFFFFF"/>
              </a:solidFill>
              <a:latin typeface="Josefin Sans"/>
              <a:ea typeface="Josefin Sans"/>
              <a:cs typeface="Josefin Sans"/>
              <a:sym typeface="Josefin Sans"/>
            </a:endParaRPr>
          </a:p>
          <a:p>
            <a:pPr marL="457200" lvl="0" indent="-311150" algn="l" rtl="0">
              <a:spcBef>
                <a:spcPts val="0"/>
              </a:spcBef>
              <a:spcAft>
                <a:spcPts val="0"/>
              </a:spcAft>
              <a:buClr>
                <a:srgbClr val="FFFFFF"/>
              </a:buClr>
              <a:buSzPts val="1300"/>
              <a:buFont typeface="Josefin Sans"/>
              <a:buChar char="➔"/>
            </a:pPr>
            <a:r>
              <a:rPr lang="en" sz="1300">
                <a:solidFill>
                  <a:srgbClr val="FFFFFF"/>
                </a:solidFill>
                <a:latin typeface="Josefin Sans"/>
                <a:ea typeface="Josefin Sans"/>
                <a:cs typeface="Josefin Sans"/>
                <a:sym typeface="Josefin Sans"/>
              </a:rPr>
              <a:t>Abbasid Empire: House of Wisdom </a:t>
            </a:r>
            <a:endParaRPr sz="1300">
              <a:solidFill>
                <a:srgbClr val="FFFFFF"/>
              </a:solidFill>
              <a:latin typeface="Josefin Sans"/>
              <a:ea typeface="Josefin Sans"/>
              <a:cs typeface="Josefin Sans"/>
              <a:sym typeface="Josefin Sans"/>
            </a:endParaRPr>
          </a:p>
          <a:p>
            <a:pPr marL="914400" lvl="1" indent="-311150" algn="l" rtl="0">
              <a:spcBef>
                <a:spcPts val="0"/>
              </a:spcBef>
              <a:spcAft>
                <a:spcPts val="0"/>
              </a:spcAft>
              <a:buClr>
                <a:srgbClr val="FFFFFF"/>
              </a:buClr>
              <a:buSzPts val="1300"/>
              <a:buFont typeface="Josefin Sans"/>
              <a:buChar char="◆"/>
            </a:pPr>
            <a:r>
              <a:rPr lang="en" sz="1300">
                <a:solidFill>
                  <a:srgbClr val="FFFFFF"/>
                </a:solidFill>
                <a:latin typeface="Josefin Sans"/>
                <a:ea typeface="Josefin Sans"/>
                <a:cs typeface="Josefin Sans"/>
                <a:sym typeface="Josefin Sans"/>
              </a:rPr>
              <a:t>Center of learning in Baghdad: library, translation </a:t>
            </a:r>
            <a:endParaRPr sz="1300">
              <a:solidFill>
                <a:srgbClr val="FFFFFF"/>
              </a:solidFill>
              <a:latin typeface="Josefin Sans"/>
              <a:ea typeface="Josefin Sans"/>
              <a:cs typeface="Josefin Sans"/>
              <a:sym typeface="Josefin Sans"/>
            </a:endParaRPr>
          </a:p>
          <a:p>
            <a:pPr marL="914400" lvl="0" indent="0" algn="l" rtl="0">
              <a:spcBef>
                <a:spcPts val="0"/>
              </a:spcBef>
              <a:spcAft>
                <a:spcPts val="0"/>
              </a:spcAft>
              <a:buNone/>
            </a:pPr>
            <a:r>
              <a:rPr lang="en" sz="1300">
                <a:solidFill>
                  <a:srgbClr val="FFFFFF"/>
                </a:solidFill>
                <a:latin typeface="Josefin Sans"/>
                <a:ea typeface="Josefin Sans"/>
                <a:cs typeface="Josefin Sans"/>
                <a:sym typeface="Josefin Sans"/>
              </a:rPr>
              <a:t>          Institute and research center</a:t>
            </a:r>
            <a:endParaRPr sz="1300">
              <a:solidFill>
                <a:srgbClr val="FFFFFF"/>
              </a:solidFill>
              <a:latin typeface="Josefin Sans"/>
              <a:ea typeface="Josefin Sans"/>
              <a:cs typeface="Josefin Sans"/>
              <a:sym typeface="Josefi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17"/>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17"/>
          <p:cNvSpPr/>
          <p:nvPr/>
        </p:nvSpPr>
        <p:spPr>
          <a:xfrm>
            <a:off x="179063" y="86950"/>
            <a:ext cx="8785871" cy="702725"/>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ABBASID CALIPHATE</a:t>
            </a:r>
          </a:p>
        </p:txBody>
      </p:sp>
      <p:sp>
        <p:nvSpPr>
          <p:cNvPr id="123" name="Google Shape;123;p17"/>
          <p:cNvSpPr txBox="1"/>
          <p:nvPr/>
        </p:nvSpPr>
        <p:spPr>
          <a:xfrm>
            <a:off x="60675" y="761600"/>
            <a:ext cx="1247400" cy="3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rgbClr val="4A4A4A"/>
                </a:solidFill>
                <a:highlight>
                  <a:srgbClr val="FFFFFF"/>
                </a:highlight>
              </a:rPr>
              <a:t>ab</a:t>
            </a:r>
            <a:r>
              <a:rPr lang="en" sz="1500">
                <a:solidFill>
                  <a:srgbClr val="4A4A4A"/>
                </a:solidFill>
                <a:highlight>
                  <a:srgbClr val="FFFFFF"/>
                </a:highlight>
              </a:rPr>
              <a:t>-</a:t>
            </a:r>
            <a:r>
              <a:rPr lang="en" sz="1500" i="1">
                <a:solidFill>
                  <a:srgbClr val="4A4A4A"/>
                </a:solidFill>
                <a:highlight>
                  <a:srgbClr val="FFFFFF"/>
                </a:highlight>
              </a:rPr>
              <a:t>uh</a:t>
            </a:r>
            <a:r>
              <a:rPr lang="en" sz="1500">
                <a:solidFill>
                  <a:srgbClr val="4A4A4A"/>
                </a:solidFill>
                <a:highlight>
                  <a:srgbClr val="FFFFFF"/>
                </a:highlight>
              </a:rPr>
              <a:t>-sid </a:t>
            </a:r>
            <a:endParaRPr/>
          </a:p>
        </p:txBody>
      </p:sp>
      <p:sp>
        <p:nvSpPr>
          <p:cNvPr id="124" name="Google Shape;124;p17"/>
          <p:cNvSpPr txBox="1"/>
          <p:nvPr/>
        </p:nvSpPr>
        <p:spPr>
          <a:xfrm>
            <a:off x="7974625" y="747500"/>
            <a:ext cx="12750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rgbClr val="4A4A4A"/>
                </a:solidFill>
                <a:highlight>
                  <a:srgbClr val="FFFFFF"/>
                </a:highlight>
              </a:rPr>
              <a:t>kal</a:t>
            </a:r>
            <a:r>
              <a:rPr lang="en" sz="1500">
                <a:solidFill>
                  <a:srgbClr val="4A4A4A"/>
                </a:solidFill>
                <a:highlight>
                  <a:srgbClr val="FFFFFF"/>
                </a:highlight>
              </a:rPr>
              <a:t>-</a:t>
            </a:r>
            <a:r>
              <a:rPr lang="en" sz="1500" i="1">
                <a:solidFill>
                  <a:srgbClr val="4A4A4A"/>
                </a:solidFill>
                <a:highlight>
                  <a:srgbClr val="FFFFFF"/>
                </a:highlight>
              </a:rPr>
              <a:t>uh</a:t>
            </a:r>
            <a:r>
              <a:rPr lang="en" sz="1500">
                <a:solidFill>
                  <a:srgbClr val="4A4A4A"/>
                </a:solidFill>
                <a:highlight>
                  <a:srgbClr val="FFFFFF"/>
                </a:highlight>
              </a:rPr>
              <a:t>-feyt</a:t>
            </a:r>
            <a:endParaRPr/>
          </a:p>
        </p:txBody>
      </p:sp>
      <p:sp>
        <p:nvSpPr>
          <p:cNvPr id="125" name="Google Shape;125;p17"/>
          <p:cNvSpPr txBox="1"/>
          <p:nvPr/>
        </p:nvSpPr>
        <p:spPr>
          <a:xfrm>
            <a:off x="1062000" y="747650"/>
            <a:ext cx="7034100" cy="312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Came to power in Africa and the Middle East (8th - 13 century)</a:t>
            </a:r>
            <a:endParaRPr>
              <a:solidFill>
                <a:srgbClr val="FFFFFF"/>
              </a:solidFill>
              <a:latin typeface="Josefin Sans"/>
              <a:ea typeface="Josefin Sans"/>
              <a:cs typeface="Josefin Sans"/>
              <a:sym typeface="Josefin Sans"/>
            </a:endParaRPr>
          </a:p>
        </p:txBody>
      </p:sp>
      <p:pic>
        <p:nvPicPr>
          <p:cNvPr id="126" name="Google Shape;126;p17"/>
          <p:cNvPicPr preferRelativeResize="0"/>
          <p:nvPr/>
        </p:nvPicPr>
        <p:blipFill>
          <a:blip r:embed="rId4">
            <a:alphaModFix/>
          </a:blip>
          <a:stretch>
            <a:fillRect/>
          </a:stretch>
        </p:blipFill>
        <p:spPr>
          <a:xfrm>
            <a:off x="5527675" y="1225700"/>
            <a:ext cx="3263700" cy="1838400"/>
          </a:xfrm>
          <a:prstGeom prst="roundRect">
            <a:avLst>
              <a:gd name="adj" fmla="val 16667"/>
            </a:avLst>
          </a:prstGeom>
          <a:noFill/>
          <a:ln>
            <a:noFill/>
          </a:ln>
        </p:spPr>
      </p:pic>
      <p:sp>
        <p:nvSpPr>
          <p:cNvPr id="127" name="Google Shape;127;p17"/>
          <p:cNvSpPr txBox="1"/>
          <p:nvPr/>
        </p:nvSpPr>
        <p:spPr>
          <a:xfrm>
            <a:off x="136050" y="1104200"/>
            <a:ext cx="5222700" cy="1749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Major achievements: TRADE NETWORK</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Because Islamic rule unified much of the Eastern world, thus abolishing many boundaries, trade was freer, safer</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Muslim traders, consequently, established trading posts as far away as India, the Philippines, Malaya, the East Indies, and China</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Imports: grain, metals, and wood. Exports: pearls from the Gulf, livestock from the Arabian Peninsula  horses and camels), and one of the chief products – cloth. The Muslims also traded medicines, as well as paper and sugar.</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128" name="Google Shape;128;p17"/>
          <p:cNvSpPr txBox="1"/>
          <p:nvPr/>
        </p:nvSpPr>
        <p:spPr>
          <a:xfrm>
            <a:off x="399725" y="4392950"/>
            <a:ext cx="6990000" cy="70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Josefin Sans"/>
                <a:ea typeface="Josefin Sans"/>
                <a:cs typeface="Josefin Sans"/>
                <a:sym typeface="Josefin Sans"/>
              </a:rPr>
              <a:t>Expansion of Commercial Activity = advanced system of banking, idea of credit, and business contracts</a:t>
            </a:r>
            <a:endParaRPr sz="1800"/>
          </a:p>
        </p:txBody>
      </p:sp>
      <p:pic>
        <p:nvPicPr>
          <p:cNvPr id="129" name="Google Shape;129;p17" descr="What Is Sufism And Can It Stop Radical Islam?  https://www.youtube.com/watch?v=P2FZUzEa74o&#10;» Subscribe to NowThis World: http://go.nowth.is/World_Subscribe&#10;&#10;While Muslim countries are now criticized over education and expression, the Golden Age of Islam wasn't. So what was this prosperous period?&#10;&#10;Learn More:&#10;Britannica: Abbasid Dynasty&#10;https://www.britannica.com/topic/Abbasid-dynasty&#10;&#10;The New Yorker: Invaders&#10;http://www.newyorker.com/magazine/2005/04/25/invaders-3&#10;&#10;PBS: Timeline of Islam&#10;http://www.pbs.org/wgbh/pages/frontline/teach/muslims/timeline.html&#10;&#10;More from NowThis: &#10;&#10;» Subscribe to NowThis News: http://go.nowth.is/News_Subscribe&#10;&#10;NowThis World is dedicated to bringing you topical explainers about the world around you. Each week we’ll be exploring current stories in international news, by examining the facts, providing historical context, and outlining the key players involved. We’ll also highlight powerful countries, ideologies, influential leaders, and ongoing global conflicts that are shaping the current landscape of the international community across the globe today. &#10; &#10;Like NowThis World on Facebook: https://go.nowth.is/World_Facebook&#10;&#10;Connect with Judah: Follow @judah_robinson on Twitter – Facebook: http://go.nowth.is/LikeJudah&#10;Connect with Versha: Follow @versharma on Twitter – Facebook: http://go.nowth.is/LikeVersha&#10;&#10;http://www.youtube.com/nowthisworld" title="The Rise and Fall of Islam's Golden Age">
            <a:hlinkClick r:id="rId5"/>
          </p:cNvPr>
          <p:cNvPicPr preferRelativeResize="0"/>
          <p:nvPr/>
        </p:nvPicPr>
        <p:blipFill>
          <a:blip r:embed="rId6">
            <a:alphaModFix/>
          </a:blip>
          <a:stretch>
            <a:fillRect/>
          </a:stretch>
        </p:blipFill>
        <p:spPr>
          <a:xfrm>
            <a:off x="6175475" y="2853800"/>
            <a:ext cx="1886300" cy="1414725"/>
          </a:xfrm>
          <a:prstGeom prst="rect">
            <a:avLst/>
          </a:prstGeom>
          <a:noFill/>
          <a:ln>
            <a:noFill/>
          </a:ln>
          <a:effectLst>
            <a:outerShdw blurRad="57150" dist="19050" dir="5400000" algn="bl" rotWithShape="0">
              <a:srgbClr val="000000">
                <a:alpha val="50000"/>
              </a:srgbClr>
            </a:outerShdw>
          </a:effectLst>
        </p:spPr>
      </p:pic>
      <p:pic>
        <p:nvPicPr>
          <p:cNvPr id="130" name="Google Shape;130;p17"/>
          <p:cNvPicPr preferRelativeResize="0"/>
          <p:nvPr/>
        </p:nvPicPr>
        <p:blipFill>
          <a:blip r:embed="rId7">
            <a:alphaModFix/>
          </a:blip>
          <a:stretch>
            <a:fillRect/>
          </a:stretch>
        </p:blipFill>
        <p:spPr>
          <a:xfrm>
            <a:off x="7703775" y="3841575"/>
            <a:ext cx="938725" cy="931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pic>
        <p:nvPicPr>
          <p:cNvPr id="135" name="Google Shape;135;p18"/>
          <p:cNvPicPr preferRelativeResize="0"/>
          <p:nvPr/>
        </p:nvPicPr>
        <p:blipFill>
          <a:blip r:embed="rId4">
            <a:alphaModFix/>
          </a:blip>
          <a:stretch>
            <a:fillRect/>
          </a:stretch>
        </p:blipFill>
        <p:spPr>
          <a:xfrm>
            <a:off x="7984650" y="922675"/>
            <a:ext cx="935078" cy="1335825"/>
          </a:xfrm>
          <a:prstGeom prst="rect">
            <a:avLst/>
          </a:prstGeom>
          <a:noFill/>
          <a:ln>
            <a:noFill/>
          </a:ln>
          <a:effectLst>
            <a:outerShdw blurRad="57150" dist="19050" dir="5400000" algn="bl" rotWithShape="0">
              <a:srgbClr val="000000">
                <a:alpha val="50000"/>
              </a:srgbClr>
            </a:outerShdw>
          </a:effectLst>
        </p:spPr>
      </p:pic>
      <p:sp>
        <p:nvSpPr>
          <p:cNvPr id="136" name="Google Shape;136;p18"/>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8"/>
          <p:cNvSpPr/>
          <p:nvPr/>
        </p:nvSpPr>
        <p:spPr>
          <a:xfrm>
            <a:off x="179063" y="86950"/>
            <a:ext cx="8785871" cy="702725"/>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ABBASID CALIPHATE</a:t>
            </a:r>
          </a:p>
        </p:txBody>
      </p:sp>
      <p:sp>
        <p:nvSpPr>
          <p:cNvPr id="138" name="Google Shape;138;p18"/>
          <p:cNvSpPr txBox="1"/>
          <p:nvPr/>
        </p:nvSpPr>
        <p:spPr>
          <a:xfrm>
            <a:off x="60675" y="761600"/>
            <a:ext cx="1247400" cy="34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rgbClr val="4A4A4A"/>
                </a:solidFill>
                <a:highlight>
                  <a:srgbClr val="FFFFFF"/>
                </a:highlight>
              </a:rPr>
              <a:t>ab</a:t>
            </a:r>
            <a:r>
              <a:rPr lang="en" sz="1500">
                <a:solidFill>
                  <a:srgbClr val="4A4A4A"/>
                </a:solidFill>
                <a:highlight>
                  <a:srgbClr val="FFFFFF"/>
                </a:highlight>
              </a:rPr>
              <a:t>-</a:t>
            </a:r>
            <a:r>
              <a:rPr lang="en" sz="1500" i="1">
                <a:solidFill>
                  <a:srgbClr val="4A4A4A"/>
                </a:solidFill>
                <a:highlight>
                  <a:srgbClr val="FFFFFF"/>
                </a:highlight>
              </a:rPr>
              <a:t>uh</a:t>
            </a:r>
            <a:r>
              <a:rPr lang="en" sz="1500">
                <a:solidFill>
                  <a:srgbClr val="4A4A4A"/>
                </a:solidFill>
                <a:highlight>
                  <a:srgbClr val="FFFFFF"/>
                </a:highlight>
              </a:rPr>
              <a:t>-sid </a:t>
            </a:r>
            <a:endParaRPr/>
          </a:p>
        </p:txBody>
      </p:sp>
      <p:sp>
        <p:nvSpPr>
          <p:cNvPr id="139" name="Google Shape;139;p18"/>
          <p:cNvSpPr txBox="1"/>
          <p:nvPr/>
        </p:nvSpPr>
        <p:spPr>
          <a:xfrm>
            <a:off x="3747525" y="770275"/>
            <a:ext cx="4161000" cy="187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Josefin Sans"/>
                <a:ea typeface="Josefin Sans"/>
                <a:cs typeface="Josefin Sans"/>
                <a:sym typeface="Josefin Sans"/>
              </a:rPr>
              <a:t>DECLINE OF THE CALIPHATE</a:t>
            </a:r>
            <a:endParaRPr sz="1800">
              <a:solidFill>
                <a:srgbClr val="FFFFFF"/>
              </a:solidFill>
              <a:latin typeface="Josefin Sans"/>
              <a:ea typeface="Josefin Sans"/>
              <a:cs typeface="Josefin Sans"/>
              <a:sym typeface="Josefin Sans"/>
            </a:endParaRPr>
          </a:p>
          <a:p>
            <a:pPr marL="457200" lvl="0" indent="-311150" algn="l" rtl="0">
              <a:spcBef>
                <a:spcPts val="0"/>
              </a:spcBef>
              <a:spcAft>
                <a:spcPts val="0"/>
              </a:spcAft>
              <a:buClr>
                <a:srgbClr val="FFFFFF"/>
              </a:buClr>
              <a:buSzPts val="1300"/>
              <a:buFont typeface="Josefin Sans"/>
              <a:buChar char="-"/>
            </a:pPr>
            <a:r>
              <a:rPr lang="en" sz="1300">
                <a:solidFill>
                  <a:srgbClr val="FFFFFF"/>
                </a:solidFill>
                <a:latin typeface="Josefin Sans"/>
                <a:ea typeface="Josefin Sans"/>
                <a:cs typeface="Josefin Sans"/>
                <a:sym typeface="Josefin Sans"/>
              </a:rPr>
              <a:t>Siege of Baghdad: Hulagu Khan conquered Baghdad in 1258</a:t>
            </a:r>
            <a:endParaRPr sz="1300">
              <a:solidFill>
                <a:srgbClr val="FFFFFF"/>
              </a:solidFill>
              <a:latin typeface="Josefin Sans"/>
              <a:ea typeface="Josefin Sans"/>
              <a:cs typeface="Josefin Sans"/>
              <a:sym typeface="Josefin Sans"/>
            </a:endParaRPr>
          </a:p>
          <a:p>
            <a:pPr marL="457200" lvl="0" indent="-311150" algn="l" rtl="0">
              <a:spcBef>
                <a:spcPts val="0"/>
              </a:spcBef>
              <a:spcAft>
                <a:spcPts val="0"/>
              </a:spcAft>
              <a:buClr>
                <a:srgbClr val="FFFFFF"/>
              </a:buClr>
              <a:buSzPts val="1300"/>
              <a:buFont typeface="Josefin Sans"/>
              <a:buChar char="-"/>
            </a:pPr>
            <a:r>
              <a:rPr lang="en" sz="1300" b="1">
                <a:solidFill>
                  <a:srgbClr val="FFFFFF"/>
                </a:solidFill>
                <a:latin typeface="Josefin Sans"/>
                <a:ea typeface="Josefin Sans"/>
                <a:cs typeface="Josefin Sans"/>
                <a:sym typeface="Josefin Sans"/>
              </a:rPr>
              <a:t>WHY BAGHDAD YOU ASK?</a:t>
            </a:r>
            <a:r>
              <a:rPr lang="en" sz="1300">
                <a:solidFill>
                  <a:srgbClr val="FFFFFF"/>
                </a:solidFill>
                <a:latin typeface="Josefin Sans"/>
                <a:ea typeface="Josefin Sans"/>
                <a:cs typeface="Josefin Sans"/>
                <a:sym typeface="Josefin Sans"/>
              </a:rPr>
              <a:t> It had been the capital of the Abbasid Caliphate for centuries. The Caliph refused Mongol demands for continued submission and payment of tribute (soldiers) for Mongol forces in Persia. </a:t>
            </a:r>
            <a:endParaRPr sz="1300">
              <a:solidFill>
                <a:srgbClr val="FFFFFF"/>
              </a:solidFill>
              <a:latin typeface="Josefin Sans"/>
              <a:ea typeface="Josefin Sans"/>
              <a:cs typeface="Josefin Sans"/>
              <a:sym typeface="Josefin Sans"/>
            </a:endParaRPr>
          </a:p>
          <a:p>
            <a:pPr marL="0" lvl="0" indent="0" algn="ctr" rtl="0">
              <a:spcBef>
                <a:spcPts val="0"/>
              </a:spcBef>
              <a:spcAft>
                <a:spcPts val="0"/>
              </a:spcAft>
              <a:buNone/>
            </a:pPr>
            <a:r>
              <a:rPr lang="en" sz="1300">
                <a:solidFill>
                  <a:srgbClr val="FFFFFF"/>
                </a:solidFill>
                <a:highlight>
                  <a:srgbClr val="E6B8AF"/>
                </a:highlight>
                <a:latin typeface="Josefin Sans"/>
                <a:ea typeface="Josefin Sans"/>
                <a:cs typeface="Josefin Sans"/>
                <a:sym typeface="Josefin Sans"/>
              </a:rPr>
              <a:t>This Siege of Baghdad marks the end of </a:t>
            </a:r>
            <a:endParaRPr sz="1300">
              <a:solidFill>
                <a:srgbClr val="FFFFFF"/>
              </a:solidFill>
              <a:highlight>
                <a:srgbClr val="E6B8AF"/>
              </a:highlight>
              <a:latin typeface="Josefin Sans"/>
              <a:ea typeface="Josefin Sans"/>
              <a:cs typeface="Josefin Sans"/>
              <a:sym typeface="Josefin Sans"/>
            </a:endParaRPr>
          </a:p>
          <a:p>
            <a:pPr marL="0" lvl="0" indent="0" algn="ctr" rtl="0">
              <a:spcBef>
                <a:spcPts val="0"/>
              </a:spcBef>
              <a:spcAft>
                <a:spcPts val="0"/>
              </a:spcAft>
              <a:buNone/>
            </a:pPr>
            <a:r>
              <a:rPr lang="en" sz="1300">
                <a:solidFill>
                  <a:srgbClr val="FFFFFF"/>
                </a:solidFill>
                <a:highlight>
                  <a:srgbClr val="E6B8AF"/>
                </a:highlight>
                <a:latin typeface="Josefin Sans"/>
                <a:ea typeface="Josefin Sans"/>
                <a:cs typeface="Josefin Sans"/>
                <a:sym typeface="Josefin Sans"/>
              </a:rPr>
              <a:t>the Islamic Golden Age. </a:t>
            </a:r>
            <a:r>
              <a:rPr lang="en" sz="1300">
                <a:solidFill>
                  <a:srgbClr val="FFFFFF"/>
                </a:solidFill>
                <a:highlight>
                  <a:srgbClr val="FFF2CC"/>
                </a:highlight>
                <a:latin typeface="Josefin Sans"/>
                <a:ea typeface="Josefin Sans"/>
                <a:cs typeface="Josefin Sans"/>
                <a:sym typeface="Josefin Sans"/>
              </a:rPr>
              <a:t> </a:t>
            </a:r>
            <a:endParaRPr>
              <a:highlight>
                <a:srgbClr val="FFF2CC"/>
              </a:highlight>
            </a:endParaRPr>
          </a:p>
        </p:txBody>
      </p:sp>
      <p:pic>
        <p:nvPicPr>
          <p:cNvPr id="140" name="Google Shape;140;p18"/>
          <p:cNvPicPr preferRelativeResize="0"/>
          <p:nvPr/>
        </p:nvPicPr>
        <p:blipFill>
          <a:blip r:embed="rId5">
            <a:alphaModFix/>
          </a:blip>
          <a:stretch>
            <a:fillRect/>
          </a:stretch>
        </p:blipFill>
        <p:spPr>
          <a:xfrm>
            <a:off x="179075" y="1173725"/>
            <a:ext cx="3568450" cy="1486850"/>
          </a:xfrm>
          <a:prstGeom prst="rect">
            <a:avLst/>
          </a:prstGeom>
          <a:noFill/>
          <a:ln>
            <a:noFill/>
          </a:ln>
          <a:effectLst>
            <a:outerShdw blurRad="57150" dist="19050" dir="5400000" algn="bl" rotWithShape="0">
              <a:srgbClr val="000000">
                <a:alpha val="50000"/>
              </a:srgbClr>
            </a:outerShdw>
          </a:effectLst>
        </p:spPr>
      </p:pic>
      <p:pic>
        <p:nvPicPr>
          <p:cNvPr id="141" name="Google Shape;141;p18"/>
          <p:cNvPicPr preferRelativeResize="0"/>
          <p:nvPr/>
        </p:nvPicPr>
        <p:blipFill rotWithShape="1">
          <a:blip r:embed="rId6">
            <a:alphaModFix/>
          </a:blip>
          <a:srcRect b="5580"/>
          <a:stretch/>
        </p:blipFill>
        <p:spPr>
          <a:xfrm>
            <a:off x="7389725" y="2509924"/>
            <a:ext cx="1602900" cy="1580100"/>
          </a:xfrm>
          <a:prstGeom prst="roundRect">
            <a:avLst>
              <a:gd name="adj" fmla="val 16667"/>
            </a:avLst>
          </a:prstGeom>
          <a:noFill/>
          <a:ln>
            <a:noFill/>
          </a:ln>
          <a:effectLst>
            <a:outerShdw blurRad="57150" dist="19050" dir="5400000" algn="bl" rotWithShape="0">
              <a:srgbClr val="000000">
                <a:alpha val="50000"/>
              </a:srgbClr>
            </a:outerShdw>
          </a:effectLst>
        </p:spPr>
      </p:pic>
      <p:pic>
        <p:nvPicPr>
          <p:cNvPr id="142" name="Google Shape;142;p18"/>
          <p:cNvPicPr preferRelativeResize="0"/>
          <p:nvPr/>
        </p:nvPicPr>
        <p:blipFill rotWithShape="1">
          <a:blip r:embed="rId7">
            <a:alphaModFix/>
          </a:blip>
          <a:srcRect l="20277" r="18884"/>
          <a:stretch/>
        </p:blipFill>
        <p:spPr>
          <a:xfrm>
            <a:off x="8333450" y="4067875"/>
            <a:ext cx="733800" cy="988800"/>
          </a:xfrm>
          <a:prstGeom prst="roundRect">
            <a:avLst>
              <a:gd name="adj" fmla="val 16667"/>
            </a:avLst>
          </a:prstGeom>
          <a:noFill/>
          <a:ln>
            <a:noFill/>
          </a:ln>
        </p:spPr>
      </p:pic>
      <p:pic>
        <p:nvPicPr>
          <p:cNvPr id="143" name="Google Shape;143;p18"/>
          <p:cNvPicPr preferRelativeResize="0"/>
          <p:nvPr/>
        </p:nvPicPr>
        <p:blipFill>
          <a:blip r:embed="rId8">
            <a:alphaModFix/>
          </a:blip>
          <a:stretch>
            <a:fillRect/>
          </a:stretch>
        </p:blipFill>
        <p:spPr>
          <a:xfrm rot="481688">
            <a:off x="7527684" y="1686850"/>
            <a:ext cx="697175" cy="929600"/>
          </a:xfrm>
          <a:prstGeom prst="rect">
            <a:avLst/>
          </a:prstGeom>
          <a:noFill/>
          <a:ln>
            <a:noFill/>
          </a:ln>
        </p:spPr>
      </p:pic>
      <p:sp>
        <p:nvSpPr>
          <p:cNvPr id="144" name="Google Shape;144;p18"/>
          <p:cNvSpPr txBox="1"/>
          <p:nvPr/>
        </p:nvSpPr>
        <p:spPr>
          <a:xfrm>
            <a:off x="8055075" y="2138525"/>
            <a:ext cx="1004400" cy="371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Caveat"/>
                <a:ea typeface="Caveat"/>
                <a:cs typeface="Caveat"/>
                <a:sym typeface="Caveat"/>
              </a:rPr>
              <a:t>grandson</a:t>
            </a:r>
            <a:endParaRPr>
              <a:solidFill>
                <a:srgbClr val="FFFFFF"/>
              </a:solidFill>
              <a:latin typeface="Caveat"/>
              <a:ea typeface="Caveat"/>
              <a:cs typeface="Caveat"/>
              <a:sym typeface="Caveat"/>
            </a:endParaRPr>
          </a:p>
        </p:txBody>
      </p:sp>
      <p:pic>
        <p:nvPicPr>
          <p:cNvPr id="145" name="Google Shape;145;p18"/>
          <p:cNvPicPr preferRelativeResize="0"/>
          <p:nvPr/>
        </p:nvPicPr>
        <p:blipFill>
          <a:blip r:embed="rId9">
            <a:alphaModFix/>
          </a:blip>
          <a:stretch>
            <a:fillRect/>
          </a:stretch>
        </p:blipFill>
        <p:spPr>
          <a:xfrm>
            <a:off x="179075" y="2840325"/>
            <a:ext cx="2857500" cy="2019300"/>
          </a:xfrm>
          <a:prstGeom prst="rect">
            <a:avLst/>
          </a:prstGeom>
          <a:noFill/>
          <a:ln>
            <a:noFill/>
          </a:ln>
        </p:spPr>
      </p:pic>
      <p:sp>
        <p:nvSpPr>
          <p:cNvPr id="146" name="Google Shape;146;p18"/>
          <p:cNvSpPr txBox="1"/>
          <p:nvPr/>
        </p:nvSpPr>
        <p:spPr>
          <a:xfrm>
            <a:off x="3088400" y="2950400"/>
            <a:ext cx="4239600" cy="41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i="1">
                <a:solidFill>
                  <a:srgbClr val="FFFFFF"/>
                </a:solidFill>
                <a:latin typeface="Josefin Sans"/>
                <a:ea typeface="Josefin Sans"/>
                <a:cs typeface="Josefin Sans"/>
                <a:sym typeface="Josefin Sans"/>
              </a:rPr>
              <a:t>“ The Mongols looted and then destroyed mosques, palaces, libraries, and hospitals. Priceless books from Baghdad's thirty-six public libraries were torn apart, the looters using their leather covers as sandals. Grand buildings that had been the work of generations were burned to the ground. The House of Wisdom,  containing countless precious historical documents and books on subjects ranging from medicine to astronomy, was destroyed. Survivors said that the waters of the Tigris ran black with ink from the enormous quantities of books flung into the river and red from the blood of the scientists and philosophers killed. “ Invaders Destroying Baghdad, 2005</a:t>
            </a:r>
            <a:endParaRPr sz="1100"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19"/>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9"/>
          <p:cNvSpPr/>
          <p:nvPr/>
        </p:nvSpPr>
        <p:spPr>
          <a:xfrm>
            <a:off x="179075" y="86950"/>
            <a:ext cx="8754632" cy="476475"/>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INVASIONS &amp; SHIFTS IN TRADE ROUTES</a:t>
            </a:r>
          </a:p>
        </p:txBody>
      </p:sp>
      <p:sp>
        <p:nvSpPr>
          <p:cNvPr id="153" name="Google Shape;153;p19"/>
          <p:cNvSpPr txBox="1"/>
          <p:nvPr/>
        </p:nvSpPr>
        <p:spPr>
          <a:xfrm>
            <a:off x="67275" y="563425"/>
            <a:ext cx="9089700" cy="47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Before those ruthless Mongols destroyed Baghdad you should know the Abbasid Empire had many invaders…..</a:t>
            </a:r>
            <a:endParaRPr>
              <a:highlight>
                <a:srgbClr val="FFF2CC"/>
              </a:highlight>
            </a:endParaRPr>
          </a:p>
        </p:txBody>
      </p:sp>
      <p:sp>
        <p:nvSpPr>
          <p:cNvPr id="154" name="Google Shape;154;p19"/>
          <p:cNvSpPr txBox="1"/>
          <p:nvPr/>
        </p:nvSpPr>
        <p:spPr>
          <a:xfrm>
            <a:off x="254975" y="1758900"/>
            <a:ext cx="2584800" cy="245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Arabs purchased enslaved people (Mamluks) who were Turks from Central Asia to serve as soldiers and bureaucrats. Mamluks had more opportunities than most slaves. </a:t>
            </a: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In Egypt, Mamluks seized the government and established </a:t>
            </a:r>
            <a:r>
              <a:rPr lang="en" sz="1200" u="sng">
                <a:solidFill>
                  <a:srgbClr val="FFFFFF"/>
                </a:solidFill>
                <a:highlight>
                  <a:srgbClr val="6AA84F"/>
                </a:highlight>
                <a:latin typeface="Josefin Sans"/>
                <a:ea typeface="Josefin Sans"/>
                <a:cs typeface="Josefin Sans"/>
                <a:sym typeface="Josefin Sans"/>
              </a:rPr>
              <a:t>Mamluk Sultanates</a:t>
            </a:r>
            <a:r>
              <a:rPr lang="en" sz="1200">
                <a:solidFill>
                  <a:srgbClr val="FFFFFF"/>
                </a:solidFill>
                <a:latin typeface="Josefin Sans"/>
                <a:ea typeface="Josefin Sans"/>
                <a:cs typeface="Josefin Sans"/>
                <a:sym typeface="Josefin Sans"/>
              </a:rPr>
              <a:t> (1250-1517)</a:t>
            </a: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Traded cotton and sugar with Islamic World and Europe.</a:t>
            </a: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Declined when Portuguese and other Europeans developed new sea routes for trade.</a:t>
            </a:r>
            <a:endParaRPr sz="1200">
              <a:solidFill>
                <a:srgbClr val="FFFFFF"/>
              </a:solidFill>
              <a:latin typeface="Josefin Sans"/>
              <a:ea typeface="Josefin Sans"/>
              <a:cs typeface="Josefin Sans"/>
              <a:sym typeface="Josefin Sans"/>
            </a:endParaRPr>
          </a:p>
        </p:txBody>
      </p:sp>
      <p:pic>
        <p:nvPicPr>
          <p:cNvPr id="155" name="Google Shape;155;p19"/>
          <p:cNvPicPr preferRelativeResize="0"/>
          <p:nvPr/>
        </p:nvPicPr>
        <p:blipFill>
          <a:blip r:embed="rId4">
            <a:alphaModFix/>
          </a:blip>
          <a:stretch>
            <a:fillRect/>
          </a:stretch>
        </p:blipFill>
        <p:spPr>
          <a:xfrm>
            <a:off x="-165575" y="563425"/>
            <a:ext cx="2405100" cy="1714975"/>
          </a:xfrm>
          <a:prstGeom prst="rect">
            <a:avLst/>
          </a:prstGeom>
          <a:noFill/>
          <a:ln>
            <a:noFill/>
          </a:ln>
          <a:effectLst>
            <a:outerShdw blurRad="57150" dist="19050" dir="5400000" algn="bl" rotWithShape="0">
              <a:srgbClr val="000000">
                <a:alpha val="50000"/>
              </a:srgbClr>
            </a:outerShdw>
          </a:effectLst>
        </p:spPr>
      </p:pic>
      <p:sp>
        <p:nvSpPr>
          <p:cNvPr id="156" name="Google Shape;156;p19"/>
          <p:cNvSpPr txBox="1"/>
          <p:nvPr/>
        </p:nvSpPr>
        <p:spPr>
          <a:xfrm>
            <a:off x="933775" y="946000"/>
            <a:ext cx="24051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Josefin Sans"/>
                <a:ea typeface="Josefin Sans"/>
                <a:cs typeface="Josefin Sans"/>
                <a:sym typeface="Josefin Sans"/>
              </a:rPr>
              <a:t>Egyptian </a:t>
            </a:r>
            <a:endParaRPr sz="2400">
              <a:solidFill>
                <a:srgbClr val="FFFFFF"/>
              </a:solidFill>
              <a:latin typeface="Josefin Sans"/>
              <a:ea typeface="Josefin Sans"/>
              <a:cs typeface="Josefin Sans"/>
              <a:sym typeface="Josefin Sans"/>
            </a:endParaRPr>
          </a:p>
          <a:p>
            <a:pPr marL="0" lvl="0" indent="0" algn="ctr" rtl="0">
              <a:spcBef>
                <a:spcPts val="0"/>
              </a:spcBef>
              <a:spcAft>
                <a:spcPts val="0"/>
              </a:spcAft>
              <a:buNone/>
            </a:pPr>
            <a:r>
              <a:rPr lang="en" sz="2400">
                <a:solidFill>
                  <a:srgbClr val="FFFFFF"/>
                </a:solidFill>
                <a:latin typeface="Josefin Sans"/>
                <a:ea typeface="Josefin Sans"/>
                <a:cs typeface="Josefin Sans"/>
                <a:sym typeface="Josefin Sans"/>
              </a:rPr>
              <a:t>Mamluks</a:t>
            </a:r>
            <a:endParaRPr sz="2400">
              <a:highlight>
                <a:srgbClr val="FFF2CC"/>
              </a:highlight>
            </a:endParaRPr>
          </a:p>
        </p:txBody>
      </p:sp>
      <p:sp>
        <p:nvSpPr>
          <p:cNvPr id="157" name="Google Shape;157;p19"/>
          <p:cNvSpPr txBox="1"/>
          <p:nvPr/>
        </p:nvSpPr>
        <p:spPr>
          <a:xfrm>
            <a:off x="2716175" y="1819600"/>
            <a:ext cx="2066100" cy="245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Coming from Central Asia, the Seljuk Turks were also Muslim. The seljuk leader called himself a </a:t>
            </a:r>
            <a:r>
              <a:rPr lang="en" sz="1200" u="sng">
                <a:solidFill>
                  <a:srgbClr val="FFFFFF"/>
                </a:solidFill>
                <a:highlight>
                  <a:srgbClr val="6AA84F"/>
                </a:highlight>
                <a:latin typeface="Josefin Sans"/>
                <a:ea typeface="Josefin Sans"/>
                <a:cs typeface="Josefin Sans"/>
                <a:sym typeface="Josefin Sans"/>
              </a:rPr>
              <a:t>Sultan. </a:t>
            </a:r>
            <a:endParaRPr sz="1200" u="sng">
              <a:solidFill>
                <a:srgbClr val="FFFFFF"/>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endParaRPr sz="1200" u="sng">
              <a:solidFill>
                <a:srgbClr val="FFFFFF"/>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Calling himself Sultan reduced the role of the high ranking Abbasid from Caliph to Chief Sunni religious authority.</a:t>
            </a: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sz="1200" u="sng">
              <a:solidFill>
                <a:srgbClr val="FFFFFF"/>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Empire expanded from areas in the Middle East  to Western China.</a:t>
            </a: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Established </a:t>
            </a:r>
            <a:r>
              <a:rPr lang="en" sz="1200" u="sng">
                <a:solidFill>
                  <a:srgbClr val="FFFFFF"/>
                </a:solidFill>
                <a:highlight>
                  <a:srgbClr val="6AA84F"/>
                </a:highlight>
                <a:latin typeface="Josefin Sans"/>
                <a:ea typeface="Josefin Sans"/>
                <a:cs typeface="Josefin Sans"/>
                <a:sym typeface="Josefin Sans"/>
              </a:rPr>
              <a:t>Delhi</a:t>
            </a:r>
            <a:endParaRPr sz="1200" u="sng">
              <a:solidFill>
                <a:srgbClr val="FFFFFF"/>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r>
              <a:rPr lang="en" sz="1200" u="sng">
                <a:solidFill>
                  <a:srgbClr val="FFFFFF"/>
                </a:solidFill>
                <a:highlight>
                  <a:srgbClr val="6AA84F"/>
                </a:highlight>
                <a:latin typeface="Josefin Sans"/>
                <a:ea typeface="Josefin Sans"/>
                <a:cs typeface="Josefin Sans"/>
                <a:sym typeface="Josefin Sans"/>
              </a:rPr>
              <a:t>Sultanate</a:t>
            </a:r>
            <a:endParaRPr sz="1200" u="sng">
              <a:solidFill>
                <a:srgbClr val="FFFFFF"/>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(SIDE LESSON)</a:t>
            </a:r>
            <a:endParaRPr sz="1200">
              <a:solidFill>
                <a:srgbClr val="FFFFFF"/>
              </a:solidFill>
              <a:latin typeface="Josefin Sans"/>
              <a:ea typeface="Josefin Sans"/>
              <a:cs typeface="Josefin Sans"/>
              <a:sym typeface="Josefin Sans"/>
            </a:endParaRPr>
          </a:p>
        </p:txBody>
      </p:sp>
      <p:sp>
        <p:nvSpPr>
          <p:cNvPr id="158" name="Google Shape;158;p19"/>
          <p:cNvSpPr txBox="1"/>
          <p:nvPr/>
        </p:nvSpPr>
        <p:spPr>
          <a:xfrm>
            <a:off x="2839775" y="1115300"/>
            <a:ext cx="28092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Josefin Sans"/>
                <a:ea typeface="Josefin Sans"/>
                <a:cs typeface="Josefin Sans"/>
                <a:sym typeface="Josefin Sans"/>
              </a:rPr>
              <a:t>Seljuk </a:t>
            </a:r>
            <a:endParaRPr sz="2400">
              <a:solidFill>
                <a:srgbClr val="FFFFFF"/>
              </a:solidFill>
              <a:latin typeface="Josefin Sans"/>
              <a:ea typeface="Josefin Sans"/>
              <a:cs typeface="Josefin Sans"/>
              <a:sym typeface="Josefin Sans"/>
            </a:endParaRPr>
          </a:p>
          <a:p>
            <a:pPr marL="0" lvl="0" indent="0" algn="ctr" rtl="0">
              <a:spcBef>
                <a:spcPts val="0"/>
              </a:spcBef>
              <a:spcAft>
                <a:spcPts val="0"/>
              </a:spcAft>
              <a:buNone/>
            </a:pPr>
            <a:r>
              <a:rPr lang="en" sz="2400">
                <a:solidFill>
                  <a:srgbClr val="FFFFFF"/>
                </a:solidFill>
                <a:latin typeface="Josefin Sans"/>
                <a:ea typeface="Josefin Sans"/>
                <a:cs typeface="Josefin Sans"/>
                <a:sym typeface="Josefin Sans"/>
              </a:rPr>
              <a:t>Turks </a:t>
            </a:r>
            <a:endParaRPr sz="2400">
              <a:solidFill>
                <a:srgbClr val="FFFFFF"/>
              </a:solidFill>
              <a:latin typeface="Josefin Sans"/>
              <a:ea typeface="Josefin Sans"/>
              <a:cs typeface="Josefin Sans"/>
              <a:sym typeface="Josefin Sans"/>
            </a:endParaRPr>
          </a:p>
        </p:txBody>
      </p:sp>
      <p:sp>
        <p:nvSpPr>
          <p:cNvPr id="159" name="Google Shape;159;p19"/>
          <p:cNvSpPr txBox="1"/>
          <p:nvPr/>
        </p:nvSpPr>
        <p:spPr>
          <a:xfrm>
            <a:off x="1986750" y="1622500"/>
            <a:ext cx="938400" cy="33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rgbClr val="4A4A4A"/>
                </a:solidFill>
                <a:highlight>
                  <a:srgbClr val="FFFFFF"/>
                </a:highlight>
              </a:rPr>
              <a:t>mam</a:t>
            </a:r>
            <a:r>
              <a:rPr lang="en" sz="900">
                <a:solidFill>
                  <a:srgbClr val="4A4A4A"/>
                </a:solidFill>
                <a:highlight>
                  <a:srgbClr val="FFFFFF"/>
                </a:highlight>
              </a:rPr>
              <a:t>-</a:t>
            </a:r>
            <a:r>
              <a:rPr lang="en" sz="900" i="1">
                <a:solidFill>
                  <a:srgbClr val="4A4A4A"/>
                </a:solidFill>
                <a:highlight>
                  <a:srgbClr val="FFFFFF"/>
                </a:highlight>
              </a:rPr>
              <a:t>uh</a:t>
            </a:r>
            <a:r>
              <a:rPr lang="en" sz="900">
                <a:solidFill>
                  <a:srgbClr val="4A4A4A"/>
                </a:solidFill>
                <a:highlight>
                  <a:srgbClr val="FFFFFF"/>
                </a:highlight>
              </a:rPr>
              <a:t>-look</a:t>
            </a:r>
            <a:endParaRPr sz="900"/>
          </a:p>
        </p:txBody>
      </p:sp>
      <p:sp>
        <p:nvSpPr>
          <p:cNvPr id="160" name="Google Shape;160;p19"/>
          <p:cNvSpPr txBox="1"/>
          <p:nvPr/>
        </p:nvSpPr>
        <p:spPr>
          <a:xfrm>
            <a:off x="4165113" y="937675"/>
            <a:ext cx="894000" cy="33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rgbClr val="4A4A4A"/>
                </a:solidFill>
                <a:highlight>
                  <a:srgbClr val="FFFFFF"/>
                </a:highlight>
              </a:rPr>
              <a:t>sel-</a:t>
            </a:r>
            <a:r>
              <a:rPr lang="en" sz="900" b="1">
                <a:solidFill>
                  <a:srgbClr val="4A4A4A"/>
                </a:solidFill>
                <a:highlight>
                  <a:srgbClr val="FFFFFF"/>
                </a:highlight>
              </a:rPr>
              <a:t>jook</a:t>
            </a:r>
            <a:r>
              <a:rPr lang="en" sz="900">
                <a:solidFill>
                  <a:srgbClr val="4A4A4A"/>
                </a:solidFill>
                <a:highlight>
                  <a:srgbClr val="FFFFFF"/>
                </a:highlight>
              </a:rPr>
              <a:t> </a:t>
            </a:r>
            <a:endParaRPr sz="900"/>
          </a:p>
        </p:txBody>
      </p:sp>
      <p:pic>
        <p:nvPicPr>
          <p:cNvPr id="161" name="Google Shape;161;p19"/>
          <p:cNvPicPr preferRelativeResize="0"/>
          <p:nvPr/>
        </p:nvPicPr>
        <p:blipFill>
          <a:blip r:embed="rId5">
            <a:alphaModFix/>
          </a:blip>
          <a:stretch>
            <a:fillRect/>
          </a:stretch>
        </p:blipFill>
        <p:spPr>
          <a:xfrm>
            <a:off x="2266200" y="747623"/>
            <a:ext cx="2221426" cy="1408300"/>
          </a:xfrm>
          <a:prstGeom prst="rect">
            <a:avLst/>
          </a:prstGeom>
          <a:noFill/>
          <a:ln>
            <a:noFill/>
          </a:ln>
          <a:effectLst>
            <a:outerShdw blurRad="57150" dist="19050" dir="5400000" algn="bl" rotWithShape="0">
              <a:srgbClr val="000000">
                <a:alpha val="50000"/>
              </a:srgbClr>
            </a:outerShdw>
          </a:effectLst>
        </p:spPr>
      </p:pic>
      <p:pic>
        <p:nvPicPr>
          <p:cNvPr id="162" name="Google Shape;162;p19"/>
          <p:cNvPicPr preferRelativeResize="0"/>
          <p:nvPr/>
        </p:nvPicPr>
        <p:blipFill>
          <a:blip r:embed="rId6">
            <a:alphaModFix/>
          </a:blip>
          <a:stretch>
            <a:fillRect/>
          </a:stretch>
        </p:blipFill>
        <p:spPr>
          <a:xfrm>
            <a:off x="4258575" y="3530827"/>
            <a:ext cx="1227300" cy="1562725"/>
          </a:xfrm>
          <a:prstGeom prst="rect">
            <a:avLst/>
          </a:prstGeom>
          <a:noFill/>
          <a:ln>
            <a:noFill/>
          </a:ln>
          <a:effectLst>
            <a:outerShdw blurRad="57150" dist="19050" dir="5400000" algn="bl" rotWithShape="0">
              <a:srgbClr val="000000">
                <a:alpha val="50000"/>
              </a:srgbClr>
            </a:outerShdw>
          </a:effectLst>
        </p:spPr>
      </p:pic>
      <p:sp>
        <p:nvSpPr>
          <p:cNvPr id="163" name="Google Shape;163;p19"/>
          <p:cNvSpPr txBox="1"/>
          <p:nvPr/>
        </p:nvSpPr>
        <p:spPr>
          <a:xfrm>
            <a:off x="4939225" y="1386300"/>
            <a:ext cx="1828800" cy="166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FFFFFF"/>
                </a:solidFill>
                <a:latin typeface="Josefin Sans"/>
                <a:ea typeface="Josefin Sans"/>
                <a:cs typeface="Josefin Sans"/>
                <a:sym typeface="Josefin Sans"/>
              </a:rPr>
              <a:t>Abbasids, being tolerant of religion allowed Christians to travel to and from holy sites in and around Jerusalem.</a:t>
            </a:r>
            <a:endParaRPr sz="1000" u="sng">
              <a:solidFill>
                <a:srgbClr val="FFFFFF"/>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endParaRPr sz="1000" u="sng">
              <a:solidFill>
                <a:srgbClr val="FFFFFF"/>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endParaRPr sz="1000">
              <a:solidFill>
                <a:srgbClr val="FFFFFF"/>
              </a:solidFill>
              <a:latin typeface="Josefin Sans"/>
              <a:ea typeface="Josefin Sans"/>
              <a:cs typeface="Josefin Sans"/>
              <a:sym typeface="Josefin Sans"/>
            </a:endParaRPr>
          </a:p>
        </p:txBody>
      </p:sp>
      <p:sp>
        <p:nvSpPr>
          <p:cNvPr id="164" name="Google Shape;164;p19"/>
          <p:cNvSpPr txBox="1"/>
          <p:nvPr/>
        </p:nvSpPr>
        <p:spPr>
          <a:xfrm>
            <a:off x="4678865" y="980475"/>
            <a:ext cx="20661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Josefin Sans"/>
                <a:ea typeface="Josefin Sans"/>
                <a:cs typeface="Josefin Sans"/>
                <a:sym typeface="Josefin Sans"/>
              </a:rPr>
              <a:t>Crusaders</a:t>
            </a:r>
            <a:endParaRPr sz="2400">
              <a:solidFill>
                <a:srgbClr val="FFFFFF"/>
              </a:solidFill>
              <a:latin typeface="Josefin Sans"/>
              <a:ea typeface="Josefin Sans"/>
              <a:cs typeface="Josefin Sans"/>
              <a:sym typeface="Josefin Sans"/>
            </a:endParaRPr>
          </a:p>
        </p:txBody>
      </p:sp>
      <p:pic>
        <p:nvPicPr>
          <p:cNvPr id="165" name="Google Shape;165;p19"/>
          <p:cNvPicPr preferRelativeResize="0"/>
          <p:nvPr/>
        </p:nvPicPr>
        <p:blipFill>
          <a:blip r:embed="rId7">
            <a:alphaModFix/>
          </a:blip>
          <a:stretch>
            <a:fillRect/>
          </a:stretch>
        </p:blipFill>
        <p:spPr>
          <a:xfrm rot="6852180">
            <a:off x="4199856" y="2527986"/>
            <a:ext cx="912940" cy="912952"/>
          </a:xfrm>
          <a:prstGeom prst="rect">
            <a:avLst/>
          </a:prstGeom>
          <a:noFill/>
          <a:ln>
            <a:noFill/>
          </a:ln>
        </p:spPr>
      </p:pic>
      <p:sp>
        <p:nvSpPr>
          <p:cNvPr id="166" name="Google Shape;166;p19"/>
          <p:cNvSpPr txBox="1"/>
          <p:nvPr/>
        </p:nvSpPr>
        <p:spPr>
          <a:xfrm>
            <a:off x="5024703" y="3339150"/>
            <a:ext cx="20661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Josefin Sans"/>
                <a:ea typeface="Josefin Sans"/>
                <a:cs typeface="Josefin Sans"/>
                <a:sym typeface="Josefin Sans"/>
              </a:rPr>
              <a:t>Mongols</a:t>
            </a:r>
            <a:endParaRPr sz="2400">
              <a:solidFill>
                <a:srgbClr val="FFFFFF"/>
              </a:solidFill>
              <a:latin typeface="Josefin Sans"/>
              <a:ea typeface="Josefin Sans"/>
              <a:cs typeface="Josefin Sans"/>
              <a:sym typeface="Josefin Sans"/>
            </a:endParaRPr>
          </a:p>
        </p:txBody>
      </p:sp>
      <p:sp>
        <p:nvSpPr>
          <p:cNvPr id="167" name="Google Shape;167;p19"/>
          <p:cNvSpPr txBox="1"/>
          <p:nvPr/>
        </p:nvSpPr>
        <p:spPr>
          <a:xfrm>
            <a:off x="5362325" y="3758800"/>
            <a:ext cx="2444100" cy="51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FFFFFF"/>
                </a:solidFill>
                <a:latin typeface="Josefin Sans"/>
                <a:ea typeface="Josefin Sans"/>
                <a:cs typeface="Josefin Sans"/>
                <a:sym typeface="Josefin Sans"/>
              </a:rPr>
              <a:t>These were the invaders that           ended the Abbasid Caliphate                     when they conquered Baghdad. </a:t>
            </a:r>
            <a:endParaRPr sz="1000">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sz="1000">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sz="1000">
              <a:solidFill>
                <a:srgbClr val="FFFFFF"/>
              </a:solidFill>
              <a:latin typeface="Josefin Sans"/>
              <a:ea typeface="Josefin Sans"/>
              <a:cs typeface="Josefin Sans"/>
              <a:sym typeface="Josefin Sans"/>
            </a:endParaRPr>
          </a:p>
        </p:txBody>
      </p:sp>
      <p:pic>
        <p:nvPicPr>
          <p:cNvPr id="168" name="Google Shape;168;p19"/>
          <p:cNvPicPr preferRelativeResize="0"/>
          <p:nvPr/>
        </p:nvPicPr>
        <p:blipFill>
          <a:blip r:embed="rId8">
            <a:alphaModFix/>
          </a:blip>
          <a:stretch>
            <a:fillRect/>
          </a:stretch>
        </p:blipFill>
        <p:spPr>
          <a:xfrm>
            <a:off x="7333250" y="3464000"/>
            <a:ext cx="1622600" cy="919475"/>
          </a:xfrm>
          <a:prstGeom prst="rect">
            <a:avLst/>
          </a:prstGeom>
          <a:noFill/>
          <a:ln>
            <a:noFill/>
          </a:ln>
          <a:effectLst>
            <a:outerShdw blurRad="57150" dist="19050" dir="5400000" algn="bl" rotWithShape="0">
              <a:srgbClr val="000000">
                <a:alpha val="50000"/>
              </a:srgbClr>
            </a:outerShdw>
          </a:effectLst>
        </p:spPr>
      </p:pic>
      <p:sp>
        <p:nvSpPr>
          <p:cNvPr id="169" name="Google Shape;169;p19"/>
          <p:cNvSpPr txBox="1"/>
          <p:nvPr/>
        </p:nvSpPr>
        <p:spPr>
          <a:xfrm>
            <a:off x="5334550" y="4391500"/>
            <a:ext cx="41682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They also ended the Seljuk rule and pushed westward</a:t>
            </a: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BUT were stopped in Egypt by the Mamluks!</a:t>
            </a: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We learn more about them in topic 2.2 </a:t>
            </a:r>
            <a:endParaRPr sz="1000">
              <a:solidFill>
                <a:schemeClr val="lt1"/>
              </a:solidFill>
              <a:latin typeface="Josefin Sans"/>
              <a:ea typeface="Josefin Sans"/>
              <a:cs typeface="Josefin Sans"/>
              <a:sym typeface="Josefin Sans"/>
            </a:endParaRPr>
          </a:p>
        </p:txBody>
      </p:sp>
      <p:pic>
        <p:nvPicPr>
          <p:cNvPr id="170" name="Google Shape;170;p19"/>
          <p:cNvPicPr preferRelativeResize="0"/>
          <p:nvPr/>
        </p:nvPicPr>
        <p:blipFill>
          <a:blip r:embed="rId9">
            <a:alphaModFix/>
          </a:blip>
          <a:stretch>
            <a:fillRect/>
          </a:stretch>
        </p:blipFill>
        <p:spPr>
          <a:xfrm rot="317426">
            <a:off x="6799375" y="990375"/>
            <a:ext cx="2018251" cy="1273350"/>
          </a:xfrm>
          <a:prstGeom prst="rect">
            <a:avLst/>
          </a:prstGeom>
          <a:noFill/>
          <a:ln>
            <a:noFill/>
          </a:ln>
          <a:effectLst>
            <a:outerShdw blurRad="57150" dist="19050" dir="5400000" algn="bl" rotWithShape="0">
              <a:srgbClr val="000000">
                <a:alpha val="50000"/>
              </a:srgbClr>
            </a:outerShdw>
          </a:effectLst>
        </p:spPr>
      </p:pic>
      <p:sp>
        <p:nvSpPr>
          <p:cNvPr id="171" name="Google Shape;171;p19"/>
          <p:cNvSpPr txBox="1"/>
          <p:nvPr/>
        </p:nvSpPr>
        <p:spPr>
          <a:xfrm>
            <a:off x="4908675" y="2212463"/>
            <a:ext cx="4300800" cy="151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Seljuk Turks limited this travel thus creating conflict.</a:t>
            </a:r>
            <a:endParaRPr sz="1000" u="sng">
              <a:solidFill>
                <a:schemeClr val="lt1"/>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To fight this, European Christians organized groups of soldiers called </a:t>
            </a:r>
            <a:r>
              <a:rPr lang="en" sz="1000" u="sng">
                <a:solidFill>
                  <a:schemeClr val="lt1"/>
                </a:solidFill>
                <a:highlight>
                  <a:srgbClr val="6AA84F"/>
                </a:highlight>
                <a:latin typeface="Josefin Sans"/>
                <a:ea typeface="Josefin Sans"/>
                <a:cs typeface="Josefin Sans"/>
                <a:sym typeface="Josefin Sans"/>
              </a:rPr>
              <a:t>Crusaders </a:t>
            </a:r>
            <a:r>
              <a:rPr lang="en" sz="1000">
                <a:solidFill>
                  <a:schemeClr val="lt1"/>
                </a:solidFill>
                <a:latin typeface="Josefin Sans"/>
                <a:ea typeface="Josefin Sans"/>
                <a:cs typeface="Josefin Sans"/>
                <a:sym typeface="Josefin Sans"/>
              </a:rPr>
              <a:t>to reopen and regain access.</a:t>
            </a: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300" u="sng">
              <a:solidFill>
                <a:schemeClr val="lt1"/>
              </a:solidFill>
              <a:highlight>
                <a:srgbClr val="6AA84F"/>
              </a:highlight>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We learn more about this in topic 1.6 </a:t>
            </a:r>
            <a:endParaRPr sz="1000">
              <a:solidFill>
                <a:schemeClr val="lt1"/>
              </a:solidFill>
              <a:latin typeface="Josefin Sans"/>
              <a:ea typeface="Josefin Sans"/>
              <a:cs typeface="Josefin Sans"/>
              <a:sym typeface="Josefin Sans"/>
            </a:endParaRPr>
          </a:p>
        </p:txBody>
      </p:sp>
      <p:sp>
        <p:nvSpPr>
          <p:cNvPr id="172" name="Google Shape;172;p19"/>
          <p:cNvSpPr txBox="1"/>
          <p:nvPr/>
        </p:nvSpPr>
        <p:spPr>
          <a:xfrm>
            <a:off x="1842725" y="946000"/>
            <a:ext cx="10275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North Africa</a:t>
            </a:r>
            <a:endParaRPr sz="1000">
              <a:solidFill>
                <a:schemeClr val="lt1"/>
              </a:solidFill>
              <a:latin typeface="Josefin Sans"/>
              <a:ea typeface="Josefin Sans"/>
              <a:cs typeface="Josefin Sans"/>
              <a:sym typeface="Josefin Sans"/>
            </a:endParaRPr>
          </a:p>
        </p:txBody>
      </p:sp>
      <p:sp>
        <p:nvSpPr>
          <p:cNvPr id="173" name="Google Shape;173;p19"/>
          <p:cNvSpPr txBox="1"/>
          <p:nvPr/>
        </p:nvSpPr>
        <p:spPr>
          <a:xfrm>
            <a:off x="3730625" y="823850"/>
            <a:ext cx="10275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Middle </a:t>
            </a: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East</a:t>
            </a:r>
            <a:endParaRPr sz="1000">
              <a:solidFill>
                <a:schemeClr val="lt1"/>
              </a:solidFill>
              <a:latin typeface="Josefin Sans"/>
              <a:ea typeface="Josefin Sans"/>
              <a:cs typeface="Josefin Sans"/>
              <a:sym typeface="Josefi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20"/>
          <p:cNvPicPr preferRelativeResize="0"/>
          <p:nvPr/>
        </p:nvPicPr>
        <p:blipFill>
          <a:blip r:embed="rId3">
            <a:alphaModFix/>
          </a:blip>
          <a:stretch>
            <a:fillRect/>
          </a:stretch>
        </p:blipFill>
        <p:spPr>
          <a:xfrm>
            <a:off x="-125500" y="779075"/>
            <a:ext cx="3790950" cy="3790950"/>
          </a:xfrm>
          <a:prstGeom prst="rect">
            <a:avLst/>
          </a:prstGeom>
          <a:noFill/>
          <a:ln>
            <a:noFill/>
          </a:ln>
        </p:spPr>
      </p:pic>
      <p:sp>
        <p:nvSpPr>
          <p:cNvPr id="179" name="Google Shape;179;p20"/>
          <p:cNvSpPr txBox="1"/>
          <p:nvPr/>
        </p:nvSpPr>
        <p:spPr>
          <a:xfrm>
            <a:off x="2446275" y="40075"/>
            <a:ext cx="6871200" cy="300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b="1">
                <a:solidFill>
                  <a:schemeClr val="dk1"/>
                </a:solidFill>
                <a:latin typeface="Raleway"/>
                <a:ea typeface="Raleway"/>
                <a:cs typeface="Raleway"/>
                <a:sym typeface="Raleway"/>
              </a:rPr>
              <a:t>STOP &amp; COMPARE YOUR NOTES WITH YOUR NEIGHBOR</a:t>
            </a:r>
            <a:endParaRPr/>
          </a:p>
        </p:txBody>
      </p:sp>
      <p:sp>
        <p:nvSpPr>
          <p:cNvPr id="180" name="Google Shape;180;p20"/>
          <p:cNvSpPr txBox="1"/>
          <p:nvPr/>
        </p:nvSpPr>
        <p:spPr>
          <a:xfrm>
            <a:off x="3285125" y="2257750"/>
            <a:ext cx="5770200" cy="30000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TALK TO THEM ABOUT THE KEY POINTS YOU WROTE DOWN</a:t>
            </a:r>
            <a:endParaRPr sz="2200">
              <a:solidFill>
                <a:schemeClr val="dk1"/>
              </a:solidFill>
              <a:latin typeface="Raleway"/>
              <a:ea typeface="Raleway"/>
              <a:cs typeface="Raleway"/>
              <a:sym typeface="Raleway"/>
            </a:endParaRPr>
          </a:p>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ASK THEM TO HELP YOU IF THERE WAS SOMETHING YOU MISSED OR DID NOT UNDERSTAND</a:t>
            </a:r>
            <a:endParaRPr sz="2200">
              <a:solidFill>
                <a:schemeClr val="dk1"/>
              </a:solidFill>
              <a:latin typeface="Raleway"/>
              <a:ea typeface="Raleway"/>
              <a:cs typeface="Raleway"/>
              <a:sym typeface="Raleway"/>
            </a:endParaRPr>
          </a:p>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ADD TO YOUR NOTES ANY DETAILS THEY SHARED THAT YOU MISSED.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1"/>
          <p:cNvSpPr/>
          <p:nvPr/>
        </p:nvSpPr>
        <p:spPr>
          <a:xfrm>
            <a:off x="188650" y="237675"/>
            <a:ext cx="8742600" cy="4663200"/>
          </a:xfrm>
          <a:prstGeom prst="rect">
            <a:avLst/>
          </a:prstGeom>
          <a:noFill/>
          <a:ln w="28575"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1"/>
          <p:cNvSpPr txBox="1"/>
          <p:nvPr/>
        </p:nvSpPr>
        <p:spPr>
          <a:xfrm>
            <a:off x="486525" y="1101000"/>
            <a:ext cx="5161200" cy="38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This copy of The Book of Fixed Stars was made for the ruler of the Timurid dynasty, a Turkic state that controlled much of Central Asia during the fifteenth century. The dots scattered across the figure indicate individual stars and the symbols next to the dots indicate the stars’ relative brightness, as observed by Muslim astronomers.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1. The sponsoring of scholarship by Turkic dynasties, such as the Timurids, best shows that, in the period circa 1200–1450, scholarly activities in the Muslim world continued despite the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UcPeriod"/>
            </a:pPr>
            <a:r>
              <a:rPr lang="en"/>
              <a:t>conquest of Baghdad by the European Crusaders</a:t>
            </a:r>
            <a:endParaRPr/>
          </a:p>
          <a:p>
            <a:pPr marL="457200" lvl="0" indent="-317500" algn="l" rtl="0">
              <a:spcBef>
                <a:spcPts val="0"/>
              </a:spcBef>
              <a:spcAft>
                <a:spcPts val="0"/>
              </a:spcAft>
              <a:buSzPts val="1400"/>
              <a:buAutoNum type="alphaUcPeriod"/>
            </a:pPr>
            <a:r>
              <a:rPr lang="en"/>
              <a:t>expansion of the Song dynasty into Muslim Central Asia</a:t>
            </a:r>
            <a:endParaRPr/>
          </a:p>
          <a:p>
            <a:pPr marL="457200" lvl="0" indent="-317500" algn="l" rtl="0">
              <a:spcBef>
                <a:spcPts val="0"/>
              </a:spcBef>
              <a:spcAft>
                <a:spcPts val="0"/>
              </a:spcAft>
              <a:buSzPts val="1400"/>
              <a:buAutoNum type="alphaUcPeriod"/>
            </a:pPr>
            <a:r>
              <a:rPr lang="en"/>
              <a:t>Byzantine reconquest of Palestine and Lebanon</a:t>
            </a:r>
            <a:endParaRPr/>
          </a:p>
          <a:p>
            <a:pPr marL="457200" lvl="0" indent="-317500" algn="l" rtl="0">
              <a:spcBef>
                <a:spcPts val="0"/>
              </a:spcBef>
              <a:spcAft>
                <a:spcPts val="0"/>
              </a:spcAft>
              <a:buSzPts val="1400"/>
              <a:buAutoNum type="alphaUcPeriod"/>
            </a:pPr>
            <a:r>
              <a:rPr lang="en"/>
              <a:t>fragmentation of the Abbasid Caliphate</a:t>
            </a:r>
            <a:endParaRPr/>
          </a:p>
          <a:p>
            <a:pPr marL="457200" lvl="0" indent="0" algn="l" rtl="0">
              <a:spcBef>
                <a:spcPts val="0"/>
              </a:spcBef>
              <a:spcAft>
                <a:spcPts val="0"/>
              </a:spcAft>
              <a:buNone/>
            </a:pPr>
            <a:endParaRPr/>
          </a:p>
        </p:txBody>
      </p:sp>
      <p:sp>
        <p:nvSpPr>
          <p:cNvPr id="187" name="Google Shape;187;p21"/>
          <p:cNvSpPr/>
          <p:nvPr/>
        </p:nvSpPr>
        <p:spPr>
          <a:xfrm>
            <a:off x="622900" y="573325"/>
            <a:ext cx="2929409"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CHECK IN</a:t>
            </a:r>
          </a:p>
        </p:txBody>
      </p:sp>
      <p:pic>
        <p:nvPicPr>
          <p:cNvPr id="188" name="Google Shape;188;p21"/>
          <p:cNvPicPr preferRelativeResize="0"/>
          <p:nvPr/>
        </p:nvPicPr>
        <p:blipFill>
          <a:blip r:embed="rId3">
            <a:alphaModFix/>
          </a:blip>
          <a:stretch>
            <a:fillRect/>
          </a:stretch>
        </p:blipFill>
        <p:spPr>
          <a:xfrm>
            <a:off x="5760504" y="1366900"/>
            <a:ext cx="2703300" cy="3212425"/>
          </a:xfrm>
          <a:prstGeom prst="rect">
            <a:avLst/>
          </a:prstGeom>
          <a:noFill/>
          <a:ln>
            <a:noFill/>
          </a:ln>
        </p:spPr>
      </p:pic>
      <p:sp>
        <p:nvSpPr>
          <p:cNvPr id="189" name="Google Shape;189;p21"/>
          <p:cNvSpPr txBox="1"/>
          <p:nvPr/>
        </p:nvSpPr>
        <p:spPr>
          <a:xfrm>
            <a:off x="5714325" y="432400"/>
            <a:ext cx="3000000" cy="123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333333"/>
                </a:solidFill>
                <a:latin typeface="Roboto"/>
                <a:ea typeface="Roboto"/>
                <a:cs typeface="Roboto"/>
                <a:sym typeface="Roboto"/>
              </a:rPr>
              <a:t>THE CONSTELLATION HERCULES, NAMED AFTER AN ANCIENT GREEK MYTHICAL HERO. PAGE FROM A 1430 COPY OF THE BOOK OF FIXED STARS, AN ASTRONOMY BOOK WRITTEN BY A TENTH-CENTURY MUSLIM SCIENTIST</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3"/>
        <p:cNvGrpSpPr/>
        <p:nvPr/>
      </p:nvGrpSpPr>
      <p:grpSpPr>
        <a:xfrm>
          <a:off x="0" y="0"/>
          <a:ext cx="0" cy="0"/>
          <a:chOff x="0" y="0"/>
          <a:chExt cx="0" cy="0"/>
        </a:xfrm>
      </p:grpSpPr>
      <p:sp>
        <p:nvSpPr>
          <p:cNvPr id="194" name="Google Shape;194;p22"/>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22"/>
          <p:cNvSpPr/>
          <p:nvPr/>
        </p:nvSpPr>
        <p:spPr>
          <a:xfrm>
            <a:off x="179075" y="86950"/>
            <a:ext cx="8708495" cy="637424"/>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DELHI SULTANATE</a:t>
            </a:r>
          </a:p>
        </p:txBody>
      </p:sp>
      <p:sp>
        <p:nvSpPr>
          <p:cNvPr id="196" name="Google Shape;196;p22"/>
          <p:cNvSpPr txBox="1"/>
          <p:nvPr/>
        </p:nvSpPr>
        <p:spPr>
          <a:xfrm>
            <a:off x="108575" y="823850"/>
            <a:ext cx="9089700" cy="69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highlight>
                  <a:srgbClr val="E6B8AF"/>
                </a:highlight>
                <a:latin typeface="Josefin Sans"/>
                <a:ea typeface="Josefin Sans"/>
                <a:cs typeface="Josefin Sans"/>
                <a:sym typeface="Josefin Sans"/>
              </a:rPr>
              <a:t>Located in </a:t>
            </a:r>
            <a:r>
              <a:rPr lang="en" b="1">
                <a:solidFill>
                  <a:srgbClr val="980000"/>
                </a:solidFill>
                <a:highlight>
                  <a:srgbClr val="E6B8AF"/>
                </a:highlight>
                <a:latin typeface="Josefin Sans"/>
                <a:ea typeface="Josefin Sans"/>
                <a:cs typeface="Josefin Sans"/>
                <a:sym typeface="Josefin Sans"/>
              </a:rPr>
              <a:t>India</a:t>
            </a:r>
            <a:r>
              <a:rPr lang="en">
                <a:solidFill>
                  <a:srgbClr val="FFFFFF"/>
                </a:solidFill>
                <a:highlight>
                  <a:srgbClr val="E6B8AF"/>
                </a:highlight>
                <a:latin typeface="Josefin Sans"/>
                <a:ea typeface="Josefin Sans"/>
                <a:cs typeface="Josefin Sans"/>
                <a:sym typeface="Josefin Sans"/>
              </a:rPr>
              <a:t>, this muslim political state in 1206. </a:t>
            </a:r>
            <a:endParaRPr>
              <a:solidFill>
                <a:srgbClr val="FFFFFF"/>
              </a:solidFill>
              <a:highlight>
                <a:srgbClr val="E6B8AF"/>
              </a:highlight>
              <a:latin typeface="Josefin Sans"/>
              <a:ea typeface="Josefin Sans"/>
              <a:cs typeface="Josefin Sans"/>
              <a:sym typeface="Josefin Sans"/>
            </a:endParaRPr>
          </a:p>
          <a:p>
            <a:pPr marL="0" lvl="0" indent="0" algn="l" rtl="0">
              <a:spcBef>
                <a:spcPts val="0"/>
              </a:spcBef>
              <a:spcAft>
                <a:spcPts val="0"/>
              </a:spcAft>
              <a:buNone/>
            </a:pPr>
            <a:r>
              <a:rPr lang="en" sz="1200">
                <a:solidFill>
                  <a:srgbClr val="FFFFFF"/>
                </a:solidFill>
                <a:highlight>
                  <a:srgbClr val="E6B8AF"/>
                </a:highlight>
                <a:latin typeface="Josefin Sans"/>
                <a:ea typeface="Josefin Sans"/>
                <a:cs typeface="Josefin Sans"/>
                <a:sym typeface="Josefin Sans"/>
              </a:rPr>
              <a:t>The muslims in power found it very difficult to convert the Indian masses. </a:t>
            </a:r>
            <a:endParaRPr sz="1200">
              <a:highlight>
                <a:srgbClr val="E6B8AF"/>
              </a:highlight>
            </a:endParaRPr>
          </a:p>
        </p:txBody>
      </p:sp>
      <p:pic>
        <p:nvPicPr>
          <p:cNvPr id="197" name="Google Shape;197;p22"/>
          <p:cNvPicPr preferRelativeResize="0"/>
          <p:nvPr/>
        </p:nvPicPr>
        <p:blipFill>
          <a:blip r:embed="rId4">
            <a:alphaModFix/>
          </a:blip>
          <a:stretch>
            <a:fillRect/>
          </a:stretch>
        </p:blipFill>
        <p:spPr>
          <a:xfrm>
            <a:off x="179075" y="1349700"/>
            <a:ext cx="2233875" cy="2033825"/>
          </a:xfrm>
          <a:prstGeom prst="rect">
            <a:avLst/>
          </a:prstGeom>
          <a:noFill/>
          <a:ln>
            <a:noFill/>
          </a:ln>
        </p:spPr>
      </p:pic>
      <p:pic>
        <p:nvPicPr>
          <p:cNvPr id="198" name="Google Shape;198;p22"/>
          <p:cNvPicPr preferRelativeResize="0"/>
          <p:nvPr/>
        </p:nvPicPr>
        <p:blipFill>
          <a:blip r:embed="rId5">
            <a:alphaModFix/>
          </a:blip>
          <a:stretch>
            <a:fillRect/>
          </a:stretch>
        </p:blipFill>
        <p:spPr>
          <a:xfrm>
            <a:off x="2546400" y="1377875"/>
            <a:ext cx="2173275" cy="1977475"/>
          </a:xfrm>
          <a:prstGeom prst="rect">
            <a:avLst/>
          </a:prstGeom>
          <a:noFill/>
          <a:ln>
            <a:noFill/>
          </a:ln>
        </p:spPr>
      </p:pic>
      <p:sp>
        <p:nvSpPr>
          <p:cNvPr id="199" name="Google Shape;199;p22"/>
          <p:cNvSpPr txBox="1"/>
          <p:nvPr/>
        </p:nvSpPr>
        <p:spPr>
          <a:xfrm>
            <a:off x="4853125" y="1765850"/>
            <a:ext cx="3993600" cy="69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u="sng">
                <a:solidFill>
                  <a:srgbClr val="FFFFFF"/>
                </a:solidFill>
                <a:highlight>
                  <a:srgbClr val="E6B8AF"/>
                </a:highlight>
                <a:latin typeface="Josefin Sans"/>
                <a:ea typeface="Josefin Sans"/>
                <a:cs typeface="Josefin Sans"/>
                <a:sym typeface="Josefin Sans"/>
              </a:rPr>
              <a:t>Sufis</a:t>
            </a:r>
            <a:r>
              <a:rPr lang="en">
                <a:solidFill>
                  <a:srgbClr val="FFFFFF"/>
                </a:solidFill>
                <a:highlight>
                  <a:srgbClr val="E6B8AF"/>
                </a:highlight>
                <a:latin typeface="Josefin Sans"/>
                <a:ea typeface="Josefin Sans"/>
                <a:cs typeface="Josefin Sans"/>
                <a:sym typeface="Josefin Sans"/>
              </a:rPr>
              <a:t> - </a:t>
            </a:r>
            <a:r>
              <a:rPr lang="en" sz="1000">
                <a:solidFill>
                  <a:srgbClr val="FFFFFF"/>
                </a:solidFill>
                <a:highlight>
                  <a:srgbClr val="E6B8AF"/>
                </a:highlight>
                <a:latin typeface="Josefin Sans"/>
                <a:ea typeface="Josefin Sans"/>
                <a:cs typeface="Josefin Sans"/>
                <a:sym typeface="Josefin Sans"/>
              </a:rPr>
              <a:t>Group of Muslim Missionaries that were willing to accommodate Hindu gods and religious festivals. Lower class hindus were attracted to this since they had an opportunity for a better life. Sufi missionaries played an important role in the spread of Islam since they adapted to local cultures and traditions which won over may converts. </a:t>
            </a:r>
            <a:endParaRPr sz="1000">
              <a:solidFill>
                <a:srgbClr val="FFFFFF"/>
              </a:solidFill>
              <a:highlight>
                <a:srgbClr val="E6B8AF"/>
              </a:highlight>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00" name="Google Shape;200;p22"/>
          <p:cNvSpPr txBox="1"/>
          <p:nvPr/>
        </p:nvSpPr>
        <p:spPr>
          <a:xfrm>
            <a:off x="217325" y="3507225"/>
            <a:ext cx="5467200" cy="69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FFFFF"/>
                </a:solidFill>
                <a:highlight>
                  <a:srgbClr val="93C47D"/>
                </a:highlight>
                <a:latin typeface="Josefin Sans"/>
                <a:ea typeface="Josefin Sans"/>
                <a:cs typeface="Josefin Sans"/>
                <a:sym typeface="Josefin Sans"/>
              </a:rPr>
              <a:t>Islam also spread to </a:t>
            </a:r>
            <a:r>
              <a:rPr lang="en" b="1">
                <a:solidFill>
                  <a:srgbClr val="980000"/>
                </a:solidFill>
                <a:highlight>
                  <a:srgbClr val="93C47D"/>
                </a:highlight>
                <a:latin typeface="Josefin Sans"/>
                <a:ea typeface="Josefin Sans"/>
                <a:cs typeface="Josefin Sans"/>
                <a:sym typeface="Josefin Sans"/>
              </a:rPr>
              <a:t>West Africa,</a:t>
            </a:r>
            <a:r>
              <a:rPr lang="en" b="1">
                <a:solidFill>
                  <a:srgbClr val="FFFFFF"/>
                </a:solidFill>
                <a:highlight>
                  <a:srgbClr val="93C47D"/>
                </a:highlight>
                <a:latin typeface="Josefin Sans"/>
                <a:ea typeface="Josefin Sans"/>
                <a:cs typeface="Josefin Sans"/>
                <a:sym typeface="Josefin Sans"/>
              </a:rPr>
              <a:t> not by military conquest but by my traveling merchants. People converted voluntarily and usually were near urban centers where trade happened. </a:t>
            </a:r>
            <a:endParaRPr b="1">
              <a:solidFill>
                <a:srgbClr val="FFFFFF"/>
              </a:solidFill>
              <a:highlight>
                <a:srgbClr val="93C47D"/>
              </a:highlight>
              <a:latin typeface="Josefin Sans"/>
              <a:ea typeface="Josefin Sans"/>
              <a:cs typeface="Josefin Sans"/>
              <a:sym typeface="Josefin Sans"/>
            </a:endParaRPr>
          </a:p>
          <a:p>
            <a:pPr marL="0" lvl="0" indent="0" algn="l" rtl="0">
              <a:spcBef>
                <a:spcPts val="0"/>
              </a:spcBef>
              <a:spcAft>
                <a:spcPts val="0"/>
              </a:spcAft>
              <a:buNone/>
            </a:pPr>
            <a:endParaRPr b="1">
              <a:solidFill>
                <a:srgbClr val="FFFFFF"/>
              </a:solidFill>
              <a:highlight>
                <a:srgbClr val="93C47D"/>
              </a:highlight>
              <a:latin typeface="Josefin Sans"/>
              <a:ea typeface="Josefin Sans"/>
              <a:cs typeface="Josefin Sans"/>
              <a:sym typeface="Josefin Sans"/>
            </a:endParaRPr>
          </a:p>
          <a:p>
            <a:pPr marL="0" lvl="0" indent="0" algn="l" rtl="0">
              <a:spcBef>
                <a:spcPts val="0"/>
              </a:spcBef>
              <a:spcAft>
                <a:spcPts val="0"/>
              </a:spcAft>
              <a:buNone/>
            </a:pPr>
            <a:r>
              <a:rPr lang="en" b="1">
                <a:solidFill>
                  <a:srgbClr val="FFFFFF"/>
                </a:solidFill>
                <a:highlight>
                  <a:srgbClr val="93C47D"/>
                </a:highlight>
                <a:latin typeface="Josefin Sans"/>
                <a:ea typeface="Josefin Sans"/>
                <a:cs typeface="Josefin Sans"/>
                <a:sym typeface="Josefin Sans"/>
              </a:rPr>
              <a:t>This region, Islam didn’t just spread to the lowest classes but to the highest levels of government. Ex: Mansa Musa ruler of Mali went on the Hajj (pilgrimage to Mecca)</a:t>
            </a:r>
            <a:endParaRPr b="1">
              <a:solidFill>
                <a:srgbClr val="FFFFFF"/>
              </a:solidFill>
              <a:highlight>
                <a:srgbClr val="93C47D"/>
              </a:highlight>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pic>
        <p:nvPicPr>
          <p:cNvPr id="201" name="Google Shape;201;p22"/>
          <p:cNvPicPr preferRelativeResize="0"/>
          <p:nvPr/>
        </p:nvPicPr>
        <p:blipFill>
          <a:blip r:embed="rId6">
            <a:alphaModFix/>
          </a:blip>
          <a:stretch>
            <a:fillRect/>
          </a:stretch>
        </p:blipFill>
        <p:spPr>
          <a:xfrm>
            <a:off x="5598300" y="2964475"/>
            <a:ext cx="2859049" cy="1441750"/>
          </a:xfrm>
          <a:prstGeom prst="rect">
            <a:avLst/>
          </a:prstGeom>
          <a:noFill/>
          <a:ln>
            <a:noFill/>
          </a:ln>
          <a:effectLst>
            <a:outerShdw blurRad="57150" dist="19050" dir="5400000" algn="bl" rotWithShape="0">
              <a:srgbClr val="000000">
                <a:alpha val="50000"/>
              </a:srgbClr>
            </a:outerShdw>
          </a:effectLst>
        </p:spPr>
      </p:pic>
      <p:pic>
        <p:nvPicPr>
          <p:cNvPr id="202" name="Google Shape;202;p22"/>
          <p:cNvPicPr preferRelativeResize="0"/>
          <p:nvPr/>
        </p:nvPicPr>
        <p:blipFill>
          <a:blip r:embed="rId7">
            <a:alphaModFix/>
          </a:blip>
          <a:stretch>
            <a:fillRect/>
          </a:stretch>
        </p:blipFill>
        <p:spPr>
          <a:xfrm>
            <a:off x="7696451" y="3637650"/>
            <a:ext cx="1348051" cy="1354576"/>
          </a:xfrm>
          <a:prstGeom prst="rect">
            <a:avLst/>
          </a:prstGeom>
          <a:noFill/>
          <a:ln>
            <a:noFill/>
          </a:ln>
          <a:effectLst>
            <a:outerShdw blurRad="57150" dist="19050" dir="5400000" algn="bl" rotWithShape="0">
              <a:srgbClr val="000000">
                <a:alpha val="50000"/>
              </a:srgbClr>
            </a:outerShdw>
          </a:effectLst>
        </p:spPr>
      </p:pic>
      <p:pic>
        <p:nvPicPr>
          <p:cNvPr id="203" name="Google Shape;203;p22"/>
          <p:cNvPicPr preferRelativeResize="0"/>
          <p:nvPr/>
        </p:nvPicPr>
        <p:blipFill>
          <a:blip r:embed="rId8">
            <a:alphaModFix/>
          </a:blip>
          <a:stretch>
            <a:fillRect/>
          </a:stretch>
        </p:blipFill>
        <p:spPr>
          <a:xfrm rot="-3935520">
            <a:off x="7043484" y="4045012"/>
            <a:ext cx="697175" cy="929600"/>
          </a:xfrm>
          <a:prstGeom prst="rect">
            <a:avLst/>
          </a:prstGeom>
          <a:noFill/>
          <a:ln>
            <a:noFill/>
          </a:ln>
        </p:spPr>
      </p:pic>
      <p:sp>
        <p:nvSpPr>
          <p:cNvPr id="204" name="Google Shape;204;p22"/>
          <p:cNvSpPr/>
          <p:nvPr/>
        </p:nvSpPr>
        <p:spPr>
          <a:xfrm>
            <a:off x="5563651" y="862500"/>
            <a:ext cx="2928346" cy="765225"/>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Different Responses to Islam</a:t>
            </a:r>
          </a:p>
        </p:txBody>
      </p:sp>
      <p:sp>
        <p:nvSpPr>
          <p:cNvPr id="205" name="Google Shape;205;p22"/>
          <p:cNvSpPr txBox="1"/>
          <p:nvPr/>
        </p:nvSpPr>
        <p:spPr>
          <a:xfrm>
            <a:off x="8255700" y="645550"/>
            <a:ext cx="1529700" cy="2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South Asia</a:t>
            </a:r>
            <a:endParaRPr sz="1000">
              <a:solidFill>
                <a:schemeClr val="lt1"/>
              </a:solidFill>
              <a:latin typeface="Josefin Sans"/>
              <a:ea typeface="Josefin Sans"/>
              <a:cs typeface="Josefin Sans"/>
              <a:sym typeface="Josefin Sans"/>
            </a:endParaRPr>
          </a:p>
        </p:txBody>
      </p:sp>
      <p:cxnSp>
        <p:nvCxnSpPr>
          <p:cNvPr id="206" name="Google Shape;206;p22"/>
          <p:cNvCxnSpPr/>
          <p:nvPr/>
        </p:nvCxnSpPr>
        <p:spPr>
          <a:xfrm flipH="1">
            <a:off x="6584525" y="1580625"/>
            <a:ext cx="242100" cy="76800"/>
          </a:xfrm>
          <a:prstGeom prst="straightConnector1">
            <a:avLst/>
          </a:prstGeom>
          <a:noFill/>
          <a:ln w="9525" cap="flat" cmpd="sng">
            <a:solidFill>
              <a:schemeClr val="dk2"/>
            </a:solidFill>
            <a:prstDash val="solid"/>
            <a:round/>
            <a:headEnd type="none" w="med" len="med"/>
            <a:tailEnd type="triangle" w="med" len="med"/>
          </a:ln>
        </p:spPr>
      </p:cxnSp>
      <p:cxnSp>
        <p:nvCxnSpPr>
          <p:cNvPr id="207" name="Google Shape;207;p22"/>
          <p:cNvCxnSpPr/>
          <p:nvPr/>
        </p:nvCxnSpPr>
        <p:spPr>
          <a:xfrm>
            <a:off x="7389725" y="1568325"/>
            <a:ext cx="201900" cy="101400"/>
          </a:xfrm>
          <a:prstGeom prst="straightConnector1">
            <a:avLst/>
          </a:prstGeom>
          <a:noFill/>
          <a:ln w="9525" cap="flat" cmpd="sng">
            <a:solidFill>
              <a:schemeClr val="dk2"/>
            </a:solidFill>
            <a:prstDash val="solid"/>
            <a:round/>
            <a:headEnd type="none" w="med" len="med"/>
            <a:tailEnd type="triangle" w="med" len="med"/>
          </a:ln>
        </p:spPr>
      </p:cxnSp>
      <p:sp>
        <p:nvSpPr>
          <p:cNvPr id="208" name="Google Shape;208;p22"/>
          <p:cNvSpPr txBox="1"/>
          <p:nvPr/>
        </p:nvSpPr>
        <p:spPr>
          <a:xfrm>
            <a:off x="5933600" y="1468725"/>
            <a:ext cx="627300" cy="3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980000"/>
                </a:solidFill>
                <a:highlight>
                  <a:srgbClr val="E6B8AF"/>
                </a:highlight>
                <a:latin typeface="Josefin Sans"/>
                <a:ea typeface="Josefin Sans"/>
                <a:cs typeface="Josefin Sans"/>
                <a:sym typeface="Josefin Sans"/>
              </a:rPr>
              <a:t>India</a:t>
            </a:r>
            <a:endParaRPr>
              <a:highlight>
                <a:srgbClr val="E6B8AF"/>
              </a:highlight>
            </a:endParaRPr>
          </a:p>
        </p:txBody>
      </p:sp>
      <p:sp>
        <p:nvSpPr>
          <p:cNvPr id="209" name="Google Shape;209;p22"/>
          <p:cNvSpPr txBox="1"/>
          <p:nvPr/>
        </p:nvSpPr>
        <p:spPr>
          <a:xfrm>
            <a:off x="7551725" y="1468725"/>
            <a:ext cx="11823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980000"/>
                </a:solidFill>
                <a:highlight>
                  <a:srgbClr val="B6D7A8"/>
                </a:highlight>
                <a:latin typeface="Josefin Sans"/>
                <a:ea typeface="Josefin Sans"/>
                <a:cs typeface="Josefin Sans"/>
                <a:sym typeface="Josefin Sans"/>
              </a:rPr>
              <a:t>West Africa</a:t>
            </a:r>
            <a:endParaRPr>
              <a:highlight>
                <a:srgbClr val="B6D7A8"/>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Google Shape;214;p23"/>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23"/>
          <p:cNvSpPr/>
          <p:nvPr/>
        </p:nvSpPr>
        <p:spPr>
          <a:xfrm>
            <a:off x="179075" y="86950"/>
            <a:ext cx="8684863"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CULTURAL AND SOCIAL LIFE</a:t>
            </a:r>
          </a:p>
        </p:txBody>
      </p:sp>
      <p:sp>
        <p:nvSpPr>
          <p:cNvPr id="216" name="Google Shape;216;p23"/>
          <p:cNvSpPr txBox="1"/>
          <p:nvPr/>
        </p:nvSpPr>
        <p:spPr>
          <a:xfrm>
            <a:off x="67275" y="563425"/>
            <a:ext cx="90897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Even though Islamic states adopted Abbasid practices, they were ethnically distant. </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graphicFrame>
        <p:nvGraphicFramePr>
          <p:cNvPr id="217" name="Google Shape;217;p23"/>
          <p:cNvGraphicFramePr/>
          <p:nvPr/>
        </p:nvGraphicFramePr>
        <p:xfrm>
          <a:off x="179075" y="910825"/>
          <a:ext cx="3000000" cy="3000000"/>
        </p:xfrm>
        <a:graphic>
          <a:graphicData uri="http://schemas.openxmlformats.org/drawingml/2006/table">
            <a:tbl>
              <a:tblPr>
                <a:noFill/>
                <a:tableStyleId>{A739E544-1E98-49F3-BF42-9336D29A1810}</a:tableStyleId>
              </a:tblPr>
              <a:tblGrid>
                <a:gridCol w="1517375">
                  <a:extLst>
                    <a:ext uri="{9D8B030D-6E8A-4147-A177-3AD203B41FA5}">
                      <a16:colId xmlns:a16="http://schemas.microsoft.com/office/drawing/2014/main" val="20000"/>
                    </a:ext>
                  </a:extLst>
                </a:gridCol>
                <a:gridCol w="151737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Abbasid Caliphate</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Arabs and Persians</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Mamluks</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North Africa</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Seljuks</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Middle East</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Delhi Sultanate</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tc>
                  <a:txBody>
                    <a:bodyPr/>
                    <a:lstStyle/>
                    <a:p>
                      <a:pPr marL="0" lvl="0" indent="0" algn="l" rtl="0">
                        <a:spcBef>
                          <a:spcPts val="0"/>
                        </a:spcBef>
                        <a:spcAft>
                          <a:spcPts val="0"/>
                        </a:spcAft>
                        <a:buNone/>
                      </a:pPr>
                      <a:r>
                        <a:rPr lang="en">
                          <a:solidFill>
                            <a:srgbClr val="FFFFFF"/>
                          </a:solidFill>
                          <a:latin typeface="Caveat"/>
                          <a:ea typeface="Caveat"/>
                          <a:cs typeface="Caveat"/>
                          <a:sym typeface="Caveat"/>
                        </a:rPr>
                        <a:t>South Asia </a:t>
                      </a:r>
                      <a:endParaRPr>
                        <a:solidFill>
                          <a:srgbClr val="FFFFFF"/>
                        </a:solidFill>
                        <a:latin typeface="Caveat"/>
                        <a:ea typeface="Caveat"/>
                        <a:cs typeface="Caveat"/>
                        <a:sym typeface="Cavea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6FA8DC"/>
                    </a:solidFill>
                  </a:tcPr>
                </a:tc>
                <a:extLst>
                  <a:ext uri="{0D108BD9-81ED-4DB2-BD59-A6C34878D82A}">
                    <a16:rowId xmlns:a16="http://schemas.microsoft.com/office/drawing/2014/main" val="10003"/>
                  </a:ext>
                </a:extLst>
              </a:tr>
            </a:tbl>
          </a:graphicData>
        </a:graphic>
      </p:graphicFrame>
      <p:sp>
        <p:nvSpPr>
          <p:cNvPr id="218" name="Google Shape;218;p23"/>
          <p:cNvSpPr txBox="1"/>
          <p:nvPr/>
        </p:nvSpPr>
        <p:spPr>
          <a:xfrm>
            <a:off x="3377950" y="910825"/>
            <a:ext cx="53619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FFFFF"/>
                </a:solidFill>
                <a:latin typeface="Josefin Sans"/>
                <a:ea typeface="Josefin Sans"/>
                <a:cs typeface="Josefin Sans"/>
                <a:sym typeface="Josefin Sans"/>
              </a:rPr>
              <a:t>These Islamic states formed a cultural region</a:t>
            </a:r>
            <a:endParaRPr b="1">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highlight>
                  <a:srgbClr val="93C47D"/>
                </a:highlight>
                <a:latin typeface="Josefin Sans"/>
                <a:ea typeface="Josefin Sans"/>
                <a:cs typeface="Josefin Sans"/>
                <a:sym typeface="Josefin Sans"/>
              </a:rPr>
              <a:t>Trade</a:t>
            </a:r>
            <a:r>
              <a:rPr lang="en">
                <a:solidFill>
                  <a:srgbClr val="FFFFFF"/>
                </a:solidFill>
                <a:latin typeface="Josefin Sans"/>
                <a:ea typeface="Josefin Sans"/>
                <a:cs typeface="Josefin Sans"/>
                <a:sym typeface="Josefin Sans"/>
              </a:rPr>
              <a:t> spread new goods and new ideas</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Common use of </a:t>
            </a:r>
            <a:r>
              <a:rPr lang="en">
                <a:solidFill>
                  <a:srgbClr val="FFFFFF"/>
                </a:solidFill>
                <a:highlight>
                  <a:srgbClr val="93C47D"/>
                </a:highlight>
                <a:latin typeface="Josefin Sans"/>
                <a:ea typeface="Josefin Sans"/>
                <a:cs typeface="Josefin Sans"/>
                <a:sym typeface="Josefin Sans"/>
              </a:rPr>
              <a:t>Shariah law</a:t>
            </a:r>
            <a:r>
              <a:rPr lang="en">
                <a:solidFill>
                  <a:srgbClr val="FFFFFF"/>
                </a:solidFill>
                <a:latin typeface="Josefin Sans"/>
                <a:ea typeface="Josefin Sans"/>
                <a:cs typeface="Josefin Sans"/>
                <a:sym typeface="Josefin Sans"/>
              </a:rPr>
              <a:t> created similar legal systems</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highlight>
                  <a:srgbClr val="93C47D"/>
                </a:highlight>
                <a:latin typeface="Josefin Sans"/>
                <a:ea typeface="Josefin Sans"/>
                <a:cs typeface="Josefin Sans"/>
                <a:sym typeface="Josefin Sans"/>
              </a:rPr>
              <a:t>Great Universities</a:t>
            </a:r>
            <a:r>
              <a:rPr lang="en">
                <a:solidFill>
                  <a:srgbClr val="FFFFFF"/>
                </a:solidFill>
                <a:latin typeface="Josefin Sans"/>
                <a:ea typeface="Josefin Sans"/>
                <a:cs typeface="Josefin Sans"/>
                <a:sym typeface="Josefin Sans"/>
              </a:rPr>
              <a:t> created centers for sharing intellectual innovation</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19" name="Google Shape;219;p23"/>
          <p:cNvSpPr txBox="1"/>
          <p:nvPr/>
        </p:nvSpPr>
        <p:spPr>
          <a:xfrm>
            <a:off x="148800" y="2605500"/>
            <a:ext cx="8425800" cy="327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FFFFF"/>
                </a:solidFill>
                <a:highlight>
                  <a:srgbClr val="C27BA0"/>
                </a:highlight>
                <a:latin typeface="Josefin Sans"/>
                <a:ea typeface="Josefin Sans"/>
                <a:cs typeface="Josefin Sans"/>
                <a:sym typeface="Josefin Sans"/>
              </a:rPr>
              <a:t>CULTURAL CONTINUITIES</a:t>
            </a:r>
            <a:endParaRPr b="1">
              <a:solidFill>
                <a:srgbClr val="FFFFFF"/>
              </a:solidFill>
              <a:highlight>
                <a:srgbClr val="C27BA0"/>
              </a:highlight>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20" name="Google Shape;220;p23"/>
          <p:cNvSpPr txBox="1"/>
          <p:nvPr/>
        </p:nvSpPr>
        <p:spPr>
          <a:xfrm>
            <a:off x="2712450" y="2530950"/>
            <a:ext cx="50235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FFFFFF"/>
                </a:solidFill>
                <a:latin typeface="Caveat"/>
                <a:ea typeface="Caveat"/>
                <a:cs typeface="Caveat"/>
                <a:sym typeface="Caveat"/>
              </a:rPr>
              <a:t>“Go in quest of knowledge even unto China.” - Muhammad</a:t>
            </a:r>
            <a:endParaRPr sz="1800">
              <a:solidFill>
                <a:srgbClr val="FFFFFF"/>
              </a:solidFill>
              <a:latin typeface="Caveat"/>
              <a:ea typeface="Caveat"/>
              <a:cs typeface="Caveat"/>
              <a:sym typeface="Caveat"/>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21" name="Google Shape;221;p23"/>
          <p:cNvSpPr txBox="1"/>
          <p:nvPr/>
        </p:nvSpPr>
        <p:spPr>
          <a:xfrm>
            <a:off x="179075" y="3007350"/>
            <a:ext cx="9089700" cy="2022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Islamic scholars learned from different cultures and carried on the work from earlier thinkers</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sz="1200">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22" name="Google Shape;222;p23"/>
          <p:cNvSpPr txBox="1"/>
          <p:nvPr/>
        </p:nvSpPr>
        <p:spPr>
          <a:xfrm>
            <a:off x="1227150" y="3459350"/>
            <a:ext cx="7636800" cy="30000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chemeClr val="lt1"/>
              </a:buClr>
              <a:buSzPts val="1400"/>
              <a:buFont typeface="Josefin Sans"/>
              <a:buChar char="-"/>
            </a:pPr>
            <a:r>
              <a:rPr lang="en">
                <a:solidFill>
                  <a:schemeClr val="lt1"/>
                </a:solidFill>
                <a:latin typeface="Josefin Sans"/>
                <a:ea typeface="Josefin Sans"/>
                <a:cs typeface="Josefin Sans"/>
                <a:sym typeface="Josefin Sans"/>
              </a:rPr>
              <a:t>Translated </a:t>
            </a:r>
            <a:r>
              <a:rPr lang="en">
                <a:solidFill>
                  <a:srgbClr val="FF0000"/>
                </a:solidFill>
                <a:highlight>
                  <a:srgbClr val="FFFFFF"/>
                </a:highlight>
                <a:latin typeface="Josefin Sans"/>
                <a:ea typeface="Josefin Sans"/>
                <a:cs typeface="Josefin Sans"/>
                <a:sym typeface="Josefin Sans"/>
              </a:rPr>
              <a:t>Greek</a:t>
            </a:r>
            <a:r>
              <a:rPr lang="en">
                <a:solidFill>
                  <a:schemeClr val="lt1"/>
                </a:solidFill>
                <a:latin typeface="Josefin Sans"/>
                <a:ea typeface="Josefin Sans"/>
                <a:cs typeface="Josefin Sans"/>
                <a:sym typeface="Josefin Sans"/>
              </a:rPr>
              <a:t> literary classics into Arabic, saving the works of Aristotle and other</a:t>
            </a:r>
            <a:r>
              <a:rPr lang="en">
                <a:solidFill>
                  <a:srgbClr val="FFFFFF"/>
                </a:solidFill>
                <a:latin typeface="Josefin Sans"/>
                <a:ea typeface="Josefin Sans"/>
                <a:cs typeface="Josefin Sans"/>
                <a:sym typeface="Josefin Sans"/>
              </a:rPr>
              <a:t> Greek</a:t>
            </a:r>
            <a:r>
              <a:rPr lang="en">
                <a:solidFill>
                  <a:schemeClr val="lt1"/>
                </a:solidFill>
                <a:latin typeface="Josefin Sans"/>
                <a:ea typeface="Josefin Sans"/>
                <a:cs typeface="Josefin Sans"/>
                <a:sym typeface="Josefin Sans"/>
              </a:rPr>
              <a:t> thinkers from oblivion</a:t>
            </a:r>
            <a:endParaRPr>
              <a:solidFill>
                <a:schemeClr val="lt1"/>
              </a:solidFill>
              <a:latin typeface="Josefin Sans"/>
              <a:ea typeface="Josefin Sans"/>
              <a:cs typeface="Josefin Sans"/>
              <a:sym typeface="Josefin Sans"/>
            </a:endParaRPr>
          </a:p>
          <a:p>
            <a:pPr marL="457200" lvl="0" indent="-317500" algn="l" rtl="0">
              <a:spcBef>
                <a:spcPts val="0"/>
              </a:spcBef>
              <a:spcAft>
                <a:spcPts val="0"/>
              </a:spcAft>
              <a:buClr>
                <a:schemeClr val="lt1"/>
              </a:buClr>
              <a:buSzPts val="1400"/>
              <a:buFont typeface="Josefin Sans"/>
              <a:buChar char="-"/>
            </a:pPr>
            <a:r>
              <a:rPr lang="en">
                <a:solidFill>
                  <a:schemeClr val="lt1"/>
                </a:solidFill>
                <a:latin typeface="Josefin Sans"/>
                <a:ea typeface="Josefin Sans"/>
                <a:cs typeface="Josefin Sans"/>
                <a:sym typeface="Josefin Sans"/>
              </a:rPr>
              <a:t>Studied mathematics texts from </a:t>
            </a:r>
            <a:r>
              <a:rPr lang="en">
                <a:solidFill>
                  <a:srgbClr val="FF0000"/>
                </a:solidFill>
                <a:highlight>
                  <a:srgbClr val="FFFFFF"/>
                </a:highlight>
                <a:latin typeface="Josefin Sans"/>
                <a:ea typeface="Josefin Sans"/>
                <a:cs typeface="Josefin Sans"/>
                <a:sym typeface="Josefin Sans"/>
              </a:rPr>
              <a:t>India</a:t>
            </a:r>
            <a:r>
              <a:rPr lang="en">
                <a:solidFill>
                  <a:schemeClr val="lt1"/>
                </a:solidFill>
                <a:latin typeface="Josefin Sans"/>
                <a:ea typeface="Josefin Sans"/>
                <a:cs typeface="Josefin Sans"/>
                <a:sym typeface="Josefin Sans"/>
              </a:rPr>
              <a:t> and transferred the knowledge to Europeans</a:t>
            </a:r>
            <a:endParaRPr>
              <a:solidFill>
                <a:schemeClr val="lt1"/>
              </a:solidFill>
              <a:latin typeface="Josefin Sans"/>
              <a:ea typeface="Josefin Sans"/>
              <a:cs typeface="Josefin Sans"/>
              <a:sym typeface="Josefin Sans"/>
            </a:endParaRPr>
          </a:p>
          <a:p>
            <a:pPr marL="457200" lvl="0" indent="-317500" algn="l" rtl="0">
              <a:spcBef>
                <a:spcPts val="0"/>
              </a:spcBef>
              <a:spcAft>
                <a:spcPts val="0"/>
              </a:spcAft>
              <a:buClr>
                <a:schemeClr val="lt1"/>
              </a:buClr>
              <a:buSzPts val="1400"/>
              <a:buFont typeface="Josefin Sans"/>
              <a:buChar char="-"/>
            </a:pPr>
            <a:r>
              <a:rPr lang="en">
                <a:solidFill>
                  <a:schemeClr val="lt1"/>
                </a:solidFill>
                <a:latin typeface="Josefin Sans"/>
                <a:ea typeface="Josefin Sans"/>
                <a:cs typeface="Josefin Sans"/>
                <a:sym typeface="Josefin Sans"/>
              </a:rPr>
              <a:t>Adopted techniques for paper making from</a:t>
            </a:r>
            <a:r>
              <a:rPr lang="en">
                <a:solidFill>
                  <a:srgbClr val="FF0000"/>
                </a:solidFill>
                <a:latin typeface="Josefin Sans"/>
                <a:ea typeface="Josefin Sans"/>
                <a:cs typeface="Josefin Sans"/>
                <a:sym typeface="Josefin Sans"/>
              </a:rPr>
              <a:t> </a:t>
            </a:r>
            <a:r>
              <a:rPr lang="en">
                <a:solidFill>
                  <a:srgbClr val="FF0000"/>
                </a:solidFill>
                <a:highlight>
                  <a:srgbClr val="FFFFFF"/>
                </a:highlight>
                <a:latin typeface="Josefin Sans"/>
                <a:ea typeface="Josefin Sans"/>
                <a:cs typeface="Josefin Sans"/>
                <a:sym typeface="Josefin Sans"/>
              </a:rPr>
              <a:t>China</a:t>
            </a:r>
            <a:r>
              <a:rPr lang="en">
                <a:solidFill>
                  <a:schemeClr val="lt1"/>
                </a:solidFill>
                <a:latin typeface="Josefin Sans"/>
                <a:ea typeface="Josefin Sans"/>
                <a:cs typeface="Josefin Sans"/>
                <a:sym typeface="Josefin Sans"/>
              </a:rPr>
              <a:t>. Through them, Europeans learned to make paper</a:t>
            </a:r>
            <a:endParaRPr/>
          </a:p>
        </p:txBody>
      </p:sp>
      <p:pic>
        <p:nvPicPr>
          <p:cNvPr id="223" name="Google Shape;223;p23"/>
          <p:cNvPicPr preferRelativeResize="0"/>
          <p:nvPr/>
        </p:nvPicPr>
        <p:blipFill>
          <a:blip r:embed="rId4">
            <a:alphaModFix/>
          </a:blip>
          <a:stretch>
            <a:fillRect/>
          </a:stretch>
        </p:blipFill>
        <p:spPr>
          <a:xfrm>
            <a:off x="366225" y="3459349"/>
            <a:ext cx="984000" cy="1444500"/>
          </a:xfrm>
          <a:prstGeom prst="roundRect">
            <a:avLst>
              <a:gd name="adj" fmla="val 16667"/>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7"/>
        <p:cNvGrpSpPr/>
        <p:nvPr/>
      </p:nvGrpSpPr>
      <p:grpSpPr>
        <a:xfrm>
          <a:off x="0" y="0"/>
          <a:ext cx="0" cy="0"/>
          <a:chOff x="0" y="0"/>
          <a:chExt cx="0" cy="0"/>
        </a:xfrm>
      </p:grpSpPr>
      <p:sp>
        <p:nvSpPr>
          <p:cNvPr id="228" name="Google Shape;228;p24"/>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24"/>
          <p:cNvSpPr/>
          <p:nvPr/>
        </p:nvSpPr>
        <p:spPr>
          <a:xfrm>
            <a:off x="179075" y="86950"/>
            <a:ext cx="8684863"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CULTURAL AND SOCIAL LIFE</a:t>
            </a:r>
          </a:p>
        </p:txBody>
      </p:sp>
      <p:sp>
        <p:nvSpPr>
          <p:cNvPr id="230" name="Google Shape;230;p24"/>
          <p:cNvSpPr txBox="1"/>
          <p:nvPr/>
        </p:nvSpPr>
        <p:spPr>
          <a:xfrm>
            <a:off x="67275" y="563425"/>
            <a:ext cx="25371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highlight>
                  <a:srgbClr val="C27BA0"/>
                </a:highlight>
                <a:latin typeface="Josefin Sans"/>
                <a:ea typeface="Josefin Sans"/>
                <a:cs typeface="Josefin Sans"/>
                <a:sym typeface="Josefin Sans"/>
              </a:rPr>
              <a:t>CULTURAL INNOVATIONS</a:t>
            </a:r>
            <a:endParaRPr>
              <a:solidFill>
                <a:srgbClr val="FFFFFF"/>
              </a:solidFill>
              <a:highlight>
                <a:srgbClr val="C27BA0"/>
              </a:highlight>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31" name="Google Shape;231;p24"/>
          <p:cNvSpPr txBox="1"/>
          <p:nvPr/>
        </p:nvSpPr>
        <p:spPr>
          <a:xfrm>
            <a:off x="2478475" y="516750"/>
            <a:ext cx="6302700" cy="1168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Josefin Sans"/>
                <a:ea typeface="Josefin Sans"/>
                <a:cs typeface="Josefin Sans"/>
                <a:sym typeface="Josefin Sans"/>
              </a:rPr>
              <a:t>In addition to building on intellectual achievements of other cultures, scholars in the Golden Age made many of their own achievements</a:t>
            </a:r>
            <a:endParaRPr sz="1200">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pic>
        <p:nvPicPr>
          <p:cNvPr id="232" name="Google Shape;232;p24"/>
          <p:cNvPicPr preferRelativeResize="0"/>
          <p:nvPr/>
        </p:nvPicPr>
        <p:blipFill>
          <a:blip r:embed="rId4">
            <a:alphaModFix/>
          </a:blip>
          <a:stretch>
            <a:fillRect/>
          </a:stretch>
        </p:blipFill>
        <p:spPr>
          <a:xfrm>
            <a:off x="122875" y="1042100"/>
            <a:ext cx="1635525" cy="1760925"/>
          </a:xfrm>
          <a:prstGeom prst="rect">
            <a:avLst/>
          </a:prstGeom>
          <a:noFill/>
          <a:ln>
            <a:noFill/>
          </a:ln>
          <a:effectLst>
            <a:outerShdw blurRad="57150" dist="19050" dir="5400000" algn="bl" rotWithShape="0">
              <a:srgbClr val="000000">
                <a:alpha val="50000"/>
              </a:srgbClr>
            </a:outerShdw>
          </a:effectLst>
        </p:spPr>
      </p:pic>
      <p:sp>
        <p:nvSpPr>
          <p:cNvPr id="233" name="Google Shape;233;p24"/>
          <p:cNvSpPr txBox="1"/>
          <p:nvPr/>
        </p:nvSpPr>
        <p:spPr>
          <a:xfrm>
            <a:off x="122875" y="2756875"/>
            <a:ext cx="1837800" cy="1168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rgbClr val="FFFFFF"/>
                </a:solidFill>
                <a:latin typeface="Josefin Sans"/>
                <a:ea typeface="Josefin Sans"/>
                <a:cs typeface="Josefin Sans"/>
                <a:sym typeface="Josefin Sans"/>
              </a:rPr>
              <a:t>Contributed to astronomy, law, logic, ethics, mathematics, philosophy, and medicine. His observatory was the most advanced in the world and produced the most accurate astronomical charts. He studied the relationship between the lengths of the sides of a triangle and the angles.</a:t>
            </a:r>
            <a:endParaRPr sz="1100">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34" name="Google Shape;234;p24"/>
          <p:cNvSpPr txBox="1"/>
          <p:nvPr/>
        </p:nvSpPr>
        <p:spPr>
          <a:xfrm>
            <a:off x="2292771" y="2773700"/>
            <a:ext cx="1635600" cy="1168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Medical advances and hospital care improved. Doctors and pharmacists studied for exams for licenses that would allow them to practice medicine.</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pic>
        <p:nvPicPr>
          <p:cNvPr id="235" name="Google Shape;235;p24"/>
          <p:cNvPicPr preferRelativeResize="0"/>
          <p:nvPr/>
        </p:nvPicPr>
        <p:blipFill>
          <a:blip r:embed="rId5">
            <a:alphaModFix/>
          </a:blip>
          <a:stretch>
            <a:fillRect/>
          </a:stretch>
        </p:blipFill>
        <p:spPr>
          <a:xfrm>
            <a:off x="2423650" y="1064388"/>
            <a:ext cx="1635525" cy="1760927"/>
          </a:xfrm>
          <a:prstGeom prst="rect">
            <a:avLst/>
          </a:prstGeom>
          <a:noFill/>
          <a:ln>
            <a:noFill/>
          </a:ln>
          <a:effectLst>
            <a:outerShdw blurRad="57150" dist="19050" dir="5400000" algn="bl" rotWithShape="0">
              <a:srgbClr val="000000">
                <a:alpha val="50000"/>
              </a:srgbClr>
            </a:outerShdw>
          </a:effectLst>
        </p:spPr>
      </p:pic>
      <p:pic>
        <p:nvPicPr>
          <p:cNvPr id="236" name="Google Shape;236;p24"/>
          <p:cNvPicPr preferRelativeResize="0"/>
          <p:nvPr/>
        </p:nvPicPr>
        <p:blipFill>
          <a:blip r:embed="rId6">
            <a:alphaModFix/>
          </a:blip>
          <a:stretch>
            <a:fillRect/>
          </a:stretch>
        </p:blipFill>
        <p:spPr>
          <a:xfrm>
            <a:off x="4724423" y="998662"/>
            <a:ext cx="1670717" cy="1804375"/>
          </a:xfrm>
          <a:prstGeom prst="rect">
            <a:avLst/>
          </a:prstGeom>
          <a:noFill/>
          <a:ln>
            <a:noFill/>
          </a:ln>
          <a:effectLst>
            <a:outerShdw blurRad="57150" dist="19050" dir="5400000" algn="bl" rotWithShape="0">
              <a:srgbClr val="000000">
                <a:alpha val="50000"/>
              </a:srgbClr>
            </a:outerShdw>
          </a:effectLst>
        </p:spPr>
      </p:pic>
      <p:pic>
        <p:nvPicPr>
          <p:cNvPr id="237" name="Google Shape;237;p24"/>
          <p:cNvPicPr preferRelativeResize="0"/>
          <p:nvPr/>
        </p:nvPicPr>
        <p:blipFill>
          <a:blip r:embed="rId7">
            <a:alphaModFix/>
          </a:blip>
          <a:stretch>
            <a:fillRect/>
          </a:stretch>
        </p:blipFill>
        <p:spPr>
          <a:xfrm>
            <a:off x="7094325" y="1036663"/>
            <a:ext cx="1635525" cy="1771798"/>
          </a:xfrm>
          <a:prstGeom prst="rect">
            <a:avLst/>
          </a:prstGeom>
          <a:noFill/>
          <a:ln>
            <a:noFill/>
          </a:ln>
          <a:effectLst>
            <a:outerShdw blurRad="57150" dist="19050" dir="5400000" algn="bl" rotWithShape="0">
              <a:srgbClr val="000000">
                <a:alpha val="50000"/>
              </a:srgbClr>
            </a:outerShdw>
          </a:effectLst>
        </p:spPr>
      </p:pic>
      <p:sp>
        <p:nvSpPr>
          <p:cNvPr id="238" name="Google Shape;238;p24"/>
          <p:cNvSpPr txBox="1"/>
          <p:nvPr/>
        </p:nvSpPr>
        <p:spPr>
          <a:xfrm>
            <a:off x="4682934" y="2815025"/>
            <a:ext cx="1635600" cy="1168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Founder of the fields of historiography (the study of the methods of historians) and sociology </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39" name="Google Shape;239;p24"/>
          <p:cNvSpPr txBox="1"/>
          <p:nvPr/>
        </p:nvSpPr>
        <p:spPr>
          <a:xfrm>
            <a:off x="7073084" y="2902450"/>
            <a:ext cx="1635600" cy="1168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Sufi poet, most prolific female muslim writer of her time. </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r>
              <a:rPr lang="en">
                <a:solidFill>
                  <a:srgbClr val="FFFFFF"/>
                </a:solidFill>
                <a:latin typeface="Josefin Sans"/>
                <a:ea typeface="Josefin Sans"/>
                <a:cs typeface="Josefin Sans"/>
                <a:sym typeface="Josefin Sans"/>
              </a:rPr>
              <a:t>“Clear Inspiration, on Praise of the Trusted One”</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25"/>
          <p:cNvPicPr preferRelativeResize="0"/>
          <p:nvPr/>
        </p:nvPicPr>
        <p:blipFill>
          <a:blip r:embed="rId3">
            <a:alphaModFix/>
          </a:blip>
          <a:stretch>
            <a:fillRect/>
          </a:stretch>
        </p:blipFill>
        <p:spPr>
          <a:xfrm>
            <a:off x="-125500" y="779075"/>
            <a:ext cx="3790950" cy="3790950"/>
          </a:xfrm>
          <a:prstGeom prst="rect">
            <a:avLst/>
          </a:prstGeom>
          <a:noFill/>
          <a:ln>
            <a:noFill/>
          </a:ln>
        </p:spPr>
      </p:pic>
      <p:sp>
        <p:nvSpPr>
          <p:cNvPr id="245" name="Google Shape;245;p25"/>
          <p:cNvSpPr txBox="1"/>
          <p:nvPr/>
        </p:nvSpPr>
        <p:spPr>
          <a:xfrm>
            <a:off x="2446275" y="40075"/>
            <a:ext cx="6871200" cy="300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b="1">
                <a:solidFill>
                  <a:schemeClr val="dk1"/>
                </a:solidFill>
                <a:latin typeface="Raleway"/>
                <a:ea typeface="Raleway"/>
                <a:cs typeface="Raleway"/>
                <a:sym typeface="Raleway"/>
              </a:rPr>
              <a:t>STOP &amp; COMPARE YOUR NOTES WITH YOUR NEIGHBOR</a:t>
            </a:r>
            <a:endParaRPr/>
          </a:p>
        </p:txBody>
      </p:sp>
      <p:sp>
        <p:nvSpPr>
          <p:cNvPr id="246" name="Google Shape;246;p25"/>
          <p:cNvSpPr txBox="1"/>
          <p:nvPr/>
        </p:nvSpPr>
        <p:spPr>
          <a:xfrm>
            <a:off x="3285125" y="2257750"/>
            <a:ext cx="5770200" cy="30000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TALK TO THEM ABOUT THE KEY POINTS YOU WROTE DOWN</a:t>
            </a:r>
            <a:endParaRPr sz="2200">
              <a:solidFill>
                <a:schemeClr val="dk1"/>
              </a:solidFill>
              <a:latin typeface="Raleway"/>
              <a:ea typeface="Raleway"/>
              <a:cs typeface="Raleway"/>
              <a:sym typeface="Raleway"/>
            </a:endParaRPr>
          </a:p>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ASK THEM TO HELP YOU IF THERE WAS SOMETHING YOU MISSED OR DID NOT UNDERSTAND</a:t>
            </a:r>
            <a:endParaRPr sz="2200">
              <a:solidFill>
                <a:schemeClr val="dk1"/>
              </a:solidFill>
              <a:latin typeface="Raleway"/>
              <a:ea typeface="Raleway"/>
              <a:cs typeface="Raleway"/>
              <a:sym typeface="Raleway"/>
            </a:endParaRPr>
          </a:p>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ADD TO YOUR NOTES ANY DETAILS THEY SHARED THAT YOU MISSED.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6"/>
          <p:cNvSpPr/>
          <p:nvPr/>
        </p:nvSpPr>
        <p:spPr>
          <a:xfrm>
            <a:off x="188650" y="237675"/>
            <a:ext cx="8742600" cy="4663200"/>
          </a:xfrm>
          <a:prstGeom prst="rect">
            <a:avLst/>
          </a:prstGeom>
          <a:noFill/>
          <a:ln w="28575"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6"/>
          <p:cNvSpPr txBox="1"/>
          <p:nvPr/>
        </p:nvSpPr>
        <p:spPr>
          <a:xfrm>
            <a:off x="486525" y="1101000"/>
            <a:ext cx="5161200" cy="38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This copy of The Book of Fixed Stars was made for the ruler of the Timurid dynasty, a Turkic state that controlled much of Central Asia during the fifteenth century. The dots scattered across the figure indicate individual stars and the symbols next to the dots indicate the stars’ relative brightness, as observed by Muslim astronomers.</a:t>
            </a:r>
            <a:endParaRPr sz="1100"/>
          </a:p>
          <a:p>
            <a:pPr marL="0" lvl="0" indent="0" algn="l" rtl="0">
              <a:spcBef>
                <a:spcPts val="0"/>
              </a:spcBef>
              <a:spcAft>
                <a:spcPts val="0"/>
              </a:spcAft>
              <a:buNone/>
            </a:pPr>
            <a:endParaRPr/>
          </a:p>
          <a:p>
            <a:pPr marL="0" lvl="0" indent="0" algn="l" rtl="0">
              <a:spcBef>
                <a:spcPts val="0"/>
              </a:spcBef>
              <a:spcAft>
                <a:spcPts val="0"/>
              </a:spcAft>
              <a:buNone/>
            </a:pPr>
            <a:r>
              <a:rPr lang="en"/>
              <a:t>2. Muslim scientists in the period before 1450 c.e. generally participated in intellectual and scholarly exchanges with neighboring cultures by</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UcPeriod"/>
            </a:pPr>
            <a:r>
              <a:rPr lang="en"/>
              <a:t>being the recipients of funding from foreign rulers</a:t>
            </a:r>
            <a:endParaRPr/>
          </a:p>
          <a:p>
            <a:pPr marL="457200" lvl="0" indent="-317500" algn="l" rtl="0">
              <a:spcBef>
                <a:spcPts val="0"/>
              </a:spcBef>
              <a:spcAft>
                <a:spcPts val="0"/>
              </a:spcAft>
              <a:buSzPts val="1400"/>
              <a:buAutoNum type="alphaUcPeriod"/>
            </a:pPr>
            <a:r>
              <a:rPr lang="en"/>
              <a:t>serving strictly as copyists of earlier works that otherwise would have been lost</a:t>
            </a:r>
            <a:endParaRPr/>
          </a:p>
          <a:p>
            <a:pPr marL="457200" lvl="0" indent="-317500" algn="l" rtl="0">
              <a:spcBef>
                <a:spcPts val="0"/>
              </a:spcBef>
              <a:spcAft>
                <a:spcPts val="0"/>
              </a:spcAft>
              <a:buSzPts val="1400"/>
              <a:buAutoNum type="alphaUcPeriod"/>
            </a:pPr>
            <a:r>
              <a:rPr lang="en"/>
              <a:t>expanding upon the legacy of earlier scientific works by conducting their own research</a:t>
            </a:r>
            <a:endParaRPr/>
          </a:p>
          <a:p>
            <a:pPr marL="457200" lvl="0" indent="-317500" algn="l" rtl="0">
              <a:spcBef>
                <a:spcPts val="0"/>
              </a:spcBef>
              <a:spcAft>
                <a:spcPts val="0"/>
              </a:spcAft>
              <a:buSzPts val="1400"/>
              <a:buAutoNum type="alphaUcPeriod"/>
            </a:pPr>
            <a:r>
              <a:rPr lang="en"/>
              <a:t>learning from the superior scientific knowledge of medieval western European scientists</a:t>
            </a:r>
            <a:endParaRPr/>
          </a:p>
          <a:p>
            <a:pPr marL="457200" lvl="0" indent="0" algn="l" rtl="0">
              <a:spcBef>
                <a:spcPts val="0"/>
              </a:spcBef>
              <a:spcAft>
                <a:spcPts val="0"/>
              </a:spcAft>
              <a:buNone/>
            </a:pPr>
            <a:endParaRPr/>
          </a:p>
        </p:txBody>
      </p:sp>
      <p:sp>
        <p:nvSpPr>
          <p:cNvPr id="253" name="Google Shape;253;p26"/>
          <p:cNvSpPr/>
          <p:nvPr/>
        </p:nvSpPr>
        <p:spPr>
          <a:xfrm>
            <a:off x="622900" y="573325"/>
            <a:ext cx="2929409"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CHECK IN</a:t>
            </a:r>
          </a:p>
        </p:txBody>
      </p:sp>
      <p:pic>
        <p:nvPicPr>
          <p:cNvPr id="254" name="Google Shape;254;p26"/>
          <p:cNvPicPr preferRelativeResize="0"/>
          <p:nvPr/>
        </p:nvPicPr>
        <p:blipFill>
          <a:blip r:embed="rId3">
            <a:alphaModFix/>
          </a:blip>
          <a:stretch>
            <a:fillRect/>
          </a:stretch>
        </p:blipFill>
        <p:spPr>
          <a:xfrm>
            <a:off x="5760504" y="1366900"/>
            <a:ext cx="2703300" cy="3212425"/>
          </a:xfrm>
          <a:prstGeom prst="rect">
            <a:avLst/>
          </a:prstGeom>
          <a:noFill/>
          <a:ln>
            <a:noFill/>
          </a:ln>
        </p:spPr>
      </p:pic>
      <p:sp>
        <p:nvSpPr>
          <p:cNvPr id="255" name="Google Shape;255;p26"/>
          <p:cNvSpPr txBox="1"/>
          <p:nvPr/>
        </p:nvSpPr>
        <p:spPr>
          <a:xfrm>
            <a:off x="5714325" y="432400"/>
            <a:ext cx="3000000" cy="123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333333"/>
                </a:solidFill>
                <a:latin typeface="Roboto"/>
                <a:ea typeface="Roboto"/>
                <a:cs typeface="Roboto"/>
                <a:sym typeface="Roboto"/>
              </a:rPr>
              <a:t>THE CONSTELLATION HERCULES, NAMED AFTER AN ANCIENT GREEK MYTHICAL HERO. PAGE FROM A 1430 COPY OF THE BOOK OF FIXED STARS, AN ASTRONOMY BOOK WRITTEN BY A TENTH-CENTURY MUSLIM SCIENTIST</a:t>
            </a:r>
            <a:endParaRPr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sp>
        <p:nvSpPr>
          <p:cNvPr id="260" name="Google Shape;260;p27"/>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27"/>
          <p:cNvSpPr/>
          <p:nvPr/>
        </p:nvSpPr>
        <p:spPr>
          <a:xfrm>
            <a:off x="179075" y="86950"/>
            <a:ext cx="8684863"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CULTURAL AND SOCIAL LIFE</a:t>
            </a:r>
          </a:p>
        </p:txBody>
      </p:sp>
      <p:sp>
        <p:nvSpPr>
          <p:cNvPr id="262" name="Google Shape;262;p27"/>
          <p:cNvSpPr txBox="1"/>
          <p:nvPr/>
        </p:nvSpPr>
        <p:spPr>
          <a:xfrm>
            <a:off x="67275" y="563425"/>
            <a:ext cx="36297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highlight>
                  <a:srgbClr val="C27BA0"/>
                </a:highlight>
                <a:latin typeface="Josefin Sans"/>
                <a:ea typeface="Josefin Sans"/>
                <a:cs typeface="Josefin Sans"/>
                <a:sym typeface="Josefin Sans"/>
              </a:rPr>
              <a:t>COMMERCE, CLASS, &amp; DIVERSITY</a:t>
            </a:r>
            <a:endParaRPr>
              <a:solidFill>
                <a:srgbClr val="FFFFFF"/>
              </a:solidFill>
              <a:highlight>
                <a:srgbClr val="C27BA0"/>
              </a:highlight>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63" name="Google Shape;263;p27"/>
          <p:cNvSpPr txBox="1"/>
          <p:nvPr/>
        </p:nvSpPr>
        <p:spPr>
          <a:xfrm>
            <a:off x="218600" y="823850"/>
            <a:ext cx="8876400" cy="1168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Josefin Sans"/>
                <a:ea typeface="Josefin Sans"/>
                <a:cs typeface="Josefin Sans"/>
                <a:sym typeface="Josefin Sans"/>
              </a:rPr>
              <a:t>Islamic society viewed merchants as more prestigious than did other societies in Europe and Asia</a:t>
            </a: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Muhammad was a merchant as was his first wife</a:t>
            </a: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Arrival of the Silk Roads, merchants grew rich from trading across the Indian Ocean and Central Asia</a:t>
            </a: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Some merchants were sent out as missionaries</a:t>
            </a:r>
            <a:endParaRPr>
              <a:solidFill>
                <a:srgbClr val="FFFFFF"/>
              </a:solidFill>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pic>
        <p:nvPicPr>
          <p:cNvPr id="264" name="Google Shape;264;p27" descr="Image result for silk road gif"/>
          <p:cNvPicPr preferRelativeResize="0"/>
          <p:nvPr/>
        </p:nvPicPr>
        <p:blipFill>
          <a:blip r:embed="rId4">
            <a:alphaModFix/>
          </a:blip>
          <a:stretch>
            <a:fillRect/>
          </a:stretch>
        </p:blipFill>
        <p:spPr>
          <a:xfrm>
            <a:off x="93750" y="2246775"/>
            <a:ext cx="4117176" cy="2788775"/>
          </a:xfrm>
          <a:prstGeom prst="rect">
            <a:avLst/>
          </a:prstGeom>
          <a:noFill/>
          <a:ln>
            <a:noFill/>
          </a:ln>
          <a:effectLst>
            <a:outerShdw blurRad="57150" dist="19050" dir="5400000" algn="bl" rotWithShape="0">
              <a:srgbClr val="000000">
                <a:alpha val="50000"/>
              </a:srgbClr>
            </a:outerShdw>
          </a:effectLst>
        </p:spPr>
      </p:pic>
      <p:pic>
        <p:nvPicPr>
          <p:cNvPr id="265" name="Google Shape;265;p27" descr="Image result for indian ocean map"/>
          <p:cNvPicPr preferRelativeResize="0"/>
          <p:nvPr/>
        </p:nvPicPr>
        <p:blipFill>
          <a:blip r:embed="rId5">
            <a:alphaModFix/>
          </a:blip>
          <a:stretch>
            <a:fillRect/>
          </a:stretch>
        </p:blipFill>
        <p:spPr>
          <a:xfrm>
            <a:off x="4322775" y="2255050"/>
            <a:ext cx="4722201" cy="2788775"/>
          </a:xfrm>
          <a:prstGeom prst="rect">
            <a:avLst/>
          </a:prstGeom>
          <a:noFill/>
          <a:ln>
            <a:noFill/>
          </a:ln>
          <a:effectLst>
            <a:outerShdw blurRad="57150" dist="19050" dir="5400000" algn="bl" rotWithShape="0">
              <a:srgbClr val="000000">
                <a:alpha val="50000"/>
              </a:srgbClr>
            </a:outerShdw>
          </a:effectLst>
        </p:spPr>
      </p:pic>
      <p:sp>
        <p:nvSpPr>
          <p:cNvPr id="266" name="Google Shape;266;p27"/>
          <p:cNvSpPr/>
          <p:nvPr/>
        </p:nvSpPr>
        <p:spPr>
          <a:xfrm>
            <a:off x="6995610" y="2833343"/>
            <a:ext cx="526575" cy="329425"/>
          </a:xfrm>
          <a:custGeom>
            <a:avLst/>
            <a:gdLst/>
            <a:ahLst/>
            <a:cxnLst/>
            <a:rect l="l" t="t" r="r" b="b"/>
            <a:pathLst>
              <a:path w="21063" h="13177" extrusionOk="0">
                <a:moveTo>
                  <a:pt x="8923" y="13177"/>
                </a:moveTo>
                <a:cubicBezTo>
                  <a:pt x="13644" y="11918"/>
                  <a:pt x="23136" y="8537"/>
                  <a:pt x="20623" y="4347"/>
                </a:cubicBezTo>
                <a:cubicBezTo>
                  <a:pt x="17178" y="-1397"/>
                  <a:pt x="4719" y="-1324"/>
                  <a:pt x="534" y="3906"/>
                </a:cubicBezTo>
                <a:cubicBezTo>
                  <a:pt x="-2336" y="7493"/>
                  <a:pt x="7199" y="11853"/>
                  <a:pt x="11792" y="11853"/>
                </a:cubicBezTo>
              </a:path>
            </a:pathLst>
          </a:custGeom>
          <a:noFill/>
          <a:ln w="38100" cap="flat" cmpd="sng">
            <a:solidFill>
              <a:srgbClr val="FF0000"/>
            </a:solidFill>
            <a:prstDash val="solid"/>
            <a:round/>
            <a:headEnd type="none" w="med" len="med"/>
            <a:tailEnd type="none" w="med" len="med"/>
          </a:ln>
        </p:spPr>
      </p:sp>
      <p:sp>
        <p:nvSpPr>
          <p:cNvPr id="267" name="Google Shape;267;p27"/>
          <p:cNvSpPr txBox="1"/>
          <p:nvPr/>
        </p:nvSpPr>
        <p:spPr>
          <a:xfrm>
            <a:off x="6601588" y="2571738"/>
            <a:ext cx="1314600" cy="3708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highlight>
                  <a:srgbClr val="C27BA0"/>
                </a:highlight>
                <a:latin typeface="Josefin Sans"/>
                <a:ea typeface="Josefin Sans"/>
                <a:cs typeface="Josefin Sans"/>
                <a:sym typeface="Josefin Sans"/>
              </a:rPr>
              <a:t>Central Asia</a:t>
            </a:r>
            <a:endParaRPr>
              <a:solidFill>
                <a:srgbClr val="FFFFFF"/>
              </a:solidFill>
              <a:highlight>
                <a:srgbClr val="C27BA0"/>
              </a:highlight>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8"/>
          <p:cNvSpPr/>
          <p:nvPr/>
        </p:nvSpPr>
        <p:spPr>
          <a:xfrm>
            <a:off x="188650" y="237675"/>
            <a:ext cx="8742600" cy="4663200"/>
          </a:xfrm>
          <a:prstGeom prst="rect">
            <a:avLst/>
          </a:prstGeom>
          <a:noFill/>
          <a:ln w="28575"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8"/>
          <p:cNvSpPr txBox="1"/>
          <p:nvPr/>
        </p:nvSpPr>
        <p:spPr>
          <a:xfrm>
            <a:off x="486525" y="1101000"/>
            <a:ext cx="3501900" cy="38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3. Which of the following factors best explains the distribution of Muslim populations shown on the map above?</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UcPeriod"/>
            </a:pPr>
            <a:r>
              <a:rPr lang="en"/>
              <a:t>Religious pilgrimages</a:t>
            </a:r>
            <a:endParaRPr/>
          </a:p>
          <a:p>
            <a:pPr marL="457200" lvl="0" indent="-317500" algn="l" rtl="0">
              <a:spcBef>
                <a:spcPts val="0"/>
              </a:spcBef>
              <a:spcAft>
                <a:spcPts val="0"/>
              </a:spcAft>
              <a:buSzPts val="1400"/>
              <a:buAutoNum type="alphaUcPeriod"/>
            </a:pPr>
            <a:r>
              <a:rPr lang="en"/>
              <a:t>Merchant activity</a:t>
            </a:r>
            <a:endParaRPr/>
          </a:p>
          <a:p>
            <a:pPr marL="457200" lvl="0" indent="-317500" algn="l" rtl="0">
              <a:spcBef>
                <a:spcPts val="0"/>
              </a:spcBef>
              <a:spcAft>
                <a:spcPts val="0"/>
              </a:spcAft>
              <a:buSzPts val="1400"/>
              <a:buAutoNum type="alphaUcPeriod"/>
            </a:pPr>
            <a:r>
              <a:rPr lang="en"/>
              <a:t>Imperialism</a:t>
            </a:r>
            <a:endParaRPr/>
          </a:p>
          <a:p>
            <a:pPr marL="457200" lvl="0" indent="-317500" algn="l" rtl="0">
              <a:spcBef>
                <a:spcPts val="0"/>
              </a:spcBef>
              <a:spcAft>
                <a:spcPts val="0"/>
              </a:spcAft>
              <a:buSzPts val="1400"/>
              <a:buAutoNum type="alphaUcPeriod"/>
            </a:pPr>
            <a:r>
              <a:rPr lang="en"/>
              <a:t>Forced migration</a:t>
            </a:r>
            <a:endParaRPr/>
          </a:p>
          <a:p>
            <a:pPr marL="457200" lvl="0" indent="0" algn="l" rtl="0">
              <a:spcBef>
                <a:spcPts val="0"/>
              </a:spcBef>
              <a:spcAft>
                <a:spcPts val="0"/>
              </a:spcAft>
              <a:buNone/>
            </a:pPr>
            <a:endParaRPr/>
          </a:p>
        </p:txBody>
      </p:sp>
      <p:sp>
        <p:nvSpPr>
          <p:cNvPr id="274" name="Google Shape;274;p28"/>
          <p:cNvSpPr/>
          <p:nvPr/>
        </p:nvSpPr>
        <p:spPr>
          <a:xfrm>
            <a:off x="622900" y="573325"/>
            <a:ext cx="2929409"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CHECK IN</a:t>
            </a:r>
          </a:p>
        </p:txBody>
      </p:sp>
      <p:pic>
        <p:nvPicPr>
          <p:cNvPr id="275" name="Google Shape;275;p28"/>
          <p:cNvPicPr preferRelativeResize="0"/>
          <p:nvPr/>
        </p:nvPicPr>
        <p:blipFill>
          <a:blip r:embed="rId3">
            <a:alphaModFix/>
          </a:blip>
          <a:stretch>
            <a:fillRect/>
          </a:stretch>
        </p:blipFill>
        <p:spPr>
          <a:xfrm>
            <a:off x="4682850" y="657338"/>
            <a:ext cx="3543300" cy="3476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9"/>
        <p:cNvGrpSpPr/>
        <p:nvPr/>
      </p:nvGrpSpPr>
      <p:grpSpPr>
        <a:xfrm>
          <a:off x="0" y="0"/>
          <a:ext cx="0" cy="0"/>
          <a:chOff x="0" y="0"/>
          <a:chExt cx="0" cy="0"/>
        </a:xfrm>
      </p:grpSpPr>
      <p:pic>
        <p:nvPicPr>
          <p:cNvPr id="280" name="Google Shape;280;p29"/>
          <p:cNvPicPr preferRelativeResize="0"/>
          <p:nvPr/>
        </p:nvPicPr>
        <p:blipFill rotWithShape="1">
          <a:blip r:embed="rId4">
            <a:alphaModFix/>
          </a:blip>
          <a:srcRect l="18527" r="20526"/>
          <a:stretch/>
        </p:blipFill>
        <p:spPr>
          <a:xfrm>
            <a:off x="5717250" y="1019850"/>
            <a:ext cx="1556400" cy="1704300"/>
          </a:xfrm>
          <a:prstGeom prst="ellipse">
            <a:avLst/>
          </a:prstGeom>
          <a:noFill/>
          <a:ln>
            <a:noFill/>
          </a:ln>
          <a:effectLst>
            <a:outerShdw blurRad="57150" dist="19050" dir="5400000" algn="bl" rotWithShape="0">
              <a:srgbClr val="000000">
                <a:alpha val="50000"/>
              </a:srgbClr>
            </a:outerShdw>
          </a:effectLst>
        </p:spPr>
      </p:pic>
      <p:sp>
        <p:nvSpPr>
          <p:cNvPr id="281" name="Google Shape;281;p29"/>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p29"/>
          <p:cNvSpPr/>
          <p:nvPr/>
        </p:nvSpPr>
        <p:spPr>
          <a:xfrm>
            <a:off x="179075" y="86950"/>
            <a:ext cx="8684863"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CULTURAL AND SOCIAL LIFE</a:t>
            </a:r>
          </a:p>
        </p:txBody>
      </p:sp>
      <p:sp>
        <p:nvSpPr>
          <p:cNvPr id="283" name="Google Shape;283;p29"/>
          <p:cNvSpPr txBox="1"/>
          <p:nvPr/>
        </p:nvSpPr>
        <p:spPr>
          <a:xfrm>
            <a:off x="67275" y="563425"/>
            <a:ext cx="3629700" cy="476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highlight>
                  <a:srgbClr val="C27BA0"/>
                </a:highlight>
                <a:latin typeface="Josefin Sans"/>
                <a:ea typeface="Josefin Sans"/>
                <a:cs typeface="Josefin Sans"/>
                <a:sym typeface="Josefin Sans"/>
              </a:rPr>
              <a:t>SLAVERY</a:t>
            </a:r>
            <a:endParaRPr>
              <a:solidFill>
                <a:srgbClr val="FFFFFF"/>
              </a:solidFill>
              <a:highlight>
                <a:srgbClr val="C27BA0"/>
              </a:highlight>
              <a:latin typeface="Josefin Sans"/>
              <a:ea typeface="Josefin Sans"/>
              <a:cs typeface="Josefin Sans"/>
              <a:sym typeface="Josefin Sans"/>
            </a:endParaRPr>
          </a:p>
          <a:p>
            <a:pPr marL="45720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84" name="Google Shape;284;p29"/>
          <p:cNvSpPr txBox="1"/>
          <p:nvPr/>
        </p:nvSpPr>
        <p:spPr>
          <a:xfrm>
            <a:off x="218600" y="823850"/>
            <a:ext cx="6690900" cy="1168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Although Islam allowed slavery, Muslims could not enslave other Muslims. </a:t>
            </a:r>
            <a:endParaRPr>
              <a:solidFill>
                <a:srgbClr val="FFFFFF"/>
              </a:solidFill>
              <a:latin typeface="Josefin Sans"/>
              <a:ea typeface="Josefin Sans"/>
              <a:cs typeface="Josefin Sans"/>
              <a:sym typeface="Josefin Sans"/>
            </a:endParaRPr>
          </a:p>
          <a:p>
            <a:pPr marL="13716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Exempt: Jews, Christians, and Zoroastrians</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Slaves were imported from Africa, Kievan Rus (present day Russia</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r>
              <a:rPr lang="en">
                <a:solidFill>
                  <a:srgbClr val="FFFFFF"/>
                </a:solidFill>
                <a:latin typeface="Josefin Sans"/>
                <a:ea typeface="Josefin Sans"/>
                <a:cs typeface="Josefin Sans"/>
                <a:sym typeface="Josefin Sans"/>
              </a:rPr>
              <a:t>        and Ukraine, and central Asia</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highlight>
                  <a:srgbClr val="93C47D"/>
                </a:highlight>
                <a:latin typeface="Josefin Sans"/>
                <a:ea typeface="Josefin Sans"/>
                <a:cs typeface="Josefin Sans"/>
                <a:sym typeface="Josefin Sans"/>
              </a:rPr>
              <a:t>The institution of hereditary slavery did not exist yet</a:t>
            </a:r>
            <a:endParaRPr>
              <a:solidFill>
                <a:srgbClr val="FFFFFF"/>
              </a:solidFill>
              <a:highlight>
                <a:srgbClr val="93C47D"/>
              </a:highlight>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highlight>
                <a:srgbClr val="93C47D"/>
              </a:highlight>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Many slaves chose to convert to Islam, then their owner would free them</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457200" lvl="0"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Women served as concubines to Islamic men who already had wed their allotment of four wives. This allowed slave women to actually have more independence than the legal wives. Ex: go to markets and run errands</a:t>
            </a:r>
            <a:endParaRPr>
              <a:solidFill>
                <a:srgbClr val="FFFFFF"/>
              </a:solidFill>
              <a:latin typeface="Josefin Sans"/>
              <a:ea typeface="Josefin Sans"/>
              <a:cs typeface="Josefin Sans"/>
              <a:sym typeface="Josefin Sans"/>
            </a:endParaRPr>
          </a:p>
          <a:p>
            <a:pPr marL="914400" lvl="1" indent="-317500" algn="l" rtl="0">
              <a:spcBef>
                <a:spcPts val="0"/>
              </a:spcBef>
              <a:spcAft>
                <a:spcPts val="0"/>
              </a:spcAft>
              <a:buClr>
                <a:srgbClr val="FFFFFF"/>
              </a:buClr>
              <a:buSzPts val="1400"/>
              <a:buFont typeface="Josefin Sans"/>
              <a:buChar char="-"/>
            </a:pPr>
            <a:r>
              <a:rPr lang="en">
                <a:solidFill>
                  <a:srgbClr val="FFFFFF"/>
                </a:solidFill>
                <a:latin typeface="Josefin Sans"/>
                <a:ea typeface="Josefin Sans"/>
                <a:cs typeface="Josefin Sans"/>
                <a:sym typeface="Josefin Sans"/>
              </a:rPr>
              <a:t>Slave women were permitted to dance or perform musically which allowed them to earn money and accumulate enough to buy their freedom in some cases</a:t>
            </a: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highlight>
                <a:srgbClr val="93C47D"/>
              </a:highlight>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highlight>
                <a:srgbClr val="93C47D"/>
              </a:highlight>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a:p>
            <a:pPr marL="0" lvl="0" indent="0" algn="l" rtl="0">
              <a:spcBef>
                <a:spcPts val="0"/>
              </a:spcBef>
              <a:spcAft>
                <a:spcPts val="0"/>
              </a:spcAft>
              <a:buNone/>
            </a:pPr>
            <a:endParaRPr>
              <a:solidFill>
                <a:srgbClr val="FFFFFF"/>
              </a:solidFill>
              <a:latin typeface="Josefin Sans"/>
              <a:ea typeface="Josefin Sans"/>
              <a:cs typeface="Josefin Sans"/>
              <a:sym typeface="Josefin Sans"/>
            </a:endParaRPr>
          </a:p>
        </p:txBody>
      </p:sp>
      <p:sp>
        <p:nvSpPr>
          <p:cNvPr id="285" name="Google Shape;285;p29"/>
          <p:cNvSpPr txBox="1"/>
          <p:nvPr/>
        </p:nvSpPr>
        <p:spPr>
          <a:xfrm>
            <a:off x="7267100" y="762075"/>
            <a:ext cx="1827900" cy="64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Pre-Islamic Iranian religion and one of the world’s oldest monotheistic religions</a:t>
            </a: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Notions of heaven and hell, judgment day, and the final revelation, humans as free moral agents, free choice, and angels and demons all originated in the teachings from Zarathustra, Zoroastrianism’s founder.</a:t>
            </a: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“There is an unequal battle between good and evil, light and dark, but eventually the truth will prevail”</a:t>
            </a: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0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000">
                <a:solidFill>
                  <a:schemeClr val="lt1"/>
                </a:solidFill>
                <a:latin typeface="Josefin Sans"/>
                <a:ea typeface="Josefin Sans"/>
                <a:cs typeface="Josefin Sans"/>
                <a:sym typeface="Josefin Sans"/>
              </a:rPr>
              <a:t>Shaped Judaism, Christianity and Islam</a:t>
            </a:r>
            <a:endParaRPr sz="1000">
              <a:solidFill>
                <a:schemeClr val="lt1"/>
              </a:solidFill>
              <a:latin typeface="Josefin Sans"/>
              <a:ea typeface="Josefin Sans"/>
              <a:cs typeface="Josefin Sans"/>
              <a:sym typeface="Josefin Sans"/>
            </a:endParaRPr>
          </a:p>
        </p:txBody>
      </p:sp>
      <p:pic>
        <p:nvPicPr>
          <p:cNvPr id="286" name="Google Shape;286;p29"/>
          <p:cNvPicPr preferRelativeResize="0"/>
          <p:nvPr/>
        </p:nvPicPr>
        <p:blipFill>
          <a:blip r:embed="rId5">
            <a:alphaModFix/>
          </a:blip>
          <a:stretch>
            <a:fillRect/>
          </a:stretch>
        </p:blipFill>
        <p:spPr>
          <a:xfrm>
            <a:off x="7950200" y="3536875"/>
            <a:ext cx="1606625" cy="1606625"/>
          </a:xfrm>
          <a:prstGeom prst="rect">
            <a:avLst/>
          </a:prstGeom>
          <a:noFill/>
          <a:ln>
            <a:noFill/>
          </a:ln>
          <a:effectLst>
            <a:outerShdw blurRad="57150" dist="19050" dir="5400000" algn="bl" rotWithShape="0">
              <a:srgbClr val="000000">
                <a:alpha val="50000"/>
              </a:srgbClr>
            </a:outerShdw>
          </a:effectLst>
        </p:spPr>
      </p:pic>
      <p:pic>
        <p:nvPicPr>
          <p:cNvPr id="287" name="Google Shape;287;p29"/>
          <p:cNvPicPr preferRelativeResize="0"/>
          <p:nvPr/>
        </p:nvPicPr>
        <p:blipFill>
          <a:blip r:embed="rId6">
            <a:alphaModFix/>
          </a:blip>
          <a:stretch>
            <a:fillRect/>
          </a:stretch>
        </p:blipFill>
        <p:spPr>
          <a:xfrm rot="484515">
            <a:off x="6786725" y="850375"/>
            <a:ext cx="603001" cy="643200"/>
          </a:xfrm>
          <a:prstGeom prst="rect">
            <a:avLst/>
          </a:prstGeom>
          <a:noFill/>
          <a:ln>
            <a:noFill/>
          </a:ln>
        </p:spPr>
      </p:pic>
      <p:sp>
        <p:nvSpPr>
          <p:cNvPr id="288" name="Google Shape;288;p29"/>
          <p:cNvSpPr txBox="1"/>
          <p:nvPr/>
        </p:nvSpPr>
        <p:spPr>
          <a:xfrm>
            <a:off x="7575150" y="533800"/>
            <a:ext cx="1260600" cy="348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Josefin Sans"/>
                <a:ea typeface="Josefin Sans"/>
                <a:cs typeface="Josefin Sans"/>
                <a:sym typeface="Josefin Sans"/>
              </a:rPr>
              <a:t>Zoroastrians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2"/>
        <p:cNvGrpSpPr/>
        <p:nvPr/>
      </p:nvGrpSpPr>
      <p:grpSpPr>
        <a:xfrm>
          <a:off x="0" y="0"/>
          <a:ext cx="0" cy="0"/>
          <a:chOff x="0" y="0"/>
          <a:chExt cx="0" cy="0"/>
        </a:xfrm>
      </p:grpSpPr>
      <p:sp>
        <p:nvSpPr>
          <p:cNvPr id="293" name="Google Shape;293;p30"/>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30"/>
          <p:cNvSpPr/>
          <p:nvPr/>
        </p:nvSpPr>
        <p:spPr>
          <a:xfrm>
            <a:off x="179075" y="86950"/>
            <a:ext cx="8857208"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FREE WOMEN IN ISLAM</a:t>
            </a:r>
          </a:p>
        </p:txBody>
      </p:sp>
      <p:pic>
        <p:nvPicPr>
          <p:cNvPr id="295" name="Google Shape;295;p30"/>
          <p:cNvPicPr preferRelativeResize="0"/>
          <p:nvPr/>
        </p:nvPicPr>
        <p:blipFill rotWithShape="1">
          <a:blip r:embed="rId4">
            <a:alphaModFix/>
          </a:blip>
          <a:srcRect t="12747"/>
          <a:stretch/>
        </p:blipFill>
        <p:spPr>
          <a:xfrm>
            <a:off x="179075" y="726850"/>
            <a:ext cx="1512000" cy="17592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296" name="Google Shape;296;p30"/>
          <p:cNvSpPr txBox="1"/>
          <p:nvPr/>
        </p:nvSpPr>
        <p:spPr>
          <a:xfrm>
            <a:off x="179075" y="2571750"/>
            <a:ext cx="1476600" cy="45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Women often covered their heads and faces (</a:t>
            </a:r>
            <a:r>
              <a:rPr lang="en" sz="1200" i="1">
                <a:solidFill>
                  <a:schemeClr val="lt1"/>
                </a:solidFill>
                <a:latin typeface="Josefin Sans"/>
                <a:ea typeface="Josefin Sans"/>
                <a:cs typeface="Josefin Sans"/>
                <a:sym typeface="Josefin Sans"/>
              </a:rPr>
              <a:t>hijab</a:t>
            </a:r>
            <a:r>
              <a:rPr lang="en" sz="1200">
                <a:solidFill>
                  <a:schemeClr val="lt1"/>
                </a:solidFill>
                <a:latin typeface="Josefin Sans"/>
                <a:ea typeface="Josefin Sans"/>
                <a:cs typeface="Josefin Sans"/>
                <a:sym typeface="Josefin Sans"/>
              </a:rPr>
              <a:t>) a term that refers to either the practice of dressing modestly or to a specific type of covering. </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a:solidFill>
                <a:schemeClr val="lt1"/>
              </a:solidFill>
              <a:latin typeface="Josefin Sans"/>
              <a:ea typeface="Josefin Sans"/>
              <a:cs typeface="Josefin Sans"/>
              <a:sym typeface="Josefin Sans"/>
            </a:endParaRPr>
          </a:p>
        </p:txBody>
      </p:sp>
      <p:pic>
        <p:nvPicPr>
          <p:cNvPr id="297" name="Google Shape;297;p30" descr="Related image"/>
          <p:cNvPicPr preferRelativeResize="0"/>
          <p:nvPr/>
        </p:nvPicPr>
        <p:blipFill>
          <a:blip r:embed="rId5">
            <a:alphaModFix/>
          </a:blip>
          <a:stretch>
            <a:fillRect/>
          </a:stretch>
        </p:blipFill>
        <p:spPr>
          <a:xfrm>
            <a:off x="6770600" y="954750"/>
            <a:ext cx="2265675" cy="4128575"/>
          </a:xfrm>
          <a:prstGeom prst="rect">
            <a:avLst/>
          </a:prstGeom>
          <a:noFill/>
          <a:ln>
            <a:noFill/>
          </a:ln>
          <a:effectLst>
            <a:outerShdw blurRad="57150" dist="19050" dir="5400000" algn="bl" rotWithShape="0">
              <a:srgbClr val="000000">
                <a:alpha val="50000"/>
              </a:srgbClr>
            </a:outerShdw>
          </a:effectLst>
        </p:spPr>
      </p:pic>
      <p:sp>
        <p:nvSpPr>
          <p:cNvPr id="298" name="Google Shape;298;p30"/>
          <p:cNvSpPr txBox="1"/>
          <p:nvPr/>
        </p:nvSpPr>
        <p:spPr>
          <a:xfrm>
            <a:off x="1758475" y="781525"/>
            <a:ext cx="4825500" cy="4332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 Muhammad raised the status of women</a:t>
            </a:r>
            <a:endParaRPr sz="1200">
              <a:solidFill>
                <a:schemeClr val="lt1"/>
              </a:solidFill>
              <a:latin typeface="Josefin Sans"/>
              <a:ea typeface="Josefin Sans"/>
              <a:cs typeface="Josefin Sans"/>
              <a:sym typeface="Josefin Sans"/>
            </a:endParaRPr>
          </a:p>
          <a:p>
            <a:pPr marL="0" lvl="0" indent="457200" algn="l" rtl="0">
              <a:spcBef>
                <a:spcPts val="0"/>
              </a:spcBef>
              <a:spcAft>
                <a:spcPts val="0"/>
              </a:spcAft>
              <a:buNone/>
            </a:pPr>
            <a:r>
              <a:rPr lang="en" sz="1200">
                <a:solidFill>
                  <a:schemeClr val="lt1"/>
                </a:solidFill>
                <a:latin typeface="Josefin Sans"/>
                <a:ea typeface="Josefin Sans"/>
                <a:cs typeface="Josefin Sans"/>
                <a:sym typeface="Josefin Sans"/>
              </a:rPr>
              <a:t>- Treated his wives with love, devotion, and respect</a:t>
            </a:r>
            <a:endParaRPr sz="1200">
              <a:solidFill>
                <a:schemeClr val="lt1"/>
              </a:solidFill>
              <a:latin typeface="Josefin Sans"/>
              <a:ea typeface="Josefin Sans"/>
              <a:cs typeface="Josefin Sans"/>
              <a:sym typeface="Josefin Sans"/>
            </a:endParaRPr>
          </a:p>
          <a:p>
            <a:pPr marL="0" lvl="0" indent="457200" algn="l" rtl="0">
              <a:spcBef>
                <a:spcPts val="0"/>
              </a:spcBef>
              <a:spcAft>
                <a:spcPts val="0"/>
              </a:spcAft>
              <a:buNone/>
            </a:pPr>
            <a:r>
              <a:rPr lang="en" sz="1200">
                <a:solidFill>
                  <a:schemeClr val="lt1"/>
                </a:solidFill>
                <a:latin typeface="Josefin Sans"/>
                <a:ea typeface="Josefin Sans"/>
                <a:cs typeface="Josefin Sans"/>
                <a:sym typeface="Josefin Sans"/>
              </a:rPr>
              <a:t>	- his first wife was educated and owned her own </a:t>
            </a:r>
            <a:endParaRPr sz="1200">
              <a:solidFill>
                <a:schemeClr val="lt1"/>
              </a:solidFill>
              <a:latin typeface="Josefin Sans"/>
              <a:ea typeface="Josefin Sans"/>
              <a:cs typeface="Josefin Sans"/>
              <a:sym typeface="Josefin Sans"/>
            </a:endParaRPr>
          </a:p>
          <a:p>
            <a:pPr marL="0" lvl="0" indent="457200" algn="l" rtl="0">
              <a:spcBef>
                <a:spcPts val="0"/>
              </a:spcBef>
              <a:spcAft>
                <a:spcPts val="0"/>
              </a:spcAft>
              <a:buNone/>
            </a:pPr>
            <a:r>
              <a:rPr lang="en" sz="1200">
                <a:solidFill>
                  <a:schemeClr val="lt1"/>
                </a:solidFill>
                <a:latin typeface="Josefin Sans"/>
                <a:ea typeface="Josefin Sans"/>
                <a:cs typeface="Josefin Sans"/>
                <a:sym typeface="Josefin Sans"/>
              </a:rPr>
              <a:t>	Business which set pattern for recognition of women</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	- Insisted that dowries (payments husbands made to secure </a:t>
            </a:r>
            <a:endParaRPr sz="1200">
              <a:solidFill>
                <a:schemeClr val="lt1"/>
              </a:solidFill>
              <a:latin typeface="Josefin Sans"/>
              <a:ea typeface="Josefin Sans"/>
              <a:cs typeface="Josefin Sans"/>
              <a:sym typeface="Josefin Sans"/>
            </a:endParaRPr>
          </a:p>
          <a:p>
            <a:pPr marL="0" lvl="0" indent="457200" algn="l" rtl="0">
              <a:spcBef>
                <a:spcPts val="0"/>
              </a:spcBef>
              <a:spcAft>
                <a:spcPts val="0"/>
              </a:spcAft>
              <a:buNone/>
            </a:pPr>
            <a:r>
              <a:rPr lang="en" sz="1200">
                <a:solidFill>
                  <a:schemeClr val="lt1"/>
                </a:solidFill>
                <a:latin typeface="Josefin Sans"/>
                <a:ea typeface="Josefin Sans"/>
                <a:cs typeface="Josefin Sans"/>
                <a:sym typeface="Josefin Sans"/>
              </a:rPr>
              <a:t>brides be paid to the future wide rather than her father</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	- Forbid female infanticide (killing of newborn girls)</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 Status of Women</a:t>
            </a: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r>
              <a:rPr lang="en" sz="1200">
                <a:solidFill>
                  <a:schemeClr val="lt1"/>
                </a:solidFill>
                <a:latin typeface="Josefin Sans"/>
                <a:ea typeface="Josefin Sans"/>
                <a:cs typeface="Josefin Sans"/>
                <a:sym typeface="Josefin Sans"/>
              </a:rPr>
              <a:t>- Islamic women had higher social status than Christian or Jewish women  </a:t>
            </a: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r>
              <a:rPr lang="en" sz="1200">
                <a:solidFill>
                  <a:schemeClr val="lt1"/>
                </a:solidFill>
                <a:latin typeface="Josefin Sans"/>
                <a:ea typeface="Josefin Sans"/>
                <a:cs typeface="Josefin Sans"/>
                <a:sym typeface="Josefin Sans"/>
              </a:rPr>
              <a:t>- Islamic women were allowed to inherit property and retain ownership after marriage. They could remarry if widowed and could received a cash settlement if divorced. </a:t>
            </a: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r>
              <a:rPr lang="en" sz="1200">
                <a:solidFill>
                  <a:schemeClr val="lt1"/>
                </a:solidFill>
                <a:latin typeface="Josefin Sans"/>
                <a:ea typeface="Josefin Sans"/>
                <a:cs typeface="Josefin Sans"/>
                <a:sym typeface="Josefin Sans"/>
              </a:rPr>
              <a:t>- Woman could practice birth control</a:t>
            </a: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r>
              <a:rPr lang="en" sz="1200">
                <a:solidFill>
                  <a:schemeClr val="lt1"/>
                </a:solidFill>
                <a:latin typeface="Josefin Sans"/>
                <a:ea typeface="Josefin Sans"/>
                <a:cs typeface="Josefin Sans"/>
                <a:sym typeface="Josefin Sans"/>
              </a:rPr>
              <a:t>- Rise of towns and cities in Islamic ruled areas resulted in new limitations</a:t>
            </a: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r>
              <a:rPr lang="en" sz="1200">
                <a:solidFill>
                  <a:schemeClr val="lt1"/>
                </a:solidFill>
                <a:latin typeface="Josefin Sans"/>
                <a:ea typeface="Josefin Sans"/>
                <a:cs typeface="Josefin Sans"/>
                <a:sym typeface="Josefin Sans"/>
              </a:rPr>
              <a:t>-Women could study and read but not around men they were not related to </a:t>
            </a: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r>
              <a:rPr lang="en" sz="1200">
                <a:solidFill>
                  <a:schemeClr val="lt1"/>
                </a:solidFill>
                <a:latin typeface="Josefin Sans"/>
                <a:ea typeface="Josefin Sans"/>
                <a:cs typeface="Josefin Sans"/>
                <a:sym typeface="Josefin Sans"/>
              </a:rPr>
              <a:t>- Woman who testified in court under shariah were to be protected from retaliation but their testimony was worth half of a man</a:t>
            </a: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45720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a:solidFill>
                <a:schemeClr val="lt1"/>
              </a:solidFill>
              <a:latin typeface="Josefin Sans"/>
              <a:ea typeface="Josefin Sans"/>
              <a:cs typeface="Josefin Sans"/>
              <a:sym typeface="Josefin Sans"/>
            </a:endParaRPr>
          </a:p>
        </p:txBody>
      </p:sp>
      <p:sp>
        <p:nvSpPr>
          <p:cNvPr id="299" name="Google Shape;299;p30"/>
          <p:cNvSpPr txBox="1"/>
          <p:nvPr/>
        </p:nvSpPr>
        <p:spPr>
          <a:xfrm>
            <a:off x="6759425" y="484950"/>
            <a:ext cx="2397300" cy="45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Men often wore head coverings, from turbans to skull caps.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3"/>
        <p:cNvGrpSpPr/>
        <p:nvPr/>
      </p:nvGrpSpPr>
      <p:grpSpPr>
        <a:xfrm>
          <a:off x="0" y="0"/>
          <a:ext cx="0" cy="0"/>
          <a:chOff x="0" y="0"/>
          <a:chExt cx="0" cy="0"/>
        </a:xfrm>
      </p:grpSpPr>
      <p:pic>
        <p:nvPicPr>
          <p:cNvPr id="304" name="Google Shape;304;p31" descr="Image result for arab dhow ship transparent"/>
          <p:cNvPicPr preferRelativeResize="0"/>
          <p:nvPr/>
        </p:nvPicPr>
        <p:blipFill>
          <a:blip r:embed="rId4">
            <a:alphaModFix/>
          </a:blip>
          <a:stretch>
            <a:fillRect/>
          </a:stretch>
        </p:blipFill>
        <p:spPr>
          <a:xfrm>
            <a:off x="3751400" y="3303075"/>
            <a:ext cx="1793825" cy="1728050"/>
          </a:xfrm>
          <a:prstGeom prst="rect">
            <a:avLst/>
          </a:prstGeom>
          <a:noFill/>
          <a:ln>
            <a:noFill/>
          </a:ln>
          <a:effectLst>
            <a:outerShdw blurRad="57150" dist="19050" dir="5400000" algn="bl" rotWithShape="0">
              <a:srgbClr val="000000">
                <a:alpha val="50000"/>
              </a:srgbClr>
            </a:outerShdw>
          </a:effectLst>
        </p:spPr>
      </p:pic>
      <p:sp>
        <p:nvSpPr>
          <p:cNvPr id="305" name="Google Shape;305;p31"/>
          <p:cNvSpPr txBox="1"/>
          <p:nvPr/>
        </p:nvSpPr>
        <p:spPr>
          <a:xfrm>
            <a:off x="4210925" y="453050"/>
            <a:ext cx="3178800" cy="3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p31"/>
          <p:cNvSpPr/>
          <p:nvPr/>
        </p:nvSpPr>
        <p:spPr>
          <a:xfrm>
            <a:off x="179075" y="86950"/>
            <a:ext cx="8794581"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ISLAMIC RULE IN SPAIN</a:t>
            </a:r>
          </a:p>
        </p:txBody>
      </p:sp>
      <p:sp>
        <p:nvSpPr>
          <p:cNvPr id="307" name="Google Shape;307;p31"/>
          <p:cNvSpPr txBox="1"/>
          <p:nvPr/>
        </p:nvSpPr>
        <p:spPr>
          <a:xfrm>
            <a:off x="179075" y="655650"/>
            <a:ext cx="5240400" cy="571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Josefin Sans"/>
                <a:ea typeface="Josefin Sans"/>
                <a:cs typeface="Josefin Sans"/>
                <a:sym typeface="Josefin Sans"/>
              </a:rPr>
              <a:t>Umayyads Caliphate defeated the Byzantine Empire in North Africa and then conquered spain. </a:t>
            </a:r>
            <a:endParaRPr>
              <a:solidFill>
                <a:schemeClr val="lt1"/>
              </a:solidFill>
              <a:latin typeface="Josefin Sans"/>
              <a:ea typeface="Josefin Sans"/>
              <a:cs typeface="Josefin Sans"/>
              <a:sym typeface="Josefin Sans"/>
            </a:endParaRPr>
          </a:p>
        </p:txBody>
      </p:sp>
      <p:pic>
        <p:nvPicPr>
          <p:cNvPr id="308" name="Google Shape;308;p31"/>
          <p:cNvPicPr preferRelativeResize="0"/>
          <p:nvPr/>
        </p:nvPicPr>
        <p:blipFill>
          <a:blip r:embed="rId5">
            <a:alphaModFix/>
          </a:blip>
          <a:stretch>
            <a:fillRect/>
          </a:stretch>
        </p:blipFill>
        <p:spPr>
          <a:xfrm>
            <a:off x="5647426" y="667200"/>
            <a:ext cx="3326224" cy="2390725"/>
          </a:xfrm>
          <a:prstGeom prst="rect">
            <a:avLst/>
          </a:prstGeom>
          <a:noFill/>
          <a:ln>
            <a:noFill/>
          </a:ln>
          <a:effectLst>
            <a:outerShdw blurRad="57150" dist="19050" dir="5400000" algn="bl" rotWithShape="0">
              <a:srgbClr val="000000">
                <a:alpha val="50000"/>
              </a:srgbClr>
            </a:outerShdw>
          </a:effectLst>
        </p:spPr>
      </p:pic>
      <p:sp>
        <p:nvSpPr>
          <p:cNvPr id="309" name="Google Shape;309;p31"/>
          <p:cNvSpPr txBox="1"/>
          <p:nvPr/>
        </p:nvSpPr>
        <p:spPr>
          <a:xfrm>
            <a:off x="215575" y="1168950"/>
            <a:ext cx="2643300" cy="308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u="sng">
                <a:solidFill>
                  <a:schemeClr val="lt1"/>
                </a:solidFill>
                <a:latin typeface="Josefin Sans"/>
                <a:ea typeface="Josefin Sans"/>
                <a:cs typeface="Josefin Sans"/>
                <a:sym typeface="Josefin Sans"/>
              </a:rPr>
              <a:t>BATTLE OF TOURS - 732</a:t>
            </a:r>
            <a:endParaRPr b="1" u="sng">
              <a:solidFill>
                <a:schemeClr val="lt1"/>
              </a:solidFill>
              <a:latin typeface="Josefin Sans"/>
              <a:ea typeface="Josefin Sans"/>
              <a:cs typeface="Josefin Sans"/>
              <a:sym typeface="Josefin Sans"/>
            </a:endParaRPr>
          </a:p>
        </p:txBody>
      </p:sp>
      <p:sp>
        <p:nvSpPr>
          <p:cNvPr id="310" name="Google Shape;310;p31"/>
          <p:cNvSpPr txBox="1"/>
          <p:nvPr/>
        </p:nvSpPr>
        <p:spPr>
          <a:xfrm>
            <a:off x="179075" y="2213175"/>
            <a:ext cx="3123300" cy="308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u="sng">
                <a:solidFill>
                  <a:schemeClr val="lt1"/>
                </a:solidFill>
                <a:latin typeface="Josefin Sans"/>
                <a:ea typeface="Josefin Sans"/>
                <a:cs typeface="Josefin Sans"/>
                <a:sym typeface="Josefin Sans"/>
              </a:rPr>
              <a:t>PROSPERITY UNDER ISLAM</a:t>
            </a:r>
            <a:endParaRPr b="1" u="sng">
              <a:solidFill>
                <a:schemeClr val="lt1"/>
              </a:solidFill>
              <a:latin typeface="Josefin Sans"/>
              <a:ea typeface="Josefin Sans"/>
              <a:cs typeface="Josefin Sans"/>
              <a:sym typeface="Josefin Sans"/>
            </a:endParaRPr>
          </a:p>
        </p:txBody>
      </p:sp>
      <p:sp>
        <p:nvSpPr>
          <p:cNvPr id="311" name="Google Shape;311;p31"/>
          <p:cNvSpPr txBox="1"/>
          <p:nvPr/>
        </p:nvSpPr>
        <p:spPr>
          <a:xfrm>
            <a:off x="5582388" y="3057925"/>
            <a:ext cx="4218300" cy="308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latin typeface="Josefin Sans"/>
                <a:ea typeface="Josefin Sans"/>
                <a:cs typeface="Josefin Sans"/>
                <a:sym typeface="Josefin Sans"/>
              </a:rPr>
              <a:t>CULTURAL &amp; SCHOLARLY TRANSFERS</a:t>
            </a:r>
            <a:endParaRPr b="1">
              <a:solidFill>
                <a:schemeClr val="lt1"/>
              </a:solidFill>
              <a:latin typeface="Josefin Sans"/>
              <a:ea typeface="Josefin Sans"/>
              <a:cs typeface="Josefin Sans"/>
              <a:sym typeface="Josefin Sans"/>
            </a:endParaRPr>
          </a:p>
        </p:txBody>
      </p:sp>
      <p:pic>
        <p:nvPicPr>
          <p:cNvPr id="312" name="Google Shape;312;p31"/>
          <p:cNvPicPr preferRelativeResize="0"/>
          <p:nvPr/>
        </p:nvPicPr>
        <p:blipFill>
          <a:blip r:embed="rId6">
            <a:alphaModFix/>
          </a:blip>
          <a:stretch>
            <a:fillRect/>
          </a:stretch>
        </p:blipFill>
        <p:spPr>
          <a:xfrm>
            <a:off x="3088375" y="1025950"/>
            <a:ext cx="2243675" cy="1250050"/>
          </a:xfrm>
          <a:prstGeom prst="rect">
            <a:avLst/>
          </a:prstGeom>
          <a:noFill/>
          <a:ln>
            <a:noFill/>
          </a:ln>
          <a:effectLst>
            <a:outerShdw blurRad="57150" dist="19050" dir="5400000" algn="bl" rotWithShape="0">
              <a:srgbClr val="000000">
                <a:alpha val="50000"/>
              </a:srgbClr>
            </a:outerShdw>
          </a:effectLst>
        </p:spPr>
      </p:pic>
      <p:sp>
        <p:nvSpPr>
          <p:cNvPr id="313" name="Google Shape;313;p31"/>
          <p:cNvSpPr txBox="1"/>
          <p:nvPr/>
        </p:nvSpPr>
        <p:spPr>
          <a:xfrm>
            <a:off x="265250" y="1495650"/>
            <a:ext cx="2615700" cy="571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A rare defeat for the Islamic military that limited rapid Islamic expansion into Western Europe</a:t>
            </a:r>
            <a:endParaRPr sz="1200">
              <a:solidFill>
                <a:schemeClr val="lt1"/>
              </a:solidFill>
              <a:latin typeface="Josefin Sans"/>
              <a:ea typeface="Josefin Sans"/>
              <a:cs typeface="Josefin Sans"/>
              <a:sym typeface="Josefin Sans"/>
            </a:endParaRPr>
          </a:p>
        </p:txBody>
      </p:sp>
      <p:sp>
        <p:nvSpPr>
          <p:cNvPr id="314" name="Google Shape;314;p31"/>
          <p:cNvSpPr txBox="1"/>
          <p:nvPr/>
        </p:nvSpPr>
        <p:spPr>
          <a:xfrm>
            <a:off x="336625" y="515450"/>
            <a:ext cx="1026600" cy="30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4A4A4A"/>
                </a:solidFill>
                <a:highlight>
                  <a:srgbClr val="FFFFFF"/>
                </a:highlight>
              </a:rPr>
              <a:t>oo-</a:t>
            </a:r>
            <a:r>
              <a:rPr lang="en" sz="1000" b="1">
                <a:solidFill>
                  <a:srgbClr val="4A4A4A"/>
                </a:solidFill>
                <a:highlight>
                  <a:srgbClr val="FFFFFF"/>
                </a:highlight>
              </a:rPr>
              <a:t>mahy</a:t>
            </a:r>
            <a:r>
              <a:rPr lang="en" sz="1000">
                <a:solidFill>
                  <a:srgbClr val="4A4A4A"/>
                </a:solidFill>
                <a:highlight>
                  <a:srgbClr val="FFFFFF"/>
                </a:highlight>
              </a:rPr>
              <a:t>-ad </a:t>
            </a:r>
            <a:endParaRPr sz="1000"/>
          </a:p>
        </p:txBody>
      </p:sp>
      <p:sp>
        <p:nvSpPr>
          <p:cNvPr id="315" name="Google Shape;315;p31"/>
          <p:cNvSpPr txBox="1"/>
          <p:nvPr/>
        </p:nvSpPr>
        <p:spPr>
          <a:xfrm>
            <a:off x="3068225" y="515450"/>
            <a:ext cx="1026600" cy="30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4A4A4A"/>
                </a:solidFill>
                <a:highlight>
                  <a:srgbClr val="FFFFFF"/>
                </a:highlight>
              </a:rPr>
              <a:t>biz</a:t>
            </a:r>
            <a:r>
              <a:rPr lang="en" sz="1000">
                <a:solidFill>
                  <a:srgbClr val="4A4A4A"/>
                </a:solidFill>
                <a:highlight>
                  <a:srgbClr val="FFFFFF"/>
                </a:highlight>
              </a:rPr>
              <a:t>-</a:t>
            </a:r>
            <a:r>
              <a:rPr lang="en" sz="1000" i="1">
                <a:solidFill>
                  <a:srgbClr val="4A4A4A"/>
                </a:solidFill>
                <a:highlight>
                  <a:srgbClr val="FFFFFF"/>
                </a:highlight>
              </a:rPr>
              <a:t>uh</a:t>
            </a:r>
            <a:r>
              <a:rPr lang="en" sz="1000">
                <a:solidFill>
                  <a:srgbClr val="4A4A4A"/>
                </a:solidFill>
                <a:highlight>
                  <a:srgbClr val="FFFFFF"/>
                </a:highlight>
              </a:rPr>
              <a:t> n-teen</a:t>
            </a:r>
            <a:endParaRPr sz="1000"/>
          </a:p>
        </p:txBody>
      </p:sp>
      <p:sp>
        <p:nvSpPr>
          <p:cNvPr id="316" name="Google Shape;316;p31"/>
          <p:cNvSpPr txBox="1"/>
          <p:nvPr/>
        </p:nvSpPr>
        <p:spPr>
          <a:xfrm>
            <a:off x="229375" y="2521575"/>
            <a:ext cx="5383200" cy="571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Similar to the Abbasids in Baghdad, the Umayyad rules in Cordoba, Spain tolerated Christians and Jews, to coexist peacefully.</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They also promoted trade and allowed Chinese and Southeast Asian products to enter into Spain to travel through Europe. </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Dhows: Trade ships with long thin hulls that were more useful carrying products than conducting warfare. </a:t>
            </a:r>
            <a:endParaRPr sz="1200">
              <a:solidFill>
                <a:schemeClr val="lt1"/>
              </a:solidFill>
              <a:latin typeface="Josefin Sans"/>
              <a:ea typeface="Josefin Sans"/>
              <a:cs typeface="Josefin Sans"/>
              <a:sym typeface="Josefin Sans"/>
            </a:endParaRPr>
          </a:p>
        </p:txBody>
      </p:sp>
      <p:sp>
        <p:nvSpPr>
          <p:cNvPr id="317" name="Google Shape;317;p31"/>
          <p:cNvSpPr txBox="1"/>
          <p:nvPr/>
        </p:nvSpPr>
        <p:spPr>
          <a:xfrm>
            <a:off x="5699625" y="3419000"/>
            <a:ext cx="3326100" cy="1612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 Cordoba had the largest Library in the world at the time. </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 The Muslims, Christians, and Jews living in al-Andalus, the Islamic State in Spain, all tolerated and influence each other. This laid the groundwork for the Renaissance and Scientific Revolution in Europe. </a:t>
            </a:r>
            <a:endParaRPr sz="1200">
              <a:solidFill>
                <a:schemeClr val="lt1"/>
              </a:solidFill>
              <a:latin typeface="Josefin Sans"/>
              <a:ea typeface="Josefin Sans"/>
              <a:cs typeface="Josefin Sans"/>
              <a:sym typeface="Josefin Sans"/>
            </a:endParaRPr>
          </a:p>
          <a:p>
            <a:pPr marL="0" lvl="0" indent="0" algn="l" rtl="0">
              <a:spcBef>
                <a:spcPts val="0"/>
              </a:spcBef>
              <a:spcAft>
                <a:spcPts val="0"/>
              </a:spcAft>
              <a:buNone/>
            </a:pPr>
            <a:r>
              <a:rPr lang="en" sz="1200">
                <a:solidFill>
                  <a:schemeClr val="lt1"/>
                </a:solidFill>
                <a:latin typeface="Josefin Sans"/>
                <a:ea typeface="Josefin Sans"/>
                <a:cs typeface="Josefin Sans"/>
                <a:sym typeface="Josefin Sans"/>
              </a:rPr>
              <a:t>-</a:t>
            </a:r>
            <a:r>
              <a:rPr lang="en" sz="1000">
                <a:solidFill>
                  <a:schemeClr val="lt1"/>
                </a:solidFill>
                <a:latin typeface="Josefin Sans"/>
                <a:ea typeface="Josefin Sans"/>
                <a:cs typeface="Josefin Sans"/>
                <a:sym typeface="Josefin Sans"/>
              </a:rPr>
              <a:t> Ex: PAPER, developed in China and taught to Europeans by Muslims</a:t>
            </a:r>
            <a:endParaRPr sz="1000">
              <a:solidFill>
                <a:schemeClr val="lt1"/>
              </a:solidFill>
              <a:latin typeface="Josefin Sans"/>
              <a:ea typeface="Josefin Sans"/>
              <a:cs typeface="Josefin Sans"/>
              <a:sym typeface="Josefin Sans"/>
            </a:endParaRPr>
          </a:p>
        </p:txBody>
      </p:sp>
      <p:pic>
        <p:nvPicPr>
          <p:cNvPr id="318" name="Google Shape;318;p31"/>
          <p:cNvPicPr preferRelativeResize="0"/>
          <p:nvPr/>
        </p:nvPicPr>
        <p:blipFill>
          <a:blip r:embed="rId7">
            <a:alphaModFix/>
          </a:blip>
          <a:stretch>
            <a:fillRect/>
          </a:stretch>
        </p:blipFill>
        <p:spPr>
          <a:xfrm>
            <a:off x="572150" y="3618275"/>
            <a:ext cx="2857500" cy="1619250"/>
          </a:xfrm>
          <a:prstGeom prst="rect">
            <a:avLst/>
          </a:prstGeom>
          <a:noFill/>
          <a:ln>
            <a:noFill/>
          </a:ln>
        </p:spPr>
      </p:pic>
      <p:sp>
        <p:nvSpPr>
          <p:cNvPr id="319" name="Google Shape;319;p31">
            <a:hlinkClick r:id="rId8"/>
          </p:cNvPr>
          <p:cNvSpPr/>
          <p:nvPr/>
        </p:nvSpPr>
        <p:spPr>
          <a:xfrm>
            <a:off x="0" y="5207000"/>
            <a:ext cx="12600" cy="12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32"/>
          <p:cNvPicPr preferRelativeResize="0"/>
          <p:nvPr/>
        </p:nvPicPr>
        <p:blipFill>
          <a:blip r:embed="rId3">
            <a:alphaModFix/>
          </a:blip>
          <a:stretch>
            <a:fillRect/>
          </a:stretch>
        </p:blipFill>
        <p:spPr>
          <a:xfrm>
            <a:off x="-125500" y="779075"/>
            <a:ext cx="3790950" cy="3790950"/>
          </a:xfrm>
          <a:prstGeom prst="rect">
            <a:avLst/>
          </a:prstGeom>
          <a:noFill/>
          <a:ln>
            <a:noFill/>
          </a:ln>
        </p:spPr>
      </p:pic>
      <p:sp>
        <p:nvSpPr>
          <p:cNvPr id="325" name="Google Shape;325;p32"/>
          <p:cNvSpPr txBox="1"/>
          <p:nvPr/>
        </p:nvSpPr>
        <p:spPr>
          <a:xfrm>
            <a:off x="2446275" y="40075"/>
            <a:ext cx="6871200" cy="300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b="1">
                <a:solidFill>
                  <a:schemeClr val="dk1"/>
                </a:solidFill>
                <a:latin typeface="Raleway"/>
                <a:ea typeface="Raleway"/>
                <a:cs typeface="Raleway"/>
                <a:sym typeface="Raleway"/>
              </a:rPr>
              <a:t>STOP &amp; COMPARE YOUR NOTES WITH YOUR NEIGHBOR</a:t>
            </a:r>
            <a:endParaRPr/>
          </a:p>
        </p:txBody>
      </p:sp>
      <p:sp>
        <p:nvSpPr>
          <p:cNvPr id="326" name="Google Shape;326;p32"/>
          <p:cNvSpPr txBox="1"/>
          <p:nvPr/>
        </p:nvSpPr>
        <p:spPr>
          <a:xfrm>
            <a:off x="3285125" y="2257750"/>
            <a:ext cx="5770200" cy="30000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TALK TO THEM ABOUT THE KEY POINTS YOU WROTE DOWN</a:t>
            </a:r>
            <a:endParaRPr sz="2200">
              <a:solidFill>
                <a:schemeClr val="dk1"/>
              </a:solidFill>
              <a:latin typeface="Raleway"/>
              <a:ea typeface="Raleway"/>
              <a:cs typeface="Raleway"/>
              <a:sym typeface="Raleway"/>
            </a:endParaRPr>
          </a:p>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ASK THEM TO HELP YOU IF THERE WAS SOMETHING YOU MISSED OR DID NOT UNDERSTAND</a:t>
            </a:r>
            <a:endParaRPr sz="2200">
              <a:solidFill>
                <a:schemeClr val="dk1"/>
              </a:solidFill>
              <a:latin typeface="Raleway"/>
              <a:ea typeface="Raleway"/>
              <a:cs typeface="Raleway"/>
              <a:sym typeface="Raleway"/>
            </a:endParaRPr>
          </a:p>
          <a:p>
            <a:pPr marL="457200" lvl="0" indent="-368300" algn="l" rtl="0">
              <a:lnSpc>
                <a:spcPct val="115000"/>
              </a:lnSpc>
              <a:spcBef>
                <a:spcPts val="0"/>
              </a:spcBef>
              <a:spcAft>
                <a:spcPts val="0"/>
              </a:spcAft>
              <a:buClr>
                <a:schemeClr val="dk1"/>
              </a:buClr>
              <a:buSzPts val="2200"/>
              <a:buFont typeface="Raleway"/>
              <a:buChar char="●"/>
            </a:pPr>
            <a:r>
              <a:rPr lang="en" sz="2200">
                <a:solidFill>
                  <a:schemeClr val="dk1"/>
                </a:solidFill>
                <a:latin typeface="Raleway"/>
                <a:ea typeface="Raleway"/>
                <a:cs typeface="Raleway"/>
                <a:sym typeface="Raleway"/>
              </a:rPr>
              <a:t>ADD TO YOUR NOTES ANY DETAILS THEY SHARED THAT YOU MISSED.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3"/>
          <p:cNvSpPr/>
          <p:nvPr/>
        </p:nvSpPr>
        <p:spPr>
          <a:xfrm>
            <a:off x="188650" y="237675"/>
            <a:ext cx="8742600" cy="4663200"/>
          </a:xfrm>
          <a:prstGeom prst="rect">
            <a:avLst/>
          </a:prstGeom>
          <a:noFill/>
          <a:ln w="28575"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3"/>
          <p:cNvSpPr txBox="1"/>
          <p:nvPr/>
        </p:nvSpPr>
        <p:spPr>
          <a:xfrm>
            <a:off x="486525" y="1101000"/>
            <a:ext cx="3501900" cy="38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4. The tenth-century structure in Córdoba, Spain, shown exemplifies the</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UcPeriod"/>
            </a:pPr>
            <a:r>
              <a:rPr lang="en"/>
              <a:t>adoption of gothic engineering techniques</a:t>
            </a:r>
            <a:endParaRPr/>
          </a:p>
          <a:p>
            <a:pPr marL="457200" lvl="0" indent="-317500" algn="l" rtl="0">
              <a:spcBef>
                <a:spcPts val="0"/>
              </a:spcBef>
              <a:spcAft>
                <a:spcPts val="0"/>
              </a:spcAft>
              <a:buSzPts val="1400"/>
              <a:buAutoNum type="alphaUcPeriod"/>
            </a:pPr>
            <a:r>
              <a:rPr lang="en"/>
              <a:t>Islamic architectural style</a:t>
            </a:r>
            <a:endParaRPr/>
          </a:p>
          <a:p>
            <a:pPr marL="457200" lvl="0" indent="-317500" algn="l" rtl="0">
              <a:spcBef>
                <a:spcPts val="0"/>
              </a:spcBef>
              <a:spcAft>
                <a:spcPts val="0"/>
              </a:spcAft>
              <a:buSzPts val="1400"/>
              <a:buAutoNum type="alphaUcPeriod"/>
            </a:pPr>
            <a:r>
              <a:rPr lang="en"/>
              <a:t>influence of Christian religious painting</a:t>
            </a:r>
            <a:endParaRPr/>
          </a:p>
          <a:p>
            <a:pPr marL="457200" lvl="0" indent="-317500" algn="l" rtl="0">
              <a:spcBef>
                <a:spcPts val="0"/>
              </a:spcBef>
              <a:spcAft>
                <a:spcPts val="0"/>
              </a:spcAft>
              <a:buSzPts val="1400"/>
              <a:buAutoNum type="alphaUcPeriod"/>
            </a:pPr>
            <a:r>
              <a:rPr lang="en"/>
              <a:t>influence of Chinese art</a:t>
            </a:r>
            <a:endParaRPr/>
          </a:p>
          <a:p>
            <a:pPr marL="457200" lvl="0" indent="-317500" algn="l" rtl="0">
              <a:spcBef>
                <a:spcPts val="0"/>
              </a:spcBef>
              <a:spcAft>
                <a:spcPts val="0"/>
              </a:spcAft>
              <a:buSzPts val="1400"/>
              <a:buAutoNum type="alphaUcPeriod"/>
            </a:pPr>
            <a:r>
              <a:rPr lang="en"/>
              <a:t>incorporation of art and architecture of the Aztecs</a:t>
            </a:r>
            <a:endParaRPr/>
          </a:p>
        </p:txBody>
      </p:sp>
      <p:pic>
        <p:nvPicPr>
          <p:cNvPr id="333" name="Google Shape;333;p33"/>
          <p:cNvPicPr preferRelativeResize="0"/>
          <p:nvPr/>
        </p:nvPicPr>
        <p:blipFill>
          <a:blip r:embed="rId3">
            <a:alphaModFix/>
          </a:blip>
          <a:stretch>
            <a:fillRect/>
          </a:stretch>
        </p:blipFill>
        <p:spPr>
          <a:xfrm>
            <a:off x="4318782" y="323650"/>
            <a:ext cx="4488225" cy="3294400"/>
          </a:xfrm>
          <a:prstGeom prst="rect">
            <a:avLst/>
          </a:prstGeom>
          <a:noFill/>
          <a:ln>
            <a:noFill/>
          </a:ln>
        </p:spPr>
      </p:pic>
      <p:sp>
        <p:nvSpPr>
          <p:cNvPr id="334" name="Google Shape;334;p33"/>
          <p:cNvSpPr/>
          <p:nvPr/>
        </p:nvSpPr>
        <p:spPr>
          <a:xfrm>
            <a:off x="622900" y="573325"/>
            <a:ext cx="2929409"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CHECK 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4"/>
          <p:cNvSpPr/>
          <p:nvPr/>
        </p:nvSpPr>
        <p:spPr>
          <a:xfrm>
            <a:off x="188650" y="237675"/>
            <a:ext cx="8742600" cy="4663200"/>
          </a:xfrm>
          <a:prstGeom prst="rect">
            <a:avLst/>
          </a:prstGeom>
          <a:noFill/>
          <a:ln w="28575"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4"/>
          <p:cNvSpPr txBox="1"/>
          <p:nvPr/>
        </p:nvSpPr>
        <p:spPr>
          <a:xfrm>
            <a:off x="486525" y="1101000"/>
            <a:ext cx="3941400" cy="38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5. The passage by al-Khatib best illustrates which of the following?</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UcPeriod"/>
            </a:pPr>
            <a:r>
              <a:rPr lang="en"/>
              <a:t>The literary tradition of long-distance travelers in the Islamic world</a:t>
            </a:r>
            <a:endParaRPr/>
          </a:p>
          <a:p>
            <a:pPr marL="457200" lvl="0" indent="-317500" algn="l" rtl="0">
              <a:spcBef>
                <a:spcPts val="0"/>
              </a:spcBef>
              <a:spcAft>
                <a:spcPts val="0"/>
              </a:spcAft>
              <a:buSzPts val="1400"/>
              <a:buAutoNum type="alphaUcPeriod"/>
            </a:pPr>
            <a:r>
              <a:rPr lang="en"/>
              <a:t>The growth of scientific thought and innovation in Muslim Spain</a:t>
            </a:r>
            <a:endParaRPr/>
          </a:p>
          <a:p>
            <a:pPr marL="457200" lvl="0" indent="-317500" algn="l" rtl="0">
              <a:spcBef>
                <a:spcPts val="0"/>
              </a:spcBef>
              <a:spcAft>
                <a:spcPts val="0"/>
              </a:spcAft>
              <a:buSzPts val="1400"/>
              <a:buAutoNum type="alphaUcPeriod"/>
            </a:pPr>
            <a:r>
              <a:rPr lang="en"/>
              <a:t>The impact of Christian attempts to reconquer Spain from the Muslims</a:t>
            </a:r>
            <a:endParaRPr/>
          </a:p>
          <a:p>
            <a:pPr marL="457200" lvl="0" indent="-317500" algn="l" rtl="0">
              <a:spcBef>
                <a:spcPts val="0"/>
              </a:spcBef>
              <a:spcAft>
                <a:spcPts val="0"/>
              </a:spcAft>
              <a:buSzPts val="1400"/>
              <a:buAutoNum type="alphaUcPeriod"/>
            </a:pPr>
            <a:r>
              <a:rPr lang="en"/>
              <a:t>The efforts of Islamic missionaries to spread their faith along trade routes</a:t>
            </a:r>
            <a:endParaRPr/>
          </a:p>
          <a:p>
            <a:pPr marL="0" lvl="0" indent="0" algn="l" rtl="0">
              <a:spcBef>
                <a:spcPts val="0"/>
              </a:spcBef>
              <a:spcAft>
                <a:spcPts val="0"/>
              </a:spcAft>
              <a:buNone/>
            </a:pPr>
            <a:endParaRPr/>
          </a:p>
        </p:txBody>
      </p:sp>
      <p:sp>
        <p:nvSpPr>
          <p:cNvPr id="341" name="Google Shape;341;p34"/>
          <p:cNvSpPr/>
          <p:nvPr/>
        </p:nvSpPr>
        <p:spPr>
          <a:xfrm>
            <a:off x="622900" y="573325"/>
            <a:ext cx="2929409"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CHECK IN</a:t>
            </a:r>
          </a:p>
        </p:txBody>
      </p:sp>
      <p:sp>
        <p:nvSpPr>
          <p:cNvPr id="342" name="Google Shape;342;p34"/>
          <p:cNvSpPr txBox="1"/>
          <p:nvPr/>
        </p:nvSpPr>
        <p:spPr>
          <a:xfrm>
            <a:off x="4858075" y="248375"/>
            <a:ext cx="3941400"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highlight>
                  <a:srgbClr val="FFFFFF"/>
                </a:highlight>
                <a:latin typeface="Roboto"/>
                <a:ea typeface="Roboto"/>
                <a:cs typeface="Roboto"/>
                <a:sym typeface="Roboto"/>
              </a:rPr>
              <a:t>“If it were asked, why do we accept the theory of contagion, when already the divine law has refuted the notion of contagion, we will answer: The existence of contagion has been proved by experience, deduction, the senses, observation, and by unanimous reports. And it is not a secret to whoever has looked into this matter or has come to be aware of it that those who come into contact with plague patients mostly die, while those who do not come into contact survive. And amidst the horrible afflictions that the plague has imposed upon the people, God has afflicted the people with some learned religious scholars who issue </a:t>
            </a:r>
            <a:r>
              <a:rPr lang="en" sz="1200" i="1">
                <a:solidFill>
                  <a:srgbClr val="333333"/>
                </a:solidFill>
                <a:highlight>
                  <a:srgbClr val="FFFFFF"/>
                </a:highlight>
                <a:latin typeface="Roboto"/>
                <a:ea typeface="Roboto"/>
                <a:cs typeface="Roboto"/>
                <a:sym typeface="Roboto"/>
              </a:rPr>
              <a:t>fatwas</a:t>
            </a:r>
            <a:r>
              <a:rPr lang="en" sz="1200">
                <a:solidFill>
                  <a:srgbClr val="333333"/>
                </a:solidFill>
                <a:highlight>
                  <a:srgbClr val="FFFFFF"/>
                </a:highlight>
                <a:latin typeface="Roboto"/>
                <a:ea typeface="Roboto"/>
                <a:cs typeface="Roboto"/>
                <a:sym typeface="Roboto"/>
              </a:rPr>
              <a:t>* against fleeing the plague, so that the quills with which the scholars wrote these </a:t>
            </a:r>
            <a:r>
              <a:rPr lang="en" sz="1200" i="1">
                <a:solidFill>
                  <a:srgbClr val="333333"/>
                </a:solidFill>
                <a:highlight>
                  <a:srgbClr val="FFFFFF"/>
                </a:highlight>
                <a:latin typeface="Roboto"/>
                <a:ea typeface="Roboto"/>
                <a:cs typeface="Roboto"/>
                <a:sym typeface="Roboto"/>
              </a:rPr>
              <a:t>fatwas</a:t>
            </a:r>
            <a:r>
              <a:rPr lang="en" sz="1200">
                <a:solidFill>
                  <a:srgbClr val="333333"/>
                </a:solidFill>
                <a:highlight>
                  <a:srgbClr val="FFFFFF"/>
                </a:highlight>
                <a:latin typeface="Roboto"/>
                <a:ea typeface="Roboto"/>
                <a:cs typeface="Roboto"/>
                <a:sym typeface="Roboto"/>
              </a:rPr>
              <a:t> were like swords upon which the Muslims died. In conclusion, to ignore the proofs of plague contagion is an indecency and an affront to God and holds cheap the lives of Muslims.”</a:t>
            </a:r>
            <a:endParaRPr sz="1200">
              <a:solidFill>
                <a:srgbClr val="333333"/>
              </a:solidFill>
              <a:highlight>
                <a:srgbClr val="FFFFFF"/>
              </a:highlight>
              <a:latin typeface="Roboto"/>
              <a:ea typeface="Roboto"/>
              <a:cs typeface="Roboto"/>
              <a:sym typeface="Roboto"/>
            </a:endParaRPr>
          </a:p>
          <a:p>
            <a:pPr marL="0" lvl="0" indent="0" algn="l" rtl="0">
              <a:lnSpc>
                <a:spcPct val="115000"/>
              </a:lnSpc>
              <a:spcBef>
                <a:spcPts val="1200"/>
              </a:spcBef>
              <a:spcAft>
                <a:spcPts val="0"/>
              </a:spcAft>
              <a:buNone/>
            </a:pPr>
            <a:r>
              <a:rPr lang="en" sz="1200">
                <a:solidFill>
                  <a:srgbClr val="333333"/>
                </a:solidFill>
                <a:highlight>
                  <a:srgbClr val="FFFFFF"/>
                </a:highlight>
                <a:latin typeface="Roboto"/>
                <a:ea typeface="Roboto"/>
                <a:cs typeface="Roboto"/>
                <a:sym typeface="Roboto"/>
              </a:rPr>
              <a:t>*rulings on Islamic law</a:t>
            </a:r>
            <a:endParaRPr sz="1200">
              <a:solidFill>
                <a:srgbClr val="333333"/>
              </a:solidFill>
              <a:highlight>
                <a:srgbClr val="FFFFFF"/>
              </a:highlight>
              <a:latin typeface="Roboto"/>
              <a:ea typeface="Roboto"/>
              <a:cs typeface="Roboto"/>
              <a:sym typeface="Roboto"/>
            </a:endParaRPr>
          </a:p>
          <a:p>
            <a:pPr marL="0" lvl="0" indent="0" algn="l" rtl="0">
              <a:lnSpc>
                <a:spcPct val="115000"/>
              </a:lnSpc>
              <a:spcBef>
                <a:spcPts val="1200"/>
              </a:spcBef>
              <a:spcAft>
                <a:spcPts val="1200"/>
              </a:spcAft>
              <a:buNone/>
            </a:pPr>
            <a:r>
              <a:rPr lang="en" sz="1200">
                <a:solidFill>
                  <a:srgbClr val="333333"/>
                </a:solidFill>
                <a:highlight>
                  <a:srgbClr val="FFFFFF"/>
                </a:highlight>
                <a:latin typeface="Roboto"/>
                <a:ea typeface="Roboto"/>
                <a:cs typeface="Roboto"/>
                <a:sym typeface="Roboto"/>
              </a:rPr>
              <a:t>Lisan al-Din Ibn al-Khatib, A Very Useful Inquiry into the Horrible Sickness, Granada, Spain, 1349–1352</a:t>
            </a:r>
            <a:endParaRPr sz="1200">
              <a:solidFill>
                <a:srgbClr val="333333"/>
              </a:solidFill>
              <a:highlight>
                <a:srgbClr val="FFFFFF"/>
              </a:highlight>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5"/>
          <p:cNvSpPr/>
          <p:nvPr/>
        </p:nvSpPr>
        <p:spPr>
          <a:xfrm>
            <a:off x="188650" y="237675"/>
            <a:ext cx="8742600" cy="4663200"/>
          </a:xfrm>
          <a:prstGeom prst="rect">
            <a:avLst/>
          </a:prstGeom>
          <a:noFill/>
          <a:ln w="28575" cap="flat" cmpd="sng">
            <a:solidFill>
              <a:srgbClr val="6FA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5"/>
          <p:cNvSpPr txBox="1"/>
          <p:nvPr/>
        </p:nvSpPr>
        <p:spPr>
          <a:xfrm>
            <a:off x="486525" y="1101000"/>
            <a:ext cx="3941400" cy="385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Which of the following political contexts most directly led to the developments in Afro-Eurasia described in the passage?</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lphaUcPeriod"/>
            </a:pPr>
            <a:r>
              <a:rPr lang="en"/>
              <a:t>The collapse of the Gupta Empire</a:t>
            </a:r>
            <a:endParaRPr/>
          </a:p>
          <a:p>
            <a:pPr marL="457200" lvl="0" indent="-317500" algn="l" rtl="0">
              <a:spcBef>
                <a:spcPts val="0"/>
              </a:spcBef>
              <a:spcAft>
                <a:spcPts val="0"/>
              </a:spcAft>
              <a:buSzPts val="1400"/>
              <a:buAutoNum type="alphaUcPeriod"/>
            </a:pPr>
            <a:r>
              <a:rPr lang="en"/>
              <a:t>The expansion of the Islamic caliphates</a:t>
            </a:r>
            <a:endParaRPr/>
          </a:p>
          <a:p>
            <a:pPr marL="457200" lvl="0" indent="-317500" algn="l" rtl="0">
              <a:spcBef>
                <a:spcPts val="0"/>
              </a:spcBef>
              <a:spcAft>
                <a:spcPts val="0"/>
              </a:spcAft>
              <a:buSzPts val="1400"/>
              <a:buAutoNum type="alphaUcPeriod"/>
            </a:pPr>
            <a:r>
              <a:rPr lang="en"/>
              <a:t>The Crusades</a:t>
            </a:r>
            <a:endParaRPr/>
          </a:p>
          <a:p>
            <a:pPr marL="457200" lvl="0" indent="-317500" algn="l" rtl="0">
              <a:spcBef>
                <a:spcPts val="0"/>
              </a:spcBef>
              <a:spcAft>
                <a:spcPts val="0"/>
              </a:spcAft>
              <a:buSzPts val="1400"/>
              <a:buAutoNum type="alphaUcPeriod"/>
            </a:pPr>
            <a:r>
              <a:rPr lang="en"/>
              <a:t>The creation of the Mughal Empire</a:t>
            </a:r>
            <a:endParaRPr/>
          </a:p>
          <a:p>
            <a:pPr marL="0" lvl="0" indent="0" algn="l" rtl="0">
              <a:spcBef>
                <a:spcPts val="0"/>
              </a:spcBef>
              <a:spcAft>
                <a:spcPts val="0"/>
              </a:spcAft>
              <a:buNone/>
            </a:pPr>
            <a:endParaRPr/>
          </a:p>
        </p:txBody>
      </p:sp>
      <p:sp>
        <p:nvSpPr>
          <p:cNvPr id="349" name="Google Shape;349;p35"/>
          <p:cNvSpPr/>
          <p:nvPr/>
        </p:nvSpPr>
        <p:spPr>
          <a:xfrm>
            <a:off x="622900" y="573325"/>
            <a:ext cx="2929409" cy="4742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dk1"/>
                </a:solidFill>
                <a:latin typeface="Oswald"/>
              </a:rPr>
              <a:t>CHECK IN</a:t>
            </a:r>
          </a:p>
        </p:txBody>
      </p:sp>
      <p:sp>
        <p:nvSpPr>
          <p:cNvPr id="350" name="Google Shape;350;p35"/>
          <p:cNvSpPr txBox="1"/>
          <p:nvPr/>
        </p:nvSpPr>
        <p:spPr>
          <a:xfrm>
            <a:off x="4858075" y="248375"/>
            <a:ext cx="3941400"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highlight>
                  <a:srgbClr val="FFFFFF"/>
                </a:highlight>
                <a:latin typeface="Roboto"/>
                <a:ea typeface="Roboto"/>
                <a:cs typeface="Roboto"/>
                <a:sym typeface="Roboto"/>
              </a:rPr>
              <a:t>“Between the eighth and tenth centuries Arabs brought back from India a variety of crops that they then began cultivating in the Middle East. These included staple crops such as hard wheat, rice, sugarcane, and new varieties of sorghum; fruits such as banana, sour orange, lemon, lime, mango, watermelon, and the coconut palm; vegetables such as spinach, artichoke, and eggplant; and the key industrial crop, cotton. From Iraq, many of these crops then spread westward all the way to Muslim Spain, which was transformed into a veritable garden under Muslim rule. Other crops passed by ship from southern Arabia to East Africa, while still others moved by caravan from northwest Africa across the Sahara to tropical West Africa. This was especially true for cotton, whose diffusion in Africa directly paralleled the spread of Islam itself.”</a:t>
            </a:r>
            <a:endParaRPr sz="1200">
              <a:solidFill>
                <a:srgbClr val="333333"/>
              </a:solidFill>
              <a:highlight>
                <a:srgbClr val="FFFFFF"/>
              </a:highlight>
              <a:latin typeface="Roboto"/>
              <a:ea typeface="Roboto"/>
              <a:cs typeface="Roboto"/>
              <a:sym typeface="Roboto"/>
            </a:endParaRPr>
          </a:p>
          <a:p>
            <a:pPr marL="0" lvl="0" indent="0" algn="l" rtl="0">
              <a:lnSpc>
                <a:spcPct val="115000"/>
              </a:lnSpc>
              <a:spcBef>
                <a:spcPts val="1200"/>
              </a:spcBef>
              <a:spcAft>
                <a:spcPts val="0"/>
              </a:spcAft>
              <a:buNone/>
            </a:pPr>
            <a:endParaRPr sz="1200">
              <a:solidFill>
                <a:srgbClr val="333333"/>
              </a:solidFill>
              <a:highlight>
                <a:srgbClr val="FFFFFF"/>
              </a:highlight>
              <a:latin typeface="Roboto"/>
              <a:ea typeface="Roboto"/>
              <a:cs typeface="Roboto"/>
              <a:sym typeface="Roboto"/>
            </a:endParaRPr>
          </a:p>
          <a:p>
            <a:pPr marL="0" lvl="0" indent="0" algn="l" rtl="0">
              <a:lnSpc>
                <a:spcPct val="115000"/>
              </a:lnSpc>
              <a:spcBef>
                <a:spcPts val="1200"/>
              </a:spcBef>
              <a:spcAft>
                <a:spcPts val="0"/>
              </a:spcAft>
              <a:buNone/>
            </a:pPr>
            <a:r>
              <a:rPr lang="en" sz="1200">
                <a:solidFill>
                  <a:srgbClr val="333333"/>
                </a:solidFill>
                <a:highlight>
                  <a:srgbClr val="FFFFFF"/>
                </a:highlight>
                <a:latin typeface="Roboto"/>
                <a:ea typeface="Roboto"/>
                <a:cs typeface="Roboto"/>
                <a:sym typeface="Roboto"/>
              </a:rPr>
              <a:t> Richard Eaton, United States historian of South Asia, Islamic History as Global History, 1990.</a:t>
            </a:r>
            <a:endParaRPr sz="1200">
              <a:solidFill>
                <a:srgbClr val="333333"/>
              </a:solidFill>
              <a:highlight>
                <a:srgbClr val="FFFFFF"/>
              </a:highlight>
              <a:latin typeface="Roboto"/>
              <a:ea typeface="Roboto"/>
              <a:cs typeface="Roboto"/>
              <a:sym typeface="Roboto"/>
            </a:endParaRPr>
          </a:p>
          <a:p>
            <a:pPr marL="0" lvl="0" indent="0" algn="l" rtl="0">
              <a:lnSpc>
                <a:spcPct val="115000"/>
              </a:lnSpc>
              <a:spcBef>
                <a:spcPts val="1200"/>
              </a:spcBef>
              <a:spcAft>
                <a:spcPts val="1200"/>
              </a:spcAft>
              <a:buNone/>
            </a:pPr>
            <a:endParaRPr sz="1200">
              <a:solidFill>
                <a:srgbClr val="333333"/>
              </a:solidFill>
              <a:highlight>
                <a:srgbClr val="FFFFFF"/>
              </a:highlight>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2793</Words>
  <Application>Microsoft Office PowerPoint</Application>
  <PresentationFormat>On-screen Show (16:9)</PresentationFormat>
  <Paragraphs>284</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Josefin Sans</vt:lpstr>
      <vt:lpstr>Arial</vt:lpstr>
      <vt:lpstr>Caveat</vt:lpstr>
      <vt:lpstr>Roboto</vt:lpstr>
      <vt:lpstr>Oswald</vt:lpstr>
      <vt:lpstr>Raleway</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McCoy, Colleen</cp:lastModifiedBy>
  <cp:revision>1</cp:revision>
  <dcterms:modified xsi:type="dcterms:W3CDTF">2019-09-03T13:41:06Z</dcterms:modified>
</cp:coreProperties>
</file>