
<file path=[Content_Types].xml><?xml version="1.0" encoding="utf-8"?>
<Types xmlns="http://schemas.openxmlformats.org/package/2006/content-types">
  <Default Extension="jpeg" ContentType="image/jpeg"/>
  <Default Extension="m4v"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6" r:id="rId5"/>
    <p:sldId id="257" r:id="rId6"/>
    <p:sldId id="258" r:id="rId7"/>
    <p:sldId id="259" r:id="rId8"/>
    <p:sldId id="260" r:id="rId9"/>
    <p:sldId id="261" r:id="rId10"/>
    <p:sldId id="263" r:id="rId11"/>
    <p:sldId id="262" r:id="rId12"/>
    <p:sldId id="264" r:id="rId13"/>
    <p:sldId id="265" r:id="rId14"/>
    <p:sldId id="266" r:id="rId15"/>
    <p:sldId id="267" r:id="rId16"/>
    <p:sldId id="268" r:id="rId17"/>
    <p:sldId id="269" r:id="rId18"/>
    <p:sldId id="270" r:id="rId19"/>
    <p:sldId id="271" r:id="rId20"/>
    <p:sldId id="272" r:id="rId21"/>
    <p:sldId id="273" r:id="rId22"/>
    <p:sldId id="274"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61F17A-7A90-2C96-62B4-0F2081CCE5B5}" v="2252" dt="2020-10-29T00:08:12.418"/>
    <p1510:client id="{76AA2CBB-D9F2-48FD-B708-34E6D31859E2}" v="42" dt="2020-10-29T00:15:51.866"/>
    <p1510:client id="{86F9A9DE-E47A-40A4-BD35-0C9C9A8475ED}" v="55" dt="2020-10-28T15:11:59.9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 y="26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6326A37-4C6A-4215-8B7E-32D84AE5CE87}"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D5B4F-0825-4E65-B755-57B475727D48}" type="slidenum">
              <a:rPr lang="en-US" smtClean="0"/>
              <a:t>‹#›</a:t>
            </a:fld>
            <a:endParaRPr lang="en-US"/>
          </a:p>
        </p:txBody>
      </p:sp>
    </p:spTree>
    <p:extLst>
      <p:ext uri="{BB962C8B-B14F-4D97-AF65-F5344CB8AC3E}">
        <p14:creationId xmlns:p14="http://schemas.microsoft.com/office/powerpoint/2010/main" val="3445367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326A37-4C6A-4215-8B7E-32D84AE5CE87}"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D5B4F-0825-4E65-B755-57B475727D48}" type="slidenum">
              <a:rPr lang="en-US" smtClean="0"/>
              <a:t>‹#›</a:t>
            </a:fld>
            <a:endParaRPr lang="en-US"/>
          </a:p>
        </p:txBody>
      </p:sp>
    </p:spTree>
    <p:extLst>
      <p:ext uri="{BB962C8B-B14F-4D97-AF65-F5344CB8AC3E}">
        <p14:creationId xmlns:p14="http://schemas.microsoft.com/office/powerpoint/2010/main" val="2151993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326A37-4C6A-4215-8B7E-32D84AE5CE87}"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D5B4F-0825-4E65-B755-57B475727D48}" type="slidenum">
              <a:rPr lang="en-US" smtClean="0"/>
              <a:t>‹#›</a:t>
            </a:fld>
            <a:endParaRPr lang="en-US"/>
          </a:p>
        </p:txBody>
      </p:sp>
    </p:spTree>
    <p:extLst>
      <p:ext uri="{BB962C8B-B14F-4D97-AF65-F5344CB8AC3E}">
        <p14:creationId xmlns:p14="http://schemas.microsoft.com/office/powerpoint/2010/main" val="3497649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326A37-4C6A-4215-8B7E-32D84AE5CE87}" type="datetimeFigureOut">
              <a:rPr lang="en-US" smtClean="0"/>
              <a:t>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AD5B4F-0825-4E65-B755-57B475727D48}" type="slidenum">
              <a:rPr lang="en-US" smtClean="0"/>
              <a:t>‹#›</a:t>
            </a:fld>
            <a:endParaRPr lang="en-US"/>
          </a:p>
        </p:txBody>
      </p:sp>
    </p:spTree>
    <p:extLst>
      <p:ext uri="{BB962C8B-B14F-4D97-AF65-F5344CB8AC3E}">
        <p14:creationId xmlns:p14="http://schemas.microsoft.com/office/powerpoint/2010/main" val="2192006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326A37-4C6A-4215-8B7E-32D84AE5CE87}" type="datetimeFigureOut">
              <a:rPr lang="en-US" smtClean="0"/>
              <a:t>11/1/2020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AD5B4F-0825-4E65-B755-57B475727D48}" type="slidenum">
              <a:rPr lang="en-US" smtClean="0"/>
              <a:t>‹#›</a:t>
            </a:fld>
            <a:endParaRPr lang="en-US"/>
          </a:p>
        </p:txBody>
      </p:sp>
    </p:spTree>
    <p:extLst>
      <p:ext uri="{BB962C8B-B14F-4D97-AF65-F5344CB8AC3E}">
        <p14:creationId xmlns:p14="http://schemas.microsoft.com/office/powerpoint/2010/main" val="188107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326A37-4C6A-4215-8B7E-32D84AE5CE87}" type="datetimeFigureOut">
              <a:rPr lang="en-US" smtClean="0"/>
              <a:t>11/1/2020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AD5B4F-0825-4E65-B755-57B475727D48}" type="slidenum">
              <a:rPr lang="en-US" smtClean="0"/>
              <a:t>‹#›</a:t>
            </a:fld>
            <a:endParaRPr lang="en-US"/>
          </a:p>
        </p:txBody>
      </p:sp>
    </p:spTree>
    <p:extLst>
      <p:ext uri="{BB962C8B-B14F-4D97-AF65-F5344CB8AC3E}">
        <p14:creationId xmlns:p14="http://schemas.microsoft.com/office/powerpoint/2010/main" val="956222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326A37-4C6A-4215-8B7E-32D84AE5CE87}" type="datetimeFigureOut">
              <a:rPr lang="en-US" smtClean="0"/>
              <a:t>11/1/2020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AD5B4F-0825-4E65-B755-57B475727D48}" type="slidenum">
              <a:rPr lang="en-US" smtClean="0"/>
              <a:t>‹#›</a:t>
            </a:fld>
            <a:endParaRPr lang="en-US"/>
          </a:p>
        </p:txBody>
      </p:sp>
    </p:spTree>
    <p:extLst>
      <p:ext uri="{BB962C8B-B14F-4D97-AF65-F5344CB8AC3E}">
        <p14:creationId xmlns:p14="http://schemas.microsoft.com/office/powerpoint/2010/main" val="1511553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326A37-4C6A-4215-8B7E-32D84AE5CE87}" type="datetimeFigureOut">
              <a:rPr lang="en-US" smtClean="0"/>
              <a:t>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AD5B4F-0825-4E65-B755-57B475727D48}" type="slidenum">
              <a:rPr lang="en-US" smtClean="0"/>
              <a:t>‹#›</a:t>
            </a:fld>
            <a:endParaRPr lang="en-US"/>
          </a:p>
        </p:txBody>
      </p:sp>
    </p:spTree>
    <p:extLst>
      <p:ext uri="{BB962C8B-B14F-4D97-AF65-F5344CB8AC3E}">
        <p14:creationId xmlns:p14="http://schemas.microsoft.com/office/powerpoint/2010/main" val="1470391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326A37-4C6A-4215-8B7E-32D84AE5CE87}" type="datetimeFigureOut">
              <a:rPr lang="en-US" smtClean="0"/>
              <a:t>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AD5B4F-0825-4E65-B755-57B475727D48}" type="slidenum">
              <a:rPr lang="en-US" smtClean="0"/>
              <a:t>‹#›</a:t>
            </a:fld>
            <a:endParaRPr lang="en-US"/>
          </a:p>
        </p:txBody>
      </p:sp>
    </p:spTree>
    <p:extLst>
      <p:ext uri="{BB962C8B-B14F-4D97-AF65-F5344CB8AC3E}">
        <p14:creationId xmlns:p14="http://schemas.microsoft.com/office/powerpoint/2010/main" val="111444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326A37-4C6A-4215-8B7E-32D84AE5CE87}"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D5B4F-0825-4E65-B755-57B475727D48}" type="slidenum">
              <a:rPr lang="en-US" smtClean="0"/>
              <a:t>‹#›</a:t>
            </a:fld>
            <a:endParaRPr lang="en-US"/>
          </a:p>
        </p:txBody>
      </p:sp>
    </p:spTree>
    <p:extLst>
      <p:ext uri="{BB962C8B-B14F-4D97-AF65-F5344CB8AC3E}">
        <p14:creationId xmlns:p14="http://schemas.microsoft.com/office/powerpoint/2010/main" val="179504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326A37-4C6A-4215-8B7E-32D84AE5CE87}"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D5B4F-0825-4E65-B755-57B475727D48}" type="slidenum">
              <a:rPr lang="en-US" smtClean="0"/>
              <a:t>‹#›</a:t>
            </a:fld>
            <a:endParaRPr lang="en-US"/>
          </a:p>
        </p:txBody>
      </p:sp>
    </p:spTree>
    <p:extLst>
      <p:ext uri="{BB962C8B-B14F-4D97-AF65-F5344CB8AC3E}">
        <p14:creationId xmlns:p14="http://schemas.microsoft.com/office/powerpoint/2010/main" val="4215437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326A37-4C6A-4215-8B7E-32D84AE5CE87}" type="datetimeFigureOut">
              <a:rPr lang="en-US" smtClean="0"/>
              <a:t>11/1/2020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AD5B4F-0825-4E65-B755-57B475727D48}" type="slidenum">
              <a:rPr lang="en-US" smtClean="0"/>
              <a:t>‹#›</a:t>
            </a:fld>
            <a:endParaRPr lang="en-US"/>
          </a:p>
        </p:txBody>
      </p:sp>
    </p:spTree>
    <p:extLst>
      <p:ext uri="{BB962C8B-B14F-4D97-AF65-F5344CB8AC3E}">
        <p14:creationId xmlns:p14="http://schemas.microsoft.com/office/powerpoint/2010/main" val="2295089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4v"/><Relationship Id="rId1" Type="http://schemas.microsoft.com/office/2007/relationships/media" Target="../media/media1.m4v"/><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6C8C40-3248-4D09-95DC-8F79BD0EA3A3}"/>
              </a:ext>
            </a:extLst>
          </p:cNvPr>
          <p:cNvPicPr>
            <a:picLocks noChangeAspect="1"/>
          </p:cNvPicPr>
          <p:nvPr/>
        </p:nvPicPr>
        <p:blipFill rotWithShape="1">
          <a:blip r:embed="rId2"/>
          <a:srcRect l="20902" r="23542"/>
          <a:stretch/>
        </p:blipFill>
        <p:spPr>
          <a:xfrm>
            <a:off x="24594" y="10"/>
            <a:ext cx="6673120" cy="6857990"/>
          </a:xfrm>
          <a:prstGeom prst="rect">
            <a:avLst/>
          </a:prstGeom>
        </p:spPr>
      </p:pic>
      <p:pic>
        <p:nvPicPr>
          <p:cNvPr id="5" name="Picture 4">
            <a:extLst>
              <a:ext uri="{FF2B5EF4-FFF2-40B4-BE49-F238E27FC236}">
                <a16:creationId xmlns:a16="http://schemas.microsoft.com/office/drawing/2014/main" id="{637AF602-3671-49B7-B7E3-9599DE490059}"/>
              </a:ext>
            </a:extLst>
          </p:cNvPr>
          <p:cNvPicPr>
            <a:picLocks noChangeAspect="1"/>
          </p:cNvPicPr>
          <p:nvPr/>
        </p:nvPicPr>
        <p:blipFill rotWithShape="1">
          <a:blip r:embed="rId3"/>
          <a:srcRect l="13487" r="32069" b="1"/>
          <a:stretch/>
        </p:blipFill>
        <p:spPr>
          <a:xfrm>
            <a:off x="6716328" y="10"/>
            <a:ext cx="5432484" cy="6857990"/>
          </a:xfrm>
          <a:prstGeom prst="rect">
            <a:avLst/>
          </a:prstGeom>
        </p:spPr>
      </p:pic>
      <p:sp>
        <p:nvSpPr>
          <p:cNvPr id="2" name="Title 1">
            <a:extLst>
              <a:ext uri="{FF2B5EF4-FFF2-40B4-BE49-F238E27FC236}">
                <a16:creationId xmlns:a16="http://schemas.microsoft.com/office/drawing/2014/main" id="{D3183068-151D-4873-8388-A0C63E826585}"/>
              </a:ext>
            </a:extLst>
          </p:cNvPr>
          <p:cNvSpPr>
            <a:spLocks noGrp="1"/>
          </p:cNvSpPr>
          <p:nvPr>
            <p:ph type="ctrTitle"/>
          </p:nvPr>
        </p:nvSpPr>
        <p:spPr>
          <a:xfrm>
            <a:off x="4406126" y="2645387"/>
            <a:ext cx="3836725" cy="2305878"/>
          </a:xfrm>
          <a:solidFill>
            <a:schemeClr val="bg1"/>
          </a:solidFill>
        </p:spPr>
        <p:txBody>
          <a:bodyPr anchor="ctr">
            <a:normAutofit/>
          </a:bodyPr>
          <a:lstStyle/>
          <a:p>
            <a:r>
              <a:rPr lang="en-US" sz="2800" dirty="0">
                <a:solidFill>
                  <a:srgbClr val="080808"/>
                </a:solidFill>
                <a:latin typeface="Algerian" panose="04020705040A02060702" pitchFamily="82" charset="0"/>
              </a:rPr>
              <a:t>Assassin’s Creed Journey</a:t>
            </a:r>
          </a:p>
        </p:txBody>
      </p:sp>
      <p:sp>
        <p:nvSpPr>
          <p:cNvPr id="3" name="Subtitle 2">
            <a:extLst>
              <a:ext uri="{FF2B5EF4-FFF2-40B4-BE49-F238E27FC236}">
                <a16:creationId xmlns:a16="http://schemas.microsoft.com/office/drawing/2014/main" id="{0B63FCE6-D12C-4004-BB27-21A688CF81DA}"/>
              </a:ext>
            </a:extLst>
          </p:cNvPr>
          <p:cNvSpPr>
            <a:spLocks noGrp="1"/>
          </p:cNvSpPr>
          <p:nvPr>
            <p:ph type="subTitle" idx="1"/>
          </p:nvPr>
        </p:nvSpPr>
        <p:spPr>
          <a:xfrm>
            <a:off x="4974016" y="4291272"/>
            <a:ext cx="2700944" cy="659993"/>
          </a:xfrm>
          <a:noFill/>
        </p:spPr>
        <p:txBody>
          <a:bodyPr>
            <a:normAutofit/>
          </a:bodyPr>
          <a:lstStyle/>
          <a:p>
            <a:r>
              <a:rPr lang="en-US" sz="1500">
                <a:solidFill>
                  <a:srgbClr val="080808"/>
                </a:solidFill>
                <a:latin typeface="Snap ITC" panose="04040A07060A02020202" pitchFamily="82" charset="0"/>
              </a:rPr>
              <a:t>Made by: Assassins Hayden and Mackenzie</a:t>
            </a:r>
          </a:p>
        </p:txBody>
      </p:sp>
    </p:spTree>
    <p:extLst>
      <p:ext uri="{BB962C8B-B14F-4D97-AF65-F5344CB8AC3E}">
        <p14:creationId xmlns:p14="http://schemas.microsoft.com/office/powerpoint/2010/main" val="2235207559"/>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wearing a hat&#10;&#10;Description automatically generated">
            <a:extLst>
              <a:ext uri="{FF2B5EF4-FFF2-40B4-BE49-F238E27FC236}">
                <a16:creationId xmlns:a16="http://schemas.microsoft.com/office/drawing/2014/main" id="{1230E0A1-E568-42A2-B2B0-6A0E50DFBDD7}"/>
              </a:ext>
            </a:extLst>
          </p:cNvPr>
          <p:cNvPicPr>
            <a:picLocks noChangeAspect="1"/>
          </p:cNvPicPr>
          <p:nvPr/>
        </p:nvPicPr>
        <p:blipFill rotWithShape="1">
          <a:blip r:embed="rId2">
            <a:alphaModFix amt="50000"/>
          </a:blip>
          <a:srcRect t="13070" b="2660"/>
          <a:stretch/>
        </p:blipFill>
        <p:spPr>
          <a:xfrm>
            <a:off x="20" y="1"/>
            <a:ext cx="12191980" cy="6857999"/>
          </a:xfrm>
          <a:prstGeom prst="rect">
            <a:avLst/>
          </a:prstGeom>
        </p:spPr>
      </p:pic>
      <p:sp>
        <p:nvSpPr>
          <p:cNvPr id="9" name="TextBox 8">
            <a:extLst>
              <a:ext uri="{FF2B5EF4-FFF2-40B4-BE49-F238E27FC236}">
                <a16:creationId xmlns:a16="http://schemas.microsoft.com/office/drawing/2014/main" id="{52D89845-D125-4874-A290-DD1ACB59A6FD}"/>
              </a:ext>
            </a:extLst>
          </p:cNvPr>
          <p:cNvSpPr txBox="1"/>
          <p:nvPr/>
        </p:nvSpPr>
        <p:spPr>
          <a:xfrm>
            <a:off x="518160" y="411480"/>
            <a:ext cx="3337560" cy="1107996"/>
          </a:xfrm>
          <a:prstGeom prst="rect">
            <a:avLst/>
          </a:prstGeom>
          <a:noFill/>
        </p:spPr>
        <p:txBody>
          <a:bodyPr wrap="square" rtlCol="0">
            <a:spAutoFit/>
          </a:bodyPr>
          <a:lstStyle/>
          <a:p>
            <a:r>
              <a:rPr lang="en-US" sz="2800" u="sng">
                <a:latin typeface="Matura MT Script Capitals" panose="03020802060602070202" pitchFamily="66" charset="0"/>
              </a:rPr>
              <a:t>Meet the character</a:t>
            </a:r>
          </a:p>
          <a:p>
            <a:r>
              <a:rPr lang="en-US">
                <a:latin typeface="Lucida Fax" panose="02060602050505020204" pitchFamily="18" charset="0"/>
              </a:rPr>
              <a:t>Colleen McCoy</a:t>
            </a:r>
          </a:p>
          <a:p>
            <a:endParaRPr lang="en-US" sz="2000">
              <a:latin typeface="Century Gothic" panose="020B0502020202020204" pitchFamily="34" charset="0"/>
            </a:endParaRPr>
          </a:p>
        </p:txBody>
      </p:sp>
      <p:sp>
        <p:nvSpPr>
          <p:cNvPr id="2" name="TextBox 1">
            <a:extLst>
              <a:ext uri="{FF2B5EF4-FFF2-40B4-BE49-F238E27FC236}">
                <a16:creationId xmlns:a16="http://schemas.microsoft.com/office/drawing/2014/main" id="{96770773-58EF-4A95-A29E-F5CC4193F360}"/>
              </a:ext>
            </a:extLst>
          </p:cNvPr>
          <p:cNvSpPr txBox="1"/>
          <p:nvPr/>
        </p:nvSpPr>
        <p:spPr>
          <a:xfrm>
            <a:off x="518160" y="1519476"/>
            <a:ext cx="3458817" cy="3139321"/>
          </a:xfrm>
          <a:prstGeom prst="rect">
            <a:avLst/>
          </a:prstGeom>
          <a:noFill/>
        </p:spPr>
        <p:txBody>
          <a:bodyPr wrap="square" rtlCol="0">
            <a:spAutoFit/>
          </a:bodyPr>
          <a:lstStyle/>
          <a:p>
            <a:r>
              <a:rPr lang="en-US">
                <a:latin typeface="Rockwell" panose="02060603020205020403" pitchFamily="18" charset="0"/>
              </a:rPr>
              <a:t>Growing up in Malindi, a city that had gold, ivory and iron. Merchant by day, a mysterious murderer and raider by night. No one ever expected her to come out of the shadows. Her main source of income was trading her cattle, her side hustle was looting ships of their gold, killing the captains and enslaved crewmates. </a:t>
            </a:r>
          </a:p>
        </p:txBody>
      </p:sp>
      <p:sp>
        <p:nvSpPr>
          <p:cNvPr id="3" name="TextBox 2">
            <a:extLst>
              <a:ext uri="{FF2B5EF4-FFF2-40B4-BE49-F238E27FC236}">
                <a16:creationId xmlns:a16="http://schemas.microsoft.com/office/drawing/2014/main" id="{556CAEA7-B650-404A-8677-1FAF95B6B6E9}"/>
              </a:ext>
            </a:extLst>
          </p:cNvPr>
          <p:cNvSpPr txBox="1"/>
          <p:nvPr/>
        </p:nvSpPr>
        <p:spPr>
          <a:xfrm>
            <a:off x="5638800" y="2975113"/>
            <a:ext cx="914400" cy="914400"/>
          </a:xfrm>
          <a:prstGeom prst="rect">
            <a:avLst/>
          </a:prstGeom>
          <a:noFill/>
        </p:spPr>
        <p:txBody>
          <a:bodyPr wrap="square" rtlCol="0">
            <a:spAutoFit/>
          </a:bodyPr>
          <a:lstStyle/>
          <a:p>
            <a:endParaRPr lang="en-US"/>
          </a:p>
        </p:txBody>
      </p:sp>
      <p:sp>
        <p:nvSpPr>
          <p:cNvPr id="4" name="TextBox 3">
            <a:extLst>
              <a:ext uri="{FF2B5EF4-FFF2-40B4-BE49-F238E27FC236}">
                <a16:creationId xmlns:a16="http://schemas.microsoft.com/office/drawing/2014/main" id="{AD34E2C7-042D-49BD-9B34-97C0A3AD8A7A}"/>
              </a:ext>
            </a:extLst>
          </p:cNvPr>
          <p:cNvSpPr txBox="1"/>
          <p:nvPr/>
        </p:nvSpPr>
        <p:spPr>
          <a:xfrm>
            <a:off x="8299837" y="215348"/>
            <a:ext cx="3458817" cy="369332"/>
          </a:xfrm>
          <a:prstGeom prst="rect">
            <a:avLst/>
          </a:prstGeom>
          <a:noFill/>
        </p:spPr>
        <p:txBody>
          <a:bodyPr wrap="square" rtlCol="0">
            <a:spAutoFit/>
          </a:bodyPr>
          <a:lstStyle/>
          <a:p>
            <a:endParaRPr lang="en-US"/>
          </a:p>
        </p:txBody>
      </p:sp>
      <p:sp>
        <p:nvSpPr>
          <p:cNvPr id="5" name="TextBox 4">
            <a:extLst>
              <a:ext uri="{FF2B5EF4-FFF2-40B4-BE49-F238E27FC236}">
                <a16:creationId xmlns:a16="http://schemas.microsoft.com/office/drawing/2014/main" id="{8168CD34-9109-4A48-8B06-68D907ACC4C0}"/>
              </a:ext>
            </a:extLst>
          </p:cNvPr>
          <p:cNvSpPr txBox="1"/>
          <p:nvPr/>
        </p:nvSpPr>
        <p:spPr>
          <a:xfrm>
            <a:off x="8336282" y="164979"/>
            <a:ext cx="3458817" cy="1754326"/>
          </a:xfrm>
          <a:prstGeom prst="rect">
            <a:avLst/>
          </a:prstGeom>
          <a:noFill/>
        </p:spPr>
        <p:txBody>
          <a:bodyPr wrap="square" rtlCol="0">
            <a:spAutoFit/>
          </a:bodyPr>
          <a:lstStyle/>
          <a:p>
            <a:r>
              <a:rPr lang="en-US">
                <a:latin typeface="Rockwell" panose="02060603020205020403" pitchFamily="18" charset="0"/>
              </a:rPr>
              <a:t>She may come across as your everyday lower-class merchant trading along the Indian Ocean basin, presenting herself in these clothes…</a:t>
            </a:r>
          </a:p>
          <a:p>
            <a:endParaRPr lang="en-US">
              <a:latin typeface="Rockwell" panose="02060603020205020403" pitchFamily="18" charset="0"/>
            </a:endParaRPr>
          </a:p>
        </p:txBody>
      </p:sp>
      <p:pic>
        <p:nvPicPr>
          <p:cNvPr id="8" name="Picture 7">
            <a:extLst>
              <a:ext uri="{FF2B5EF4-FFF2-40B4-BE49-F238E27FC236}">
                <a16:creationId xmlns:a16="http://schemas.microsoft.com/office/drawing/2014/main" id="{9FE65456-3EC0-4372-B48D-2916135759A2}"/>
              </a:ext>
            </a:extLst>
          </p:cNvPr>
          <p:cNvPicPr>
            <a:picLocks noChangeAspect="1"/>
          </p:cNvPicPr>
          <p:nvPr/>
        </p:nvPicPr>
        <p:blipFill>
          <a:blip r:embed="rId3"/>
          <a:stretch>
            <a:fillRect/>
          </a:stretch>
        </p:blipFill>
        <p:spPr>
          <a:xfrm>
            <a:off x="10661373" y="1499604"/>
            <a:ext cx="914400" cy="2389909"/>
          </a:xfrm>
          <a:prstGeom prst="rect">
            <a:avLst/>
          </a:prstGeom>
        </p:spPr>
      </p:pic>
      <p:sp>
        <p:nvSpPr>
          <p:cNvPr id="10" name="TextBox 9">
            <a:extLst>
              <a:ext uri="{FF2B5EF4-FFF2-40B4-BE49-F238E27FC236}">
                <a16:creationId xmlns:a16="http://schemas.microsoft.com/office/drawing/2014/main" id="{07DDB153-8E6C-45E6-AEDF-823F2A5EEA09}"/>
              </a:ext>
            </a:extLst>
          </p:cNvPr>
          <p:cNvSpPr txBox="1"/>
          <p:nvPr/>
        </p:nvSpPr>
        <p:spPr>
          <a:xfrm>
            <a:off x="8725231" y="1823353"/>
            <a:ext cx="1729409" cy="2308324"/>
          </a:xfrm>
          <a:prstGeom prst="rect">
            <a:avLst/>
          </a:prstGeom>
          <a:noFill/>
        </p:spPr>
        <p:txBody>
          <a:bodyPr wrap="square" rtlCol="0">
            <a:spAutoFit/>
          </a:bodyPr>
          <a:lstStyle/>
          <a:p>
            <a:r>
              <a:rPr lang="en-US">
                <a:latin typeface="Rockwell" panose="02060603020205020403" pitchFamily="18" charset="0"/>
              </a:rPr>
              <a:t>But if you were to see Captain McCoy as shown on the left, you KNOW stuffs about to go down</a:t>
            </a:r>
          </a:p>
        </p:txBody>
      </p:sp>
    </p:spTree>
    <p:extLst>
      <p:ext uri="{BB962C8B-B14F-4D97-AF65-F5344CB8AC3E}">
        <p14:creationId xmlns:p14="http://schemas.microsoft.com/office/powerpoint/2010/main" val="11797393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8">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AC26B57-4612-4D06-882A-A89C501A91C6}"/>
              </a:ext>
            </a:extLst>
          </p:cNvPr>
          <p:cNvPicPr>
            <a:picLocks noChangeAspect="1"/>
          </p:cNvPicPr>
          <p:nvPr/>
        </p:nvPicPr>
        <p:blipFill rotWithShape="1">
          <a:blip r:embed="rId2">
            <a:alphaModFix/>
          </a:blip>
          <a:srcRect b="9857"/>
          <a:stretch/>
        </p:blipFill>
        <p:spPr>
          <a:xfrm>
            <a:off x="-305" y="-1"/>
            <a:ext cx="6423053" cy="6858001"/>
          </a:xfrm>
          <a:prstGeom prst="rect">
            <a:avLst/>
          </a:prstGeom>
        </p:spPr>
      </p:pic>
      <p:pic>
        <p:nvPicPr>
          <p:cNvPr id="11" name="Picture 10">
            <a:extLst>
              <a:ext uri="{FF2B5EF4-FFF2-40B4-BE49-F238E27FC236}">
                <a16:creationId xmlns:a16="http://schemas.microsoft.com/office/drawing/2014/main" id="{24F266AD-725B-4A9D-B448-4C000F95CB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4C66BCA-3C18-400D-B8A5-F517D1019E64}"/>
              </a:ext>
            </a:extLst>
          </p:cNvPr>
          <p:cNvSpPr>
            <a:spLocks noGrp="1"/>
          </p:cNvSpPr>
          <p:nvPr>
            <p:ph type="title"/>
          </p:nvPr>
        </p:nvSpPr>
        <p:spPr>
          <a:xfrm>
            <a:off x="6238892" y="955564"/>
            <a:ext cx="5775032" cy="4116498"/>
          </a:xfrm>
        </p:spPr>
        <p:txBody>
          <a:bodyPr vert="horz" lIns="91440" tIns="45720" rIns="91440" bIns="45720" rtlCol="0" anchor="t">
            <a:normAutofit/>
          </a:bodyPr>
          <a:lstStyle/>
          <a:p>
            <a:r>
              <a:rPr lang="en-US" u="sng">
                <a:solidFill>
                  <a:srgbClr val="000000"/>
                </a:solidFill>
                <a:latin typeface="Magneto" panose="04030805050802020D02" pitchFamily="82" charset="0"/>
              </a:rPr>
              <a:t>Shane Quincy </a:t>
            </a:r>
            <a:br>
              <a:rPr lang="en-US" u="sng">
                <a:solidFill>
                  <a:srgbClr val="000000"/>
                </a:solidFill>
                <a:latin typeface="Magneto" panose="04030805050802020D02" pitchFamily="82" charset="0"/>
              </a:rPr>
            </a:br>
            <a:r>
              <a:rPr lang="en-US" sz="2400">
                <a:solidFill>
                  <a:srgbClr val="000000"/>
                </a:solidFill>
                <a:latin typeface="Bookman Old Style" panose="02050604050505020204" pitchFamily="18" charset="0"/>
              </a:rPr>
              <a:t>Her left-hand man in trading and manipulating. Their relationship kindled on a boat which caught fire due to her nemesis starting it on fire to capture her loot. His jobs pertain of being chief of McCoy’s secret service and planning out her trade deals. Being head of cannon control on the ship, he had to make sure everyone was in line.</a:t>
            </a:r>
            <a:endParaRPr lang="en-US" u="sng">
              <a:solidFill>
                <a:srgbClr val="000000"/>
              </a:solidFill>
              <a:latin typeface="Magneto" panose="04030805050802020D02" pitchFamily="82" charset="0"/>
            </a:endParaRPr>
          </a:p>
        </p:txBody>
      </p:sp>
    </p:spTree>
    <p:extLst>
      <p:ext uri="{BB962C8B-B14F-4D97-AF65-F5344CB8AC3E}">
        <p14:creationId xmlns:p14="http://schemas.microsoft.com/office/powerpoint/2010/main" val="167220600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35">
            <a:extLst>
              <a:ext uri="{FF2B5EF4-FFF2-40B4-BE49-F238E27FC236}">
                <a16:creationId xmlns:a16="http://schemas.microsoft.com/office/drawing/2014/main" id="{ACB20D9A-C1B3-4E89-B832-8E5DCD97F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37">
            <a:extLst>
              <a:ext uri="{FF2B5EF4-FFF2-40B4-BE49-F238E27FC236}">
                <a16:creationId xmlns:a16="http://schemas.microsoft.com/office/drawing/2014/main" id="{BB5EB73E-EBDE-45EA-BF02-72B8F8F46A6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9" name="Freeform 5">
              <a:extLst>
                <a:ext uri="{FF2B5EF4-FFF2-40B4-BE49-F238E27FC236}">
                  <a16:creationId xmlns:a16="http://schemas.microsoft.com/office/drawing/2014/main" id="{E64A793D-7249-4CB5-AD0F-876C4C84E6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6">
              <a:extLst>
                <a:ext uri="{FF2B5EF4-FFF2-40B4-BE49-F238E27FC236}">
                  <a16:creationId xmlns:a16="http://schemas.microsoft.com/office/drawing/2014/main" id="{3ACAC1A4-DD3E-4A3B-B378-F3015033D7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7">
              <a:extLst>
                <a:ext uri="{FF2B5EF4-FFF2-40B4-BE49-F238E27FC236}">
                  <a16:creationId xmlns:a16="http://schemas.microsoft.com/office/drawing/2014/main" id="{A59479C1-D1AF-4013-BF6F-DE26C9258E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Freeform 8">
              <a:extLst>
                <a:ext uri="{FF2B5EF4-FFF2-40B4-BE49-F238E27FC236}">
                  <a16:creationId xmlns:a16="http://schemas.microsoft.com/office/drawing/2014/main" id="{BD237676-F1B1-417A-9A1B-2A3FE6D92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9">
              <a:extLst>
                <a:ext uri="{FF2B5EF4-FFF2-40B4-BE49-F238E27FC236}">
                  <a16:creationId xmlns:a16="http://schemas.microsoft.com/office/drawing/2014/main" id="{08C73C19-EF36-4934-8DA5-5B16806BD3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Freeform 10">
              <a:extLst>
                <a:ext uri="{FF2B5EF4-FFF2-40B4-BE49-F238E27FC236}">
                  <a16:creationId xmlns:a16="http://schemas.microsoft.com/office/drawing/2014/main" id="{0FBA0CB7-70C6-4152-92AB-8D402CD7B8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1">
              <a:extLst>
                <a:ext uri="{FF2B5EF4-FFF2-40B4-BE49-F238E27FC236}">
                  <a16:creationId xmlns:a16="http://schemas.microsoft.com/office/drawing/2014/main" id="{9CD4EC36-D914-43FE-8694-4786BB7FC3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Freeform 12">
              <a:extLst>
                <a:ext uri="{FF2B5EF4-FFF2-40B4-BE49-F238E27FC236}">
                  <a16:creationId xmlns:a16="http://schemas.microsoft.com/office/drawing/2014/main" id="{93ECD4C7-449F-4FF5-A0FD-2E0D218992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3">
              <a:extLst>
                <a:ext uri="{FF2B5EF4-FFF2-40B4-BE49-F238E27FC236}">
                  <a16:creationId xmlns:a16="http://schemas.microsoft.com/office/drawing/2014/main" id="{147E398C-2919-4957-8C28-9A61023D994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Freeform 14">
              <a:extLst>
                <a:ext uri="{FF2B5EF4-FFF2-40B4-BE49-F238E27FC236}">
                  <a16:creationId xmlns:a16="http://schemas.microsoft.com/office/drawing/2014/main" id="{06F7DECF-952F-4F32-AEF3-526D4AA34F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5">
              <a:extLst>
                <a:ext uri="{FF2B5EF4-FFF2-40B4-BE49-F238E27FC236}">
                  <a16:creationId xmlns:a16="http://schemas.microsoft.com/office/drawing/2014/main" id="{4B499AD4-C290-43FF-A526-CD63C728F0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Freeform 16">
              <a:extLst>
                <a:ext uri="{FF2B5EF4-FFF2-40B4-BE49-F238E27FC236}">
                  <a16:creationId xmlns:a16="http://schemas.microsoft.com/office/drawing/2014/main" id="{63CBA4C1-DE20-4404-A4AA-87DEDB7CC1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Freeform 17">
              <a:extLst>
                <a:ext uri="{FF2B5EF4-FFF2-40B4-BE49-F238E27FC236}">
                  <a16:creationId xmlns:a16="http://schemas.microsoft.com/office/drawing/2014/main" id="{0CEBDE26-EB1A-4FA7-9E77-4C5A126C4CB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Freeform 18">
              <a:extLst>
                <a:ext uri="{FF2B5EF4-FFF2-40B4-BE49-F238E27FC236}">
                  <a16:creationId xmlns:a16="http://schemas.microsoft.com/office/drawing/2014/main" id="{A668CFAE-0D77-4FD1-91A9-83657A93D3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9">
              <a:extLst>
                <a:ext uri="{FF2B5EF4-FFF2-40B4-BE49-F238E27FC236}">
                  <a16:creationId xmlns:a16="http://schemas.microsoft.com/office/drawing/2014/main" id="{E4216F2B-14AF-4D35-8AE0-DADB28A9C7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20">
              <a:extLst>
                <a:ext uri="{FF2B5EF4-FFF2-40B4-BE49-F238E27FC236}">
                  <a16:creationId xmlns:a16="http://schemas.microsoft.com/office/drawing/2014/main" id="{EAD1617F-F3A6-49DF-9E1C-48832732EA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1">
              <a:extLst>
                <a:ext uri="{FF2B5EF4-FFF2-40B4-BE49-F238E27FC236}">
                  <a16:creationId xmlns:a16="http://schemas.microsoft.com/office/drawing/2014/main" id="{9A6ACE0E-C722-4218-BB25-A2D4205E67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2">
              <a:extLst>
                <a:ext uri="{FF2B5EF4-FFF2-40B4-BE49-F238E27FC236}">
                  <a16:creationId xmlns:a16="http://schemas.microsoft.com/office/drawing/2014/main" id="{7860F307-09EA-458C-93F9-3FAA694582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23">
              <a:extLst>
                <a:ext uri="{FF2B5EF4-FFF2-40B4-BE49-F238E27FC236}">
                  <a16:creationId xmlns:a16="http://schemas.microsoft.com/office/drawing/2014/main" id="{DA58AD25-4D0D-4938-A2E0-B981603404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5" name="Picture 4" descr="A person wearing a costume&#10;&#10;Description automatically generated">
            <a:extLst>
              <a:ext uri="{FF2B5EF4-FFF2-40B4-BE49-F238E27FC236}">
                <a16:creationId xmlns:a16="http://schemas.microsoft.com/office/drawing/2014/main" id="{11C12346-714A-4282-AD8D-5533D3901585}"/>
              </a:ext>
            </a:extLst>
          </p:cNvPr>
          <p:cNvPicPr>
            <a:picLocks noChangeAspect="1"/>
          </p:cNvPicPr>
          <p:nvPr/>
        </p:nvPicPr>
        <p:blipFill rotWithShape="1">
          <a:blip r:embed="rId2"/>
          <a:srcRect t="2869" r="-1" b="10566"/>
          <a:stretch/>
        </p:blipFill>
        <p:spPr>
          <a:xfrm>
            <a:off x="20" y="227"/>
            <a:ext cx="6096591" cy="6858000"/>
          </a:xfrm>
          <a:prstGeom prst="rect">
            <a:avLst/>
          </a:prstGeom>
          <a:ln w="9525">
            <a:noFill/>
          </a:ln>
        </p:spPr>
      </p:pic>
      <p:grpSp>
        <p:nvGrpSpPr>
          <p:cNvPr id="59" name="Group 58">
            <a:extLst>
              <a:ext uri="{FF2B5EF4-FFF2-40B4-BE49-F238E27FC236}">
                <a16:creationId xmlns:a16="http://schemas.microsoft.com/office/drawing/2014/main" id="{FFCAAA02-349E-47B0-ADD0-A1E963E4D1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12791" y="1186483"/>
            <a:ext cx="4473771" cy="4477933"/>
            <a:chOff x="807084" y="1186483"/>
            <a:chExt cx="4473771" cy="4477933"/>
          </a:xfrm>
        </p:grpSpPr>
        <p:sp>
          <p:nvSpPr>
            <p:cNvPr id="60" name="Rectangle 59">
              <a:extLst>
                <a:ext uri="{FF2B5EF4-FFF2-40B4-BE49-F238E27FC236}">
                  <a16:creationId xmlns:a16="http://schemas.microsoft.com/office/drawing/2014/main" id="{248640F6-61D3-4DFB-BDDD-40BD6A2FB1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607" y="1186483"/>
              <a:ext cx="4472724"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Isosceles Triangle 39">
              <a:extLst>
                <a:ext uri="{FF2B5EF4-FFF2-40B4-BE49-F238E27FC236}">
                  <a16:creationId xmlns:a16="http://schemas.microsoft.com/office/drawing/2014/main" id="{2EFFC065-778F-4FEE-B2B5-9FCFCADEBA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840353"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0E387267-6B9D-4028-8C08-25B95DAC0B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4473771"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A777BAD-1CB5-4801-9448-FAB008432E48}"/>
              </a:ext>
            </a:extLst>
          </p:cNvPr>
          <p:cNvSpPr>
            <a:spLocks noGrp="1"/>
          </p:cNvSpPr>
          <p:nvPr>
            <p:ph type="title"/>
          </p:nvPr>
        </p:nvSpPr>
        <p:spPr>
          <a:xfrm>
            <a:off x="6722516" y="729089"/>
            <a:ext cx="4823104" cy="5228799"/>
          </a:xfrm>
          <a:solidFill>
            <a:schemeClr val="bg2">
              <a:lumMod val="10000"/>
            </a:schemeClr>
          </a:solidFill>
        </p:spPr>
        <p:txBody>
          <a:bodyPr vert="horz" lIns="91440" tIns="45720" rIns="91440" bIns="45720" rtlCol="0" anchor="b">
            <a:normAutofit fontScale="90000"/>
          </a:bodyPr>
          <a:lstStyle/>
          <a:p>
            <a:pPr algn="ctr"/>
            <a:r>
              <a:rPr lang="en-US" u="sng">
                <a:solidFill>
                  <a:srgbClr val="FFFFFF"/>
                </a:solidFill>
                <a:latin typeface="Forte"/>
              </a:rPr>
              <a:t>Douglas Waters</a:t>
            </a:r>
            <a:br>
              <a:rPr lang="en-US" sz="3600" u="sng">
                <a:latin typeface="Forte" panose="03060902040502070203" pitchFamily="66" charset="0"/>
              </a:rPr>
            </a:br>
            <a:r>
              <a:rPr lang="en-US" sz="3100">
                <a:solidFill>
                  <a:srgbClr val="FFFFFF"/>
                </a:solidFill>
                <a:latin typeface="Arial Rounded MT Bold"/>
              </a:rPr>
              <a:t>A long-time feud has been happening between Waters and McCoy. Constant battles over trade popularity have the two going as far as setting each other's ships on fire. This is a blessing and a curse because he was able to introduce Quincy and McCoy</a:t>
            </a:r>
            <a:endParaRPr lang="en-US" sz="3100" u="sng">
              <a:solidFill>
                <a:srgbClr val="FFFFFF"/>
              </a:solidFill>
              <a:latin typeface="Arial Rounded MT Bold"/>
            </a:endParaRPr>
          </a:p>
        </p:txBody>
      </p:sp>
    </p:spTree>
    <p:extLst>
      <p:ext uri="{BB962C8B-B14F-4D97-AF65-F5344CB8AC3E}">
        <p14:creationId xmlns:p14="http://schemas.microsoft.com/office/powerpoint/2010/main" val="40798045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46FC6-03A1-40FB-8B57-BE20446D5C92}"/>
              </a:ext>
            </a:extLst>
          </p:cNvPr>
          <p:cNvSpPr>
            <a:spLocks noGrp="1"/>
          </p:cNvSpPr>
          <p:nvPr>
            <p:ph type="title"/>
          </p:nvPr>
        </p:nvSpPr>
        <p:spPr>
          <a:xfrm>
            <a:off x="411478" y="2965565"/>
            <a:ext cx="6455833" cy="1497998"/>
          </a:xfrm>
        </p:spPr>
        <p:txBody>
          <a:bodyPr vert="horz" lIns="91440" tIns="45720" rIns="91440" bIns="45720" rtlCol="0" anchor="t">
            <a:noAutofit/>
          </a:bodyPr>
          <a:lstStyle/>
          <a:p>
            <a:r>
              <a:rPr lang="en-US" sz="3600" u="sng" kern="1200">
                <a:solidFill>
                  <a:schemeClr val="tx1"/>
                </a:solidFill>
                <a:latin typeface="Rockwell Extra Bold" panose="02060903040505020403" pitchFamily="18" charset="0"/>
              </a:rPr>
              <a:t>Isabel Quincy</a:t>
            </a:r>
            <a:br>
              <a:rPr lang="en-US" sz="2800" kern="1200">
                <a:solidFill>
                  <a:schemeClr val="tx1"/>
                </a:solidFill>
                <a:latin typeface="+mj-lt"/>
                <a:ea typeface="+mj-ea"/>
                <a:cs typeface="+mj-cs"/>
              </a:rPr>
            </a:br>
            <a:r>
              <a:rPr lang="en-US" sz="2800" kern="1200">
                <a:solidFill>
                  <a:schemeClr val="tx1"/>
                </a:solidFill>
                <a:latin typeface="Arial Rounded MT Bold" panose="020F0704030504030204" pitchFamily="34" charset="0"/>
              </a:rPr>
              <a:t>Shane Quincy’s wife is a very vital behind the scenes character for McCoy’s expeditions. She lives in the town and gathers the information needed for McCoy to come out on top. While taking care of her daughter Elizabeth makes this all more of the challenge.</a:t>
            </a:r>
          </a:p>
        </p:txBody>
      </p:sp>
      <p:sp>
        <p:nvSpPr>
          <p:cNvPr id="46" name="Freeform: Shape 45">
            <a:extLst>
              <a:ext uri="{FF2B5EF4-FFF2-40B4-BE49-F238E27FC236}">
                <a16:creationId xmlns:a16="http://schemas.microsoft.com/office/drawing/2014/main" id="{E26B9EF5-5D92-4AC7-BC55-FC5C4C98ED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199" y="548"/>
            <a:ext cx="4349752" cy="3142889"/>
          </a:xfrm>
          <a:custGeom>
            <a:avLst/>
            <a:gdLst>
              <a:gd name="connsiteX0" fmla="*/ 229420 w 4349752"/>
              <a:gd name="connsiteY0" fmla="*/ 0 h 3142889"/>
              <a:gd name="connsiteX1" fmla="*/ 4120333 w 4349752"/>
              <a:gd name="connsiteY1" fmla="*/ 0 h 3142889"/>
              <a:gd name="connsiteX2" fmla="*/ 4178840 w 4349752"/>
              <a:gd name="connsiteY2" fmla="*/ 121453 h 3142889"/>
              <a:gd name="connsiteX3" fmla="*/ 4349752 w 4349752"/>
              <a:gd name="connsiteY3" fmla="*/ 968013 h 3142889"/>
              <a:gd name="connsiteX4" fmla="*/ 2174876 w 4349752"/>
              <a:gd name="connsiteY4" fmla="*/ 3142889 h 3142889"/>
              <a:gd name="connsiteX5" fmla="*/ 0 w 4349752"/>
              <a:gd name="connsiteY5" fmla="*/ 968013 h 3142889"/>
              <a:gd name="connsiteX6" fmla="*/ 170913 w 4349752"/>
              <a:gd name="connsiteY6" fmla="*/ 121453 h 314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9752" h="3142889">
                <a:moveTo>
                  <a:pt x="229420" y="0"/>
                </a:moveTo>
                <a:lnTo>
                  <a:pt x="4120333" y="0"/>
                </a:lnTo>
                <a:lnTo>
                  <a:pt x="4178840" y="121453"/>
                </a:lnTo>
                <a:cubicBezTo>
                  <a:pt x="4288894" y="381652"/>
                  <a:pt x="4349752" y="667725"/>
                  <a:pt x="4349752" y="968013"/>
                </a:cubicBezTo>
                <a:cubicBezTo>
                  <a:pt x="4349752" y="2169164"/>
                  <a:pt x="3376027" y="3142889"/>
                  <a:pt x="2174876" y="3142889"/>
                </a:cubicBezTo>
                <a:cubicBezTo>
                  <a:pt x="973725" y="3142889"/>
                  <a:pt x="0" y="2169164"/>
                  <a:pt x="0" y="968013"/>
                </a:cubicBezTo>
                <a:cubicBezTo>
                  <a:pt x="0" y="667725"/>
                  <a:pt x="60858" y="381652"/>
                  <a:pt x="170913" y="12145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F05C5575-0F07-43D0-AE78-81EAA8E67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3759" y="1421356"/>
            <a:ext cx="4538241" cy="5436644"/>
          </a:xfrm>
          <a:custGeom>
            <a:avLst/>
            <a:gdLst>
              <a:gd name="connsiteX0" fmla="*/ 3084645 w 4538241"/>
              <a:gd name="connsiteY0" fmla="*/ 0 h 5436644"/>
              <a:gd name="connsiteX1" fmla="*/ 4285328 w 4538241"/>
              <a:gd name="connsiteY1" fmla="*/ 242407 h 5436644"/>
              <a:gd name="connsiteX2" fmla="*/ 4538241 w 4538241"/>
              <a:gd name="connsiteY2" fmla="*/ 364242 h 5436644"/>
              <a:gd name="connsiteX3" fmla="*/ 4538241 w 4538241"/>
              <a:gd name="connsiteY3" fmla="*/ 5436644 h 5436644"/>
              <a:gd name="connsiteX4" fmla="*/ 1091428 w 4538241"/>
              <a:gd name="connsiteY4" fmla="*/ 5436644 h 5436644"/>
              <a:gd name="connsiteX5" fmla="*/ 903472 w 4538241"/>
              <a:gd name="connsiteY5" fmla="*/ 5265818 h 5436644"/>
              <a:gd name="connsiteX6" fmla="*/ 0 w 4538241"/>
              <a:gd name="connsiteY6" fmla="*/ 3084645 h 5436644"/>
              <a:gd name="connsiteX7" fmla="*/ 3084645 w 4538241"/>
              <a:gd name="connsiteY7" fmla="*/ 0 h 543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8241" h="5436644">
                <a:moveTo>
                  <a:pt x="3084645" y="0"/>
                </a:moveTo>
                <a:cubicBezTo>
                  <a:pt x="3510546" y="0"/>
                  <a:pt x="3916286" y="86315"/>
                  <a:pt x="4285328" y="242407"/>
                </a:cubicBezTo>
                <a:lnTo>
                  <a:pt x="4538241" y="364242"/>
                </a:lnTo>
                <a:lnTo>
                  <a:pt x="4538241" y="5436644"/>
                </a:lnTo>
                <a:lnTo>
                  <a:pt x="1091428" y="5436644"/>
                </a:lnTo>
                <a:lnTo>
                  <a:pt x="903472" y="5265818"/>
                </a:lnTo>
                <a:cubicBezTo>
                  <a:pt x="345261" y="4707608"/>
                  <a:pt x="0" y="3936446"/>
                  <a:pt x="0" y="3084645"/>
                </a:cubicBezTo>
                <a:cubicBezTo>
                  <a:pt x="0" y="1381043"/>
                  <a:pt x="1381043" y="0"/>
                  <a:pt x="3084645"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erson smiling for the camera&#10;&#10;Description automatically generated">
            <a:extLst>
              <a:ext uri="{FF2B5EF4-FFF2-40B4-BE49-F238E27FC236}">
                <a16:creationId xmlns:a16="http://schemas.microsoft.com/office/drawing/2014/main" id="{1FDDB1AC-E6FF-41E3-8FC0-1EFCFDE5ECC0}"/>
              </a:ext>
            </a:extLst>
          </p:cNvPr>
          <p:cNvPicPr>
            <a:picLocks noChangeAspect="1"/>
          </p:cNvPicPr>
          <p:nvPr/>
        </p:nvPicPr>
        <p:blipFill rotWithShape="1">
          <a:blip r:embed="rId2"/>
          <a:srcRect l="8839" r="12905" b="-1"/>
          <a:stretch/>
        </p:blipFill>
        <p:spPr>
          <a:xfrm>
            <a:off x="3639395" y="10"/>
            <a:ext cx="4023360" cy="2980230"/>
          </a:xfrm>
          <a:custGeom>
            <a:avLst/>
            <a:gdLst/>
            <a:ahLst/>
            <a:cxnLst/>
            <a:rect l="l" t="t" r="r" b="b"/>
            <a:pathLst>
              <a:path w="4023360" h="2980240">
                <a:moveTo>
                  <a:pt x="248676" y="0"/>
                </a:moveTo>
                <a:lnTo>
                  <a:pt x="3774684" y="0"/>
                </a:lnTo>
                <a:lnTo>
                  <a:pt x="3780561" y="9674"/>
                </a:lnTo>
                <a:cubicBezTo>
                  <a:pt x="3935405" y="294716"/>
                  <a:pt x="4023360" y="621366"/>
                  <a:pt x="4023360" y="968560"/>
                </a:cubicBezTo>
                <a:cubicBezTo>
                  <a:pt x="4023360" y="2079580"/>
                  <a:pt x="3122700" y="2980240"/>
                  <a:pt x="2011680" y="2980240"/>
                </a:cubicBezTo>
                <a:cubicBezTo>
                  <a:pt x="900660" y="2980240"/>
                  <a:pt x="0" y="2079580"/>
                  <a:pt x="0" y="968560"/>
                </a:cubicBezTo>
                <a:cubicBezTo>
                  <a:pt x="0" y="621366"/>
                  <a:pt x="87955" y="294716"/>
                  <a:pt x="242799" y="9674"/>
                </a:cubicBezTo>
                <a:close/>
              </a:path>
            </a:pathLst>
          </a:custGeom>
        </p:spPr>
      </p:pic>
      <p:pic>
        <p:nvPicPr>
          <p:cNvPr id="5" name="Picture 4" descr="A person standing posing for the camera&#10;&#10;Description automatically generated">
            <a:extLst>
              <a:ext uri="{FF2B5EF4-FFF2-40B4-BE49-F238E27FC236}">
                <a16:creationId xmlns:a16="http://schemas.microsoft.com/office/drawing/2014/main" id="{880A3E73-530C-4773-964F-20626DA7BEDD}"/>
              </a:ext>
            </a:extLst>
          </p:cNvPr>
          <p:cNvPicPr>
            <a:picLocks noChangeAspect="1"/>
          </p:cNvPicPr>
          <p:nvPr/>
        </p:nvPicPr>
        <p:blipFill rotWithShape="1">
          <a:blip r:embed="rId3"/>
          <a:srcRect b="32200"/>
          <a:stretch/>
        </p:blipFill>
        <p:spPr>
          <a:xfrm>
            <a:off x="7816897" y="1584494"/>
            <a:ext cx="4375105" cy="5273507"/>
          </a:xfrm>
          <a:custGeom>
            <a:avLst/>
            <a:gdLst/>
            <a:ahLst/>
            <a:cxnLst/>
            <a:rect l="l" t="t" r="r" b="b"/>
            <a:pathLst>
              <a:path w="4375105" h="5273507">
                <a:moveTo>
                  <a:pt x="2921508" y="0"/>
                </a:moveTo>
                <a:cubicBezTo>
                  <a:pt x="3425728" y="0"/>
                  <a:pt x="3900114" y="127735"/>
                  <a:pt x="4314072" y="352611"/>
                </a:cubicBezTo>
                <a:lnTo>
                  <a:pt x="4375105" y="389689"/>
                </a:lnTo>
                <a:lnTo>
                  <a:pt x="4375105" y="5273507"/>
                </a:lnTo>
                <a:lnTo>
                  <a:pt x="1193705" y="5273507"/>
                </a:lnTo>
                <a:lnTo>
                  <a:pt x="1063158" y="5175886"/>
                </a:lnTo>
                <a:cubicBezTo>
                  <a:pt x="413861" y="4640038"/>
                  <a:pt x="0" y="3829104"/>
                  <a:pt x="0" y="2921508"/>
                </a:cubicBezTo>
                <a:cubicBezTo>
                  <a:pt x="0" y="1308004"/>
                  <a:pt x="1308004" y="0"/>
                  <a:pt x="2921508" y="0"/>
                </a:cubicBezTo>
                <a:close/>
              </a:path>
            </a:pathLst>
          </a:custGeom>
        </p:spPr>
      </p:pic>
    </p:spTree>
    <p:extLst>
      <p:ext uri="{BB962C8B-B14F-4D97-AF65-F5344CB8AC3E}">
        <p14:creationId xmlns:p14="http://schemas.microsoft.com/office/powerpoint/2010/main" val="16363579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6D40AC-9BE4-48BE-B105-4A734D3221FC}"/>
              </a:ext>
            </a:extLst>
          </p:cNvPr>
          <p:cNvPicPr>
            <a:picLocks noChangeAspect="1"/>
          </p:cNvPicPr>
          <p:nvPr/>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702EC43-CE4C-452D-9DD2-BDA4999E1A9D}"/>
              </a:ext>
            </a:extLst>
          </p:cNvPr>
          <p:cNvSpPr>
            <a:spLocks noGrp="1"/>
          </p:cNvSpPr>
          <p:nvPr>
            <p:ph type="title"/>
          </p:nvPr>
        </p:nvSpPr>
        <p:spPr>
          <a:xfrm>
            <a:off x="1386840" y="1089660"/>
            <a:ext cx="9418320" cy="4678680"/>
          </a:xfrm>
          <a:noFill/>
        </p:spPr>
        <p:txBody>
          <a:bodyPr>
            <a:normAutofit fontScale="90000"/>
          </a:bodyPr>
          <a:lstStyle/>
          <a:p>
            <a:pPr algn="ctr"/>
            <a:r>
              <a:rPr lang="en-US" u="sng">
                <a:solidFill>
                  <a:schemeClr val="bg1"/>
                </a:solidFill>
                <a:latin typeface="Rockwell Extra Bold" panose="02060903040505020403" pitchFamily="18" charset="0"/>
              </a:rPr>
              <a:t>Story Line</a:t>
            </a:r>
            <a:br>
              <a:rPr lang="en-US" u="sng">
                <a:solidFill>
                  <a:schemeClr val="bg1"/>
                </a:solidFill>
                <a:latin typeface="Rockwell Extra Bold" panose="02060903040505020403" pitchFamily="18" charset="0"/>
              </a:rPr>
            </a:br>
            <a:r>
              <a:rPr lang="en-US" sz="2800" b="1">
                <a:solidFill>
                  <a:schemeClr val="bg1"/>
                </a:solidFill>
                <a:latin typeface="Quire Sans" panose="020B0502040204020203" pitchFamily="34" charset="0"/>
                <a:cs typeface="Quire Sans" panose="020B0502040204020203" pitchFamily="34" charset="0"/>
              </a:rPr>
              <a:t>One day while McCoy’s out trading a shipment of goods with Quincy at a far away port in Mecca, which takes 2 weeks to reach from Zimbabwe, while she’s away Douglas decides to get back at her for taking most of his clients by taking something that is important to McCoy, Isabel’s daughter. When McCoy comes back from her expedition, she decides to go and take Elizabeth back. Along the way there was many hardships that will affect the history of trade forever. She will look cruelty and death in the eye to recapture Elizabeth.</a:t>
            </a:r>
            <a:br>
              <a:rPr lang="en-US" u="sng">
                <a:solidFill>
                  <a:schemeClr val="bg1"/>
                </a:solidFill>
                <a:latin typeface="Rockwell Extra Bold" panose="02060903040505020403" pitchFamily="18" charset="0"/>
              </a:rPr>
            </a:br>
            <a:endParaRPr lang="en-US" u="sng">
              <a:solidFill>
                <a:schemeClr val="bg1"/>
              </a:solidFill>
              <a:latin typeface="Rockwell Extra Bold" panose="02060903040505020403" pitchFamily="18" charset="0"/>
            </a:endParaRPr>
          </a:p>
        </p:txBody>
      </p:sp>
    </p:spTree>
    <p:extLst>
      <p:ext uri="{BB962C8B-B14F-4D97-AF65-F5344CB8AC3E}">
        <p14:creationId xmlns:p14="http://schemas.microsoft.com/office/powerpoint/2010/main" val="803518028"/>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723D471-B114-4B1F-8E15-4D2FC2E620FE}"/>
              </a:ext>
            </a:extLst>
          </p:cNvPr>
          <p:cNvPicPr>
            <a:picLocks noChangeAspect="1"/>
          </p:cNvPicPr>
          <p:nvPr/>
        </p:nvPicPr>
        <p:blipFill rotWithShape="1">
          <a:blip r:embed="rId2">
            <a:alphaModFix/>
          </a:blip>
          <a:srcRect r="2" b="16146"/>
          <a:stretch/>
        </p:blipFill>
        <p:spPr>
          <a:xfrm>
            <a:off x="5295426" y="315613"/>
            <a:ext cx="6583679" cy="3170722"/>
          </a:xfrm>
          <a:prstGeom prst="rect">
            <a:avLst/>
          </a:prstGeom>
        </p:spPr>
      </p:pic>
      <p:pic>
        <p:nvPicPr>
          <p:cNvPr id="4" name="Picture 3">
            <a:extLst>
              <a:ext uri="{FF2B5EF4-FFF2-40B4-BE49-F238E27FC236}">
                <a16:creationId xmlns:a16="http://schemas.microsoft.com/office/drawing/2014/main" id="{417326C0-E2F2-4B50-AD82-6DD5A8C85716}"/>
              </a:ext>
            </a:extLst>
          </p:cNvPr>
          <p:cNvPicPr>
            <a:picLocks noChangeAspect="1"/>
          </p:cNvPicPr>
          <p:nvPr/>
        </p:nvPicPr>
        <p:blipFill rotWithShape="1">
          <a:blip r:embed="rId3"/>
          <a:srcRect t="24339" r="-2" b="1699"/>
          <a:stretch/>
        </p:blipFill>
        <p:spPr>
          <a:xfrm>
            <a:off x="4730818" y="3859990"/>
            <a:ext cx="6744902" cy="2802937"/>
          </a:xfrm>
          <a:prstGeom prst="rect">
            <a:avLst/>
          </a:prstGeom>
        </p:spPr>
      </p:pic>
      <p:sp>
        <p:nvSpPr>
          <p:cNvPr id="12" name="Rectangle 11">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4F4139-1DB1-44B6-A8B6-1FF74752BD5D}"/>
              </a:ext>
            </a:extLst>
          </p:cNvPr>
          <p:cNvSpPr>
            <a:spLocks noGrp="1"/>
          </p:cNvSpPr>
          <p:nvPr>
            <p:ph type="title"/>
          </p:nvPr>
        </p:nvSpPr>
        <p:spPr>
          <a:xfrm>
            <a:off x="838200" y="1115219"/>
            <a:ext cx="5395912" cy="2387600"/>
          </a:xfrm>
        </p:spPr>
        <p:txBody>
          <a:bodyPr vert="horz" lIns="91440" tIns="45720" rIns="91440" bIns="45720" rtlCol="0" anchor="b">
            <a:normAutofit/>
          </a:bodyPr>
          <a:lstStyle/>
          <a:p>
            <a:r>
              <a:rPr lang="en-US" sz="5000" kern="1200">
                <a:solidFill>
                  <a:schemeClr val="bg1"/>
                </a:solidFill>
                <a:latin typeface="Algerian" panose="04020705040A02060702" pitchFamily="82" charset="0"/>
              </a:rPr>
              <a:t>Weapons used</a:t>
            </a:r>
          </a:p>
        </p:txBody>
      </p:sp>
      <p:cxnSp>
        <p:nvCxnSpPr>
          <p:cNvPr id="14" name="Straight Connector 13">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3D08FAE-5556-4F01-9358-8A22217B9626}"/>
              </a:ext>
            </a:extLst>
          </p:cNvPr>
          <p:cNvSpPr txBox="1"/>
          <p:nvPr/>
        </p:nvSpPr>
        <p:spPr>
          <a:xfrm>
            <a:off x="2956560" y="4191000"/>
            <a:ext cx="1981200" cy="1477328"/>
          </a:xfrm>
          <a:prstGeom prst="rect">
            <a:avLst/>
          </a:prstGeom>
          <a:noFill/>
        </p:spPr>
        <p:txBody>
          <a:bodyPr wrap="square" rtlCol="0">
            <a:spAutoFit/>
          </a:bodyPr>
          <a:lstStyle/>
          <a:p>
            <a:r>
              <a:rPr lang="en-US">
                <a:solidFill>
                  <a:schemeClr val="bg1"/>
                </a:solidFill>
              </a:rPr>
              <a:t>These were the weapons that would be their go </a:t>
            </a:r>
            <a:r>
              <a:rPr lang="en-US" err="1">
                <a:solidFill>
                  <a:schemeClr val="bg1"/>
                </a:solidFill>
              </a:rPr>
              <a:t>to’s</a:t>
            </a:r>
            <a:r>
              <a:rPr lang="en-US">
                <a:solidFill>
                  <a:schemeClr val="bg1"/>
                </a:solidFill>
              </a:rPr>
              <a:t> and easily accessible</a:t>
            </a:r>
          </a:p>
        </p:txBody>
      </p:sp>
      <p:sp>
        <p:nvSpPr>
          <p:cNvPr id="7" name="TextBox 6">
            <a:extLst>
              <a:ext uri="{FF2B5EF4-FFF2-40B4-BE49-F238E27FC236}">
                <a16:creationId xmlns:a16="http://schemas.microsoft.com/office/drawing/2014/main" id="{546BAC3D-0378-47C8-AF0A-DA342526D581}"/>
              </a:ext>
            </a:extLst>
          </p:cNvPr>
          <p:cNvSpPr txBox="1"/>
          <p:nvPr/>
        </p:nvSpPr>
        <p:spPr>
          <a:xfrm>
            <a:off x="3169920" y="1014408"/>
            <a:ext cx="1935480" cy="1477328"/>
          </a:xfrm>
          <a:prstGeom prst="rect">
            <a:avLst/>
          </a:prstGeom>
          <a:noFill/>
        </p:spPr>
        <p:txBody>
          <a:bodyPr wrap="square" rtlCol="0">
            <a:spAutoFit/>
          </a:bodyPr>
          <a:lstStyle/>
          <a:p>
            <a:r>
              <a:rPr lang="en-US">
                <a:solidFill>
                  <a:schemeClr val="bg1"/>
                </a:solidFill>
              </a:rPr>
              <a:t>These would be the backups that they have on the ships for heavy duty cases</a:t>
            </a:r>
          </a:p>
        </p:txBody>
      </p:sp>
    </p:spTree>
    <p:extLst>
      <p:ext uri="{BB962C8B-B14F-4D97-AF65-F5344CB8AC3E}">
        <p14:creationId xmlns:p14="http://schemas.microsoft.com/office/powerpoint/2010/main" val="312923606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hair, wooden, umbrella&#10;&#10;Description automatically generated">
            <a:extLst>
              <a:ext uri="{FF2B5EF4-FFF2-40B4-BE49-F238E27FC236}">
                <a16:creationId xmlns:a16="http://schemas.microsoft.com/office/drawing/2014/main" id="{8F7DF911-1433-445D-BF1C-70146364A698}"/>
              </a:ext>
            </a:extLst>
          </p:cNvPr>
          <p:cNvPicPr>
            <a:picLocks noChangeAspect="1"/>
          </p:cNvPicPr>
          <p:nvPr/>
        </p:nvPicPr>
        <p:blipFill rotWithShape="1">
          <a:blip r:embed="rId2"/>
          <a:srcRect l="2955" t="9091" r="32409"/>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93920E-FCBA-48AA-9B62-7D5C9934CA3C}"/>
              </a:ext>
            </a:extLst>
          </p:cNvPr>
          <p:cNvSpPr>
            <a:spLocks noGrp="1"/>
          </p:cNvSpPr>
          <p:nvPr>
            <p:ph type="title"/>
          </p:nvPr>
        </p:nvSpPr>
        <p:spPr>
          <a:xfrm>
            <a:off x="423719" y="-10463"/>
            <a:ext cx="4023360" cy="1465385"/>
          </a:xfrm>
        </p:spPr>
        <p:txBody>
          <a:bodyPr vert="horz" lIns="91440" tIns="45720" rIns="91440" bIns="45720" rtlCol="0" anchor="b">
            <a:normAutofit/>
          </a:bodyPr>
          <a:lstStyle/>
          <a:p>
            <a:r>
              <a:rPr lang="en-US" sz="4800" u="sng">
                <a:latin typeface="Matura MT Script Capitals" panose="03020802060602070202" pitchFamily="66" charset="0"/>
              </a:rPr>
              <a:t>Game information</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43E1468-3294-4752-A048-6018E4186AA7}"/>
              </a:ext>
            </a:extLst>
          </p:cNvPr>
          <p:cNvSpPr txBox="1"/>
          <p:nvPr/>
        </p:nvSpPr>
        <p:spPr>
          <a:xfrm>
            <a:off x="481029" y="1571137"/>
            <a:ext cx="4389769" cy="2723823"/>
          </a:xfrm>
          <a:prstGeom prst="rect">
            <a:avLst/>
          </a:prstGeom>
          <a:noFill/>
        </p:spPr>
        <p:txBody>
          <a:bodyPr wrap="square" rtlCol="0">
            <a:spAutoFit/>
          </a:bodyPr>
          <a:lstStyle/>
          <a:p>
            <a:r>
              <a:rPr lang="en-US" sz="1900">
                <a:latin typeface="Franklin Gothic Demi Cond" panose="020B0706030402020204" pitchFamily="34" charset="0"/>
                <a:ea typeface="FangSong" panose="020B0503020204020204" pitchFamily="49" charset="-122"/>
                <a:cs typeface="Quire Sans" panose="020B0502040400020003" pitchFamily="34" charset="0"/>
              </a:rPr>
              <a:t>While traveling through the Indian Ocean, McCoy finds a whole other side of herself that she did not know before. She’s facing life or death situations in order to get Elizabeth back and chooses life by slaughtering dozens. On this trip she realizes her personality is not as it seems and her morals change. McCoy has the loss of her crewmates along the way which will scar her forever.</a:t>
            </a:r>
          </a:p>
        </p:txBody>
      </p:sp>
      <p:sp>
        <p:nvSpPr>
          <p:cNvPr id="6" name="TextBox 5">
            <a:extLst>
              <a:ext uri="{FF2B5EF4-FFF2-40B4-BE49-F238E27FC236}">
                <a16:creationId xmlns:a16="http://schemas.microsoft.com/office/drawing/2014/main" id="{D8CAFE13-F38B-4589-A1C4-F63F01A1E1B5}"/>
              </a:ext>
            </a:extLst>
          </p:cNvPr>
          <p:cNvSpPr txBox="1"/>
          <p:nvPr/>
        </p:nvSpPr>
        <p:spPr>
          <a:xfrm>
            <a:off x="423719" y="4546920"/>
            <a:ext cx="4929171" cy="2308324"/>
          </a:xfrm>
          <a:prstGeom prst="rect">
            <a:avLst/>
          </a:prstGeom>
          <a:noFill/>
        </p:spPr>
        <p:txBody>
          <a:bodyPr wrap="square" rtlCol="0">
            <a:spAutoFit/>
          </a:bodyPr>
          <a:lstStyle/>
          <a:p>
            <a:r>
              <a:rPr lang="en-US" sz="3600" b="1">
                <a:latin typeface="Modern No. 20" panose="02070704070505020303" pitchFamily="18" charset="0"/>
              </a:rPr>
              <a:t>TO FOLLOW HER ON HER JOURNEY… CONTINUE IF YOU DARE</a:t>
            </a:r>
          </a:p>
        </p:txBody>
      </p:sp>
    </p:spTree>
    <p:extLst>
      <p:ext uri="{BB962C8B-B14F-4D97-AF65-F5344CB8AC3E}">
        <p14:creationId xmlns:p14="http://schemas.microsoft.com/office/powerpoint/2010/main" val="185207824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8950AD4C-6AF3-49F8-94E1-DBCAFB394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27" name="Freeform: Shape 26">
            <a:extLst>
              <a:ext uri="{FF2B5EF4-FFF2-40B4-BE49-F238E27FC236}">
                <a16:creationId xmlns:a16="http://schemas.microsoft.com/office/drawing/2014/main" id="{DEAEE08D-A745-4391-9073-9E99767E0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04539" y="266074"/>
            <a:ext cx="7489662" cy="6252180"/>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Map&#10;&#10;Description automatically generated">
            <a:extLst>
              <a:ext uri="{FF2B5EF4-FFF2-40B4-BE49-F238E27FC236}">
                <a16:creationId xmlns:a16="http://schemas.microsoft.com/office/drawing/2014/main" id="{70D0FB96-7856-4589-83E3-09279F534F5A}"/>
              </a:ext>
            </a:extLst>
          </p:cNvPr>
          <p:cNvPicPr>
            <a:picLocks noChangeAspect="1"/>
          </p:cNvPicPr>
          <p:nvPr/>
        </p:nvPicPr>
        <p:blipFill rotWithShape="1">
          <a:blip r:embed="rId2"/>
          <a:srcRect r="3476" b="-1"/>
          <a:stretch/>
        </p:blipFill>
        <p:spPr>
          <a:xfrm>
            <a:off x="2659414" y="339746"/>
            <a:ext cx="7203799" cy="6030364"/>
          </a:xfrm>
          <a:custGeom>
            <a:avLst/>
            <a:gdLst/>
            <a:ahLst/>
            <a:cxnLst/>
            <a:rect l="l" t="t" r="r" b="b"/>
            <a:pathLst>
              <a:path w="7203799" h="6030364">
                <a:moveTo>
                  <a:pt x="4122552" y="0"/>
                </a:moveTo>
                <a:cubicBezTo>
                  <a:pt x="4596210"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8" y="5695047"/>
                  <a:pt x="4206802" y="6030364"/>
                  <a:pt x="3475911" y="6030364"/>
                </a:cubicBezTo>
                <a:cubicBezTo>
                  <a:pt x="2362258" y="6030364"/>
                  <a:pt x="1573553" y="5618755"/>
                  <a:pt x="838794" y="4653974"/>
                </a:cubicBezTo>
                <a:cubicBezTo>
                  <a:pt x="742642" y="4527696"/>
                  <a:pt x="648651" y="4412849"/>
                  <a:pt x="557754" y="4301854"/>
                </a:cubicBezTo>
                <a:cubicBezTo>
                  <a:pt x="181022" y="3841635"/>
                  <a:pt x="0" y="3602300"/>
                  <a:pt x="0" y="3192481"/>
                </a:cubicBezTo>
                <a:cubicBezTo>
                  <a:pt x="0" y="2785556"/>
                  <a:pt x="113467" y="2383585"/>
                  <a:pt x="337003" y="1997729"/>
                </a:cubicBezTo>
                <a:cubicBezTo>
                  <a:pt x="555745" y="1620270"/>
                  <a:pt x="868475" y="1274763"/>
                  <a:pt x="1266386" y="971116"/>
                </a:cubicBezTo>
                <a:cubicBezTo>
                  <a:pt x="1657494" y="672565"/>
                  <a:pt x="2122028" y="426344"/>
                  <a:pt x="2610064" y="259166"/>
                </a:cubicBezTo>
                <a:cubicBezTo>
                  <a:pt x="3111238" y="87171"/>
                  <a:pt x="3620296" y="0"/>
                  <a:pt x="4122552" y="0"/>
                </a:cubicBezTo>
                <a:close/>
              </a:path>
            </a:pathLst>
          </a:custGeom>
        </p:spPr>
      </p:pic>
      <p:sp>
        <p:nvSpPr>
          <p:cNvPr id="29" name="Freeform: Shape 28">
            <a:extLst>
              <a:ext uri="{FF2B5EF4-FFF2-40B4-BE49-F238E27FC236}">
                <a16:creationId xmlns:a16="http://schemas.microsoft.com/office/drawing/2014/main" id="{7E862DF0-097D-4BBD-A1A1-35B522C5E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59414" y="339746"/>
            <a:ext cx="7203799" cy="6030364"/>
          </a:xfrm>
          <a:custGeom>
            <a:avLst/>
            <a:gdLst>
              <a:gd name="connsiteX0" fmla="*/ 4090459 w 7203799"/>
              <a:gd name="connsiteY0" fmla="*/ 146611 h 6030364"/>
              <a:gd name="connsiteX1" fmla="*/ 2634463 w 7203799"/>
              <a:gd name="connsiteY1" fmla="*/ 392518 h 6030364"/>
              <a:gd name="connsiteX2" fmla="*/ 1340972 w 7203799"/>
              <a:gd name="connsiteY2" fmla="*/ 1068045 h 6030364"/>
              <a:gd name="connsiteX3" fmla="*/ 446301 w 7203799"/>
              <a:gd name="connsiteY3" fmla="*/ 2042135 h 6030364"/>
              <a:gd name="connsiteX4" fmla="*/ 121886 w 7203799"/>
              <a:gd name="connsiteY4" fmla="*/ 3175764 h 6030364"/>
              <a:gd name="connsiteX5" fmla="*/ 658808 w 7203799"/>
              <a:gd name="connsiteY5" fmla="*/ 4228382 h 6030364"/>
              <a:gd name="connsiteX6" fmla="*/ 929352 w 7203799"/>
              <a:gd name="connsiteY6" fmla="*/ 4562487 h 6030364"/>
              <a:gd name="connsiteX7" fmla="*/ 3467971 w 7203799"/>
              <a:gd name="connsiteY7" fmla="*/ 5868460 h 6030364"/>
              <a:gd name="connsiteX8" fmla="*/ 5395115 w 7203799"/>
              <a:gd name="connsiteY8" fmla="*/ 5065016 h 6030364"/>
              <a:gd name="connsiteX9" fmla="*/ 5629645 w 7203799"/>
              <a:gd name="connsiteY9" fmla="*/ 4905476 h 6030364"/>
              <a:gd name="connsiteX10" fmla="*/ 6696345 w 7203799"/>
              <a:gd name="connsiteY10" fmla="*/ 4071455 h 6030364"/>
              <a:gd name="connsiteX11" fmla="*/ 7056622 w 7203799"/>
              <a:gd name="connsiteY11" fmla="*/ 3175764 h 6030364"/>
              <a:gd name="connsiteX12" fmla="*/ 6247816 w 7203799"/>
              <a:gd name="connsiteY12" fmla="*/ 991737 h 6030364"/>
              <a:gd name="connsiteX13" fmla="*/ 5337969 w 7203799"/>
              <a:gd name="connsiteY13" fmla="*/ 375142 h 6030364"/>
              <a:gd name="connsiteX14" fmla="*/ 4090459 w 7203799"/>
              <a:gd name="connsiteY14" fmla="*/ 146611 h 6030364"/>
              <a:gd name="connsiteX15" fmla="*/ 4122552 w 7203799"/>
              <a:gd name="connsiteY15" fmla="*/ 0 h 6030364"/>
              <a:gd name="connsiteX16" fmla="*/ 5418463 w 7203799"/>
              <a:gd name="connsiteY16" fmla="*/ 240852 h 6030364"/>
              <a:gd name="connsiteX17" fmla="*/ 6363612 w 7203799"/>
              <a:gd name="connsiteY17" fmla="*/ 890695 h 6030364"/>
              <a:gd name="connsiteX18" fmla="*/ 7203799 w 7203799"/>
              <a:gd name="connsiteY18" fmla="*/ 3192481 h 6030364"/>
              <a:gd name="connsiteX19" fmla="*/ 6829541 w 7203799"/>
              <a:gd name="connsiteY19" fmla="*/ 4136467 h 6030364"/>
              <a:gd name="connsiteX20" fmla="*/ 5721456 w 7203799"/>
              <a:gd name="connsiteY20" fmla="*/ 5015457 h 6030364"/>
              <a:gd name="connsiteX21" fmla="*/ 5477826 w 7203799"/>
              <a:gd name="connsiteY21" fmla="*/ 5183599 h 6030364"/>
              <a:gd name="connsiteX22" fmla="*/ 3475911 w 7203799"/>
              <a:gd name="connsiteY22" fmla="*/ 6030364 h 6030364"/>
              <a:gd name="connsiteX23" fmla="*/ 838794 w 7203799"/>
              <a:gd name="connsiteY23" fmla="*/ 4653974 h 6030364"/>
              <a:gd name="connsiteX24" fmla="*/ 557754 w 7203799"/>
              <a:gd name="connsiteY24" fmla="*/ 4301854 h 6030364"/>
              <a:gd name="connsiteX25" fmla="*/ 0 w 7203799"/>
              <a:gd name="connsiteY25" fmla="*/ 3192481 h 6030364"/>
              <a:gd name="connsiteX26" fmla="*/ 337002 w 7203799"/>
              <a:gd name="connsiteY26" fmla="*/ 1997729 h 6030364"/>
              <a:gd name="connsiteX27" fmla="*/ 1266386 w 7203799"/>
              <a:gd name="connsiteY27" fmla="*/ 971116 h 6030364"/>
              <a:gd name="connsiteX28" fmla="*/ 2610064 w 7203799"/>
              <a:gd name="connsiteY28" fmla="*/ 259166 h 6030364"/>
              <a:gd name="connsiteX29" fmla="*/ 4122552 w 7203799"/>
              <a:gd name="connsiteY29" fmla="*/ 0 h 6030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203799" h="6030364">
                <a:moveTo>
                  <a:pt x="4090459" y="146611"/>
                </a:moveTo>
                <a:cubicBezTo>
                  <a:pt x="3606963" y="146611"/>
                  <a:pt x="3116919" y="229322"/>
                  <a:pt x="2634463" y="392518"/>
                </a:cubicBezTo>
                <a:cubicBezTo>
                  <a:pt x="2164657" y="551144"/>
                  <a:pt x="1717473" y="784767"/>
                  <a:pt x="1340972" y="1068045"/>
                </a:cubicBezTo>
                <a:cubicBezTo>
                  <a:pt x="957924" y="1356158"/>
                  <a:pt x="656874" y="1683987"/>
                  <a:pt x="446301" y="2042135"/>
                </a:cubicBezTo>
                <a:cubicBezTo>
                  <a:pt x="231114" y="2408251"/>
                  <a:pt x="121886" y="2789658"/>
                  <a:pt x="121886" y="3175764"/>
                </a:cubicBezTo>
                <a:cubicBezTo>
                  <a:pt x="121886" y="3564616"/>
                  <a:pt x="296147" y="3791707"/>
                  <a:pt x="658808" y="4228382"/>
                </a:cubicBezTo>
                <a:cubicBezTo>
                  <a:pt x="746310" y="4333697"/>
                  <a:pt x="836791" y="4442668"/>
                  <a:pt x="929352" y="4562487"/>
                </a:cubicBezTo>
                <a:cubicBezTo>
                  <a:pt x="1636666" y="5477909"/>
                  <a:pt x="2395913" y="5868460"/>
                  <a:pt x="3467971" y="5868460"/>
                </a:cubicBezTo>
                <a:cubicBezTo>
                  <a:pt x="4171563" y="5868460"/>
                  <a:pt x="4687799" y="5550298"/>
                  <a:pt x="5395115" y="5065016"/>
                </a:cubicBezTo>
                <a:cubicBezTo>
                  <a:pt x="5474133" y="5010792"/>
                  <a:pt x="5553154" y="4957219"/>
                  <a:pt x="5629645" y="4905476"/>
                </a:cubicBezTo>
                <a:cubicBezTo>
                  <a:pt x="6044240" y="4624684"/>
                  <a:pt x="6435769" y="4359438"/>
                  <a:pt x="6696345" y="4071455"/>
                </a:cubicBezTo>
                <a:cubicBezTo>
                  <a:pt x="6945459" y="3796151"/>
                  <a:pt x="7056622" y="3519931"/>
                  <a:pt x="7056622" y="3175764"/>
                </a:cubicBezTo>
                <a:cubicBezTo>
                  <a:pt x="7056622" y="2313128"/>
                  <a:pt x="6769413" y="1537514"/>
                  <a:pt x="6247816" y="991737"/>
                </a:cubicBezTo>
                <a:cubicBezTo>
                  <a:pt x="5992603" y="724794"/>
                  <a:pt x="5686492" y="517301"/>
                  <a:pt x="5337969" y="375142"/>
                </a:cubicBezTo>
                <a:cubicBezTo>
                  <a:pt x="4966082" y="223571"/>
                  <a:pt x="4546427" y="146611"/>
                  <a:pt x="4090459" y="146611"/>
                </a:cubicBezTo>
                <a:close/>
                <a:moveTo>
                  <a:pt x="4122552" y="0"/>
                </a:moveTo>
                <a:cubicBezTo>
                  <a:pt x="4596209"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7" y="5695047"/>
                  <a:pt x="4206801" y="6030364"/>
                  <a:pt x="3475911" y="6030364"/>
                </a:cubicBezTo>
                <a:cubicBezTo>
                  <a:pt x="2362258" y="6030364"/>
                  <a:pt x="1573553" y="5618755"/>
                  <a:pt x="838794" y="4653974"/>
                </a:cubicBezTo>
                <a:cubicBezTo>
                  <a:pt x="742641" y="4527696"/>
                  <a:pt x="648651" y="4412849"/>
                  <a:pt x="557754" y="4301854"/>
                </a:cubicBezTo>
                <a:cubicBezTo>
                  <a:pt x="181022" y="3841635"/>
                  <a:pt x="0" y="3602300"/>
                  <a:pt x="0" y="3192481"/>
                </a:cubicBezTo>
                <a:cubicBezTo>
                  <a:pt x="0" y="2785556"/>
                  <a:pt x="113467" y="2383584"/>
                  <a:pt x="337002" y="1997729"/>
                </a:cubicBezTo>
                <a:cubicBezTo>
                  <a:pt x="555744" y="1620270"/>
                  <a:pt x="868475" y="1274763"/>
                  <a:pt x="1266386" y="971116"/>
                </a:cubicBezTo>
                <a:cubicBezTo>
                  <a:pt x="1657494" y="672565"/>
                  <a:pt x="2122028" y="426344"/>
                  <a:pt x="2610064" y="259166"/>
                </a:cubicBezTo>
                <a:cubicBezTo>
                  <a:pt x="3111237" y="87171"/>
                  <a:pt x="3620296" y="0"/>
                  <a:pt x="4122552"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F2BEBA50-ABC6-49CB-823D-655DBD0FE8C4}"/>
              </a:ext>
            </a:extLst>
          </p:cNvPr>
          <p:cNvSpPr txBox="1"/>
          <p:nvPr/>
        </p:nvSpPr>
        <p:spPr>
          <a:xfrm>
            <a:off x="466531" y="1378982"/>
            <a:ext cx="2192883" cy="3539430"/>
          </a:xfrm>
          <a:prstGeom prst="rect">
            <a:avLst/>
          </a:prstGeom>
          <a:noFill/>
        </p:spPr>
        <p:txBody>
          <a:bodyPr wrap="square" rtlCol="0">
            <a:spAutoFit/>
          </a:bodyPr>
          <a:lstStyle/>
          <a:p>
            <a:r>
              <a:rPr lang="en-US" sz="2800">
                <a:latin typeface="Gill Sans Nova Cond Ultra Bold" panose="020B0B04020104020203" pitchFamily="34" charset="0"/>
              </a:rPr>
              <a:t>This will be the map that McCoy uses to gain wealth and become an infamous manipulator</a:t>
            </a:r>
          </a:p>
        </p:txBody>
      </p:sp>
    </p:spTree>
    <p:extLst>
      <p:ext uri="{BB962C8B-B14F-4D97-AF65-F5344CB8AC3E}">
        <p14:creationId xmlns:p14="http://schemas.microsoft.com/office/powerpoint/2010/main" val="4187196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8D2D9-09B6-4BBC-8850-996C40B047C2}"/>
              </a:ext>
            </a:extLst>
          </p:cNvPr>
          <p:cNvSpPr>
            <a:spLocks noGrp="1"/>
          </p:cNvSpPr>
          <p:nvPr>
            <p:ph type="title"/>
          </p:nvPr>
        </p:nvSpPr>
        <p:spPr>
          <a:xfrm>
            <a:off x="219075" y="257269"/>
            <a:ext cx="5576888" cy="6186394"/>
          </a:xfrm>
        </p:spPr>
        <p:txBody>
          <a:bodyPr>
            <a:normAutofit/>
          </a:bodyPr>
          <a:lstStyle/>
          <a:p>
            <a:r>
              <a:rPr lang="en-US" u="sng">
                <a:latin typeface="Abadi" panose="020B0604020104020204" pitchFamily="34" charset="0"/>
              </a:rPr>
              <a:t>Date: August 5, 1374</a:t>
            </a:r>
            <a:br>
              <a:rPr lang="en-US" u="sng">
                <a:latin typeface="Abadi" panose="020B0604020104020204" pitchFamily="34" charset="0"/>
              </a:rPr>
            </a:br>
            <a:r>
              <a:rPr lang="en-US" sz="2400">
                <a:latin typeface="Abadi" panose="020B0604020104020204" pitchFamily="34" charset="0"/>
              </a:rPr>
              <a:t>When McCoy hears word of Elizabeth’s disappearance, she immediately packs up her ship and gets her crew together. She heads to Surat hoping that she will find Waters with Elizabeth there. When they reach the port, its bustling with activity and trade. While McCoy is hoping to find Elizabeth, she takes her chances of trading in a new city to spread her name and her goods in order to receive payment for her extensive journey.</a:t>
            </a:r>
            <a:br>
              <a:rPr lang="en-US" u="sng">
                <a:latin typeface="Abadi" panose="020B0604020104020204" pitchFamily="34" charset="0"/>
              </a:rPr>
            </a:br>
            <a:endParaRPr lang="en-US" u="sng">
              <a:latin typeface="Abadi" panose="020B0604020104020204" pitchFamily="34" charset="0"/>
            </a:endParaRPr>
          </a:p>
        </p:txBody>
      </p:sp>
      <p:pic>
        <p:nvPicPr>
          <p:cNvPr id="4" name="Picture 3">
            <a:extLst>
              <a:ext uri="{FF2B5EF4-FFF2-40B4-BE49-F238E27FC236}">
                <a16:creationId xmlns:a16="http://schemas.microsoft.com/office/drawing/2014/main" id="{DBB0DDE5-CADA-49C4-A113-BAB45D3EA9D0}"/>
              </a:ext>
            </a:extLst>
          </p:cNvPr>
          <p:cNvPicPr>
            <a:picLocks noChangeAspect="1"/>
          </p:cNvPicPr>
          <p:nvPr/>
        </p:nvPicPr>
        <p:blipFill>
          <a:blip r:embed="rId2"/>
          <a:stretch>
            <a:fillRect/>
          </a:stretch>
        </p:blipFill>
        <p:spPr>
          <a:xfrm>
            <a:off x="5693351" y="1582833"/>
            <a:ext cx="5450899" cy="4560862"/>
          </a:xfrm>
          <a:prstGeom prst="rect">
            <a:avLst/>
          </a:prstGeom>
        </p:spPr>
      </p:pic>
      <p:sp>
        <p:nvSpPr>
          <p:cNvPr id="6" name="Freeform: Shape 5">
            <a:extLst>
              <a:ext uri="{FF2B5EF4-FFF2-40B4-BE49-F238E27FC236}">
                <a16:creationId xmlns:a16="http://schemas.microsoft.com/office/drawing/2014/main" id="{40C17114-7FEC-45C4-A468-D0747FBBD77B}"/>
              </a:ext>
            </a:extLst>
          </p:cNvPr>
          <p:cNvSpPr/>
          <p:nvPr/>
        </p:nvSpPr>
        <p:spPr>
          <a:xfrm>
            <a:off x="6786563" y="3598945"/>
            <a:ext cx="542926" cy="528637"/>
          </a:xfrm>
          <a:custGeom>
            <a:avLst/>
            <a:gdLst>
              <a:gd name="connsiteX0" fmla="*/ 34283 w 1677345"/>
              <a:gd name="connsiteY0" fmla="*/ 1042988 h 1557338"/>
              <a:gd name="connsiteX1" fmla="*/ 120008 w 1677345"/>
              <a:gd name="connsiteY1" fmla="*/ 1128713 h 1557338"/>
              <a:gd name="connsiteX2" fmla="*/ 177158 w 1677345"/>
              <a:gd name="connsiteY2" fmla="*/ 1214438 h 1557338"/>
              <a:gd name="connsiteX3" fmla="*/ 248595 w 1677345"/>
              <a:gd name="connsiteY3" fmla="*/ 1343025 h 1557338"/>
              <a:gd name="connsiteX4" fmla="*/ 305745 w 1677345"/>
              <a:gd name="connsiteY4" fmla="*/ 1428750 h 1557338"/>
              <a:gd name="connsiteX5" fmla="*/ 391470 w 1677345"/>
              <a:gd name="connsiteY5" fmla="*/ 1485900 h 1557338"/>
              <a:gd name="connsiteX6" fmla="*/ 562920 w 1677345"/>
              <a:gd name="connsiteY6" fmla="*/ 1528763 h 1557338"/>
              <a:gd name="connsiteX7" fmla="*/ 605783 w 1677345"/>
              <a:gd name="connsiteY7" fmla="*/ 1543050 h 1557338"/>
              <a:gd name="connsiteX8" fmla="*/ 691508 w 1677345"/>
              <a:gd name="connsiteY8" fmla="*/ 1557338 h 1557338"/>
              <a:gd name="connsiteX9" fmla="*/ 820095 w 1677345"/>
              <a:gd name="connsiteY9" fmla="*/ 1543050 h 1557338"/>
              <a:gd name="connsiteX10" fmla="*/ 1020120 w 1677345"/>
              <a:gd name="connsiteY10" fmla="*/ 1514475 h 1557338"/>
              <a:gd name="connsiteX11" fmla="*/ 1120133 w 1677345"/>
              <a:gd name="connsiteY11" fmla="*/ 1500188 h 1557338"/>
              <a:gd name="connsiteX12" fmla="*/ 1248720 w 1677345"/>
              <a:gd name="connsiteY12" fmla="*/ 1485900 h 1557338"/>
              <a:gd name="connsiteX13" fmla="*/ 1348733 w 1677345"/>
              <a:gd name="connsiteY13" fmla="*/ 1457325 h 1557338"/>
              <a:gd name="connsiteX14" fmla="*/ 1391595 w 1677345"/>
              <a:gd name="connsiteY14" fmla="*/ 1414463 h 1557338"/>
              <a:gd name="connsiteX15" fmla="*/ 1434458 w 1677345"/>
              <a:gd name="connsiteY15" fmla="*/ 1385888 h 1557338"/>
              <a:gd name="connsiteX16" fmla="*/ 1548758 w 1677345"/>
              <a:gd name="connsiteY16" fmla="*/ 1214438 h 1557338"/>
              <a:gd name="connsiteX17" fmla="*/ 1605908 w 1677345"/>
              <a:gd name="connsiteY17" fmla="*/ 1128713 h 1557338"/>
              <a:gd name="connsiteX18" fmla="*/ 1634483 w 1677345"/>
              <a:gd name="connsiteY18" fmla="*/ 1085850 h 1557338"/>
              <a:gd name="connsiteX19" fmla="*/ 1677345 w 1677345"/>
              <a:gd name="connsiteY19" fmla="*/ 1057275 h 1557338"/>
              <a:gd name="connsiteX20" fmla="*/ 1091558 w 1677345"/>
              <a:gd name="connsiteY20" fmla="*/ 1014413 h 1557338"/>
              <a:gd name="connsiteX21" fmla="*/ 977258 w 1677345"/>
              <a:gd name="connsiteY21" fmla="*/ 1000125 h 1557338"/>
              <a:gd name="connsiteX22" fmla="*/ 948683 w 1677345"/>
              <a:gd name="connsiteY22" fmla="*/ 585788 h 1557338"/>
              <a:gd name="connsiteX23" fmla="*/ 920108 w 1677345"/>
              <a:gd name="connsiteY23" fmla="*/ 342900 h 1557338"/>
              <a:gd name="connsiteX24" fmla="*/ 891533 w 1677345"/>
              <a:gd name="connsiteY24" fmla="*/ 42863 h 1557338"/>
              <a:gd name="connsiteX25" fmla="*/ 877245 w 1677345"/>
              <a:gd name="connsiteY25" fmla="*/ 0 h 1557338"/>
              <a:gd name="connsiteX26" fmla="*/ 834383 w 1677345"/>
              <a:gd name="connsiteY26" fmla="*/ 28575 h 1557338"/>
              <a:gd name="connsiteX27" fmla="*/ 777233 w 1677345"/>
              <a:gd name="connsiteY27" fmla="*/ 114300 h 1557338"/>
              <a:gd name="connsiteX28" fmla="*/ 734370 w 1677345"/>
              <a:gd name="connsiteY28" fmla="*/ 128588 h 1557338"/>
              <a:gd name="connsiteX29" fmla="*/ 677220 w 1677345"/>
              <a:gd name="connsiteY29" fmla="*/ 185738 h 1557338"/>
              <a:gd name="connsiteX30" fmla="*/ 648645 w 1677345"/>
              <a:gd name="connsiteY30" fmla="*/ 228600 h 1557338"/>
              <a:gd name="connsiteX31" fmla="*/ 605783 w 1677345"/>
              <a:gd name="connsiteY31" fmla="*/ 257175 h 1557338"/>
              <a:gd name="connsiteX32" fmla="*/ 562920 w 1677345"/>
              <a:gd name="connsiteY32" fmla="*/ 342900 h 1557338"/>
              <a:gd name="connsiteX33" fmla="*/ 520058 w 1677345"/>
              <a:gd name="connsiteY33" fmla="*/ 357188 h 1557338"/>
              <a:gd name="connsiteX34" fmla="*/ 905820 w 1677345"/>
              <a:gd name="connsiteY34" fmla="*/ 400050 h 1557338"/>
              <a:gd name="connsiteX35" fmla="*/ 934395 w 1677345"/>
              <a:gd name="connsiteY35" fmla="*/ 614363 h 1557338"/>
              <a:gd name="connsiteX36" fmla="*/ 948683 w 1677345"/>
              <a:gd name="connsiteY36" fmla="*/ 657225 h 1557338"/>
              <a:gd name="connsiteX37" fmla="*/ 962970 w 1677345"/>
              <a:gd name="connsiteY37" fmla="*/ 728663 h 1557338"/>
              <a:gd name="connsiteX38" fmla="*/ 977258 w 1677345"/>
              <a:gd name="connsiteY38" fmla="*/ 885825 h 1557338"/>
              <a:gd name="connsiteX39" fmla="*/ 1005833 w 1677345"/>
              <a:gd name="connsiteY39" fmla="*/ 971550 h 1557338"/>
              <a:gd name="connsiteX40" fmla="*/ 962970 w 1677345"/>
              <a:gd name="connsiteY40" fmla="*/ 1000125 h 1557338"/>
              <a:gd name="connsiteX41" fmla="*/ 748658 w 1677345"/>
              <a:gd name="connsiteY41" fmla="*/ 1028700 h 1557338"/>
              <a:gd name="connsiteX42" fmla="*/ 705795 w 1677345"/>
              <a:gd name="connsiteY42" fmla="*/ 1042988 h 1557338"/>
              <a:gd name="connsiteX43" fmla="*/ 34283 w 1677345"/>
              <a:gd name="connsiteY43" fmla="*/ 1042988 h 155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77345" h="1557338">
                <a:moveTo>
                  <a:pt x="34283" y="1042988"/>
                </a:moveTo>
                <a:cubicBezTo>
                  <a:pt x="-63348" y="1057276"/>
                  <a:pt x="73870" y="1045664"/>
                  <a:pt x="120008" y="1128713"/>
                </a:cubicBezTo>
                <a:cubicBezTo>
                  <a:pt x="136686" y="1158734"/>
                  <a:pt x="177158" y="1214438"/>
                  <a:pt x="177158" y="1214438"/>
                </a:cubicBezTo>
                <a:cubicBezTo>
                  <a:pt x="202305" y="1289881"/>
                  <a:pt x="183091" y="1244768"/>
                  <a:pt x="248595" y="1343025"/>
                </a:cubicBezTo>
                <a:cubicBezTo>
                  <a:pt x="248596" y="1343026"/>
                  <a:pt x="305743" y="1428749"/>
                  <a:pt x="305745" y="1428750"/>
                </a:cubicBezTo>
                <a:cubicBezTo>
                  <a:pt x="334320" y="1447800"/>
                  <a:pt x="358889" y="1475040"/>
                  <a:pt x="391470" y="1485900"/>
                </a:cubicBezTo>
                <a:cubicBezTo>
                  <a:pt x="564682" y="1543637"/>
                  <a:pt x="389774" y="1490286"/>
                  <a:pt x="562920" y="1528763"/>
                </a:cubicBezTo>
                <a:cubicBezTo>
                  <a:pt x="577622" y="1532030"/>
                  <a:pt x="591081" y="1539783"/>
                  <a:pt x="605783" y="1543050"/>
                </a:cubicBezTo>
                <a:cubicBezTo>
                  <a:pt x="634062" y="1549334"/>
                  <a:pt x="662933" y="1552575"/>
                  <a:pt x="691508" y="1557338"/>
                </a:cubicBezTo>
                <a:lnTo>
                  <a:pt x="820095" y="1543050"/>
                </a:lnTo>
                <a:cubicBezTo>
                  <a:pt x="886881" y="1534339"/>
                  <a:pt x="953445" y="1524000"/>
                  <a:pt x="1020120" y="1514475"/>
                </a:cubicBezTo>
                <a:cubicBezTo>
                  <a:pt x="1053458" y="1509713"/>
                  <a:pt x="1086663" y="1503907"/>
                  <a:pt x="1120133" y="1500188"/>
                </a:cubicBezTo>
                <a:lnTo>
                  <a:pt x="1248720" y="1485900"/>
                </a:lnTo>
                <a:cubicBezTo>
                  <a:pt x="1256345" y="1483994"/>
                  <a:pt x="1336433" y="1465525"/>
                  <a:pt x="1348733" y="1457325"/>
                </a:cubicBezTo>
                <a:cubicBezTo>
                  <a:pt x="1365545" y="1446117"/>
                  <a:pt x="1376073" y="1427398"/>
                  <a:pt x="1391595" y="1414463"/>
                </a:cubicBezTo>
                <a:cubicBezTo>
                  <a:pt x="1404787" y="1403470"/>
                  <a:pt x="1420170" y="1395413"/>
                  <a:pt x="1434458" y="1385888"/>
                </a:cubicBezTo>
                <a:lnTo>
                  <a:pt x="1548758" y="1214438"/>
                </a:lnTo>
                <a:lnTo>
                  <a:pt x="1605908" y="1128713"/>
                </a:lnTo>
                <a:cubicBezTo>
                  <a:pt x="1615433" y="1114425"/>
                  <a:pt x="1620195" y="1095375"/>
                  <a:pt x="1634483" y="1085850"/>
                </a:cubicBezTo>
                <a:lnTo>
                  <a:pt x="1677345" y="1057275"/>
                </a:lnTo>
                <a:cubicBezTo>
                  <a:pt x="1482388" y="927302"/>
                  <a:pt x="1667074" y="1039435"/>
                  <a:pt x="1091558" y="1014413"/>
                </a:cubicBezTo>
                <a:cubicBezTo>
                  <a:pt x="1053198" y="1012745"/>
                  <a:pt x="1015358" y="1004888"/>
                  <a:pt x="977258" y="1000125"/>
                </a:cubicBezTo>
                <a:cubicBezTo>
                  <a:pt x="922819" y="836815"/>
                  <a:pt x="971478" y="996099"/>
                  <a:pt x="948683" y="585788"/>
                </a:cubicBezTo>
                <a:cubicBezTo>
                  <a:pt x="935896" y="355615"/>
                  <a:pt x="937750" y="528140"/>
                  <a:pt x="920108" y="342900"/>
                </a:cubicBezTo>
                <a:cubicBezTo>
                  <a:pt x="909940" y="236139"/>
                  <a:pt x="911988" y="145140"/>
                  <a:pt x="891533" y="42863"/>
                </a:cubicBezTo>
                <a:cubicBezTo>
                  <a:pt x="888579" y="28095"/>
                  <a:pt x="882008" y="14288"/>
                  <a:pt x="877245" y="0"/>
                </a:cubicBezTo>
                <a:cubicBezTo>
                  <a:pt x="862958" y="9525"/>
                  <a:pt x="845690" y="15652"/>
                  <a:pt x="834383" y="28575"/>
                </a:cubicBezTo>
                <a:cubicBezTo>
                  <a:pt x="811768" y="54421"/>
                  <a:pt x="809813" y="103440"/>
                  <a:pt x="777233" y="114300"/>
                </a:cubicBezTo>
                <a:lnTo>
                  <a:pt x="734370" y="128588"/>
                </a:lnTo>
                <a:cubicBezTo>
                  <a:pt x="703199" y="222104"/>
                  <a:pt x="746492" y="130321"/>
                  <a:pt x="677220" y="185738"/>
                </a:cubicBezTo>
                <a:cubicBezTo>
                  <a:pt x="663811" y="196465"/>
                  <a:pt x="660787" y="216458"/>
                  <a:pt x="648645" y="228600"/>
                </a:cubicBezTo>
                <a:cubicBezTo>
                  <a:pt x="636503" y="240742"/>
                  <a:pt x="620070" y="247650"/>
                  <a:pt x="605783" y="257175"/>
                </a:cubicBezTo>
                <a:cubicBezTo>
                  <a:pt x="596371" y="285411"/>
                  <a:pt x="588099" y="322757"/>
                  <a:pt x="562920" y="342900"/>
                </a:cubicBezTo>
                <a:cubicBezTo>
                  <a:pt x="551160" y="352308"/>
                  <a:pt x="534345" y="352425"/>
                  <a:pt x="520058" y="357188"/>
                </a:cubicBezTo>
                <a:cubicBezTo>
                  <a:pt x="700771" y="417426"/>
                  <a:pt x="575696" y="384330"/>
                  <a:pt x="905820" y="400050"/>
                </a:cubicBezTo>
                <a:cubicBezTo>
                  <a:pt x="942324" y="509560"/>
                  <a:pt x="903318" y="381289"/>
                  <a:pt x="934395" y="614363"/>
                </a:cubicBezTo>
                <a:cubicBezTo>
                  <a:pt x="936385" y="629291"/>
                  <a:pt x="945030" y="642614"/>
                  <a:pt x="948683" y="657225"/>
                </a:cubicBezTo>
                <a:cubicBezTo>
                  <a:pt x="954573" y="680784"/>
                  <a:pt x="958208" y="704850"/>
                  <a:pt x="962970" y="728663"/>
                </a:cubicBezTo>
                <a:cubicBezTo>
                  <a:pt x="967733" y="781050"/>
                  <a:pt x="968116" y="834022"/>
                  <a:pt x="977258" y="885825"/>
                </a:cubicBezTo>
                <a:cubicBezTo>
                  <a:pt x="982493" y="915487"/>
                  <a:pt x="1005833" y="971550"/>
                  <a:pt x="1005833" y="971550"/>
                </a:cubicBezTo>
                <a:cubicBezTo>
                  <a:pt x="991545" y="981075"/>
                  <a:pt x="979260" y="994695"/>
                  <a:pt x="962970" y="1000125"/>
                </a:cubicBezTo>
                <a:cubicBezTo>
                  <a:pt x="930899" y="1010815"/>
                  <a:pt x="762835" y="1027125"/>
                  <a:pt x="748658" y="1028700"/>
                </a:cubicBezTo>
                <a:cubicBezTo>
                  <a:pt x="734370" y="1033463"/>
                  <a:pt x="720839" y="1042272"/>
                  <a:pt x="705795" y="1042988"/>
                </a:cubicBezTo>
                <a:cubicBezTo>
                  <a:pt x="392950" y="1057885"/>
                  <a:pt x="131914" y="1028700"/>
                  <a:pt x="34283" y="1042988"/>
                </a:cubicBezTo>
                <a:close/>
              </a:path>
            </a:pathLst>
          </a:custGeom>
          <a:solidFill>
            <a:schemeClr val="accent3">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F5D023BC-D7F7-4F11-9979-241B7FFE1981}"/>
              </a:ext>
            </a:extLst>
          </p:cNvPr>
          <p:cNvCxnSpPr/>
          <p:nvPr/>
        </p:nvCxnSpPr>
        <p:spPr>
          <a:xfrm flipV="1">
            <a:off x="7329489" y="3071813"/>
            <a:ext cx="842961" cy="80010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0554219"/>
      </p:ext>
    </p:extLst>
  </p:cSld>
  <p:clrMapOvr>
    <a:masterClrMapping/>
  </p:clrMapOvr>
  <p:transition spd="slow">
    <p:wheel spokes="1"/>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ap&#10;&#10;Description automatically generated">
            <a:extLst>
              <a:ext uri="{FF2B5EF4-FFF2-40B4-BE49-F238E27FC236}">
                <a16:creationId xmlns:a16="http://schemas.microsoft.com/office/drawing/2014/main" id="{50BB8BF9-3FAA-4842-81F2-A43547775622}"/>
              </a:ext>
            </a:extLst>
          </p:cNvPr>
          <p:cNvPicPr>
            <a:picLocks noChangeAspect="1"/>
          </p:cNvPicPr>
          <p:nvPr/>
        </p:nvPicPr>
        <p:blipFill rotWithShape="1">
          <a:blip r:embed="rId2"/>
          <a:srcRect t="13713" r="-2" b="7172"/>
          <a:stretch/>
        </p:blipFill>
        <p:spPr>
          <a:xfrm>
            <a:off x="20" y="10"/>
            <a:ext cx="8668492" cy="6857990"/>
          </a:xfrm>
          <a:prstGeom prst="rect">
            <a:avLst/>
          </a:prstGeom>
        </p:spPr>
      </p:pic>
      <p:sp>
        <p:nvSpPr>
          <p:cNvPr id="11" name="Rectangle 10">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FBF1F5-381C-41E9-89F1-837CA2878473}"/>
              </a:ext>
            </a:extLst>
          </p:cNvPr>
          <p:cNvSpPr>
            <a:spLocks noGrp="1"/>
          </p:cNvSpPr>
          <p:nvPr>
            <p:ph type="title"/>
          </p:nvPr>
        </p:nvSpPr>
        <p:spPr>
          <a:xfrm>
            <a:off x="7870862" y="1195948"/>
            <a:ext cx="4023360" cy="5009028"/>
          </a:xfrm>
        </p:spPr>
        <p:txBody>
          <a:bodyPr vert="horz" lIns="91440" tIns="45720" rIns="91440" bIns="45720" rtlCol="0" anchor="b">
            <a:noAutofit/>
          </a:bodyPr>
          <a:lstStyle/>
          <a:p>
            <a:r>
              <a:rPr lang="en-US" sz="1900"/>
              <a:t>Leaving Surat with no signs of Elizabeth, she continues to head down the West Coast of India and goes to Calicut and then to Quilon, where the Indian culture grew on her. In Calicut, she finds a former customer of Waters and decides to ask this merchant if he has seen him. Giving no direct answers, she threatens to put his life on the line because there isn’t much more time to waste. Quilon wasn’t much better, while walking through the city she approaches Waters crewmate who didn’t recognize her. She follows him to the port to see if she can find any answers. Thinking that he is going to board Waters ship, she sneaks on saying that she is carrying some of their goods for the next stop the ship is going to. </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lowchart: Connector 4">
            <a:extLst>
              <a:ext uri="{FF2B5EF4-FFF2-40B4-BE49-F238E27FC236}">
                <a16:creationId xmlns:a16="http://schemas.microsoft.com/office/drawing/2014/main" id="{E5ACA772-E7B2-46AF-AD48-56B64076E575}"/>
              </a:ext>
            </a:extLst>
          </p:cNvPr>
          <p:cNvSpPr/>
          <p:nvPr/>
        </p:nvSpPr>
        <p:spPr>
          <a:xfrm>
            <a:off x="1843088" y="3700462"/>
            <a:ext cx="357187" cy="328613"/>
          </a:xfrm>
          <a:prstGeom prst="flowChartConnector">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9743C55-8E67-4CE2-9A63-3E6254821798}"/>
              </a:ext>
            </a:extLst>
          </p:cNvPr>
          <p:cNvSpPr/>
          <p:nvPr/>
        </p:nvSpPr>
        <p:spPr>
          <a:xfrm>
            <a:off x="1115758" y="3700462"/>
            <a:ext cx="885825" cy="846458"/>
          </a:xfrm>
          <a:custGeom>
            <a:avLst/>
            <a:gdLst>
              <a:gd name="connsiteX0" fmla="*/ 34283 w 1677345"/>
              <a:gd name="connsiteY0" fmla="*/ 1042988 h 1557338"/>
              <a:gd name="connsiteX1" fmla="*/ 120008 w 1677345"/>
              <a:gd name="connsiteY1" fmla="*/ 1128713 h 1557338"/>
              <a:gd name="connsiteX2" fmla="*/ 177158 w 1677345"/>
              <a:gd name="connsiteY2" fmla="*/ 1214438 h 1557338"/>
              <a:gd name="connsiteX3" fmla="*/ 248595 w 1677345"/>
              <a:gd name="connsiteY3" fmla="*/ 1343025 h 1557338"/>
              <a:gd name="connsiteX4" fmla="*/ 305745 w 1677345"/>
              <a:gd name="connsiteY4" fmla="*/ 1428750 h 1557338"/>
              <a:gd name="connsiteX5" fmla="*/ 391470 w 1677345"/>
              <a:gd name="connsiteY5" fmla="*/ 1485900 h 1557338"/>
              <a:gd name="connsiteX6" fmla="*/ 562920 w 1677345"/>
              <a:gd name="connsiteY6" fmla="*/ 1528763 h 1557338"/>
              <a:gd name="connsiteX7" fmla="*/ 605783 w 1677345"/>
              <a:gd name="connsiteY7" fmla="*/ 1543050 h 1557338"/>
              <a:gd name="connsiteX8" fmla="*/ 691508 w 1677345"/>
              <a:gd name="connsiteY8" fmla="*/ 1557338 h 1557338"/>
              <a:gd name="connsiteX9" fmla="*/ 820095 w 1677345"/>
              <a:gd name="connsiteY9" fmla="*/ 1543050 h 1557338"/>
              <a:gd name="connsiteX10" fmla="*/ 1020120 w 1677345"/>
              <a:gd name="connsiteY10" fmla="*/ 1514475 h 1557338"/>
              <a:gd name="connsiteX11" fmla="*/ 1120133 w 1677345"/>
              <a:gd name="connsiteY11" fmla="*/ 1500188 h 1557338"/>
              <a:gd name="connsiteX12" fmla="*/ 1248720 w 1677345"/>
              <a:gd name="connsiteY12" fmla="*/ 1485900 h 1557338"/>
              <a:gd name="connsiteX13" fmla="*/ 1348733 w 1677345"/>
              <a:gd name="connsiteY13" fmla="*/ 1457325 h 1557338"/>
              <a:gd name="connsiteX14" fmla="*/ 1391595 w 1677345"/>
              <a:gd name="connsiteY14" fmla="*/ 1414463 h 1557338"/>
              <a:gd name="connsiteX15" fmla="*/ 1434458 w 1677345"/>
              <a:gd name="connsiteY15" fmla="*/ 1385888 h 1557338"/>
              <a:gd name="connsiteX16" fmla="*/ 1548758 w 1677345"/>
              <a:gd name="connsiteY16" fmla="*/ 1214438 h 1557338"/>
              <a:gd name="connsiteX17" fmla="*/ 1605908 w 1677345"/>
              <a:gd name="connsiteY17" fmla="*/ 1128713 h 1557338"/>
              <a:gd name="connsiteX18" fmla="*/ 1634483 w 1677345"/>
              <a:gd name="connsiteY18" fmla="*/ 1085850 h 1557338"/>
              <a:gd name="connsiteX19" fmla="*/ 1677345 w 1677345"/>
              <a:gd name="connsiteY19" fmla="*/ 1057275 h 1557338"/>
              <a:gd name="connsiteX20" fmla="*/ 1091558 w 1677345"/>
              <a:gd name="connsiteY20" fmla="*/ 1014413 h 1557338"/>
              <a:gd name="connsiteX21" fmla="*/ 977258 w 1677345"/>
              <a:gd name="connsiteY21" fmla="*/ 1000125 h 1557338"/>
              <a:gd name="connsiteX22" fmla="*/ 948683 w 1677345"/>
              <a:gd name="connsiteY22" fmla="*/ 585788 h 1557338"/>
              <a:gd name="connsiteX23" fmla="*/ 920108 w 1677345"/>
              <a:gd name="connsiteY23" fmla="*/ 342900 h 1557338"/>
              <a:gd name="connsiteX24" fmla="*/ 891533 w 1677345"/>
              <a:gd name="connsiteY24" fmla="*/ 42863 h 1557338"/>
              <a:gd name="connsiteX25" fmla="*/ 877245 w 1677345"/>
              <a:gd name="connsiteY25" fmla="*/ 0 h 1557338"/>
              <a:gd name="connsiteX26" fmla="*/ 834383 w 1677345"/>
              <a:gd name="connsiteY26" fmla="*/ 28575 h 1557338"/>
              <a:gd name="connsiteX27" fmla="*/ 777233 w 1677345"/>
              <a:gd name="connsiteY27" fmla="*/ 114300 h 1557338"/>
              <a:gd name="connsiteX28" fmla="*/ 734370 w 1677345"/>
              <a:gd name="connsiteY28" fmla="*/ 128588 h 1557338"/>
              <a:gd name="connsiteX29" fmla="*/ 677220 w 1677345"/>
              <a:gd name="connsiteY29" fmla="*/ 185738 h 1557338"/>
              <a:gd name="connsiteX30" fmla="*/ 648645 w 1677345"/>
              <a:gd name="connsiteY30" fmla="*/ 228600 h 1557338"/>
              <a:gd name="connsiteX31" fmla="*/ 605783 w 1677345"/>
              <a:gd name="connsiteY31" fmla="*/ 257175 h 1557338"/>
              <a:gd name="connsiteX32" fmla="*/ 562920 w 1677345"/>
              <a:gd name="connsiteY32" fmla="*/ 342900 h 1557338"/>
              <a:gd name="connsiteX33" fmla="*/ 520058 w 1677345"/>
              <a:gd name="connsiteY33" fmla="*/ 357188 h 1557338"/>
              <a:gd name="connsiteX34" fmla="*/ 905820 w 1677345"/>
              <a:gd name="connsiteY34" fmla="*/ 400050 h 1557338"/>
              <a:gd name="connsiteX35" fmla="*/ 934395 w 1677345"/>
              <a:gd name="connsiteY35" fmla="*/ 614363 h 1557338"/>
              <a:gd name="connsiteX36" fmla="*/ 948683 w 1677345"/>
              <a:gd name="connsiteY36" fmla="*/ 657225 h 1557338"/>
              <a:gd name="connsiteX37" fmla="*/ 962970 w 1677345"/>
              <a:gd name="connsiteY37" fmla="*/ 728663 h 1557338"/>
              <a:gd name="connsiteX38" fmla="*/ 977258 w 1677345"/>
              <a:gd name="connsiteY38" fmla="*/ 885825 h 1557338"/>
              <a:gd name="connsiteX39" fmla="*/ 1005833 w 1677345"/>
              <a:gd name="connsiteY39" fmla="*/ 971550 h 1557338"/>
              <a:gd name="connsiteX40" fmla="*/ 962970 w 1677345"/>
              <a:gd name="connsiteY40" fmla="*/ 1000125 h 1557338"/>
              <a:gd name="connsiteX41" fmla="*/ 748658 w 1677345"/>
              <a:gd name="connsiteY41" fmla="*/ 1028700 h 1557338"/>
              <a:gd name="connsiteX42" fmla="*/ 705795 w 1677345"/>
              <a:gd name="connsiteY42" fmla="*/ 1042988 h 1557338"/>
              <a:gd name="connsiteX43" fmla="*/ 34283 w 1677345"/>
              <a:gd name="connsiteY43" fmla="*/ 1042988 h 155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77345" h="1557338">
                <a:moveTo>
                  <a:pt x="34283" y="1042988"/>
                </a:moveTo>
                <a:cubicBezTo>
                  <a:pt x="-63348" y="1057276"/>
                  <a:pt x="73870" y="1045664"/>
                  <a:pt x="120008" y="1128713"/>
                </a:cubicBezTo>
                <a:cubicBezTo>
                  <a:pt x="136686" y="1158734"/>
                  <a:pt x="177158" y="1214438"/>
                  <a:pt x="177158" y="1214438"/>
                </a:cubicBezTo>
                <a:cubicBezTo>
                  <a:pt x="202305" y="1289881"/>
                  <a:pt x="183091" y="1244768"/>
                  <a:pt x="248595" y="1343025"/>
                </a:cubicBezTo>
                <a:cubicBezTo>
                  <a:pt x="248596" y="1343026"/>
                  <a:pt x="305743" y="1428749"/>
                  <a:pt x="305745" y="1428750"/>
                </a:cubicBezTo>
                <a:cubicBezTo>
                  <a:pt x="334320" y="1447800"/>
                  <a:pt x="358889" y="1475040"/>
                  <a:pt x="391470" y="1485900"/>
                </a:cubicBezTo>
                <a:cubicBezTo>
                  <a:pt x="564682" y="1543637"/>
                  <a:pt x="389774" y="1490286"/>
                  <a:pt x="562920" y="1528763"/>
                </a:cubicBezTo>
                <a:cubicBezTo>
                  <a:pt x="577622" y="1532030"/>
                  <a:pt x="591081" y="1539783"/>
                  <a:pt x="605783" y="1543050"/>
                </a:cubicBezTo>
                <a:cubicBezTo>
                  <a:pt x="634062" y="1549334"/>
                  <a:pt x="662933" y="1552575"/>
                  <a:pt x="691508" y="1557338"/>
                </a:cubicBezTo>
                <a:lnTo>
                  <a:pt x="820095" y="1543050"/>
                </a:lnTo>
                <a:cubicBezTo>
                  <a:pt x="886881" y="1534339"/>
                  <a:pt x="953445" y="1524000"/>
                  <a:pt x="1020120" y="1514475"/>
                </a:cubicBezTo>
                <a:cubicBezTo>
                  <a:pt x="1053458" y="1509713"/>
                  <a:pt x="1086663" y="1503907"/>
                  <a:pt x="1120133" y="1500188"/>
                </a:cubicBezTo>
                <a:lnTo>
                  <a:pt x="1248720" y="1485900"/>
                </a:lnTo>
                <a:cubicBezTo>
                  <a:pt x="1256345" y="1483994"/>
                  <a:pt x="1336433" y="1465525"/>
                  <a:pt x="1348733" y="1457325"/>
                </a:cubicBezTo>
                <a:cubicBezTo>
                  <a:pt x="1365545" y="1446117"/>
                  <a:pt x="1376073" y="1427398"/>
                  <a:pt x="1391595" y="1414463"/>
                </a:cubicBezTo>
                <a:cubicBezTo>
                  <a:pt x="1404787" y="1403470"/>
                  <a:pt x="1420170" y="1395413"/>
                  <a:pt x="1434458" y="1385888"/>
                </a:cubicBezTo>
                <a:lnTo>
                  <a:pt x="1548758" y="1214438"/>
                </a:lnTo>
                <a:lnTo>
                  <a:pt x="1605908" y="1128713"/>
                </a:lnTo>
                <a:cubicBezTo>
                  <a:pt x="1615433" y="1114425"/>
                  <a:pt x="1620195" y="1095375"/>
                  <a:pt x="1634483" y="1085850"/>
                </a:cubicBezTo>
                <a:lnTo>
                  <a:pt x="1677345" y="1057275"/>
                </a:lnTo>
                <a:cubicBezTo>
                  <a:pt x="1482388" y="927302"/>
                  <a:pt x="1667074" y="1039435"/>
                  <a:pt x="1091558" y="1014413"/>
                </a:cubicBezTo>
                <a:cubicBezTo>
                  <a:pt x="1053198" y="1012745"/>
                  <a:pt x="1015358" y="1004888"/>
                  <a:pt x="977258" y="1000125"/>
                </a:cubicBezTo>
                <a:cubicBezTo>
                  <a:pt x="922819" y="836815"/>
                  <a:pt x="971478" y="996099"/>
                  <a:pt x="948683" y="585788"/>
                </a:cubicBezTo>
                <a:cubicBezTo>
                  <a:pt x="935896" y="355615"/>
                  <a:pt x="937750" y="528140"/>
                  <a:pt x="920108" y="342900"/>
                </a:cubicBezTo>
                <a:cubicBezTo>
                  <a:pt x="909940" y="236139"/>
                  <a:pt x="911988" y="145140"/>
                  <a:pt x="891533" y="42863"/>
                </a:cubicBezTo>
                <a:cubicBezTo>
                  <a:pt x="888579" y="28095"/>
                  <a:pt x="882008" y="14288"/>
                  <a:pt x="877245" y="0"/>
                </a:cubicBezTo>
                <a:cubicBezTo>
                  <a:pt x="862958" y="9525"/>
                  <a:pt x="845690" y="15652"/>
                  <a:pt x="834383" y="28575"/>
                </a:cubicBezTo>
                <a:cubicBezTo>
                  <a:pt x="811768" y="54421"/>
                  <a:pt x="809813" y="103440"/>
                  <a:pt x="777233" y="114300"/>
                </a:cubicBezTo>
                <a:lnTo>
                  <a:pt x="734370" y="128588"/>
                </a:lnTo>
                <a:cubicBezTo>
                  <a:pt x="703199" y="222104"/>
                  <a:pt x="746492" y="130321"/>
                  <a:pt x="677220" y="185738"/>
                </a:cubicBezTo>
                <a:cubicBezTo>
                  <a:pt x="663811" y="196465"/>
                  <a:pt x="660787" y="216458"/>
                  <a:pt x="648645" y="228600"/>
                </a:cubicBezTo>
                <a:cubicBezTo>
                  <a:pt x="636503" y="240742"/>
                  <a:pt x="620070" y="247650"/>
                  <a:pt x="605783" y="257175"/>
                </a:cubicBezTo>
                <a:cubicBezTo>
                  <a:pt x="596371" y="285411"/>
                  <a:pt x="588099" y="322757"/>
                  <a:pt x="562920" y="342900"/>
                </a:cubicBezTo>
                <a:cubicBezTo>
                  <a:pt x="551160" y="352308"/>
                  <a:pt x="534345" y="352425"/>
                  <a:pt x="520058" y="357188"/>
                </a:cubicBezTo>
                <a:cubicBezTo>
                  <a:pt x="700771" y="417426"/>
                  <a:pt x="575696" y="384330"/>
                  <a:pt x="905820" y="400050"/>
                </a:cubicBezTo>
                <a:cubicBezTo>
                  <a:pt x="942324" y="509560"/>
                  <a:pt x="903318" y="381289"/>
                  <a:pt x="934395" y="614363"/>
                </a:cubicBezTo>
                <a:cubicBezTo>
                  <a:pt x="936385" y="629291"/>
                  <a:pt x="945030" y="642614"/>
                  <a:pt x="948683" y="657225"/>
                </a:cubicBezTo>
                <a:cubicBezTo>
                  <a:pt x="954573" y="680784"/>
                  <a:pt x="958208" y="704850"/>
                  <a:pt x="962970" y="728663"/>
                </a:cubicBezTo>
                <a:cubicBezTo>
                  <a:pt x="967733" y="781050"/>
                  <a:pt x="968116" y="834022"/>
                  <a:pt x="977258" y="885825"/>
                </a:cubicBezTo>
                <a:cubicBezTo>
                  <a:pt x="982493" y="915487"/>
                  <a:pt x="1005833" y="971550"/>
                  <a:pt x="1005833" y="971550"/>
                </a:cubicBezTo>
                <a:cubicBezTo>
                  <a:pt x="991545" y="981075"/>
                  <a:pt x="979260" y="994695"/>
                  <a:pt x="962970" y="1000125"/>
                </a:cubicBezTo>
                <a:cubicBezTo>
                  <a:pt x="930899" y="1010815"/>
                  <a:pt x="762835" y="1027125"/>
                  <a:pt x="748658" y="1028700"/>
                </a:cubicBezTo>
                <a:cubicBezTo>
                  <a:pt x="734370" y="1033463"/>
                  <a:pt x="720839" y="1042272"/>
                  <a:pt x="705795" y="1042988"/>
                </a:cubicBezTo>
                <a:cubicBezTo>
                  <a:pt x="392950" y="1057885"/>
                  <a:pt x="131914" y="1028700"/>
                  <a:pt x="34283" y="1042988"/>
                </a:cubicBezTo>
                <a:close/>
              </a:path>
            </a:pathLst>
          </a:cu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F6F7340E-9985-4F6D-B536-EDED36887306}"/>
              </a:ext>
            </a:extLst>
          </p:cNvPr>
          <p:cNvSpPr/>
          <p:nvPr/>
        </p:nvSpPr>
        <p:spPr>
          <a:xfrm rot="3823930">
            <a:off x="1032830" y="5503637"/>
            <a:ext cx="2179465" cy="276713"/>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a:extLst>
              <a:ext uri="{FF2B5EF4-FFF2-40B4-BE49-F238E27FC236}">
                <a16:creationId xmlns:a16="http://schemas.microsoft.com/office/drawing/2014/main" id="{00C27437-6CED-4ED4-B50B-64601D0C2028}"/>
              </a:ext>
            </a:extLst>
          </p:cNvPr>
          <p:cNvSpPr/>
          <p:nvPr/>
        </p:nvSpPr>
        <p:spPr>
          <a:xfrm>
            <a:off x="2371726" y="5477686"/>
            <a:ext cx="357187" cy="328613"/>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a:extLst>
              <a:ext uri="{FF2B5EF4-FFF2-40B4-BE49-F238E27FC236}">
                <a16:creationId xmlns:a16="http://schemas.microsoft.com/office/drawing/2014/main" id="{7A2B572A-14F6-4B27-993F-B6F8BD6D23B9}"/>
              </a:ext>
            </a:extLst>
          </p:cNvPr>
          <p:cNvSpPr/>
          <p:nvPr/>
        </p:nvSpPr>
        <p:spPr>
          <a:xfrm>
            <a:off x="2678024" y="6408454"/>
            <a:ext cx="357187" cy="328613"/>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1965651"/>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3" name="Rectangle 24">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F55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FC6100-5DB4-4CA2-B186-D8EA8185CDCB}"/>
              </a:ext>
            </a:extLst>
          </p:cNvPr>
          <p:cNvSpPr>
            <a:spLocks noGrp="1"/>
          </p:cNvSpPr>
          <p:nvPr>
            <p:ph type="title"/>
          </p:nvPr>
        </p:nvSpPr>
        <p:spPr>
          <a:xfrm>
            <a:off x="8689014" y="226632"/>
            <a:ext cx="3246599" cy="6345618"/>
          </a:xfrm>
        </p:spPr>
        <p:txBody>
          <a:bodyPr vert="horz" lIns="91440" tIns="45720" rIns="91440" bIns="45720" rtlCol="0" anchor="ctr">
            <a:normAutofit/>
          </a:bodyPr>
          <a:lstStyle/>
          <a:p>
            <a:r>
              <a:rPr lang="en-US" sz="1550">
                <a:solidFill>
                  <a:srgbClr val="FFFFFF"/>
                </a:solidFill>
                <a:latin typeface="Aharoni" panose="020B0604020202020204" pitchFamily="2" charset="-79"/>
                <a:cs typeface="Aharoni" panose="020B0604020202020204" pitchFamily="2" charset="-79"/>
              </a:rPr>
              <a:t>As McCoy is hiding in the storage space, she overhears the crewmates talking about how Waters has taken a separate ship, with Elizabeth onboard, to Palembang and that the ship that she’s on is also going there for trade opportunities. 4 nights later, they arrive in the port. She sneaks off once she hears no more movement on the ship and sets off into town. Luckily, some of her loyal customers are there and informs her on Waters movements around the city with who they figure is Elizabeth. They didn’t know where he was heading to, so McCoy took it into her own hands. By horseback she travels eastward and a day later, she arrives in a small town called </a:t>
            </a:r>
            <a:r>
              <a:rPr lang="en-US" sz="1550" err="1">
                <a:solidFill>
                  <a:srgbClr val="FFFFFF"/>
                </a:solidFill>
                <a:latin typeface="Aharoni" panose="020B0604020202020204" pitchFamily="2" charset="-79"/>
                <a:cs typeface="Aharoni" panose="020B0604020202020204" pitchFamily="2" charset="-79"/>
              </a:rPr>
              <a:t>Panai</a:t>
            </a:r>
            <a:r>
              <a:rPr lang="en-US" sz="1550">
                <a:solidFill>
                  <a:srgbClr val="FFFFFF"/>
                </a:solidFill>
                <a:latin typeface="Aharoni" panose="020B0604020202020204" pitchFamily="2" charset="-79"/>
                <a:cs typeface="Aharoni" panose="020B0604020202020204" pitchFamily="2" charset="-79"/>
              </a:rPr>
              <a:t>. Walking around she sees a suspicious old women trying to sell her glassware, but no signs of Waters. She goes up to the lady and asks her a few questions. </a:t>
            </a:r>
          </a:p>
        </p:txBody>
      </p:sp>
      <p:sp>
        <p:nvSpPr>
          <p:cNvPr id="27"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Map&#10;&#10;Description automatically generated">
            <a:extLst>
              <a:ext uri="{FF2B5EF4-FFF2-40B4-BE49-F238E27FC236}">
                <a16:creationId xmlns:a16="http://schemas.microsoft.com/office/drawing/2014/main" id="{2DA25F11-AAE0-4373-BF57-0355A541EBC9}"/>
              </a:ext>
            </a:extLst>
          </p:cNvPr>
          <p:cNvPicPr>
            <a:picLocks noChangeAspect="1"/>
          </p:cNvPicPr>
          <p:nvPr/>
        </p:nvPicPr>
        <p:blipFill rotWithShape="1">
          <a:blip r:embed="rId2"/>
          <a:srcRect t="2717"/>
          <a:stretch/>
        </p:blipFill>
        <p:spPr>
          <a:xfrm>
            <a:off x="976250" y="914400"/>
            <a:ext cx="7327741" cy="4918766"/>
          </a:xfrm>
          <a:prstGeom prst="rect">
            <a:avLst/>
          </a:prstGeom>
          <a:effectLst/>
        </p:spPr>
      </p:pic>
      <p:sp>
        <p:nvSpPr>
          <p:cNvPr id="28" name="Flowchart: Connector 27">
            <a:extLst>
              <a:ext uri="{FF2B5EF4-FFF2-40B4-BE49-F238E27FC236}">
                <a16:creationId xmlns:a16="http://schemas.microsoft.com/office/drawing/2014/main" id="{70FB3159-3BB3-4D44-AC8B-A9086CCB39C6}"/>
              </a:ext>
            </a:extLst>
          </p:cNvPr>
          <p:cNvSpPr/>
          <p:nvPr/>
        </p:nvSpPr>
        <p:spPr>
          <a:xfrm>
            <a:off x="1985963" y="2228850"/>
            <a:ext cx="357187" cy="357188"/>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D1DAF66F-CD2A-4E4A-85F7-86156A03A2A7}"/>
              </a:ext>
            </a:extLst>
          </p:cNvPr>
          <p:cNvSpPr/>
          <p:nvPr/>
        </p:nvSpPr>
        <p:spPr>
          <a:xfrm>
            <a:off x="909607" y="2228850"/>
            <a:ext cx="1533556" cy="1200150"/>
          </a:xfrm>
          <a:custGeom>
            <a:avLst/>
            <a:gdLst>
              <a:gd name="connsiteX0" fmla="*/ 34283 w 1677345"/>
              <a:gd name="connsiteY0" fmla="*/ 1042988 h 1557338"/>
              <a:gd name="connsiteX1" fmla="*/ 120008 w 1677345"/>
              <a:gd name="connsiteY1" fmla="*/ 1128713 h 1557338"/>
              <a:gd name="connsiteX2" fmla="*/ 177158 w 1677345"/>
              <a:gd name="connsiteY2" fmla="*/ 1214438 h 1557338"/>
              <a:gd name="connsiteX3" fmla="*/ 248595 w 1677345"/>
              <a:gd name="connsiteY3" fmla="*/ 1343025 h 1557338"/>
              <a:gd name="connsiteX4" fmla="*/ 305745 w 1677345"/>
              <a:gd name="connsiteY4" fmla="*/ 1428750 h 1557338"/>
              <a:gd name="connsiteX5" fmla="*/ 391470 w 1677345"/>
              <a:gd name="connsiteY5" fmla="*/ 1485900 h 1557338"/>
              <a:gd name="connsiteX6" fmla="*/ 562920 w 1677345"/>
              <a:gd name="connsiteY6" fmla="*/ 1528763 h 1557338"/>
              <a:gd name="connsiteX7" fmla="*/ 605783 w 1677345"/>
              <a:gd name="connsiteY7" fmla="*/ 1543050 h 1557338"/>
              <a:gd name="connsiteX8" fmla="*/ 691508 w 1677345"/>
              <a:gd name="connsiteY8" fmla="*/ 1557338 h 1557338"/>
              <a:gd name="connsiteX9" fmla="*/ 820095 w 1677345"/>
              <a:gd name="connsiteY9" fmla="*/ 1543050 h 1557338"/>
              <a:gd name="connsiteX10" fmla="*/ 1020120 w 1677345"/>
              <a:gd name="connsiteY10" fmla="*/ 1514475 h 1557338"/>
              <a:gd name="connsiteX11" fmla="*/ 1120133 w 1677345"/>
              <a:gd name="connsiteY11" fmla="*/ 1500188 h 1557338"/>
              <a:gd name="connsiteX12" fmla="*/ 1248720 w 1677345"/>
              <a:gd name="connsiteY12" fmla="*/ 1485900 h 1557338"/>
              <a:gd name="connsiteX13" fmla="*/ 1348733 w 1677345"/>
              <a:gd name="connsiteY13" fmla="*/ 1457325 h 1557338"/>
              <a:gd name="connsiteX14" fmla="*/ 1391595 w 1677345"/>
              <a:gd name="connsiteY14" fmla="*/ 1414463 h 1557338"/>
              <a:gd name="connsiteX15" fmla="*/ 1434458 w 1677345"/>
              <a:gd name="connsiteY15" fmla="*/ 1385888 h 1557338"/>
              <a:gd name="connsiteX16" fmla="*/ 1548758 w 1677345"/>
              <a:gd name="connsiteY16" fmla="*/ 1214438 h 1557338"/>
              <a:gd name="connsiteX17" fmla="*/ 1605908 w 1677345"/>
              <a:gd name="connsiteY17" fmla="*/ 1128713 h 1557338"/>
              <a:gd name="connsiteX18" fmla="*/ 1634483 w 1677345"/>
              <a:gd name="connsiteY18" fmla="*/ 1085850 h 1557338"/>
              <a:gd name="connsiteX19" fmla="*/ 1677345 w 1677345"/>
              <a:gd name="connsiteY19" fmla="*/ 1057275 h 1557338"/>
              <a:gd name="connsiteX20" fmla="*/ 1091558 w 1677345"/>
              <a:gd name="connsiteY20" fmla="*/ 1014413 h 1557338"/>
              <a:gd name="connsiteX21" fmla="*/ 977258 w 1677345"/>
              <a:gd name="connsiteY21" fmla="*/ 1000125 h 1557338"/>
              <a:gd name="connsiteX22" fmla="*/ 948683 w 1677345"/>
              <a:gd name="connsiteY22" fmla="*/ 585788 h 1557338"/>
              <a:gd name="connsiteX23" fmla="*/ 920108 w 1677345"/>
              <a:gd name="connsiteY23" fmla="*/ 342900 h 1557338"/>
              <a:gd name="connsiteX24" fmla="*/ 891533 w 1677345"/>
              <a:gd name="connsiteY24" fmla="*/ 42863 h 1557338"/>
              <a:gd name="connsiteX25" fmla="*/ 877245 w 1677345"/>
              <a:gd name="connsiteY25" fmla="*/ 0 h 1557338"/>
              <a:gd name="connsiteX26" fmla="*/ 834383 w 1677345"/>
              <a:gd name="connsiteY26" fmla="*/ 28575 h 1557338"/>
              <a:gd name="connsiteX27" fmla="*/ 777233 w 1677345"/>
              <a:gd name="connsiteY27" fmla="*/ 114300 h 1557338"/>
              <a:gd name="connsiteX28" fmla="*/ 734370 w 1677345"/>
              <a:gd name="connsiteY28" fmla="*/ 128588 h 1557338"/>
              <a:gd name="connsiteX29" fmla="*/ 677220 w 1677345"/>
              <a:gd name="connsiteY29" fmla="*/ 185738 h 1557338"/>
              <a:gd name="connsiteX30" fmla="*/ 648645 w 1677345"/>
              <a:gd name="connsiteY30" fmla="*/ 228600 h 1557338"/>
              <a:gd name="connsiteX31" fmla="*/ 605783 w 1677345"/>
              <a:gd name="connsiteY31" fmla="*/ 257175 h 1557338"/>
              <a:gd name="connsiteX32" fmla="*/ 562920 w 1677345"/>
              <a:gd name="connsiteY32" fmla="*/ 342900 h 1557338"/>
              <a:gd name="connsiteX33" fmla="*/ 520058 w 1677345"/>
              <a:gd name="connsiteY33" fmla="*/ 357188 h 1557338"/>
              <a:gd name="connsiteX34" fmla="*/ 905820 w 1677345"/>
              <a:gd name="connsiteY34" fmla="*/ 400050 h 1557338"/>
              <a:gd name="connsiteX35" fmla="*/ 934395 w 1677345"/>
              <a:gd name="connsiteY35" fmla="*/ 614363 h 1557338"/>
              <a:gd name="connsiteX36" fmla="*/ 948683 w 1677345"/>
              <a:gd name="connsiteY36" fmla="*/ 657225 h 1557338"/>
              <a:gd name="connsiteX37" fmla="*/ 962970 w 1677345"/>
              <a:gd name="connsiteY37" fmla="*/ 728663 h 1557338"/>
              <a:gd name="connsiteX38" fmla="*/ 977258 w 1677345"/>
              <a:gd name="connsiteY38" fmla="*/ 885825 h 1557338"/>
              <a:gd name="connsiteX39" fmla="*/ 1005833 w 1677345"/>
              <a:gd name="connsiteY39" fmla="*/ 971550 h 1557338"/>
              <a:gd name="connsiteX40" fmla="*/ 962970 w 1677345"/>
              <a:gd name="connsiteY40" fmla="*/ 1000125 h 1557338"/>
              <a:gd name="connsiteX41" fmla="*/ 748658 w 1677345"/>
              <a:gd name="connsiteY41" fmla="*/ 1028700 h 1557338"/>
              <a:gd name="connsiteX42" fmla="*/ 705795 w 1677345"/>
              <a:gd name="connsiteY42" fmla="*/ 1042988 h 1557338"/>
              <a:gd name="connsiteX43" fmla="*/ 34283 w 1677345"/>
              <a:gd name="connsiteY43" fmla="*/ 1042988 h 155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77345" h="1557338">
                <a:moveTo>
                  <a:pt x="34283" y="1042988"/>
                </a:moveTo>
                <a:cubicBezTo>
                  <a:pt x="-63348" y="1057276"/>
                  <a:pt x="73870" y="1045664"/>
                  <a:pt x="120008" y="1128713"/>
                </a:cubicBezTo>
                <a:cubicBezTo>
                  <a:pt x="136686" y="1158734"/>
                  <a:pt x="177158" y="1214438"/>
                  <a:pt x="177158" y="1214438"/>
                </a:cubicBezTo>
                <a:cubicBezTo>
                  <a:pt x="202305" y="1289881"/>
                  <a:pt x="183091" y="1244768"/>
                  <a:pt x="248595" y="1343025"/>
                </a:cubicBezTo>
                <a:cubicBezTo>
                  <a:pt x="248596" y="1343026"/>
                  <a:pt x="305743" y="1428749"/>
                  <a:pt x="305745" y="1428750"/>
                </a:cubicBezTo>
                <a:cubicBezTo>
                  <a:pt x="334320" y="1447800"/>
                  <a:pt x="358889" y="1475040"/>
                  <a:pt x="391470" y="1485900"/>
                </a:cubicBezTo>
                <a:cubicBezTo>
                  <a:pt x="564682" y="1543637"/>
                  <a:pt x="389774" y="1490286"/>
                  <a:pt x="562920" y="1528763"/>
                </a:cubicBezTo>
                <a:cubicBezTo>
                  <a:pt x="577622" y="1532030"/>
                  <a:pt x="591081" y="1539783"/>
                  <a:pt x="605783" y="1543050"/>
                </a:cubicBezTo>
                <a:cubicBezTo>
                  <a:pt x="634062" y="1549334"/>
                  <a:pt x="662933" y="1552575"/>
                  <a:pt x="691508" y="1557338"/>
                </a:cubicBezTo>
                <a:lnTo>
                  <a:pt x="820095" y="1543050"/>
                </a:lnTo>
                <a:cubicBezTo>
                  <a:pt x="886881" y="1534339"/>
                  <a:pt x="953445" y="1524000"/>
                  <a:pt x="1020120" y="1514475"/>
                </a:cubicBezTo>
                <a:cubicBezTo>
                  <a:pt x="1053458" y="1509713"/>
                  <a:pt x="1086663" y="1503907"/>
                  <a:pt x="1120133" y="1500188"/>
                </a:cubicBezTo>
                <a:lnTo>
                  <a:pt x="1248720" y="1485900"/>
                </a:lnTo>
                <a:cubicBezTo>
                  <a:pt x="1256345" y="1483994"/>
                  <a:pt x="1336433" y="1465525"/>
                  <a:pt x="1348733" y="1457325"/>
                </a:cubicBezTo>
                <a:cubicBezTo>
                  <a:pt x="1365545" y="1446117"/>
                  <a:pt x="1376073" y="1427398"/>
                  <a:pt x="1391595" y="1414463"/>
                </a:cubicBezTo>
                <a:cubicBezTo>
                  <a:pt x="1404787" y="1403470"/>
                  <a:pt x="1420170" y="1395413"/>
                  <a:pt x="1434458" y="1385888"/>
                </a:cubicBezTo>
                <a:lnTo>
                  <a:pt x="1548758" y="1214438"/>
                </a:lnTo>
                <a:lnTo>
                  <a:pt x="1605908" y="1128713"/>
                </a:lnTo>
                <a:cubicBezTo>
                  <a:pt x="1615433" y="1114425"/>
                  <a:pt x="1620195" y="1095375"/>
                  <a:pt x="1634483" y="1085850"/>
                </a:cubicBezTo>
                <a:lnTo>
                  <a:pt x="1677345" y="1057275"/>
                </a:lnTo>
                <a:cubicBezTo>
                  <a:pt x="1482388" y="927302"/>
                  <a:pt x="1667074" y="1039435"/>
                  <a:pt x="1091558" y="1014413"/>
                </a:cubicBezTo>
                <a:cubicBezTo>
                  <a:pt x="1053198" y="1012745"/>
                  <a:pt x="1015358" y="1004888"/>
                  <a:pt x="977258" y="1000125"/>
                </a:cubicBezTo>
                <a:cubicBezTo>
                  <a:pt x="922819" y="836815"/>
                  <a:pt x="971478" y="996099"/>
                  <a:pt x="948683" y="585788"/>
                </a:cubicBezTo>
                <a:cubicBezTo>
                  <a:pt x="935896" y="355615"/>
                  <a:pt x="937750" y="528140"/>
                  <a:pt x="920108" y="342900"/>
                </a:cubicBezTo>
                <a:cubicBezTo>
                  <a:pt x="909940" y="236139"/>
                  <a:pt x="911988" y="145140"/>
                  <a:pt x="891533" y="42863"/>
                </a:cubicBezTo>
                <a:cubicBezTo>
                  <a:pt x="888579" y="28095"/>
                  <a:pt x="882008" y="14288"/>
                  <a:pt x="877245" y="0"/>
                </a:cubicBezTo>
                <a:cubicBezTo>
                  <a:pt x="862958" y="9525"/>
                  <a:pt x="845690" y="15652"/>
                  <a:pt x="834383" y="28575"/>
                </a:cubicBezTo>
                <a:cubicBezTo>
                  <a:pt x="811768" y="54421"/>
                  <a:pt x="809813" y="103440"/>
                  <a:pt x="777233" y="114300"/>
                </a:cubicBezTo>
                <a:lnTo>
                  <a:pt x="734370" y="128588"/>
                </a:lnTo>
                <a:cubicBezTo>
                  <a:pt x="703199" y="222104"/>
                  <a:pt x="746492" y="130321"/>
                  <a:pt x="677220" y="185738"/>
                </a:cubicBezTo>
                <a:cubicBezTo>
                  <a:pt x="663811" y="196465"/>
                  <a:pt x="660787" y="216458"/>
                  <a:pt x="648645" y="228600"/>
                </a:cubicBezTo>
                <a:cubicBezTo>
                  <a:pt x="636503" y="240742"/>
                  <a:pt x="620070" y="247650"/>
                  <a:pt x="605783" y="257175"/>
                </a:cubicBezTo>
                <a:cubicBezTo>
                  <a:pt x="596371" y="285411"/>
                  <a:pt x="588099" y="322757"/>
                  <a:pt x="562920" y="342900"/>
                </a:cubicBezTo>
                <a:cubicBezTo>
                  <a:pt x="551160" y="352308"/>
                  <a:pt x="534345" y="352425"/>
                  <a:pt x="520058" y="357188"/>
                </a:cubicBezTo>
                <a:cubicBezTo>
                  <a:pt x="700771" y="417426"/>
                  <a:pt x="575696" y="384330"/>
                  <a:pt x="905820" y="400050"/>
                </a:cubicBezTo>
                <a:cubicBezTo>
                  <a:pt x="942324" y="509560"/>
                  <a:pt x="903318" y="381289"/>
                  <a:pt x="934395" y="614363"/>
                </a:cubicBezTo>
                <a:cubicBezTo>
                  <a:pt x="936385" y="629291"/>
                  <a:pt x="945030" y="642614"/>
                  <a:pt x="948683" y="657225"/>
                </a:cubicBezTo>
                <a:cubicBezTo>
                  <a:pt x="954573" y="680784"/>
                  <a:pt x="958208" y="704850"/>
                  <a:pt x="962970" y="728663"/>
                </a:cubicBezTo>
                <a:cubicBezTo>
                  <a:pt x="967733" y="781050"/>
                  <a:pt x="968116" y="834022"/>
                  <a:pt x="977258" y="885825"/>
                </a:cubicBezTo>
                <a:cubicBezTo>
                  <a:pt x="982493" y="915487"/>
                  <a:pt x="1005833" y="971550"/>
                  <a:pt x="1005833" y="971550"/>
                </a:cubicBezTo>
                <a:cubicBezTo>
                  <a:pt x="991545" y="981075"/>
                  <a:pt x="979260" y="994695"/>
                  <a:pt x="962970" y="1000125"/>
                </a:cubicBezTo>
                <a:cubicBezTo>
                  <a:pt x="930899" y="1010815"/>
                  <a:pt x="762835" y="1027125"/>
                  <a:pt x="748658" y="1028700"/>
                </a:cubicBezTo>
                <a:cubicBezTo>
                  <a:pt x="734370" y="1033463"/>
                  <a:pt x="720839" y="1042272"/>
                  <a:pt x="705795" y="1042988"/>
                </a:cubicBezTo>
                <a:cubicBezTo>
                  <a:pt x="392950" y="1057885"/>
                  <a:pt x="131914" y="1028700"/>
                  <a:pt x="34283" y="1042988"/>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row: Down 33">
            <a:extLst>
              <a:ext uri="{FF2B5EF4-FFF2-40B4-BE49-F238E27FC236}">
                <a16:creationId xmlns:a16="http://schemas.microsoft.com/office/drawing/2014/main" id="{92EF6331-EB4C-4363-8E12-8B5BB31EB0A6}"/>
              </a:ext>
            </a:extLst>
          </p:cNvPr>
          <p:cNvSpPr/>
          <p:nvPr/>
        </p:nvSpPr>
        <p:spPr>
          <a:xfrm rot="16784831">
            <a:off x="4232032" y="1787832"/>
            <a:ext cx="400050" cy="4117909"/>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Connector 34">
            <a:extLst>
              <a:ext uri="{FF2B5EF4-FFF2-40B4-BE49-F238E27FC236}">
                <a16:creationId xmlns:a16="http://schemas.microsoft.com/office/drawing/2014/main" id="{BF7C6893-4164-4BEE-BB13-D376DB226E5D}"/>
              </a:ext>
            </a:extLst>
          </p:cNvPr>
          <p:cNvSpPr/>
          <p:nvPr/>
        </p:nvSpPr>
        <p:spPr>
          <a:xfrm>
            <a:off x="6416710" y="4224201"/>
            <a:ext cx="357187" cy="357188"/>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row: Right 35">
            <a:extLst>
              <a:ext uri="{FF2B5EF4-FFF2-40B4-BE49-F238E27FC236}">
                <a16:creationId xmlns:a16="http://schemas.microsoft.com/office/drawing/2014/main" id="{69751433-A5F2-4B3D-A65C-331C90C04C78}"/>
              </a:ext>
            </a:extLst>
          </p:cNvPr>
          <p:cNvSpPr/>
          <p:nvPr/>
        </p:nvSpPr>
        <p:spPr>
          <a:xfrm rot="17484893">
            <a:off x="6737882" y="4077278"/>
            <a:ext cx="253554" cy="144158"/>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lowchart: Connector 36">
            <a:extLst>
              <a:ext uri="{FF2B5EF4-FFF2-40B4-BE49-F238E27FC236}">
                <a16:creationId xmlns:a16="http://schemas.microsoft.com/office/drawing/2014/main" id="{DBB1B59D-C667-44B2-983E-8D23CC30CA57}"/>
              </a:ext>
            </a:extLst>
          </p:cNvPr>
          <p:cNvSpPr/>
          <p:nvPr/>
        </p:nvSpPr>
        <p:spPr>
          <a:xfrm>
            <a:off x="6686065" y="3647827"/>
            <a:ext cx="357187" cy="357188"/>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9282120"/>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F66A575-7835-4400-BEDE-89F2EF034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rgbClr val="3277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624187-26B8-4A86-8F62-52F3C0967EAA}"/>
              </a:ext>
            </a:extLst>
          </p:cNvPr>
          <p:cNvSpPr>
            <a:spLocks noGrp="1"/>
          </p:cNvSpPr>
          <p:nvPr>
            <p:ph type="title"/>
          </p:nvPr>
        </p:nvSpPr>
        <p:spPr>
          <a:xfrm>
            <a:off x="310814" y="342900"/>
            <a:ext cx="4846919" cy="6172200"/>
          </a:xfrm>
        </p:spPr>
        <p:txBody>
          <a:bodyPr vert="horz" lIns="91440" tIns="45720" rIns="91440" bIns="45720" rtlCol="0" anchor="ctr">
            <a:noAutofit/>
          </a:bodyPr>
          <a:lstStyle/>
          <a:p>
            <a:pPr algn="ctr"/>
            <a:r>
              <a:rPr lang="en-US" sz="1800">
                <a:solidFill>
                  <a:srgbClr val="FFFFFF"/>
                </a:solidFill>
              </a:rPr>
              <a:t>The lady turns her away. She waits until dusk to follow the old woman back to her house on the edge of town. After trying to set up a place to sleep, she feels something poke her in the back. Hidden under the straw she finds a latch. Pulling up, a door opens, and she finds herself looking into a tunnel. After deciding to step through it and walk for a few minutes in pitch black, she finds a room. Having a hunch that the room isn’t unoccupied, she calls out, “Is anyone in here?”, and her voice echoes. She hears a prominent scraping noise against the cement's walls and chains clatter. She jumps back from the noise and screams. Figuring it won’t be anything harmful, she approaches the figure on the ground. She hears a groan and reaching down to touch it, she feels long tangly hair. Running her hand over the object, she feels it breathing so it must be alive. Slowly spitting out the word, “H-Hello,” she recognizes the grasp of the soft, warm hand and inhales so fast it almost knocks her out. After searching and searching, she finally finds her. Having to slam the chains against the walls to break them off of her wrist and legs, Elizabeth was finally free. </a:t>
            </a:r>
          </a:p>
        </p:txBody>
      </p:sp>
      <p:pic>
        <p:nvPicPr>
          <p:cNvPr id="5" name="Picture 4" descr="Map&#10;&#10;Description automatically generated">
            <a:extLst>
              <a:ext uri="{FF2B5EF4-FFF2-40B4-BE49-F238E27FC236}">
                <a16:creationId xmlns:a16="http://schemas.microsoft.com/office/drawing/2014/main" id="{63C7685B-E979-4BE0-B421-48644F325A73}"/>
              </a:ext>
            </a:extLst>
          </p:cNvPr>
          <p:cNvPicPr>
            <a:picLocks noChangeAspect="1"/>
          </p:cNvPicPr>
          <p:nvPr/>
        </p:nvPicPr>
        <p:blipFill rotWithShape="1">
          <a:blip r:embed="rId2"/>
          <a:srcRect r="3967" b="1"/>
          <a:stretch/>
        </p:blipFill>
        <p:spPr>
          <a:xfrm>
            <a:off x="6096000" y="640080"/>
            <a:ext cx="5459470" cy="5578816"/>
          </a:xfrm>
          <a:prstGeom prst="rect">
            <a:avLst/>
          </a:prstGeom>
        </p:spPr>
      </p:pic>
    </p:spTree>
    <p:extLst>
      <p:ext uri="{BB962C8B-B14F-4D97-AF65-F5344CB8AC3E}">
        <p14:creationId xmlns:p14="http://schemas.microsoft.com/office/powerpoint/2010/main" val="639444306"/>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37">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92E5461-3982-46B9-B957-68A60F48F052}"/>
              </a:ext>
            </a:extLst>
          </p:cNvPr>
          <p:cNvPicPr>
            <a:picLocks noChangeAspect="1"/>
          </p:cNvPicPr>
          <p:nvPr/>
        </p:nvPicPr>
        <p:blipFill rotWithShape="1">
          <a:blip r:embed="rId2"/>
          <a:srcRect l="9509" r="2" b="9093"/>
          <a:stretch/>
        </p:blipFill>
        <p:spPr>
          <a:xfrm>
            <a:off x="20" y="-1225296"/>
            <a:ext cx="8668492" cy="8083296"/>
          </a:xfrm>
          <a:prstGeom prst="rect">
            <a:avLst/>
          </a:prstGeom>
        </p:spPr>
      </p:pic>
      <p:sp>
        <p:nvSpPr>
          <p:cNvPr id="1032" name="Rectangle 139">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ED1613-0F2E-4E80-A866-B6D5C55C62F6}"/>
              </a:ext>
            </a:extLst>
          </p:cNvPr>
          <p:cNvSpPr>
            <a:spLocks noGrp="1"/>
          </p:cNvSpPr>
          <p:nvPr>
            <p:ph type="title"/>
          </p:nvPr>
        </p:nvSpPr>
        <p:spPr>
          <a:xfrm>
            <a:off x="7851648" y="2663952"/>
            <a:ext cx="4023360" cy="3397676"/>
          </a:xfrm>
        </p:spPr>
        <p:txBody>
          <a:bodyPr vert="horz" lIns="91440" tIns="45720" rIns="91440" bIns="45720" rtlCol="0" anchor="b">
            <a:normAutofit fontScale="90000"/>
          </a:bodyPr>
          <a:lstStyle/>
          <a:p>
            <a:r>
              <a:rPr lang="en-US" sz="2000" b="1"/>
              <a:t>Taking Elizabeth by the hand, they escape from the barn and ride back to Palembang. With no food or water in their systems, when they arrive, they are completely weak. Staying undercover all night, they get their strength back and set out the next day. One of her close merchant friends hear she’s in desperate need of a ride back to India, and he helps her out. Another 4 days later, they arrive in Quilon with almost no complications. Getting her ship back and loading it with the materials needed, her crewmates rejoice that Elizabeth is safe. They are determined to not get caught by any of Water’s allies and speed off. Despite being monsoon season, they needed to get back to Africa. Going straight through the Indian Ocean, they face strong winds and heavy rain that takes 2 of their men overboard.</a:t>
            </a:r>
          </a:p>
        </p:txBody>
      </p:sp>
      <p:sp>
        <p:nvSpPr>
          <p:cNvPr id="1033" name="Rectangle 14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4" name="Rectangle 14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47350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9">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p&#10;&#10;Description automatically generated">
            <a:extLst>
              <a:ext uri="{FF2B5EF4-FFF2-40B4-BE49-F238E27FC236}">
                <a16:creationId xmlns:a16="http://schemas.microsoft.com/office/drawing/2014/main" id="{F9EEC86A-3755-4292-86CF-D070A837EB91}"/>
              </a:ext>
            </a:extLst>
          </p:cNvPr>
          <p:cNvPicPr>
            <a:picLocks noChangeAspect="1"/>
          </p:cNvPicPr>
          <p:nvPr/>
        </p:nvPicPr>
        <p:blipFill rotWithShape="1">
          <a:blip r:embed="rId2"/>
          <a:srcRect l="2445" r="12611"/>
          <a:stretch/>
        </p:blipFill>
        <p:spPr>
          <a:xfrm>
            <a:off x="20" y="10"/>
            <a:ext cx="8668492" cy="6857990"/>
          </a:xfrm>
          <a:prstGeom prst="rect">
            <a:avLst/>
          </a:prstGeom>
        </p:spPr>
      </p:pic>
      <p:sp>
        <p:nvSpPr>
          <p:cNvPr id="44" name="Rectangle 11">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4352C1-A7B0-4C51-AE6D-9BE3CDA6D41B}"/>
              </a:ext>
            </a:extLst>
          </p:cNvPr>
          <p:cNvSpPr>
            <a:spLocks noGrp="1"/>
          </p:cNvSpPr>
          <p:nvPr>
            <p:ph type="title"/>
          </p:nvPr>
        </p:nvSpPr>
        <p:spPr>
          <a:xfrm>
            <a:off x="5684520" y="1792394"/>
            <a:ext cx="6225540" cy="4561315"/>
          </a:xfrm>
        </p:spPr>
        <p:txBody>
          <a:bodyPr vert="horz" lIns="91440" tIns="45720" rIns="91440" bIns="45720" rtlCol="0" anchor="b">
            <a:noAutofit/>
          </a:bodyPr>
          <a:lstStyle/>
          <a:p>
            <a:r>
              <a:rPr lang="en-US" sz="1800">
                <a:latin typeface="Arial" panose="020B0604020202020204" pitchFamily="34" charset="0"/>
                <a:cs typeface="Arial" panose="020B0604020202020204" pitchFamily="34" charset="0"/>
              </a:rPr>
              <a:t>Once free of the monsoons, it was a straight shot back to Malindi. About an hour away from port, they see a unique ship approaching. The sails were all black and that’s how she knew that Waters had found her. Full of anger and rage, she holds her ground in hopes the Waters will approach her first. As the ship gets closer, she sees that she’s outnumbered, and he has come prepared. She orders her men to set up the cannons, showing Waters that she’s up for a duel. Cannons blowing from each side, there is yelling and blood coming out from everywhere. All of a sudden more ships approach the two. Once Water’s sees that these ships are obviously on McCoy’s side, he start to retreat. McCoy realizes that these ships are pirate ships and that she is in a danger zone. Hearing the piercing sound of the stern rudder move rapidly, the pirates are taken aback. McCoy’s men let the sails down and they ZOOM out of there. The pirates didn’t have the technology of the astrolabe or the newly incorporated stern rudder, so they were left in the dust. Back to the port they go, and once home the town rejoices that Elizabeth is safe and Quincy and his wife thank McCoy by bringing her into the family so that she no longer has to be alone on her ship. </a:t>
            </a:r>
          </a:p>
        </p:txBody>
      </p:sp>
      <p:sp>
        <p:nvSpPr>
          <p:cNvPr id="45"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907231"/>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8">
            <a:extLst>
              <a:ext uri="{FF2B5EF4-FFF2-40B4-BE49-F238E27FC236}">
                <a16:creationId xmlns:a16="http://schemas.microsoft.com/office/drawing/2014/main" id="{7742A528-B5BC-48B8-92DE-9C2B44451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erson wearing a costume&#10;&#10;Description automatically generated">
            <a:extLst>
              <a:ext uri="{FF2B5EF4-FFF2-40B4-BE49-F238E27FC236}">
                <a16:creationId xmlns:a16="http://schemas.microsoft.com/office/drawing/2014/main" id="{81A4CE3C-96C9-4846-B306-BDA7FE72F981}"/>
              </a:ext>
            </a:extLst>
          </p:cNvPr>
          <p:cNvPicPr>
            <a:picLocks noChangeAspect="1"/>
          </p:cNvPicPr>
          <p:nvPr/>
        </p:nvPicPr>
        <p:blipFill rotWithShape="1">
          <a:blip r:embed="rId2"/>
          <a:srcRect t="970" r="-1" b="-1"/>
          <a:stretch/>
        </p:blipFill>
        <p:spPr>
          <a:xfrm>
            <a:off x="1366347" y="433410"/>
            <a:ext cx="9459306" cy="5854700"/>
          </a:xfrm>
          <a:custGeom>
            <a:avLst/>
            <a:gdLst/>
            <a:ahLst/>
            <a:cxnLst/>
            <a:rect l="l" t="t" r="r" b="b"/>
            <a:pathLst>
              <a:path w="8500451" h="5783926">
                <a:moveTo>
                  <a:pt x="4814568" y="604"/>
                </a:moveTo>
                <a:cubicBezTo>
                  <a:pt x="5041344" y="3294"/>
                  <a:pt x="5267019" y="14348"/>
                  <a:pt x="5493575" y="21000"/>
                </a:cubicBezTo>
                <a:cubicBezTo>
                  <a:pt x="5987120" y="36130"/>
                  <a:pt x="6483273" y="35607"/>
                  <a:pt x="6977859" y="46564"/>
                </a:cubicBezTo>
                <a:cubicBezTo>
                  <a:pt x="7286195" y="53346"/>
                  <a:pt x="7590877" y="77867"/>
                  <a:pt x="7880953" y="154038"/>
                </a:cubicBezTo>
                <a:cubicBezTo>
                  <a:pt x="7921646" y="164993"/>
                  <a:pt x="7967557" y="167081"/>
                  <a:pt x="7998861" y="193166"/>
                </a:cubicBezTo>
                <a:cubicBezTo>
                  <a:pt x="8033815" y="222382"/>
                  <a:pt x="8019729" y="265163"/>
                  <a:pt x="7968600" y="273511"/>
                </a:cubicBezTo>
                <a:cubicBezTo>
                  <a:pt x="7903386" y="284466"/>
                  <a:pt x="7836607" y="287597"/>
                  <a:pt x="7764609" y="294901"/>
                </a:cubicBezTo>
                <a:cubicBezTo>
                  <a:pt x="7792260" y="335073"/>
                  <a:pt x="7859040" y="304814"/>
                  <a:pt x="7876257" y="354899"/>
                </a:cubicBezTo>
                <a:cubicBezTo>
                  <a:pt x="7799043" y="389332"/>
                  <a:pt x="7705656" y="366898"/>
                  <a:pt x="7631049" y="400810"/>
                </a:cubicBezTo>
                <a:cubicBezTo>
                  <a:pt x="7633137" y="424287"/>
                  <a:pt x="7649831" y="426374"/>
                  <a:pt x="7663396" y="432635"/>
                </a:cubicBezTo>
                <a:cubicBezTo>
                  <a:pt x="7676961" y="438373"/>
                  <a:pt x="7710871" y="430026"/>
                  <a:pt x="7696264" y="462894"/>
                </a:cubicBezTo>
                <a:cubicBezTo>
                  <a:pt x="7541315" y="482719"/>
                  <a:pt x="7393147" y="550021"/>
                  <a:pt x="7229849" y="540630"/>
                </a:cubicBezTo>
                <a:cubicBezTo>
                  <a:pt x="7431755" y="558890"/>
                  <a:pt x="7602355" y="633496"/>
                  <a:pt x="7780782" y="683059"/>
                </a:cubicBezTo>
                <a:cubicBezTo>
                  <a:pt x="7773479" y="741491"/>
                  <a:pt x="7701483" y="718014"/>
                  <a:pt x="7680613" y="759751"/>
                </a:cubicBezTo>
                <a:cubicBezTo>
                  <a:pt x="7794869" y="788967"/>
                  <a:pt x="7904429" y="823401"/>
                  <a:pt x="7998861" y="880789"/>
                </a:cubicBezTo>
                <a:cubicBezTo>
                  <a:pt x="8083901" y="932439"/>
                  <a:pt x="8164765" y="989306"/>
                  <a:pt x="8257111" y="1031566"/>
                </a:cubicBezTo>
                <a:cubicBezTo>
                  <a:pt x="8354150" y="1075912"/>
                  <a:pt x="8413103" y="1132779"/>
                  <a:pt x="8402148" y="1229819"/>
                </a:cubicBezTo>
                <a:cubicBezTo>
                  <a:pt x="8397452" y="1269468"/>
                  <a:pt x="8409973" y="1302859"/>
                  <a:pt x="8453275" y="1318510"/>
                </a:cubicBezTo>
                <a:cubicBezTo>
                  <a:pt x="8507013" y="1337814"/>
                  <a:pt x="8501275" y="1367029"/>
                  <a:pt x="8499187" y="1411897"/>
                </a:cubicBezTo>
                <a:cubicBezTo>
                  <a:pt x="8496056" y="1465634"/>
                  <a:pt x="8468406" y="1486504"/>
                  <a:pt x="8419885" y="1504764"/>
                </a:cubicBezTo>
                <a:cubicBezTo>
                  <a:pt x="8350497" y="1530327"/>
                  <a:pt x="8349975" y="1569978"/>
                  <a:pt x="8368237" y="1617454"/>
                </a:cubicBezTo>
                <a:cubicBezTo>
                  <a:pt x="8378149" y="1643540"/>
                  <a:pt x="8393278" y="1664409"/>
                  <a:pt x="8415713" y="1683712"/>
                </a:cubicBezTo>
                <a:cubicBezTo>
                  <a:pt x="8493448" y="1751014"/>
                  <a:pt x="8492927" y="1752056"/>
                  <a:pt x="8416755" y="1831880"/>
                </a:cubicBezTo>
                <a:cubicBezTo>
                  <a:pt x="8396408" y="1853269"/>
                  <a:pt x="8374496" y="1867356"/>
                  <a:pt x="8383888" y="1901790"/>
                </a:cubicBezTo>
                <a:cubicBezTo>
                  <a:pt x="8415713" y="2016046"/>
                  <a:pt x="8411538" y="2016046"/>
                  <a:pt x="8283717" y="2053609"/>
                </a:cubicBezTo>
                <a:cubicBezTo>
                  <a:pt x="8254501" y="2062479"/>
                  <a:pt x="8215373" y="2054653"/>
                  <a:pt x="8198678" y="2087521"/>
                </a:cubicBezTo>
                <a:cubicBezTo>
                  <a:pt x="8209113" y="2111521"/>
                  <a:pt x="8184591" y="2690625"/>
                  <a:pt x="8207547" y="2700017"/>
                </a:cubicBezTo>
                <a:cubicBezTo>
                  <a:pt x="8387017" y="2773578"/>
                  <a:pt x="8409451" y="2860184"/>
                  <a:pt x="8269632" y="2996352"/>
                </a:cubicBezTo>
                <a:cubicBezTo>
                  <a:pt x="8175722" y="3087653"/>
                  <a:pt x="8186677" y="3236864"/>
                  <a:pt x="8225807" y="3330251"/>
                </a:cubicBezTo>
                <a:cubicBezTo>
                  <a:pt x="8373452" y="3371467"/>
                  <a:pt x="8341107" y="3481027"/>
                  <a:pt x="8370845" y="3577023"/>
                </a:cubicBezTo>
                <a:cubicBezTo>
                  <a:pt x="8392757" y="3649020"/>
                  <a:pt x="8306673" y="3639107"/>
                  <a:pt x="8310847" y="3671976"/>
                </a:cubicBezTo>
                <a:cubicBezTo>
                  <a:pt x="8365105" y="3711626"/>
                  <a:pt x="8437624" y="3724148"/>
                  <a:pt x="8479884" y="3778406"/>
                </a:cubicBezTo>
                <a:cubicBezTo>
                  <a:pt x="8403713" y="3818056"/>
                  <a:pt x="8365105" y="3873880"/>
                  <a:pt x="8322845" y="3929703"/>
                </a:cubicBezTo>
                <a:cubicBezTo>
                  <a:pt x="8254501" y="4020482"/>
                  <a:pt x="8161635" y="4097174"/>
                  <a:pt x="8063031" y="4166563"/>
                </a:cubicBezTo>
                <a:cubicBezTo>
                  <a:pt x="8012947" y="4649674"/>
                  <a:pt x="7851215" y="5156783"/>
                  <a:pt x="7833475" y="5181825"/>
                </a:cubicBezTo>
                <a:cubicBezTo>
                  <a:pt x="7760436" y="5174520"/>
                  <a:pt x="7618528" y="5466682"/>
                  <a:pt x="7495403" y="5493812"/>
                </a:cubicBezTo>
                <a:cubicBezTo>
                  <a:pt x="7366017" y="5523550"/>
                  <a:pt x="5441925" y="5797973"/>
                  <a:pt x="5148199" y="5783364"/>
                </a:cubicBezTo>
                <a:cubicBezTo>
                  <a:pt x="3551743" y="5705628"/>
                  <a:pt x="3505310" y="5598155"/>
                  <a:pt x="3505310" y="5598155"/>
                </a:cubicBezTo>
                <a:cubicBezTo>
                  <a:pt x="3505310" y="5598155"/>
                  <a:pt x="3596089" y="5571548"/>
                  <a:pt x="3675390" y="5541287"/>
                </a:cubicBezTo>
                <a:cubicBezTo>
                  <a:pt x="3627392" y="5542853"/>
                  <a:pt x="3579395" y="5543896"/>
                  <a:pt x="3531919" y="5542331"/>
                </a:cubicBezTo>
                <a:cubicBezTo>
                  <a:pt x="3164108" y="5531375"/>
                  <a:pt x="3500093" y="5511028"/>
                  <a:pt x="3138022" y="5469291"/>
                </a:cubicBezTo>
                <a:cubicBezTo>
                  <a:pt x="2527092" y="5398860"/>
                  <a:pt x="2618913" y="5380598"/>
                  <a:pt x="2058068" y="5181825"/>
                </a:cubicBezTo>
                <a:cubicBezTo>
                  <a:pt x="2008504" y="5164086"/>
                  <a:pt x="1660519" y="5056613"/>
                  <a:pt x="1447659" y="5044613"/>
                </a:cubicBezTo>
                <a:cubicBezTo>
                  <a:pt x="1391313" y="5041483"/>
                  <a:pt x="1329751" y="5042527"/>
                  <a:pt x="1281230" y="4977311"/>
                </a:cubicBezTo>
                <a:cubicBezTo>
                  <a:pt x="1429920" y="4979399"/>
                  <a:pt x="1557741" y="4979399"/>
                  <a:pt x="1696518" y="4945487"/>
                </a:cubicBezTo>
                <a:cubicBezTo>
                  <a:pt x="1622434" y="4898532"/>
                  <a:pt x="1537394" y="4938705"/>
                  <a:pt x="1478440" y="4905836"/>
                </a:cubicBezTo>
                <a:cubicBezTo>
                  <a:pt x="1423138" y="4875577"/>
                  <a:pt x="1375140" y="4871404"/>
                  <a:pt x="1318795" y="4919401"/>
                </a:cubicBezTo>
                <a:cubicBezTo>
                  <a:pt x="1289578" y="4944443"/>
                  <a:pt x="1237928" y="4939747"/>
                  <a:pt x="1208190" y="4925140"/>
                </a:cubicBezTo>
                <a:cubicBezTo>
                  <a:pt x="1049066" y="4846360"/>
                  <a:pt x="1052718" y="4847404"/>
                  <a:pt x="875857" y="4867751"/>
                </a:cubicBezTo>
                <a:cubicBezTo>
                  <a:pt x="763166" y="4880272"/>
                  <a:pt x="648388" y="4902706"/>
                  <a:pt x="545088" y="4889141"/>
                </a:cubicBezTo>
                <a:cubicBezTo>
                  <a:pt x="532045" y="4859403"/>
                  <a:pt x="543522" y="4845839"/>
                  <a:pt x="558131" y="4841666"/>
                </a:cubicBezTo>
                <a:cubicBezTo>
                  <a:pt x="796034" y="4776973"/>
                  <a:pt x="840379" y="4702889"/>
                  <a:pt x="1081413" y="4662717"/>
                </a:cubicBezTo>
                <a:cubicBezTo>
                  <a:pt x="1099151" y="4617327"/>
                  <a:pt x="1011503" y="4609500"/>
                  <a:pt x="1052718" y="4564633"/>
                </a:cubicBezTo>
                <a:cubicBezTo>
                  <a:pt x="1127846" y="4529678"/>
                  <a:pt x="1216016" y="4570894"/>
                  <a:pt x="1290622" y="4525505"/>
                </a:cubicBezTo>
                <a:cubicBezTo>
                  <a:pt x="1277579" y="4493158"/>
                  <a:pt x="1214972" y="4516636"/>
                  <a:pt x="1217581" y="4482202"/>
                </a:cubicBezTo>
                <a:cubicBezTo>
                  <a:pt x="1220712" y="4442552"/>
                  <a:pt x="1264536" y="4448813"/>
                  <a:pt x="1294796" y="4451421"/>
                </a:cubicBezTo>
                <a:cubicBezTo>
                  <a:pt x="1441398" y="4464985"/>
                  <a:pt x="1568696" y="4390902"/>
                  <a:pt x="1709040" y="4365860"/>
                </a:cubicBezTo>
                <a:cubicBezTo>
                  <a:pt x="1559306" y="4303253"/>
                  <a:pt x="686474" y="4353338"/>
                  <a:pt x="530479" y="4334034"/>
                </a:cubicBezTo>
                <a:cubicBezTo>
                  <a:pt x="367182" y="4314210"/>
                  <a:pt x="107367" y="4261516"/>
                  <a:pt x="174146" y="4244821"/>
                </a:cubicBezTo>
                <a:cubicBezTo>
                  <a:pt x="249796" y="4225518"/>
                  <a:pt x="519524" y="3996484"/>
                  <a:pt x="596216" y="3986050"/>
                </a:cubicBezTo>
                <a:cubicBezTo>
                  <a:pt x="685430" y="3974050"/>
                  <a:pt x="703169" y="3957876"/>
                  <a:pt x="820554" y="3875967"/>
                </a:cubicBezTo>
                <a:cubicBezTo>
                  <a:pt x="897769" y="3822230"/>
                  <a:pt x="576391" y="3939094"/>
                  <a:pt x="451179" y="3901009"/>
                </a:cubicBezTo>
                <a:cubicBezTo>
                  <a:pt x="405268" y="3886923"/>
                  <a:pt x="729255" y="3738233"/>
                  <a:pt x="729255" y="3711105"/>
                </a:cubicBezTo>
                <a:cubicBezTo>
                  <a:pt x="729255" y="3682409"/>
                  <a:pt x="700038" y="3676150"/>
                  <a:pt x="672387" y="3676150"/>
                </a:cubicBezTo>
                <a:cubicBezTo>
                  <a:pt x="610824" y="3676150"/>
                  <a:pt x="629606" y="3651106"/>
                  <a:pt x="568043" y="3652673"/>
                </a:cubicBezTo>
                <a:cubicBezTo>
                  <a:pt x="748558" y="3580154"/>
                  <a:pt x="860205" y="3599458"/>
                  <a:pt x="1038632" y="3533198"/>
                </a:cubicBezTo>
                <a:cubicBezTo>
                  <a:pt x="1125760" y="3500852"/>
                  <a:pt x="817425" y="3393378"/>
                  <a:pt x="907160" y="3365206"/>
                </a:cubicBezTo>
                <a:cubicBezTo>
                  <a:pt x="941071" y="3354249"/>
                  <a:pt x="986461" y="3365727"/>
                  <a:pt x="1009938" y="3327120"/>
                </a:cubicBezTo>
                <a:cubicBezTo>
                  <a:pt x="972897" y="3296340"/>
                  <a:pt x="923855" y="3309904"/>
                  <a:pt x="886812" y="3322425"/>
                </a:cubicBezTo>
                <a:cubicBezTo>
                  <a:pt x="792381" y="3354772"/>
                  <a:pt x="799165" y="3346946"/>
                  <a:pt x="789773" y="3322947"/>
                </a:cubicBezTo>
                <a:cubicBezTo>
                  <a:pt x="758993" y="3241037"/>
                  <a:pt x="682822" y="3267123"/>
                  <a:pt x="615520" y="3280688"/>
                </a:cubicBezTo>
                <a:cubicBezTo>
                  <a:pt x="412050" y="3321382"/>
                  <a:pt x="205972" y="3309904"/>
                  <a:pt x="3023" y="3351641"/>
                </a:cubicBezTo>
                <a:cubicBezTo>
                  <a:pt x="-18888" y="3356337"/>
                  <a:pt x="83890" y="3262949"/>
                  <a:pt x="132409" y="3251993"/>
                </a:cubicBezTo>
                <a:cubicBezTo>
                  <a:pt x="185103" y="3240516"/>
                  <a:pt x="249796" y="3248863"/>
                  <a:pt x="287360" y="3195127"/>
                </a:cubicBezTo>
                <a:cubicBezTo>
                  <a:pt x="220579" y="3181561"/>
                  <a:pt x="144410" y="3207647"/>
                  <a:pt x="78150" y="3164866"/>
                </a:cubicBezTo>
                <a:cubicBezTo>
                  <a:pt x="225276" y="3105913"/>
                  <a:pt x="371878" y="3107999"/>
                  <a:pt x="498655" y="3069914"/>
                </a:cubicBezTo>
                <a:cubicBezTo>
                  <a:pt x="510133" y="2999483"/>
                  <a:pt x="426658" y="3025046"/>
                  <a:pt x="396399" y="2984874"/>
                </a:cubicBezTo>
                <a:cubicBezTo>
                  <a:pt x="1351140" y="2916007"/>
                  <a:pt x="817946" y="2712537"/>
                  <a:pt x="658822" y="2601411"/>
                </a:cubicBezTo>
                <a:cubicBezTo>
                  <a:pt x="605607" y="2564370"/>
                  <a:pt x="1164888" y="2388551"/>
                  <a:pt x="1183148" y="2383856"/>
                </a:cubicBezTo>
                <a:cubicBezTo>
                  <a:pt x="1229581" y="2372900"/>
                  <a:pt x="1413747" y="2380725"/>
                  <a:pt x="1451311" y="2366639"/>
                </a:cubicBezTo>
                <a:cubicBezTo>
                  <a:pt x="1499309" y="2348901"/>
                  <a:pt x="1340706" y="2318120"/>
                  <a:pt x="1376184" y="2296729"/>
                </a:cubicBezTo>
                <a:cubicBezTo>
                  <a:pt x="1625043" y="2145953"/>
                  <a:pt x="1642780" y="1919006"/>
                  <a:pt x="1572870" y="1902834"/>
                </a:cubicBezTo>
                <a:cubicBezTo>
                  <a:pt x="1500353" y="1886138"/>
                  <a:pt x="1429399" y="1899181"/>
                  <a:pt x="1362097" y="1926311"/>
                </a:cubicBezTo>
                <a:cubicBezTo>
                  <a:pt x="1252536" y="1970656"/>
                  <a:pt x="493960" y="1907528"/>
                  <a:pt x="281620" y="1943006"/>
                </a:cubicBezTo>
                <a:cubicBezTo>
                  <a:pt x="249274" y="1948223"/>
                  <a:pt x="205451" y="1971700"/>
                  <a:pt x="174669" y="1927876"/>
                </a:cubicBezTo>
                <a:cubicBezTo>
                  <a:pt x="393269" y="1785969"/>
                  <a:pt x="673952" y="1826663"/>
                  <a:pt x="918115" y="1730145"/>
                </a:cubicBezTo>
                <a:cubicBezTo>
                  <a:pt x="822119" y="1663886"/>
                  <a:pt x="724558" y="1667017"/>
                  <a:pt x="624389" y="1676929"/>
                </a:cubicBezTo>
                <a:cubicBezTo>
                  <a:pt x="598304" y="1679538"/>
                  <a:pt x="562826" y="1683190"/>
                  <a:pt x="556565" y="1655539"/>
                </a:cubicBezTo>
                <a:cubicBezTo>
                  <a:pt x="548739" y="1620584"/>
                  <a:pt x="590999" y="1614323"/>
                  <a:pt x="618650" y="1600237"/>
                </a:cubicBezTo>
                <a:cubicBezTo>
                  <a:pt x="660909" y="1578325"/>
                  <a:pt x="723515" y="1604410"/>
                  <a:pt x="775165" y="1544413"/>
                </a:cubicBezTo>
                <a:cubicBezTo>
                  <a:pt x="618650" y="1558500"/>
                  <a:pt x="486656" y="1583021"/>
                  <a:pt x="348401" y="1624758"/>
                </a:cubicBezTo>
                <a:cubicBezTo>
                  <a:pt x="360400" y="1587717"/>
                  <a:pt x="402137" y="1570499"/>
                  <a:pt x="378660" y="1539719"/>
                </a:cubicBezTo>
                <a:cubicBezTo>
                  <a:pt x="360922" y="1516763"/>
                  <a:pt x="310316" y="1505806"/>
                  <a:pt x="336402" y="1463025"/>
                </a:cubicBezTo>
                <a:cubicBezTo>
                  <a:pt x="409963" y="1417636"/>
                  <a:pt x="514307" y="1429636"/>
                  <a:pt x="576913" y="1364421"/>
                </a:cubicBezTo>
                <a:cubicBezTo>
                  <a:pt x="665605" y="1271556"/>
                  <a:pt x="803338" y="1239731"/>
                  <a:pt x="911856" y="1171908"/>
                </a:cubicBezTo>
                <a:cubicBezTo>
                  <a:pt x="947853" y="1149995"/>
                  <a:pt x="1184192" y="1073303"/>
                  <a:pt x="1247841" y="1048782"/>
                </a:cubicBezTo>
                <a:cubicBezTo>
                  <a:pt x="1336532" y="1014349"/>
                  <a:pt x="1437746" y="1002349"/>
                  <a:pt x="1524872" y="939221"/>
                </a:cubicBezTo>
                <a:cubicBezTo>
                  <a:pt x="1439310" y="926178"/>
                  <a:pt x="1369923" y="985133"/>
                  <a:pt x="1267145" y="956439"/>
                </a:cubicBezTo>
                <a:cubicBezTo>
                  <a:pt x="1429920" y="895398"/>
                  <a:pt x="1579131" y="867746"/>
                  <a:pt x="1697039" y="783749"/>
                </a:cubicBezTo>
                <a:cubicBezTo>
                  <a:pt x="1711648" y="773315"/>
                  <a:pt x="1740342" y="776446"/>
                  <a:pt x="1762255" y="772794"/>
                </a:cubicBezTo>
                <a:cubicBezTo>
                  <a:pt x="1992852" y="735752"/>
                  <a:pt x="2224495" y="704449"/>
                  <a:pt x="2452486" y="650712"/>
                </a:cubicBezTo>
                <a:cubicBezTo>
                  <a:pt x="2504136" y="638191"/>
                  <a:pt x="2595436" y="635061"/>
                  <a:pt x="2586045" y="590193"/>
                </a:cubicBezTo>
                <a:cubicBezTo>
                  <a:pt x="2571959" y="522891"/>
                  <a:pt x="2486919" y="570889"/>
                  <a:pt x="2432138" y="577150"/>
                </a:cubicBezTo>
                <a:cubicBezTo>
                  <a:pt x="2262059" y="597497"/>
                  <a:pt x="2091979" y="632974"/>
                  <a:pt x="1919291" y="613149"/>
                </a:cubicBezTo>
                <a:cubicBezTo>
                  <a:pt x="2035633" y="588107"/>
                  <a:pt x="2151455" y="562542"/>
                  <a:pt x="2267799" y="537499"/>
                </a:cubicBezTo>
                <a:cubicBezTo>
                  <a:pt x="2134238" y="546368"/>
                  <a:pt x="2017896" y="487936"/>
                  <a:pt x="1887988" y="514022"/>
                </a:cubicBezTo>
                <a:cubicBezTo>
                  <a:pt x="1846250" y="522370"/>
                  <a:pt x="1802427" y="495762"/>
                  <a:pt x="1798252" y="454546"/>
                </a:cubicBezTo>
                <a:cubicBezTo>
                  <a:pt x="1793557" y="421678"/>
                  <a:pt x="1832686" y="407071"/>
                  <a:pt x="1862424" y="396636"/>
                </a:cubicBezTo>
                <a:cubicBezTo>
                  <a:pt x="1938595" y="370028"/>
                  <a:pt x="1999113" y="291250"/>
                  <a:pt x="2096675" y="332987"/>
                </a:cubicBezTo>
                <a:cubicBezTo>
                  <a:pt x="2158237" y="267250"/>
                  <a:pt x="2256320" y="256816"/>
                  <a:pt x="2335621" y="239600"/>
                </a:cubicBezTo>
                <a:cubicBezTo>
                  <a:pt x="2588654" y="185341"/>
                  <a:pt x="2845338" y="143081"/>
                  <a:pt x="3102023" y="107082"/>
                </a:cubicBezTo>
                <a:cubicBezTo>
                  <a:pt x="3270538" y="83605"/>
                  <a:pt x="3444270" y="93518"/>
                  <a:pt x="3611219" y="63780"/>
                </a:cubicBezTo>
                <a:cubicBezTo>
                  <a:pt x="3937814" y="5869"/>
                  <a:pt x="4262322" y="7436"/>
                  <a:pt x="4587352" y="1175"/>
                </a:cubicBezTo>
                <a:cubicBezTo>
                  <a:pt x="4663262" y="-260"/>
                  <a:pt x="4738976" y="-293"/>
                  <a:pt x="4814568" y="604"/>
                </a:cubicBezTo>
                <a:close/>
              </a:path>
            </a:pathLst>
          </a:custGeom>
        </p:spPr>
      </p:pic>
      <p:sp>
        <p:nvSpPr>
          <p:cNvPr id="5" name="TextBox 4">
            <a:extLst>
              <a:ext uri="{FF2B5EF4-FFF2-40B4-BE49-F238E27FC236}">
                <a16:creationId xmlns:a16="http://schemas.microsoft.com/office/drawing/2014/main" id="{27F5DBFD-6132-4C6F-BE28-06734E411A89}"/>
              </a:ext>
            </a:extLst>
          </p:cNvPr>
          <p:cNvSpPr txBox="1"/>
          <p:nvPr/>
        </p:nvSpPr>
        <p:spPr>
          <a:xfrm>
            <a:off x="181154" y="655607"/>
            <a:ext cx="3447690" cy="5632311"/>
          </a:xfrm>
          <a:prstGeom prst="rect">
            <a:avLst/>
          </a:prstGeom>
          <a:solidFill>
            <a:schemeClr val="tx1"/>
          </a:solidFill>
          <a:ln w="12700">
            <a:solidFill>
              <a:schemeClr val="tx1">
                <a:lumMod val="50000"/>
                <a:lumOff val="5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latin typeface="Rockwell"/>
                <a:cs typeface="Calibri"/>
              </a:rPr>
              <a:t>In the end, McCoy gained new knowledge from her adventures. </a:t>
            </a:r>
          </a:p>
          <a:p>
            <a:r>
              <a:rPr lang="en-US">
                <a:solidFill>
                  <a:schemeClr val="bg1"/>
                </a:solidFill>
                <a:latin typeface="Rockwell"/>
                <a:cs typeface="Calibri"/>
              </a:rPr>
              <a:t>She realized she never had to be a lone wolf because there's people that cared about her. At the end of this she gained a new life and a new perspective. She spends time with Isabel, Quincy, and Elizabeth daily while keeping up with her trade and side hustles. Her and Waters continually battle and have their problems but neither of them do  anything as extreme as kidnap.  She faced many hardships along the way but in the end, it was all worth it to learn this new side of herself. </a:t>
            </a:r>
          </a:p>
        </p:txBody>
      </p:sp>
    </p:spTree>
    <p:extLst>
      <p:ext uri="{BB962C8B-B14F-4D97-AF65-F5344CB8AC3E}">
        <p14:creationId xmlns:p14="http://schemas.microsoft.com/office/powerpoint/2010/main" val="232848211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5" descr="A person wearing a hat&#10;&#10;Description automatically generated">
            <a:extLst>
              <a:ext uri="{FF2B5EF4-FFF2-40B4-BE49-F238E27FC236}">
                <a16:creationId xmlns:a16="http://schemas.microsoft.com/office/drawing/2014/main" id="{032DA114-53FD-4051-A8ED-3656352D9E21}"/>
              </a:ext>
            </a:extLst>
          </p:cNvPr>
          <p:cNvPicPr>
            <a:picLocks noChangeAspect="1"/>
          </p:cNvPicPr>
          <p:nvPr/>
        </p:nvPicPr>
        <p:blipFill rotWithShape="1">
          <a:blip r:embed="rId2"/>
          <a:src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5E6D64A-01D4-45FA-ADC1-CA88BAF3D269}"/>
              </a:ext>
            </a:extLst>
          </p:cNvPr>
          <p:cNvSpPr txBox="1"/>
          <p:nvPr/>
        </p:nvSpPr>
        <p:spPr>
          <a:xfrm>
            <a:off x="454325" y="131014"/>
            <a:ext cx="369210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u="sng" dirty="0">
                <a:solidFill>
                  <a:schemeClr val="bg1"/>
                </a:solidFill>
                <a:latin typeface="Matura MT Script Capitals"/>
                <a:cs typeface="Calibri"/>
              </a:rPr>
              <a:t>A look into the characters life many years later.....</a:t>
            </a:r>
            <a:endParaRPr lang="en-US" dirty="0">
              <a:solidFill>
                <a:schemeClr val="bg1"/>
              </a:solidFill>
            </a:endParaRPr>
          </a:p>
        </p:txBody>
      </p:sp>
      <p:sp>
        <p:nvSpPr>
          <p:cNvPr id="7" name="TextBox 6">
            <a:extLst>
              <a:ext uri="{FF2B5EF4-FFF2-40B4-BE49-F238E27FC236}">
                <a16:creationId xmlns:a16="http://schemas.microsoft.com/office/drawing/2014/main" id="{2647F70F-4756-4323-86AB-F9EB2E3C1C4B}"/>
              </a:ext>
            </a:extLst>
          </p:cNvPr>
          <p:cNvSpPr txBox="1"/>
          <p:nvPr/>
        </p:nvSpPr>
        <p:spPr>
          <a:xfrm>
            <a:off x="526212" y="1247739"/>
            <a:ext cx="3620218" cy="56938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chemeClr val="bg1"/>
                </a:solidFill>
                <a:latin typeface="Rockwell"/>
                <a:cs typeface="Calibri"/>
              </a:rPr>
              <a:t>3 years later, in 1330 McCoy meets a young man who is taken aback by her assertiveness and bravery. He instantly falls for her. This man was </a:t>
            </a:r>
            <a:r>
              <a:rPr lang="en-US" sz="1400" dirty="0">
                <a:solidFill>
                  <a:schemeClr val="bg1"/>
                </a:solidFill>
                <a:latin typeface="Rockwell"/>
                <a:ea typeface="+mn-lt"/>
                <a:cs typeface="+mn-lt"/>
              </a:rPr>
              <a:t>world renowned traveler </a:t>
            </a:r>
            <a:r>
              <a:rPr lang="en-US" sz="1400" dirty="0">
                <a:solidFill>
                  <a:schemeClr val="bg1"/>
                </a:solidFill>
                <a:latin typeface="Rockwell"/>
                <a:cs typeface="Calibri"/>
              </a:rPr>
              <a:t>Ibn Battuta. They spend many months together as he travels around East Africa and she shows him many parts of South Asia by taking him there on her boat. Soon enough she discovers Ibn Battuta had many loves of his life from various places he traveled. This angered her and he ended up leaving her to continue his travels. After many months McCoy has a child of her own...a child made from her and Ibn. </a:t>
            </a:r>
            <a:r>
              <a:rPr lang="en-US" sz="1400" b="1" i="1" dirty="0">
                <a:solidFill>
                  <a:schemeClr val="bg1"/>
                </a:solidFill>
                <a:latin typeface="Rockwell"/>
                <a:cs typeface="Calibri"/>
              </a:rPr>
              <a:t>Fast forward centuries later...</a:t>
            </a:r>
            <a:r>
              <a:rPr lang="en-US" sz="1400" b="1" dirty="0">
                <a:solidFill>
                  <a:schemeClr val="bg1"/>
                </a:solidFill>
                <a:latin typeface="Rockwell"/>
                <a:cs typeface="Calibri"/>
              </a:rPr>
              <a:t>.As Colleen McCoy</a:t>
            </a:r>
            <a:r>
              <a:rPr lang="en-US" sz="1400" b="1" i="1" dirty="0">
                <a:solidFill>
                  <a:schemeClr val="bg1"/>
                </a:solidFill>
                <a:latin typeface="Rockwell"/>
                <a:cs typeface="Calibri"/>
              </a:rPr>
              <a:t> </a:t>
            </a:r>
            <a:r>
              <a:rPr lang="en-US" sz="1400" b="1" dirty="0">
                <a:solidFill>
                  <a:schemeClr val="bg1"/>
                </a:solidFill>
                <a:latin typeface="Rockwell"/>
                <a:cs typeface="Calibri"/>
              </a:rPr>
              <a:t>(AP world teacher to two very amazing students Kenzie Kelly and Hayden Herbold) gets a paper of her genetic ancestry test she feels nervous to read it. As she's skimming the pages she notices she has the same name as one of her great, great, great, great, great grandparents. She wonder to herself "huh interesting, I wonder if she has a good story of her own."</a:t>
            </a:r>
          </a:p>
        </p:txBody>
      </p:sp>
    </p:spTree>
    <p:extLst>
      <p:ext uri="{BB962C8B-B14F-4D97-AF65-F5344CB8AC3E}">
        <p14:creationId xmlns:p14="http://schemas.microsoft.com/office/powerpoint/2010/main" val="3923197882"/>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aydenKenzieFilmAP">
            <a:hlinkClick r:id="" action="ppaction://media"/>
            <a:extLst>
              <a:ext uri="{FF2B5EF4-FFF2-40B4-BE49-F238E27FC236}">
                <a16:creationId xmlns:a16="http://schemas.microsoft.com/office/drawing/2014/main" id="{B0388A6A-112B-4231-BC57-3C013A0913B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94703146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1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Rectangle 76">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5" name="Picture 78">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36" name="Freeform: Shape 80">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32" name="Picture 8" descr="Assassins Creed Logo PNG Transparent &amp; SVG Vector - Freebie Supply">
            <a:extLst>
              <a:ext uri="{FF2B5EF4-FFF2-40B4-BE49-F238E27FC236}">
                <a16:creationId xmlns:a16="http://schemas.microsoft.com/office/drawing/2014/main" id="{0C6C43D2-3B80-4823-B4DD-856D3DFCAE7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57450" y="1509300"/>
            <a:ext cx="6923852" cy="36066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7024E61-49BD-4EC3-BCA3-E3F6BEE06C00}"/>
              </a:ext>
            </a:extLst>
          </p:cNvPr>
          <p:cNvSpPr txBox="1"/>
          <p:nvPr/>
        </p:nvSpPr>
        <p:spPr>
          <a:xfrm>
            <a:off x="4189839" y="4794702"/>
            <a:ext cx="3912433" cy="1107996"/>
          </a:xfrm>
          <a:prstGeom prst="rect">
            <a:avLst/>
          </a:prstGeom>
          <a:noFill/>
        </p:spPr>
        <p:txBody>
          <a:bodyPr wrap="square" rtlCol="0">
            <a:spAutoFit/>
          </a:bodyPr>
          <a:lstStyle/>
          <a:p>
            <a:r>
              <a:rPr lang="en-US" sz="6600" dirty="0">
                <a:solidFill>
                  <a:srgbClr val="002060"/>
                </a:solidFill>
                <a:latin typeface="Algerian" panose="04020705040A02060702" pitchFamily="82" charset="0"/>
              </a:rPr>
              <a:t>THE END</a:t>
            </a:r>
          </a:p>
        </p:txBody>
      </p:sp>
    </p:spTree>
    <p:extLst>
      <p:ext uri="{BB962C8B-B14F-4D97-AF65-F5344CB8AC3E}">
        <p14:creationId xmlns:p14="http://schemas.microsoft.com/office/powerpoint/2010/main" val="19514299"/>
      </p:ext>
    </p:extLst>
  </p:cSld>
  <p:clrMapOvr>
    <a:masterClrMapping/>
  </p:clrMapOvr>
  <mc:AlternateContent xmlns:mc="http://schemas.openxmlformats.org/markup-compatibility/2006" xmlns:p14="http://schemas.microsoft.com/office/powerpoint/2010/main">
    <mc:Choice Requires="p14">
      <p:transition spd="slow" p14:dur="1750">
        <p:split orient="vert"/>
      </p:transition>
    </mc:Choice>
    <mc:Fallback xmlns="">
      <p:transition spd="slow">
        <p:split orient="vert"/>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85F81112BE9DB41BD4ACE21CF74550F" ma:contentTypeVersion="7" ma:contentTypeDescription="Create a new document." ma:contentTypeScope="" ma:versionID="1113eb3257932dd099169dfa6403955a">
  <xsd:schema xmlns:xsd="http://www.w3.org/2001/XMLSchema" xmlns:xs="http://www.w3.org/2001/XMLSchema" xmlns:p="http://schemas.microsoft.com/office/2006/metadata/properties" xmlns:ns3="2f6aa8a5-6a42-4f6d-9f34-fec7d6e353fa" xmlns:ns4="5cdbf092-559c-43e7-a313-f38015792a42" targetNamespace="http://schemas.microsoft.com/office/2006/metadata/properties" ma:root="true" ma:fieldsID="64e1ba3f8f545f75ad4504e6618fe050" ns3:_="" ns4:_="">
    <xsd:import namespace="2f6aa8a5-6a42-4f6d-9f34-fec7d6e353fa"/>
    <xsd:import namespace="5cdbf092-559c-43e7-a313-f38015792a4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6aa8a5-6a42-4f6d-9f34-fec7d6e353f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cdbf092-559c-43e7-a313-f38015792a42"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7E5C36C-DC5A-4B45-917B-8DFAB2FEC038}">
  <ds:schemaRefs>
    <ds:schemaRef ds:uri="http://schemas.microsoft.com/sharepoint/v3/contenttype/forms"/>
  </ds:schemaRefs>
</ds:datastoreItem>
</file>

<file path=customXml/itemProps2.xml><?xml version="1.0" encoding="utf-8"?>
<ds:datastoreItem xmlns:ds="http://schemas.openxmlformats.org/officeDocument/2006/customXml" ds:itemID="{2B29810D-2056-4052-B922-E874FF74FD1C}">
  <ds:schemaRefs>
    <ds:schemaRef ds:uri="2f6aa8a5-6a42-4f6d-9f34-fec7d6e353fa"/>
    <ds:schemaRef ds:uri="5cdbf092-559c-43e7-a313-f38015792a4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07EF889-47D0-467C-BE74-C42A4C582754}">
  <ds:schemaRefs>
    <ds:schemaRef ds:uri="http://schemas.openxmlformats.org/package/2006/metadata/core-properties"/>
    <ds:schemaRef ds:uri="http://schemas.microsoft.com/office/2006/documentManagement/types"/>
    <ds:schemaRef ds:uri="2f6aa8a5-6a42-4f6d-9f34-fec7d6e353fa"/>
    <ds:schemaRef ds:uri="http://purl.org/dc/terms/"/>
    <ds:schemaRef ds:uri="http://schemas.microsoft.com/office/2006/metadata/properties"/>
    <ds:schemaRef ds:uri="http://www.w3.org/XML/1998/namespace"/>
    <ds:schemaRef ds:uri="http://purl.org/dc/dcmitype/"/>
    <ds:schemaRef ds:uri="http://purl.org/dc/elements/1.1/"/>
    <ds:schemaRef ds:uri="5cdbf092-559c-43e7-a313-f38015792a42"/>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TotalTime>
  <Words>1926</Words>
  <Application>Microsoft Office PowerPoint</Application>
  <PresentationFormat>Widescreen</PresentationFormat>
  <Paragraphs>29</Paragraphs>
  <Slides>19</Slides>
  <Notes>0</Notes>
  <HiddenSlides>0</HiddenSlides>
  <MMClips>1</MMClips>
  <ScaleCrop>false</ScaleCrop>
  <HeadingPairs>
    <vt:vector size="6" baseType="variant">
      <vt:variant>
        <vt:lpstr>Fonts Used</vt:lpstr>
      </vt:variant>
      <vt:variant>
        <vt:i4>21</vt:i4>
      </vt:variant>
      <vt:variant>
        <vt:lpstr>Theme</vt:lpstr>
      </vt:variant>
      <vt:variant>
        <vt:i4>1</vt:i4>
      </vt:variant>
      <vt:variant>
        <vt:lpstr>Slide Titles</vt:lpstr>
      </vt:variant>
      <vt:variant>
        <vt:i4>19</vt:i4>
      </vt:variant>
    </vt:vector>
  </HeadingPairs>
  <TitlesOfParts>
    <vt:vector size="41" baseType="lpstr">
      <vt:lpstr>Meiryo</vt:lpstr>
      <vt:lpstr>Abadi</vt:lpstr>
      <vt:lpstr>Aharoni</vt:lpstr>
      <vt:lpstr>Algerian</vt:lpstr>
      <vt:lpstr>Arial</vt:lpstr>
      <vt:lpstr>Arial Rounded MT Bold</vt:lpstr>
      <vt:lpstr>Bookman Old Style</vt:lpstr>
      <vt:lpstr>Calibri</vt:lpstr>
      <vt:lpstr>Calibri Light</vt:lpstr>
      <vt:lpstr>Century Gothic</vt:lpstr>
      <vt:lpstr>Forte</vt:lpstr>
      <vt:lpstr>Franklin Gothic Demi Cond</vt:lpstr>
      <vt:lpstr>Gill Sans Nova Cond Ultra Bold</vt:lpstr>
      <vt:lpstr>Lucida Fax</vt:lpstr>
      <vt:lpstr>Magneto</vt:lpstr>
      <vt:lpstr>Matura MT Script Capitals</vt:lpstr>
      <vt:lpstr>Modern No. 20</vt:lpstr>
      <vt:lpstr>Quire Sans</vt:lpstr>
      <vt:lpstr>Rockwell</vt:lpstr>
      <vt:lpstr>Rockwell Extra Bold</vt:lpstr>
      <vt:lpstr>Snap ITC</vt:lpstr>
      <vt:lpstr>Office Theme</vt:lpstr>
      <vt:lpstr>Assassin’s Creed Journey</vt:lpstr>
      <vt:lpstr>PowerPoint Presentation</vt:lpstr>
      <vt:lpstr>Shane Quincy  Her left-hand man in trading and manipulating. Their relationship kindled on a boat which caught fire due to her nemesis starting it on fire to capture her loot. His jobs pertain of being chief of McCoy’s secret service and planning out her trade deals. Being head of cannon control on the ship, he had to make sure everyone was in line.</vt:lpstr>
      <vt:lpstr>Douglas Waters A long-time feud has been happening between Waters and McCoy. Constant battles over trade popularity have the two going as far as setting each other's ships on fire. This is a blessing and a curse because he was able to introduce Quincy and McCoy</vt:lpstr>
      <vt:lpstr>Isabel Quincy Shane Quincy’s wife is a very vital behind the scenes character for McCoy’s expeditions. She lives in the town and gathers the information needed for McCoy to come out on top. While taking care of her daughter Elizabeth makes this all more of the challenge.</vt:lpstr>
      <vt:lpstr>Story Line One day while McCoy’s out trading a shipment of goods with Quincy at a far away port in Mecca, which takes 2 weeks to reach from Zimbabwe, while she’s away Douglas decides to get back at her for taking most of his clients by taking something that is important to McCoy, Isabel’s daughter. When McCoy comes back from her expedition, she decides to go and take Elizabeth back. Along the way there was many hardships that will affect the history of trade forever. She will look cruelty and death in the eye to recapture Elizabeth. </vt:lpstr>
      <vt:lpstr>Weapons used</vt:lpstr>
      <vt:lpstr>Game information</vt:lpstr>
      <vt:lpstr>PowerPoint Presentation</vt:lpstr>
      <vt:lpstr>Date: August 5, 1374 When McCoy hears word of Elizabeth’s disappearance, she immediately packs up her ship and gets her crew together. She heads to Surat hoping that she will find Waters with Elizabeth there. When they reach the port, its bustling with activity and trade. While McCoy is hoping to find Elizabeth, she takes her chances of trading in a new city to spread her name and her goods in order to receive payment for her extensive journey. </vt:lpstr>
      <vt:lpstr>Leaving Surat with no signs of Elizabeth, she continues to head down the West Coast of India and goes to Calicut and then to Quilon, where the Indian culture grew on her. In Calicut, she finds a former customer of Waters and decides to ask this merchant if he has seen him. Giving no direct answers, she threatens to put his life on the line because there isn’t much more time to waste. Quilon wasn’t much better, while walking through the city she approaches Waters crewmate who didn’t recognize her. She follows him to the port to see if she can find any answers. Thinking that he is going to board Waters ship, she sneaks on saying that she is carrying some of their goods for the next stop the ship is going to. </vt:lpstr>
      <vt:lpstr>As McCoy is hiding in the storage space, she overhears the crewmates talking about how Waters has taken a separate ship, with Elizabeth onboard, to Palembang and that the ship that she’s on is also going there for trade opportunities. 4 nights later, they arrive in the port. She sneaks off once she hears no more movement on the ship and sets off into town. Luckily, some of her loyal customers are there and informs her on Waters movements around the city with who they figure is Elizabeth. They didn’t know where he was heading to, so McCoy took it into her own hands. By horseback she travels eastward and a day later, she arrives in a small town called Panai. Walking around she sees a suspicious old women trying to sell her glassware, but no signs of Waters. She goes up to the lady and asks her a few questions. </vt:lpstr>
      <vt:lpstr>The lady turns her away. She waits until dusk to follow the old woman back to her house on the edge of town. After trying to set up a place to sleep, she feels something poke her in the back. Hidden under the straw she finds a latch. Pulling up, a door opens, and she finds herself looking into a tunnel. After deciding to step through it and walk for a few minutes in pitch black, she finds a room. Having a hunch that the room isn’t unoccupied, she calls out, “Is anyone in here?”, and her voice echoes. She hears a prominent scraping noise against the cement's walls and chains clatter. She jumps back from the noise and screams. Figuring it won’t be anything harmful, she approaches the figure on the ground. She hears a groan and reaching down to touch it, she feels long tangly hair. Running her hand over the object, she feels it breathing so it must be alive. Slowly spitting out the word, “H-Hello,” she recognizes the grasp of the soft, warm hand and inhales so fast it almost knocks her out. After searching and searching, she finally finds her. Having to slam the chains against the walls to break them off of her wrist and legs, Elizabeth was finally free. </vt:lpstr>
      <vt:lpstr>Taking Elizabeth by the hand, they escape from the barn and ride back to Palembang. With no food or water in their systems, when they arrive, they are completely weak. Staying undercover all night, they get their strength back and set out the next day. One of her close merchant friends hear she’s in desperate need of a ride back to India, and he helps her out. Another 4 days later, they arrive in Quilon with almost no complications. Getting her ship back and loading it with the materials needed, her crewmates rejoice that Elizabeth is safe. They are determined to not get caught by any of Water’s allies and speed off. Despite being monsoon season, they needed to get back to Africa. Going straight through the Indian Ocean, they face strong winds and heavy rain that takes 2 of their men overboard.</vt:lpstr>
      <vt:lpstr>Once free of the monsoons, it was a straight shot back to Malindi. About an hour away from port, they see a unique ship approaching. The sails were all black and that’s how she knew that Waters had found her. Full of anger and rage, she holds her ground in hopes the Waters will approach her first. As the ship gets closer, she sees that she’s outnumbered, and he has come prepared. She orders her men to set up the cannons, showing Waters that she’s up for a duel. Cannons blowing from each side, there is yelling and blood coming out from everywhere. All of a sudden more ships approach the two. Once Water’s sees that these ships are obviously on McCoy’s side, he start to retreat. McCoy realizes that these ships are pirate ships and that she is in a danger zone. Hearing the piercing sound of the stern rudder move rapidly, the pirates are taken aback. McCoy’s men let the sails down and they ZOOM out of there. The pirates didn’t have the technology of the astrolabe or the newly incorporated stern rudder, so they were left in the dust. Back to the port they go, and once home the town rejoices that Elizabeth is safe and Quincy and his wife thank McCoy by bringing her into the family so that she no longer has to be alone on her ship.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Assassin’s Creed Journey</dc:title>
  <dc:creator>Herbold, Hayden</dc:creator>
  <cp:lastModifiedBy>McCoy, Colleen</cp:lastModifiedBy>
  <cp:revision>2</cp:revision>
  <dcterms:created xsi:type="dcterms:W3CDTF">2020-10-29T00:13:15Z</dcterms:created>
  <dcterms:modified xsi:type="dcterms:W3CDTF">2020-11-01T21:03:48Z</dcterms:modified>
</cp:coreProperties>
</file>