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4" r:id="rId14"/>
    <p:sldId id="275" r:id="rId15"/>
    <p:sldId id="276" r:id="rId16"/>
    <p:sldId id="277" r:id="rId17"/>
    <p:sldId id="278" r:id="rId18"/>
    <p:sldId id="27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56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272" r:id="rId41"/>
    <p:sldId id="301" r:id="rId42"/>
    <p:sldId id="302" r:id="rId43"/>
    <p:sldId id="303" r:id="rId44"/>
    <p:sldId id="304" r:id="rId45"/>
    <p:sldId id="305" r:id="rId46"/>
    <p:sldId id="263" r:id="rId47"/>
    <p:sldId id="306" r:id="rId48"/>
    <p:sldId id="307" r:id="rId49"/>
    <p:sldId id="308" r:id="rId50"/>
    <p:sldId id="309" r:id="rId51"/>
    <p:sldId id="310" r:id="rId52"/>
    <p:sldId id="311" r:id="rId53"/>
    <p:sldId id="280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hade val="98000"/>
                <a:satMod val="150000"/>
                <a:lumMod val="102000"/>
              </a:schemeClr>
            </a:gs>
            <a:gs pos="50000">
              <a:schemeClr val="bg2">
                <a:tint val="98000"/>
                <a:shade val="90000"/>
                <a:satMod val="13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anchor="ctr">
            <a:normAutofit/>
          </a:bodyPr>
          <a:lstStyle/>
          <a:p>
            <a:pPr algn="r"/>
            <a:r>
              <a:rPr lang="en-US" sz="5400"/>
              <a:t>Europe in the 15</a:t>
            </a:r>
            <a:r>
              <a:rPr lang="en-US" sz="5400" baseline="30000"/>
              <a:t>th</a:t>
            </a:r>
            <a:r>
              <a:rPr lang="en-US" sz="5400"/>
              <a:t> Century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1" r="43746" b="531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0C28E1EB-07A5-435F-9C2E-ACB75A202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anchor="ctr">
            <a:normAutofit/>
          </a:bodyPr>
          <a:lstStyle/>
          <a:p>
            <a:r>
              <a:rPr lang="en-US" dirty="0"/>
              <a:t>AP World History Notes </a:t>
            </a:r>
          </a:p>
        </p:txBody>
      </p:sp>
    </p:spTree>
    <p:extLst>
      <p:ext uri="{BB962C8B-B14F-4D97-AF65-F5344CB8AC3E}">
        <p14:creationId xmlns:p14="http://schemas.microsoft.com/office/powerpoint/2010/main" val="952707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State-Building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half of 15</a:t>
            </a:r>
            <a:r>
              <a:rPr lang="en-US" baseline="30000" dirty="0"/>
              <a:t>th</a:t>
            </a:r>
            <a:r>
              <a:rPr lang="en-US" dirty="0"/>
              <a:t> century = began to recover from the plague and rebuild its population</a:t>
            </a:r>
          </a:p>
          <a:p>
            <a:r>
              <a:rPr lang="en-US" dirty="0"/>
              <a:t>State-building occurred as Europe rebuilt politically</a:t>
            </a:r>
          </a:p>
          <a:p>
            <a:pPr lvl="1"/>
            <a:r>
              <a:rPr lang="en-US" dirty="0"/>
              <a:t>Fragmented system of many separate, independent, and highly competitive states</a:t>
            </a:r>
          </a:p>
          <a:p>
            <a:pPr lvl="1"/>
            <a:r>
              <a:rPr lang="en-US" dirty="0"/>
              <a:t>Examples: Spain, Portugal, France, England, etc.</a:t>
            </a:r>
          </a:p>
        </p:txBody>
      </p:sp>
    </p:spTree>
    <p:extLst>
      <p:ext uri="{BB962C8B-B14F-4D97-AF65-F5344CB8AC3E}">
        <p14:creationId xmlns:p14="http://schemas.microsoft.com/office/powerpoint/2010/main" val="3636565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State-Building</a:t>
            </a:r>
          </a:p>
        </p:txBody>
      </p:sp>
      <p:pic>
        <p:nvPicPr>
          <p:cNvPr id="4" name="Picture 2" descr="map_13_02_europe_in_15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82" y="1696352"/>
            <a:ext cx="7950170" cy="488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 xmlns:mv="urn:schemas-microsoft-com:mac:vml" xmlns:mc="http://schemas.openxmlformats.org/markup-compatibility/2006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192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State-Building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these states began to:</a:t>
            </a:r>
          </a:p>
          <a:p>
            <a:pPr lvl="1"/>
            <a:r>
              <a:rPr lang="en-US" dirty="0"/>
              <a:t>Tax their citizens more efficiently</a:t>
            </a:r>
          </a:p>
          <a:p>
            <a:pPr lvl="1"/>
            <a:r>
              <a:rPr lang="en-US" dirty="0"/>
              <a:t>Create more effective administrative structures</a:t>
            </a:r>
          </a:p>
          <a:p>
            <a:pPr lvl="1"/>
            <a:r>
              <a:rPr lang="en-US" dirty="0"/>
              <a:t>Raise standing armies</a:t>
            </a:r>
          </a:p>
          <a:p>
            <a:r>
              <a:rPr lang="en-US" dirty="0"/>
              <a:t>State-building driven by:</a:t>
            </a:r>
          </a:p>
          <a:p>
            <a:pPr lvl="1"/>
            <a:r>
              <a:rPr lang="en-US" dirty="0"/>
              <a:t>The needs of war </a:t>
            </a:r>
            <a:r>
              <a:rPr lang="en-US" dirty="0">
                <a:sym typeface="Wingdings"/>
              </a:rPr>
              <a:t> warfare very frequent in such a fragmented and competitive political environment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0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Hundred Years’ War (1337-1453)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5001" y="2133601"/>
            <a:ext cx="3722836" cy="3931920"/>
          </a:xfrm>
        </p:spPr>
        <p:txBody>
          <a:bodyPr/>
          <a:lstStyle/>
          <a:p>
            <a:r>
              <a:rPr lang="en-US" dirty="0">
                <a:sym typeface="Wingdings"/>
              </a:rPr>
              <a:t>Between England and France</a:t>
            </a:r>
          </a:p>
          <a:p>
            <a:r>
              <a:rPr lang="en-US" dirty="0">
                <a:sym typeface="Wingdings"/>
              </a:rPr>
              <a:t>Fought over rival claims to territories in France</a:t>
            </a:r>
          </a:p>
          <a:p>
            <a:r>
              <a:rPr lang="en-US" dirty="0">
                <a:sym typeface="Wingdings"/>
              </a:rPr>
              <a:t>Result = French victory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20" y="1742904"/>
            <a:ext cx="4284270" cy="45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24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Joan of Arc (1412-1431)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3705" y="1983036"/>
            <a:ext cx="4209936" cy="4296578"/>
          </a:xfrm>
        </p:spPr>
        <p:txBody>
          <a:bodyPr>
            <a:normAutofit/>
          </a:bodyPr>
          <a:lstStyle/>
          <a:p>
            <a:r>
              <a:rPr lang="en-US" dirty="0"/>
              <a:t>Born a peasant girl; became a French female knight</a:t>
            </a:r>
          </a:p>
          <a:p>
            <a:r>
              <a:rPr lang="en-US" dirty="0"/>
              <a:t>Led the French army to several important victories in the Hundred Years’ War</a:t>
            </a:r>
          </a:p>
          <a:p>
            <a:r>
              <a:rPr lang="en-US" dirty="0"/>
              <a:t>Claimed divine guidance</a:t>
            </a:r>
          </a:p>
          <a:p>
            <a:r>
              <a:rPr lang="en-US" dirty="0"/>
              <a:t>Captured by the English and burned at the stake at 19 years old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605" y="1772226"/>
            <a:ext cx="3688044" cy="46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7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dirty="0"/>
              <a:t>Renaissance = 1300s-1600s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28497" y="1828800"/>
            <a:ext cx="5439103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Cultural awakening in Western Europe</a:t>
            </a:r>
          </a:p>
          <a:p>
            <a:pPr>
              <a:lnSpc>
                <a:spcPct val="90000"/>
              </a:lnSpc>
            </a:pPr>
            <a:r>
              <a:rPr lang="en-US" dirty="0"/>
              <a:t>Began in Italy</a:t>
            </a:r>
          </a:p>
          <a:p>
            <a:pPr>
              <a:lnSpc>
                <a:spcPct val="90000"/>
              </a:lnSpc>
            </a:pPr>
            <a:r>
              <a:rPr lang="en-US" dirty="0"/>
              <a:t>Means </a:t>
            </a:r>
            <a:r>
              <a:rPr lang="ja-JP" altLang="en-US" dirty="0"/>
              <a:t>“</a:t>
            </a:r>
            <a:r>
              <a:rPr lang="en-US" dirty="0"/>
              <a:t>rebirth</a:t>
            </a:r>
            <a:r>
              <a:rPr lang="ja-JP" altLang="en-US" dirty="0"/>
              <a:t>”</a:t>
            </a:r>
            <a:r>
              <a:rPr lang="en-US" dirty="0"/>
              <a:t> in French</a:t>
            </a:r>
          </a:p>
          <a:p>
            <a:pPr>
              <a:lnSpc>
                <a:spcPct val="90000"/>
              </a:lnSpc>
            </a:pPr>
            <a:r>
              <a:rPr lang="en-US" dirty="0"/>
              <a:t>Transition from the Dark Ages/Medieval Times to modern times</a:t>
            </a:r>
          </a:p>
          <a:p>
            <a:pPr>
              <a:lnSpc>
                <a:spcPct val="90000"/>
              </a:lnSpc>
            </a:pPr>
            <a:r>
              <a:rPr lang="en-US" dirty="0"/>
              <a:t>Embraced ancient Roman and ancient Greek traditions</a:t>
            </a:r>
          </a:p>
        </p:txBody>
      </p:sp>
      <p:pic>
        <p:nvPicPr>
          <p:cNvPr id="5124" name="Picture 4" descr="italy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670" y="1828800"/>
            <a:ext cx="3096565" cy="419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16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Why Did it Begin in Italy?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896061"/>
            <a:ext cx="8153400" cy="4504739"/>
          </a:xfrm>
        </p:spPr>
        <p:txBody>
          <a:bodyPr/>
          <a:lstStyle/>
          <a:p>
            <a:r>
              <a:rPr lang="en-US" dirty="0"/>
              <a:t>Italy had avoided large economic crisis in Europe during Middle Ages</a:t>
            </a:r>
          </a:p>
          <a:p>
            <a:r>
              <a:rPr lang="en-US" dirty="0"/>
              <a:t>Italian cities = centers of Mediterranean trade</a:t>
            </a:r>
          </a:p>
          <a:p>
            <a:r>
              <a:rPr lang="en-US" dirty="0"/>
              <a:t>Italians = attached to classical Roman traditions</a:t>
            </a:r>
          </a:p>
          <a:p>
            <a:r>
              <a:rPr lang="en-US" dirty="0"/>
              <a:t>Italian towns = close contact with Byzantine Empire which preserved Greek traditions</a:t>
            </a:r>
          </a:p>
        </p:txBody>
      </p:sp>
    </p:spTree>
    <p:extLst>
      <p:ext uri="{BB962C8B-B14F-4D97-AF65-F5344CB8AC3E}">
        <p14:creationId xmlns:p14="http://schemas.microsoft.com/office/powerpoint/2010/main" val="62836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Humanism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1" y="1981200"/>
            <a:ext cx="5359823" cy="4495800"/>
          </a:xfrm>
        </p:spPr>
        <p:txBody>
          <a:bodyPr/>
          <a:lstStyle/>
          <a:p>
            <a:r>
              <a:rPr lang="en-US" dirty="0"/>
              <a:t>Renewed interests in the classics of Greece &amp; Rome</a:t>
            </a:r>
          </a:p>
          <a:p>
            <a:r>
              <a:rPr lang="en-US" b="1" u="sng" dirty="0"/>
              <a:t>Humanism</a:t>
            </a:r>
            <a:r>
              <a:rPr lang="en-US" b="1" dirty="0"/>
              <a:t> = </a:t>
            </a:r>
            <a:r>
              <a:rPr lang="en-US" dirty="0"/>
              <a:t>intellectual movement that focused on </a:t>
            </a:r>
            <a:r>
              <a:rPr lang="en-US" b="1" u="sng" dirty="0"/>
              <a:t>secular</a:t>
            </a:r>
            <a:r>
              <a:rPr lang="en-US" b="1" dirty="0"/>
              <a:t> (worldly, nonreligious)</a:t>
            </a:r>
            <a:r>
              <a:rPr lang="en-US" dirty="0"/>
              <a:t> themes rather than religious ideas that had dominated medieval thought</a:t>
            </a:r>
          </a:p>
        </p:txBody>
      </p:sp>
      <p:pic>
        <p:nvPicPr>
          <p:cNvPr id="6148" name="Picture 4" descr="humani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841" y="1981200"/>
            <a:ext cx="2781935" cy="41042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696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Humanism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948246"/>
            <a:ext cx="7772400" cy="2547554"/>
          </a:xfrm>
        </p:spPr>
        <p:txBody>
          <a:bodyPr/>
          <a:lstStyle/>
          <a:p>
            <a:r>
              <a:rPr lang="en-US" dirty="0"/>
              <a:t>Believed in </a:t>
            </a:r>
            <a:r>
              <a:rPr lang="en-US" b="1" u="sng" dirty="0"/>
              <a:t>individualism</a:t>
            </a:r>
            <a:r>
              <a:rPr lang="en-US" b="1" dirty="0"/>
              <a:t> = </a:t>
            </a:r>
            <a:r>
              <a:rPr lang="en-US" dirty="0"/>
              <a:t>emphasis on the dignity &amp; worth of the individual person</a:t>
            </a:r>
          </a:p>
          <a:p>
            <a:r>
              <a:rPr lang="en-US" dirty="0"/>
              <a:t>Believed that people should try to improve themselves</a:t>
            </a:r>
          </a:p>
        </p:txBody>
      </p:sp>
      <p:pic>
        <p:nvPicPr>
          <p:cNvPr id="7172" name="Picture 4" descr="happy_individualism_trs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958" y="3640979"/>
            <a:ext cx="7173913" cy="2384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423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13111"/>
            <a:ext cx="7772400" cy="982289"/>
          </a:xfrm>
        </p:spPr>
        <p:txBody>
          <a:bodyPr/>
          <a:lstStyle/>
          <a:p>
            <a:r>
              <a:rPr lang="en-US" dirty="0"/>
              <a:t>Education &amp; Literature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3704" y="2017826"/>
            <a:ext cx="5489136" cy="453537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Opened schools that taught the humanities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Greek, Latin, history, philosophy, etc.</a:t>
            </a:r>
          </a:p>
          <a:p>
            <a:pPr>
              <a:lnSpc>
                <a:spcPct val="90000"/>
              </a:lnSpc>
            </a:pPr>
            <a:r>
              <a:rPr lang="en-US" dirty="0"/>
              <a:t>New types of literature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Written in the vernacular = everyday language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Sonnets = short poems of 14 lines</a:t>
            </a:r>
          </a:p>
          <a:p>
            <a:pPr lvl="2">
              <a:lnSpc>
                <a:spcPct val="90000"/>
              </a:lnSpc>
            </a:pPr>
            <a:r>
              <a:rPr lang="en-US" sz="2200" dirty="0"/>
              <a:t>Petrarch = wrote sonnets about love &amp; nature</a:t>
            </a:r>
          </a:p>
        </p:txBody>
      </p:sp>
      <p:pic>
        <p:nvPicPr>
          <p:cNvPr id="8196" name="Picture 4" descr="031203petr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840" y="2017826"/>
            <a:ext cx="2539771" cy="35833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823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Education &amp; Literature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7208" y="1676400"/>
            <a:ext cx="4615008" cy="4495800"/>
          </a:xfrm>
        </p:spPr>
        <p:txBody>
          <a:bodyPr/>
          <a:lstStyle/>
          <a:p>
            <a:r>
              <a:rPr lang="en-US" dirty="0"/>
              <a:t>New types of literature</a:t>
            </a:r>
          </a:p>
          <a:p>
            <a:pPr lvl="1"/>
            <a:r>
              <a:rPr lang="en-US" dirty="0"/>
              <a:t>Autobiographies</a:t>
            </a:r>
          </a:p>
          <a:p>
            <a:pPr lvl="1"/>
            <a:r>
              <a:rPr lang="en-US" dirty="0"/>
              <a:t>The Prince = book written by </a:t>
            </a:r>
            <a:r>
              <a:rPr lang="en-US" dirty="0" err="1"/>
              <a:t>Niccolo</a:t>
            </a:r>
            <a:r>
              <a:rPr lang="en-US" dirty="0"/>
              <a:t> Machiavelli</a:t>
            </a:r>
          </a:p>
          <a:p>
            <a:pPr lvl="2"/>
            <a:r>
              <a:rPr lang="en-US" sz="2200" dirty="0"/>
              <a:t>Discussed politics</a:t>
            </a:r>
          </a:p>
          <a:p>
            <a:pPr lvl="2"/>
            <a:r>
              <a:rPr lang="en-US" sz="2200" dirty="0"/>
              <a:t>Said rulers should use force &amp; deceit to maintain power --&gt; Do what you </a:t>
            </a:r>
            <a:r>
              <a:rPr lang="en-US" sz="2200" dirty="0" err="1"/>
              <a:t>gotta</a:t>
            </a:r>
            <a:r>
              <a:rPr lang="en-US" sz="2200" dirty="0"/>
              <a:t> do</a:t>
            </a:r>
          </a:p>
        </p:txBody>
      </p:sp>
      <p:pic>
        <p:nvPicPr>
          <p:cNvPr id="9220" name="Picture 4" descr="machiavell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80315">
            <a:off x="2130425" y="1419226"/>
            <a:ext cx="2514600" cy="27670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the-princ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0005">
            <a:off x="3200402" y="3786795"/>
            <a:ext cx="2216150" cy="2654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836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 dirty="0"/>
              <a:t>The Renaissance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51333" y="1826481"/>
            <a:ext cx="4459467" cy="465051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3 cities played leading roles in the Renaissance = Florence, Venice, Rome</a:t>
            </a:r>
          </a:p>
        </p:txBody>
      </p:sp>
      <p:pic>
        <p:nvPicPr>
          <p:cNvPr id="6" name="Picture 5" descr="map_Ital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826480"/>
            <a:ext cx="3078493" cy="4406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641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Florence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1" y="1791691"/>
            <a:ext cx="4625005" cy="4761509"/>
          </a:xfrm>
        </p:spPr>
        <p:txBody>
          <a:bodyPr/>
          <a:lstStyle/>
          <a:p>
            <a:r>
              <a:rPr lang="en-US" dirty="0"/>
              <a:t>Controlled by the Medici family</a:t>
            </a:r>
          </a:p>
          <a:p>
            <a:r>
              <a:rPr lang="en-US" dirty="0"/>
              <a:t>Rulers encouraged humanism</a:t>
            </a:r>
          </a:p>
          <a:p>
            <a:r>
              <a:rPr lang="en-US" dirty="0"/>
              <a:t>Birthplace of the Italian Renaissance</a:t>
            </a:r>
          </a:p>
          <a:p>
            <a:r>
              <a:rPr lang="en-US" dirty="0"/>
              <a:t>Medici wealth was used to support artists, philosophers, writers</a:t>
            </a:r>
          </a:p>
        </p:txBody>
      </p:sp>
      <p:pic>
        <p:nvPicPr>
          <p:cNvPr id="15364" name="Picture 4" descr="JSutermans-Later-Medicis-BR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468" y="1600200"/>
            <a:ext cx="3657600" cy="4787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081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Florence</a:t>
            </a:r>
          </a:p>
        </p:txBody>
      </p:sp>
      <p:pic>
        <p:nvPicPr>
          <p:cNvPr id="16389" name="Picture 5" descr="florenc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1909">
            <a:off x="1993001" y="1485119"/>
            <a:ext cx="4770901" cy="35743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florence-ital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734">
            <a:off x="6186434" y="3392448"/>
            <a:ext cx="3791330" cy="28399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duomo-belltower-florenc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381000"/>
            <a:ext cx="2341563" cy="3124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52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Rome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0" y="1704715"/>
            <a:ext cx="4343400" cy="477228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Renaissance popes had the ancient city rebuilt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Large churches, magnificent paintings, and sculptures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Most notable effort = rebuilding of St. Peter</a:t>
            </a:r>
            <a:r>
              <a:rPr lang="ja-JP" altLang="en-US" sz="2800" dirty="0"/>
              <a:t>’</a:t>
            </a:r>
            <a:r>
              <a:rPr lang="en-US" sz="2800" dirty="0"/>
              <a:t>s Basilica = largest Christian church in the world</a:t>
            </a:r>
          </a:p>
        </p:txBody>
      </p:sp>
      <p:pic>
        <p:nvPicPr>
          <p:cNvPr id="17412" name="Picture 4" descr="R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58" y="1704714"/>
            <a:ext cx="3983842" cy="46833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359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 dirty="0"/>
              <a:t>St. Peter’s</a:t>
            </a:r>
          </a:p>
        </p:txBody>
      </p:sp>
      <p:pic>
        <p:nvPicPr>
          <p:cNvPr id="18436" name="Picture 4" descr="St Peters Basilica -- Vatican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9540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1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1143000"/>
          </a:xfrm>
        </p:spPr>
        <p:txBody>
          <a:bodyPr/>
          <a:lstStyle/>
          <a:p>
            <a:r>
              <a:rPr lang="en-US"/>
              <a:t>Venice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1931" y="1828800"/>
            <a:ext cx="2922599" cy="4495800"/>
          </a:xfrm>
        </p:spPr>
        <p:txBody>
          <a:bodyPr/>
          <a:lstStyle/>
          <a:p>
            <a:r>
              <a:rPr lang="en-US" dirty="0"/>
              <a:t>Prospered as a trade city</a:t>
            </a:r>
          </a:p>
          <a:p>
            <a:r>
              <a:rPr lang="en-US" dirty="0"/>
              <a:t>Trade link between Asia &amp; western Europe</a:t>
            </a:r>
          </a:p>
          <a:p>
            <a:r>
              <a:rPr lang="en-US" dirty="0"/>
              <a:t>Known for its artistic achievements</a:t>
            </a:r>
          </a:p>
        </p:txBody>
      </p:sp>
      <p:pic>
        <p:nvPicPr>
          <p:cNvPr id="6" name="Picture 5" descr="venice-ita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530" y="1828801"/>
            <a:ext cx="5392895" cy="41898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491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1143000"/>
          </a:xfrm>
        </p:spPr>
        <p:txBody>
          <a:bodyPr/>
          <a:lstStyle/>
          <a:p>
            <a:r>
              <a:rPr lang="en-US" dirty="0"/>
              <a:t>Renaissance Art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3704" y="1635135"/>
            <a:ext cx="4366504" cy="45749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Subjects were lifelike</a:t>
            </a:r>
          </a:p>
          <a:p>
            <a:r>
              <a:rPr lang="en-US" sz="2800" dirty="0"/>
              <a:t>Used perspective in paintings</a:t>
            </a:r>
          </a:p>
          <a:p>
            <a:r>
              <a:rPr lang="en-US" sz="2800" dirty="0"/>
              <a:t>Studied human anatomy</a:t>
            </a:r>
          </a:p>
          <a:p>
            <a:r>
              <a:rPr lang="en-US" sz="2800" dirty="0"/>
              <a:t>Great artists were revered &amp; had a prominent place in society</a:t>
            </a:r>
          </a:p>
          <a:p>
            <a:r>
              <a:rPr lang="en-US" sz="2800" dirty="0"/>
              <a:t>Art featured both classical mythology as well as religious themes</a:t>
            </a:r>
          </a:p>
        </p:txBody>
      </p:sp>
      <p:pic>
        <p:nvPicPr>
          <p:cNvPr id="21508" name="Picture 4" descr="17720Primaver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208" y="1219201"/>
            <a:ext cx="3879850" cy="3184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vitruvia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4099196"/>
            <a:ext cx="2451483" cy="24587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588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Architecture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1752600"/>
            <a:ext cx="2909916" cy="4648200"/>
          </a:xfrm>
        </p:spPr>
        <p:txBody>
          <a:bodyPr/>
          <a:lstStyle/>
          <a:p>
            <a:r>
              <a:rPr lang="en-US" dirty="0"/>
              <a:t>Returned to the classical style</a:t>
            </a:r>
          </a:p>
          <a:p>
            <a:pPr lvl="1"/>
            <a:r>
              <a:rPr lang="en-US" dirty="0"/>
              <a:t>Domes, columns</a:t>
            </a:r>
          </a:p>
          <a:p>
            <a:r>
              <a:rPr lang="en-US" dirty="0"/>
              <a:t>Greatest architect = Brunelleschi</a:t>
            </a:r>
          </a:p>
        </p:txBody>
      </p:sp>
      <p:pic>
        <p:nvPicPr>
          <p:cNvPr id="22532" name="Picture 4" descr="itl_brunellesch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2971800" cy="3721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brunelleschi-filippo-domkuppel-florenz-920005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1905000"/>
            <a:ext cx="2487613" cy="3721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18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Architecture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1752600"/>
            <a:ext cx="2909916" cy="4648200"/>
          </a:xfrm>
        </p:spPr>
        <p:txBody>
          <a:bodyPr/>
          <a:lstStyle/>
          <a:p>
            <a:r>
              <a:rPr lang="en-US" dirty="0"/>
              <a:t>Returned to the classical style</a:t>
            </a:r>
          </a:p>
          <a:p>
            <a:pPr lvl="1"/>
            <a:r>
              <a:rPr lang="en-US" dirty="0"/>
              <a:t>Domes, columns</a:t>
            </a:r>
          </a:p>
          <a:p>
            <a:r>
              <a:rPr lang="en-US" dirty="0"/>
              <a:t>Greatest architect = Brunelleschi</a:t>
            </a:r>
          </a:p>
        </p:txBody>
      </p:sp>
      <p:pic>
        <p:nvPicPr>
          <p:cNvPr id="22532" name="Picture 4" descr="itl_brunellesch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2971800" cy="3721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 descr="brunelleschi-filippo-domkuppel-florenz-920005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1905000"/>
            <a:ext cx="2487613" cy="3721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610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772400" cy="1143000"/>
          </a:xfrm>
        </p:spPr>
        <p:txBody>
          <a:bodyPr/>
          <a:lstStyle/>
          <a:p>
            <a:r>
              <a:rPr lang="en-US" dirty="0" err="1"/>
              <a:t>Duomo</a:t>
            </a:r>
            <a:r>
              <a:rPr lang="en-US" dirty="0"/>
              <a:t> in Florence</a:t>
            </a:r>
          </a:p>
        </p:txBody>
      </p:sp>
      <p:pic>
        <p:nvPicPr>
          <p:cNvPr id="29701" name="Picture 5" descr="Duomo_of_Florence_Santa_Maria_del_Fio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025" y="3733801"/>
            <a:ext cx="2895600" cy="2951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florduomofac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825" y="1295400"/>
            <a:ext cx="3747177" cy="5389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9703" name="Picture 7" descr="Florence_italy_duom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3557588" cy="234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604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81000"/>
            <a:ext cx="7772400" cy="1143000"/>
          </a:xfrm>
        </p:spPr>
        <p:txBody>
          <a:bodyPr/>
          <a:lstStyle/>
          <a:p>
            <a:r>
              <a:rPr lang="en-US"/>
              <a:t>The Gates of Paradise</a:t>
            </a:r>
          </a:p>
        </p:txBody>
      </p:sp>
      <p:pic>
        <p:nvPicPr>
          <p:cNvPr id="32772" name="Picture 4" descr="gates_of_paradis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447800"/>
            <a:ext cx="4724400" cy="5029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758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Sculpture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687320"/>
            <a:ext cx="8915400" cy="1741680"/>
          </a:xfrm>
        </p:spPr>
        <p:txBody>
          <a:bodyPr/>
          <a:lstStyle/>
          <a:p>
            <a:r>
              <a:rPr lang="en-US" dirty="0"/>
              <a:t>Nude figures in bronze &amp; marble</a:t>
            </a:r>
          </a:p>
          <a:p>
            <a:r>
              <a:rPr lang="en-US" dirty="0"/>
              <a:t>Resembled ancient Greek &amp; Roman statues</a:t>
            </a:r>
          </a:p>
        </p:txBody>
      </p:sp>
      <p:pic>
        <p:nvPicPr>
          <p:cNvPr id="23556" name="Picture 4" descr="DSCF13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11" y="2971800"/>
            <a:ext cx="2571750" cy="350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DSCF131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110" y="2971800"/>
            <a:ext cx="2628900" cy="3581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024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/>
              <a:t>Sculpture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752600"/>
            <a:ext cx="7772400" cy="1600200"/>
          </a:xfrm>
        </p:spPr>
        <p:txBody>
          <a:bodyPr/>
          <a:lstStyle/>
          <a:p>
            <a:r>
              <a:rPr lang="en-US"/>
              <a:t>Donatello, Michelangelo, Ghiberti = came from Florence</a:t>
            </a:r>
          </a:p>
        </p:txBody>
      </p:sp>
      <p:pic>
        <p:nvPicPr>
          <p:cNvPr id="24580" name="Picture 4" descr="8127_Donatell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2971800"/>
            <a:ext cx="2828925" cy="350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5" descr="michelangelo-biography-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1" y="2971800"/>
            <a:ext cx="2500313" cy="3619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Ghiberti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048000"/>
            <a:ext cx="25908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880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/>
              <a:t>The Ninja Turtles</a:t>
            </a:r>
          </a:p>
        </p:txBody>
      </p:sp>
      <p:pic>
        <p:nvPicPr>
          <p:cNvPr id="31748" name="Picture 4" descr="3221417877_f462f61ce4_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28800"/>
            <a:ext cx="5094288" cy="4584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097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81000"/>
            <a:ext cx="7772400" cy="1143000"/>
          </a:xfrm>
        </p:spPr>
        <p:txBody>
          <a:bodyPr/>
          <a:lstStyle/>
          <a:p>
            <a:r>
              <a:rPr lang="en-US"/>
              <a:t>Sculpture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4038600" cy="4114800"/>
          </a:xfrm>
        </p:spPr>
        <p:txBody>
          <a:bodyPr>
            <a:normAutofit/>
          </a:bodyPr>
          <a:lstStyle/>
          <a:p>
            <a:r>
              <a:rPr lang="en-US" sz="2600" dirty="0"/>
              <a:t>Famous statue by Michelangelo = Statue of David</a:t>
            </a:r>
          </a:p>
        </p:txBody>
      </p:sp>
      <p:pic>
        <p:nvPicPr>
          <p:cNvPr id="25604" name="Picture 4" descr="V3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8288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498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/>
              <a:t>La Pieta</a:t>
            </a:r>
          </a:p>
        </p:txBody>
      </p:sp>
      <p:pic>
        <p:nvPicPr>
          <p:cNvPr id="30724" name="Picture 4" descr="pie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76400"/>
            <a:ext cx="4743450" cy="4933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973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/>
              <a:t>Painting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76400"/>
            <a:ext cx="7772400" cy="1752600"/>
          </a:xfrm>
        </p:spPr>
        <p:txBody>
          <a:bodyPr/>
          <a:lstStyle/>
          <a:p>
            <a:r>
              <a:rPr lang="en-US"/>
              <a:t>Realistic style</a:t>
            </a:r>
          </a:p>
          <a:p>
            <a:r>
              <a:rPr lang="en-US"/>
              <a:t>Giotto = painted famous frescoes = murals/paintings on walls</a:t>
            </a:r>
          </a:p>
        </p:txBody>
      </p:sp>
      <p:pic>
        <p:nvPicPr>
          <p:cNvPr id="26628" name="Picture 4" descr="giotto-lament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289840"/>
            <a:ext cx="7467600" cy="3214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358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r>
              <a:rPr lang="en-US"/>
              <a:t>Painting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739505"/>
            <a:ext cx="6553200" cy="1460895"/>
          </a:xfrm>
        </p:spPr>
        <p:txBody>
          <a:bodyPr/>
          <a:lstStyle/>
          <a:p>
            <a:r>
              <a:rPr lang="en-US" dirty="0"/>
              <a:t>Leonardo da Vinci = painted the Mona Lisa &amp; the Last Supper</a:t>
            </a:r>
          </a:p>
        </p:txBody>
      </p:sp>
      <p:pic>
        <p:nvPicPr>
          <p:cNvPr id="27652" name="Picture 4" descr="da-vinc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304800"/>
            <a:ext cx="1831975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 descr="da-vinci-leonardo-mona-lis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3048000"/>
            <a:ext cx="2517775" cy="3536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da-vinci-last-supper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352800"/>
            <a:ext cx="5181600" cy="318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8552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1143000"/>
          </a:xfrm>
        </p:spPr>
        <p:txBody>
          <a:bodyPr/>
          <a:lstStyle/>
          <a:p>
            <a:r>
              <a:rPr lang="en-US"/>
              <a:t>Painting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5562600"/>
            <a:ext cx="7772400" cy="1066800"/>
          </a:xfrm>
        </p:spPr>
        <p:txBody>
          <a:bodyPr/>
          <a:lstStyle/>
          <a:p>
            <a:r>
              <a:rPr lang="en-US" dirty="0"/>
              <a:t>Michelangelo = painted the ceiling of the Sistine Chapel</a:t>
            </a:r>
          </a:p>
        </p:txBody>
      </p:sp>
      <p:pic>
        <p:nvPicPr>
          <p:cNvPr id="28676" name="Picture 4" descr="sistine-chapel-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19200"/>
            <a:ext cx="8229600" cy="4222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0921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The Protestant Reformation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4294548-13E4-48CE-B8C2-BE23B53489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Europe and beyond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Protestant Reformation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879848" cy="4572000"/>
          </a:xfrm>
        </p:spPr>
        <p:txBody>
          <a:bodyPr/>
          <a:lstStyle/>
          <a:p>
            <a:r>
              <a:rPr lang="en-US" dirty="0"/>
              <a:t>Started in 1517 by a German priest named Martin Luther</a:t>
            </a:r>
          </a:p>
          <a:p>
            <a:r>
              <a:rPr lang="en-US" dirty="0"/>
              <a:t>Issued a document called the 95 Theses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Nailed it to a church door in Wittenberg, Germany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Outlined his issues with the Catholic Church</a:t>
            </a:r>
          </a:p>
        </p:txBody>
      </p:sp>
      <p:pic>
        <p:nvPicPr>
          <p:cNvPr id="4" name="Picture 4" descr="lutherp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219200"/>
            <a:ext cx="2473104" cy="2590800"/>
          </a:xfrm>
          <a:prstGeom prst="rect">
            <a:avLst/>
          </a:prstGeom>
          <a:noFill/>
        </p:spPr>
      </p:pic>
      <p:pic>
        <p:nvPicPr>
          <p:cNvPr id="5" name="Picture 5" descr="reformationd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3733800"/>
            <a:ext cx="225933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Protestant Reformation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38800" y="1527048"/>
            <a:ext cx="4800600" cy="4797552"/>
          </a:xfrm>
        </p:spPr>
        <p:txBody>
          <a:bodyPr>
            <a:normAutofit/>
          </a:bodyPr>
          <a:lstStyle/>
          <a:p>
            <a:r>
              <a:rPr lang="en-US" dirty="0"/>
              <a:t>Martin Luther was critical of the following abuses conducted by the Catholic Church: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Selling church positions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Selling indulgences = certificates issued by the church that reduced or canceled punishment for a person’s sins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people would buy them to ensure going to Heaven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Luxurious life of the popes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Corruption and immorality of some clergy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5" descr="pope_selling_indulgences-243x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066801"/>
            <a:ext cx="2514600" cy="245173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0" y="3505201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selling of indulgences</a:t>
            </a:r>
          </a:p>
        </p:txBody>
      </p:sp>
      <p:pic>
        <p:nvPicPr>
          <p:cNvPr id="6" name="Picture 4" descr="leo-x-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3886200"/>
            <a:ext cx="1828800" cy="2209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05000" y="609600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Pope Leo X (above) sold church positions and indulgences to raise money to rebuild St. Peter’s Basilica in Rome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Martin Luther’s Beliefs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956048" cy="4572000"/>
          </a:xfrm>
        </p:spPr>
        <p:txBody>
          <a:bodyPr>
            <a:normAutofit/>
          </a:bodyPr>
          <a:lstStyle/>
          <a:p>
            <a:r>
              <a:rPr lang="en-US" dirty="0"/>
              <a:t>Salvation = came through faith alone; God’s grace is freely and directly granted to believers</a:t>
            </a:r>
          </a:p>
          <a:p>
            <a:r>
              <a:rPr lang="en-US" dirty="0"/>
              <a:t>Source of religious authority = the Bible (as interpreted by the individual), </a:t>
            </a:r>
            <a:r>
              <a:rPr lang="en-US" u="sng" dirty="0"/>
              <a:t>not</a:t>
            </a:r>
            <a:r>
              <a:rPr lang="en-US" dirty="0"/>
              <a:t> the Pope or church leaders</a:t>
            </a:r>
          </a:p>
          <a:p>
            <a:r>
              <a:rPr lang="en-US" dirty="0"/>
              <a:t>These ideas = created a massive rift between Catholic and Protestant Christianity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13198">
            <a:off x="6858000" y="1447800"/>
            <a:ext cx="273664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8825" y="3276600"/>
            <a:ext cx="2082650" cy="3416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 of Protestantism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81600" y="1527048"/>
            <a:ext cx="5257800" cy="47975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Reformation thinking spread quickly within and beyond Germany thanks to the invention of the printing press by Johannes Gutenberg</a:t>
            </a:r>
          </a:p>
          <a:p>
            <a:r>
              <a:rPr lang="en-US" dirty="0"/>
              <a:t>Luther’s 95 Theses, many pamphlets, and his German translation of the New Testament were soon widely available</a:t>
            </a:r>
          </a:p>
          <a:p>
            <a:r>
              <a:rPr lang="en-US" dirty="0"/>
              <a:t>As the movement spread to the rest of Europe, it splintered, creating a variety of different Protestant churches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Ex: Lutheran, Calvinist, Anglican, Quaker, Anabaptist, Puritan, etc.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447800"/>
            <a:ext cx="3048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3962401"/>
            <a:ext cx="3124200" cy="22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Spread of Protestantism</a:t>
            </a:r>
          </a:p>
        </p:txBody>
      </p:sp>
      <p:pic>
        <p:nvPicPr>
          <p:cNvPr id="4" name="Picture 4" descr="Reformation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447800"/>
            <a:ext cx="4038600" cy="4876800"/>
          </a:xfrm>
          <a:prstGeom prst="rect">
            <a:avLst/>
          </a:prstGeom>
          <a:noFill/>
        </p:spPr>
      </p:pic>
      <p:pic>
        <p:nvPicPr>
          <p:cNvPr id="5" name="Picture 2" descr="map_16_01_reformation_16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447801"/>
            <a:ext cx="3886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7924800" cy="685800"/>
          </a:xfrm>
        </p:spPr>
        <p:txBody>
          <a:bodyPr/>
          <a:lstStyle/>
          <a:p>
            <a:r>
              <a:rPr lang="en-US" dirty="0"/>
              <a:t>Calvinism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562600" y="1905000"/>
            <a:ext cx="4767072" cy="4194048"/>
          </a:xfrm>
        </p:spPr>
        <p:txBody>
          <a:bodyPr/>
          <a:lstStyle/>
          <a:p>
            <a:r>
              <a:rPr lang="en-US" dirty="0"/>
              <a:t>Established by John Calvin in Switzerland</a:t>
            </a:r>
          </a:p>
          <a:p>
            <a:r>
              <a:rPr lang="en-US" dirty="0"/>
              <a:t>Preached predestination = God determines the fate of every person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05000"/>
            <a:ext cx="3200400" cy="380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762000"/>
          </a:xfrm>
        </p:spPr>
        <p:txBody>
          <a:bodyPr/>
          <a:lstStyle/>
          <a:p>
            <a:r>
              <a:rPr lang="en-US" dirty="0"/>
              <a:t>The Anabaptists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5752" y="1828800"/>
            <a:ext cx="4117848" cy="4270248"/>
          </a:xfrm>
        </p:spPr>
        <p:txBody>
          <a:bodyPr/>
          <a:lstStyle/>
          <a:p>
            <a:r>
              <a:rPr lang="en-US" dirty="0"/>
              <a:t>Denied the authority of local governments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Refused to hold office, bear arms, or swear oaths</a:t>
            </a:r>
          </a:p>
          <a:p>
            <a:r>
              <a:rPr lang="en-US" dirty="0"/>
              <a:t>Many lived separate from society </a:t>
            </a:r>
            <a:r>
              <a:rPr lang="en-US" dirty="0">
                <a:sym typeface="Wingdings" pitchFamily="2" charset="2"/>
              </a:rPr>
              <a:t> viewed it as sinful</a:t>
            </a:r>
          </a:p>
          <a:p>
            <a:r>
              <a:rPr lang="en-US" dirty="0">
                <a:sym typeface="Wingdings" pitchFamily="2" charset="2"/>
              </a:rPr>
              <a:t>Baptized adult members only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1" y="1752600"/>
            <a:ext cx="426260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324600" y="5334000"/>
            <a:ext cx="396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 Anabaptist Immersion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848600" cy="762000"/>
          </a:xfrm>
        </p:spPr>
        <p:txBody>
          <a:bodyPr/>
          <a:lstStyle/>
          <a:p>
            <a:r>
              <a:rPr lang="en-US" dirty="0"/>
              <a:t>The Church of England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0" y="1527048"/>
            <a:ext cx="4724400" cy="4797552"/>
          </a:xfrm>
        </p:spPr>
        <p:txBody>
          <a:bodyPr>
            <a:normAutofit fontScale="92500"/>
          </a:bodyPr>
          <a:lstStyle/>
          <a:p>
            <a:r>
              <a:rPr lang="en-US" dirty="0"/>
              <a:t>King Henry VIII (ruled from 1509-1547) wanted a divorce from his first wife (Catherine of Aragon)</a:t>
            </a:r>
          </a:p>
          <a:p>
            <a:pPr lvl="1"/>
            <a:r>
              <a:rPr lang="en-US" sz="2300" dirty="0"/>
              <a:t>She had 6 children -- only 1 survived (a girl named Mary)</a:t>
            </a:r>
          </a:p>
          <a:p>
            <a:pPr lvl="1"/>
            <a:r>
              <a:rPr lang="en-US" sz="2300" dirty="0"/>
              <a:t>King wanted a male heir to the throne</a:t>
            </a:r>
          </a:p>
          <a:p>
            <a:pPr lvl="1"/>
            <a:r>
              <a:rPr lang="en-US" sz="2300" dirty="0"/>
              <a:t>King thought Catherine of Aragon was too old and he wanted to marry the young, beautiful Anne Boleyn instead</a:t>
            </a:r>
          </a:p>
          <a:p>
            <a:pPr lvl="1"/>
            <a:r>
              <a:rPr lang="en-US" sz="2300" dirty="0"/>
              <a:t>Problem = the Pope refused to grant the King a divorce</a:t>
            </a:r>
          </a:p>
        </p:txBody>
      </p:sp>
      <p:pic>
        <p:nvPicPr>
          <p:cNvPr id="6" name="Picture 4" descr="BHC2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143000"/>
            <a:ext cx="2514600" cy="3048000"/>
          </a:xfrm>
          <a:prstGeom prst="rect">
            <a:avLst/>
          </a:prstGeom>
          <a:noFill/>
        </p:spPr>
      </p:pic>
      <p:pic>
        <p:nvPicPr>
          <p:cNvPr id="7" name="Picture 5" descr="CatherineAragon15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886201"/>
            <a:ext cx="1981200" cy="2747963"/>
          </a:xfrm>
          <a:prstGeom prst="rect">
            <a:avLst/>
          </a:prstGeom>
          <a:noFill/>
        </p:spPr>
      </p:pic>
      <p:pic>
        <p:nvPicPr>
          <p:cNvPr id="8" name="Picture 4" descr="anne_boleyn_2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2133600" cy="2717800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flipH="1">
            <a:off x="4724400" y="1828800"/>
            <a:ext cx="1371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429000" y="2819400"/>
            <a:ext cx="25908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5867400" y="5410200"/>
            <a:ext cx="1524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Church of England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600200"/>
            <a:ext cx="4572000" cy="4648200"/>
          </a:xfrm>
        </p:spPr>
        <p:txBody>
          <a:bodyPr/>
          <a:lstStyle/>
          <a:p>
            <a:r>
              <a:rPr lang="en-US" dirty="0"/>
              <a:t>Result = Henry VIII separated England from the Pope and the Catholic Church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Made himself head of the new “Church of England”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Kept Catholic practices &amp; traditions, but denied authority of the Pope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Had supporters of the old religion killed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6764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7772400" cy="762000"/>
          </a:xfrm>
        </p:spPr>
        <p:txBody>
          <a:bodyPr/>
          <a:lstStyle/>
          <a:p>
            <a:r>
              <a:rPr lang="en-US" dirty="0"/>
              <a:t>The Church of England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1600" y="1600200"/>
            <a:ext cx="5105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King Henry VIII had the Church of England end his marriage with Catherine &amp; he married Anne Boleyn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Anne bore him a daughter = Elizabeth I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Henry VIII married 4 more times after this &amp; only got 1 son = Edward VI (got the throne, but died in his teens)</a:t>
            </a:r>
          </a:p>
        </p:txBody>
      </p:sp>
      <p:pic>
        <p:nvPicPr>
          <p:cNvPr id="22532" name="Picture 4" descr="eliz1-erm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1" y="1524000"/>
            <a:ext cx="2279515" cy="28956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 flipH="1">
            <a:off x="5029200" y="35814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581400"/>
            <a:ext cx="1910088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H="1">
            <a:off x="3352800" y="4572000"/>
            <a:ext cx="2438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Church of England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676400"/>
            <a:ext cx="4114800" cy="4343400"/>
          </a:xfrm>
        </p:spPr>
        <p:txBody>
          <a:bodyPr/>
          <a:lstStyle/>
          <a:p>
            <a:r>
              <a:rPr lang="en-US" dirty="0"/>
              <a:t>Henry’s daughter Mary tried to restore Catholicism when she became Queen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Burned hundreds of Protestants at the stake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Nicknamed “Bloody Mary”</a:t>
            </a:r>
          </a:p>
        </p:txBody>
      </p:sp>
      <p:pic>
        <p:nvPicPr>
          <p:cNvPr id="23556" name="Picture 4" descr="marytudor1516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524000"/>
            <a:ext cx="3460750" cy="4654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772400" cy="762000"/>
          </a:xfrm>
        </p:spPr>
        <p:txBody>
          <a:bodyPr/>
          <a:lstStyle/>
          <a:p>
            <a:r>
              <a:rPr lang="en-US" dirty="0"/>
              <a:t>Anglicanism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0" y="1527048"/>
            <a:ext cx="4648200" cy="4797552"/>
          </a:xfrm>
        </p:spPr>
        <p:txBody>
          <a:bodyPr>
            <a:normAutofit/>
          </a:bodyPr>
          <a:lstStyle/>
          <a:p>
            <a:r>
              <a:rPr lang="en-US" dirty="0"/>
              <a:t>Mary’s sister Elizabeth I became Queen when Mary died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blended features of the Church of England and Catholicism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Religion called </a:t>
            </a:r>
            <a:r>
              <a:rPr lang="en-US" u="sng" dirty="0">
                <a:solidFill>
                  <a:schemeClr val="tx1"/>
                </a:solidFill>
              </a:rPr>
              <a:t>Anglicanism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Pleased most people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Radical Protestants called “Puritans” wanted to purify the English Church of all its Catholic elements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ended up leaving for North America where they could have more religious freedom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447801"/>
            <a:ext cx="3581400" cy="4977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52600" y="1524000"/>
            <a:ext cx="4495800" cy="4797552"/>
          </a:xfrm>
        </p:spPr>
        <p:txBody>
          <a:bodyPr>
            <a:normAutofit/>
          </a:bodyPr>
          <a:lstStyle/>
          <a:p>
            <a:r>
              <a:rPr lang="en-US" dirty="0"/>
              <a:t>1562 – 1598 = violent conflict between Catholics and Protestants in France</a:t>
            </a:r>
          </a:p>
          <a:p>
            <a:pPr marL="548640" lvl="2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200" dirty="0"/>
              <a:t>French Protestants = called Huguenots = the minority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 one day (in 1572) = about 3,000 Huguenots were massacred by Catholic mobs</a:t>
            </a:r>
          </a:p>
          <a:p>
            <a:r>
              <a:rPr lang="en-US" dirty="0"/>
              <a:t>1598 = King Henry IV issued the Edict of Nantes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Granted religious toleration to French Protestants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Idea = soon they’d return to the Catholic Church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371600"/>
            <a:ext cx="396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00800" y="4038601"/>
            <a:ext cx="388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Massacre of the Huguenots, 1572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4419601"/>
            <a:ext cx="1607820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4953000" y="4495800"/>
            <a:ext cx="2667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Religious Conflicts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867400" y="1527048"/>
            <a:ext cx="4572000" cy="47213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Thirty Years’ War (1618-1648) = war between Catholics and Protestants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Started in Holy Roman Empire; soon took over most of Europe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Destructive war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15-30% of German population died from violence, famine, or disease</a:t>
            </a:r>
          </a:p>
          <a:p>
            <a:r>
              <a:rPr lang="en-US" dirty="0"/>
              <a:t>1648 = Peace of Westphalia signed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Redrew some European political boundaries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Said each state was independent and could control its own religious affairs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600200"/>
            <a:ext cx="39052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28800" y="5486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Painting of the Beginning of the 30 Years’ War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Catholic Counter-Reformation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956048" cy="4572000"/>
          </a:xfrm>
        </p:spPr>
        <p:txBody>
          <a:bodyPr>
            <a:normAutofit/>
          </a:bodyPr>
          <a:lstStyle/>
          <a:p>
            <a:r>
              <a:rPr lang="en-US" dirty="0"/>
              <a:t>Pope Paul III wanted to reform the Catholic Church to win back followers and stop the growth of Protestant faiths</a:t>
            </a:r>
          </a:p>
          <a:p>
            <a:r>
              <a:rPr lang="en-US" dirty="0"/>
              <a:t>Council of Trent (1545-1563)</a:t>
            </a:r>
          </a:p>
          <a:p>
            <a:pPr marL="731520" lvl="1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Reaffirmed Catholic teachings and practices</a:t>
            </a:r>
          </a:p>
          <a:p>
            <a:pPr marL="731520" lvl="1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Put an end to Church abuses, such as the selling of indulgences and church positions</a:t>
            </a:r>
          </a:p>
          <a:p>
            <a:pPr marL="731520" lvl="1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Put emphasis on creating a better-educated clergy</a:t>
            </a:r>
          </a:p>
        </p:txBody>
      </p:sp>
      <p:pic>
        <p:nvPicPr>
          <p:cNvPr id="4" name="Picture 4" descr="Portrait-Of-Pope-Paul-I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1" y="2057400"/>
            <a:ext cx="3076575" cy="35814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4114800" y="1905000"/>
            <a:ext cx="31242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Christianity Outward Bound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91200" y="1527048"/>
            <a:ext cx="4648200" cy="4721352"/>
          </a:xfrm>
        </p:spPr>
        <p:txBody>
          <a:bodyPr>
            <a:normAutofit/>
          </a:bodyPr>
          <a:lstStyle/>
          <a:p>
            <a:r>
              <a:rPr lang="en-US" dirty="0"/>
              <a:t>European explorers, traders, and colonial settlers brought their faith with them and wanted to replicate it in their new homelands</a:t>
            </a:r>
          </a:p>
          <a:p>
            <a:r>
              <a:rPr lang="en-US" dirty="0"/>
              <a:t>Ex: New England Puritans brought Protestant version of Christianity with them to North America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Emphasis on: education, moral purity, personal conversion, civic responsibility, and little tolerance for other faiths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52600"/>
            <a:ext cx="399393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28800" y="4953001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Puritans arriving in the “New World”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Christianity Outward Bound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257800" y="1527048"/>
            <a:ext cx="5181600" cy="4721352"/>
          </a:xfrm>
        </p:spPr>
        <p:txBody>
          <a:bodyPr>
            <a:normAutofit/>
          </a:bodyPr>
          <a:lstStyle/>
          <a:p>
            <a:r>
              <a:rPr lang="en-US" dirty="0"/>
              <a:t>Most successful group at spreading Christianity = missionaries (mostly Catholic)</a:t>
            </a:r>
          </a:p>
          <a:p>
            <a:r>
              <a:rPr lang="en-US" dirty="0"/>
              <a:t>Organized in missionary orders, such as the Dominicans, Franciscans, and Jesuits</a:t>
            </a:r>
          </a:p>
          <a:p>
            <a:r>
              <a:rPr lang="en-US" dirty="0"/>
              <a:t>Portuguese missionaries = spread Christianity to Africa and Asia</a:t>
            </a:r>
          </a:p>
          <a:p>
            <a:r>
              <a:rPr lang="en-US" dirty="0"/>
              <a:t>Spanish and French missionaries = spread Christianity to the Americas</a:t>
            </a:r>
          </a:p>
          <a:p>
            <a:r>
              <a:rPr lang="en-US" dirty="0"/>
              <a:t>Russian missionaries = spread Eastern Orthodox Christianity throughout Russian Empire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752601"/>
            <a:ext cx="3110992" cy="416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Christianity Outward Bound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651248" cy="47975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Catholic missionaries = most successful in Spanish America and the Philippines</a:t>
            </a:r>
          </a:p>
          <a:p>
            <a:r>
              <a:rPr lang="en-US" dirty="0"/>
              <a:t> Why?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Both of these areas were: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Fully colonized by Spain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Taken over by an overwhelming European presence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through military conquest, colonial settlement, missionary activity, forced labor, social disruption, and disease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Lacking a literate world religion (like Islam or Buddhism)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1447800"/>
            <a:ext cx="2971800" cy="450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010400" y="60198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Roman Catholic Missionary Priest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Conversion and Adaptation in Spanish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38800" y="1527048"/>
            <a:ext cx="4800600" cy="4572000"/>
          </a:xfrm>
        </p:spPr>
        <p:txBody>
          <a:bodyPr/>
          <a:lstStyle/>
          <a:p>
            <a:r>
              <a:rPr lang="en-US" dirty="0"/>
              <a:t>Europeans saw their political and military success in Spanish America as proof of the power of their Christian God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Many Native Americans agreed and accepted baptism and other Christian practices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But Native Americans wanted to keep their traditional local gods as well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5638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European Preacher Speaking to Native Americans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828800"/>
            <a:ext cx="388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Conversion and Adaptation in Spanish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52600" y="1752600"/>
            <a:ext cx="4803648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European frustration with the persistence of old, local traditions sometimes led to violence: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Destruction of pagan shrines and idols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Destruction of religious images and ritual objects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Public urination on native idols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Desecrating the remains of ancestors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Flogging those that worshipped idols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Religious trials and processions of shame to humiliate offenders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828800"/>
            <a:ext cx="3860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05600" y="57150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Compulsory Conversion of Native Americans to Christianity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Conversion and Adaptation in Spanish America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486400" y="1527048"/>
            <a:ext cx="4953000" cy="48737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Result = Native Americans attempted to create an “Andean” or “Mexican” Christianity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Not just a copy of the Spanish version of Christianity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Blended Christian elements with traditional religious elements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Example: Catholic saints became important in Mexican Christianity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paralleled the functions of pre-colonial gods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Many Mexican Christians also continued to take part in rituals from the past</a:t>
            </a:r>
          </a:p>
          <a:p>
            <a:pPr lvl="2"/>
            <a:r>
              <a:rPr lang="en-US" dirty="0">
                <a:sym typeface="Wingdings" pitchFamily="2" charset="2"/>
              </a:rPr>
              <a:t>Didn’t think they contradicted Christianity</a:t>
            </a:r>
          </a:p>
          <a:p>
            <a:pPr lvl="2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Examples: use of hallucinogenic drugs; blood-letting; etc.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524000"/>
            <a:ext cx="3352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5715001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Virgin of Guadalupe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Asian Comparison: China and the Jesuits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05000" y="1600200"/>
            <a:ext cx="4648200" cy="4572000"/>
          </a:xfrm>
        </p:spPr>
        <p:txBody>
          <a:bodyPr>
            <a:normAutofit/>
          </a:bodyPr>
          <a:lstStyle/>
          <a:p>
            <a:r>
              <a:rPr lang="en-US" dirty="0"/>
              <a:t>Missionary efforts to spread Christianity in China = less successful than in Spanish America because: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China was never conquered by the Spanish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China was a strong, powerful, independent nation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China was never threatened by Spain militarily</a:t>
            </a:r>
          </a:p>
          <a:p>
            <a:r>
              <a:rPr lang="en-US" dirty="0"/>
              <a:t>In fact </a:t>
            </a:r>
            <a:r>
              <a:rPr lang="en-US" dirty="0">
                <a:sym typeface="Wingdings" pitchFamily="2" charset="2"/>
              </a:rPr>
              <a:t> Europeans needed the permission of Chinese authorities to operate in the country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524000"/>
            <a:ext cx="3581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05600" y="5867401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Most famous missionary to China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Asian Comparison: China and the Jesuits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91200" y="1527048"/>
            <a:ext cx="4648200" cy="48737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Missionary strategy by the Jesuits in China: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Targets = official Chinese elites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Downplayed their mission to convert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emphasized their interest in exchanging ideas and learning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Took an interest in Chinese culture  became familiar with Confucian texts, learned Chinese, dressed like Chinese scholars, etc.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Defined Chinese rituals (like honoring ancestors) as non-religious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Pointed out parallels between Confucianism and Christianity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524000"/>
            <a:ext cx="3505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57150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Jesuit astronomers working</a:t>
            </a:r>
          </a:p>
          <a:p>
            <a:pPr algn="ctr"/>
            <a:r>
              <a:rPr lang="en-US" sz="1400" dirty="0"/>
              <a:t>with the Chinese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Asian Comparison: China and the Jesuits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0" y="1527048"/>
            <a:ext cx="4233672" cy="4721352"/>
          </a:xfrm>
        </p:spPr>
        <p:txBody>
          <a:bodyPr/>
          <a:lstStyle/>
          <a:p>
            <a:r>
              <a:rPr lang="en-US" dirty="0"/>
              <a:t>Outcome = minimal conversion in China</a:t>
            </a:r>
          </a:p>
          <a:p>
            <a:r>
              <a:rPr lang="en-US" dirty="0"/>
              <a:t>Confucianism, Buddhism, and/or Daoism = already gave the Chinese spiritual fulfillment</a:t>
            </a:r>
          </a:p>
          <a:p>
            <a:r>
              <a:rPr lang="en-US" dirty="0"/>
              <a:t>Many Chinese = didn’t like that Christianity was an “all-or-nothing” faith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600200"/>
            <a:ext cx="3581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09800" y="57912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Two Jesuit missionaries holding a map of China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Asian Comparison: China and the Jesuits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270248" cy="4572000"/>
          </a:xfrm>
        </p:spPr>
        <p:txBody>
          <a:bodyPr/>
          <a:lstStyle/>
          <a:p>
            <a:r>
              <a:rPr lang="en-US" dirty="0"/>
              <a:t>Early 18</a:t>
            </a:r>
            <a:r>
              <a:rPr lang="en-US" baseline="30000" dirty="0"/>
              <a:t>th</a:t>
            </a:r>
            <a:r>
              <a:rPr lang="en-US" dirty="0"/>
              <a:t> century = Pope and other Catholic officials = came to oppose the Jesuit policy of accommodation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Pope claimed authority over all Chinese Christians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Declared sacrifices to Confucius and worship of ancestors to be idol worship = forbidden to Christians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600200"/>
            <a:ext cx="342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29400" y="5410201"/>
            <a:ext cx="350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Emperor </a:t>
            </a:r>
            <a:r>
              <a:rPr lang="en-US" sz="1400" dirty="0" err="1"/>
              <a:t>Kangxi</a:t>
            </a:r>
            <a:r>
              <a:rPr lang="en-US" sz="1400" dirty="0"/>
              <a:t> forbade Europeans to spread Christianity in China in 1715</a:t>
            </a:r>
          </a:p>
          <a:p>
            <a:pPr algn="ctr"/>
            <a:r>
              <a:rPr lang="en-US" sz="1400" dirty="0"/>
              <a:t>Many missionaries were</a:t>
            </a:r>
          </a:p>
          <a:p>
            <a:pPr algn="ctr"/>
            <a:r>
              <a:rPr lang="en-US" sz="1400" dirty="0"/>
              <a:t>subsequently expelled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Asian Comparison: China and the Jesuits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81600" y="1527048"/>
            <a:ext cx="5148072" cy="4797552"/>
          </a:xfrm>
        </p:spPr>
        <p:txBody>
          <a:bodyPr>
            <a:normAutofit/>
          </a:bodyPr>
          <a:lstStyle/>
          <a:p>
            <a:r>
              <a:rPr lang="en-US" dirty="0"/>
              <a:t>Other issues the Chinese had with Christian missionaries: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They worked under the Manchu dynasty = worked with “uncivilized foreigners”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Holy Communion seen as a form of cannibalism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Claims of miracles damaged their image as men of science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Didn’t like the fact that Christian groups met in secret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Concerned with the fact that Europeans had just conquered the nearby Philippines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1752600"/>
            <a:ext cx="3352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Africanized Christianity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5108448" cy="4572000"/>
          </a:xfrm>
        </p:spPr>
        <p:txBody>
          <a:bodyPr>
            <a:normAutofit/>
          </a:bodyPr>
          <a:lstStyle/>
          <a:p>
            <a:r>
              <a:rPr lang="en-US" dirty="0"/>
              <a:t>African ideas and practices accompanied slaves to the Americas</a:t>
            </a:r>
          </a:p>
          <a:p>
            <a:r>
              <a:rPr lang="en-US" dirty="0"/>
              <a:t>African forms of revelation became a part of Africanized versions of Christianity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Dream interpretation, visions, spirit possession, etc.</a:t>
            </a:r>
          </a:p>
          <a:p>
            <a:r>
              <a:rPr lang="en-US" dirty="0"/>
              <a:t>Examples of syncretic (blended) religions = Vodou in Haiti and Santeria in Cuba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676400"/>
            <a:ext cx="3238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and Renewal in the Islamic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181600" y="1527048"/>
            <a:ext cx="5181600" cy="4797552"/>
          </a:xfrm>
        </p:spPr>
        <p:txBody>
          <a:bodyPr>
            <a:normAutofit/>
          </a:bodyPr>
          <a:lstStyle/>
          <a:p>
            <a:r>
              <a:rPr lang="en-US" dirty="0"/>
              <a:t>Islam continued to spread during this time period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Spread by: wandering Muslim holy men, Islamic scholars, and Muslim traders</a:t>
            </a:r>
          </a:p>
          <a:p>
            <a:pPr lvl="1"/>
            <a:r>
              <a:rPr lang="en-US" u="sng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spread by conquering armies or expanding empires</a:t>
            </a:r>
            <a:endParaRPr lang="en-US" u="sng" dirty="0">
              <a:solidFill>
                <a:schemeClr val="tx1"/>
              </a:solidFill>
            </a:endParaRPr>
          </a:p>
          <a:p>
            <a:r>
              <a:rPr lang="en-US" dirty="0"/>
              <a:t>As Islam spread, it often blended with local religious traditions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Strict Muslims did not like this blend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believed that it strayed too far from Muhammad’s original beliefs and the authority of the Quran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Caused movements of religious renewal and reform in Islam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600200"/>
            <a:ext cx="27813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7400" y="5029200"/>
            <a:ext cx="2743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Guru Nanak</a:t>
            </a:r>
          </a:p>
          <a:p>
            <a:pPr algn="ctr"/>
            <a:r>
              <a:rPr lang="en-US" sz="1400" dirty="0"/>
              <a:t>Founder of Sikhism, which blended Islam and Hinduism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419600" y="4038600"/>
            <a:ext cx="10668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752" y="228600"/>
            <a:ext cx="5032248" cy="758952"/>
          </a:xfrm>
        </p:spPr>
        <p:txBody>
          <a:bodyPr/>
          <a:lstStyle/>
          <a:p>
            <a:r>
              <a:rPr lang="en-US" dirty="0"/>
              <a:t>Wahhabi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956048" cy="4797552"/>
          </a:xfrm>
        </p:spPr>
        <p:txBody>
          <a:bodyPr>
            <a:normAutofit/>
          </a:bodyPr>
          <a:lstStyle/>
          <a:p>
            <a:r>
              <a:rPr lang="en-US" dirty="0"/>
              <a:t>Most well-known Islam renewal movement</a:t>
            </a:r>
          </a:p>
          <a:p>
            <a:r>
              <a:rPr lang="en-US" dirty="0"/>
              <a:t>Took place in the mid-18</a:t>
            </a:r>
            <a:r>
              <a:rPr lang="en-US" baseline="30000" dirty="0"/>
              <a:t>th</a:t>
            </a:r>
            <a:r>
              <a:rPr lang="en-US" dirty="0"/>
              <a:t> century in Arabia</a:t>
            </a:r>
          </a:p>
          <a:p>
            <a:r>
              <a:rPr lang="en-US" dirty="0"/>
              <a:t>Started with teachings of Muhammad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Abd</a:t>
            </a:r>
            <a:r>
              <a:rPr lang="en-US" dirty="0"/>
              <a:t> al-</a:t>
            </a:r>
            <a:r>
              <a:rPr lang="en-US" dirty="0" err="1"/>
              <a:t>Wahhab</a:t>
            </a:r>
            <a:r>
              <a:rPr lang="en-US" dirty="0"/>
              <a:t> = an Islamic scholar</a:t>
            </a:r>
          </a:p>
          <a:p>
            <a:r>
              <a:rPr lang="en-US" dirty="0"/>
              <a:t>Argued that the difficulties of the Islamic world (like the weakening of the Ottoman Empire) = due to deviations from the pure faith of early Islam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1" y="381001"/>
            <a:ext cx="2220143" cy="297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5715000" y="1143000"/>
            <a:ext cx="1905000" cy="2438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map_16_p734_wahhabi_isl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429000"/>
            <a:ext cx="3867150" cy="304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China: New Directions in an Old Tradition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38800" y="1600200"/>
            <a:ext cx="4651248" cy="4572000"/>
          </a:xfrm>
        </p:spPr>
        <p:txBody>
          <a:bodyPr/>
          <a:lstStyle/>
          <a:p>
            <a:r>
              <a:rPr lang="en-US" dirty="0"/>
              <a:t>During the Ming and Qing dynasties = China operated within a Confucian framework, enriched now by the insights of Buddhism and Daoism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Called Neo-Confucianism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However, some new thinking emerged during this era as well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3581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05000" y="5562600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Bureaucratic Examinations</a:t>
            </a:r>
          </a:p>
          <a:p>
            <a:pPr algn="ctr"/>
            <a:r>
              <a:rPr lang="en-US" sz="1400" dirty="0"/>
              <a:t>of Neo-Confucianism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China: New Directions in an Old Tradition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956048" cy="4797552"/>
          </a:xfrm>
        </p:spPr>
        <p:txBody>
          <a:bodyPr>
            <a:normAutofit/>
          </a:bodyPr>
          <a:lstStyle/>
          <a:p>
            <a:r>
              <a:rPr lang="en-US" dirty="0"/>
              <a:t>Wang </a:t>
            </a:r>
            <a:r>
              <a:rPr lang="en-US" dirty="0" err="1"/>
              <a:t>Yangming</a:t>
            </a:r>
            <a:r>
              <a:rPr lang="en-US" dirty="0"/>
              <a:t> = scholar who argued that truth and moral knowledge are innate in humans</a:t>
            </a:r>
          </a:p>
          <a:p>
            <a:r>
              <a:rPr lang="en-US" dirty="0"/>
              <a:t>Said that a virtuous life could by achieved by introspection and contemplation</a:t>
            </a:r>
          </a:p>
          <a:p>
            <a:pPr marL="548640" lvl="2"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dirty="0"/>
              <a:t>Did </a:t>
            </a:r>
            <a:r>
              <a:rPr lang="en-US" u="sng" dirty="0"/>
              <a:t>not</a:t>
            </a:r>
            <a:r>
              <a:rPr lang="en-US" dirty="0"/>
              <a:t> need: extended education, study of the classical texts, and constant striving for improvement</a:t>
            </a:r>
          </a:p>
          <a:p>
            <a:r>
              <a:rPr lang="en-US" dirty="0"/>
              <a:t>Challenged traditional Confucianism</a:t>
            </a:r>
          </a:p>
          <a:p>
            <a:r>
              <a:rPr lang="en-US" dirty="0"/>
              <a:t>Critics said these ideas promoted excessive individualism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905000"/>
            <a:ext cx="35623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4572000" y="1828800"/>
            <a:ext cx="25908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China: New Directions in an Old Tradition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38800" y="1527048"/>
            <a:ext cx="4690872" cy="4572000"/>
          </a:xfrm>
        </p:spPr>
        <p:txBody>
          <a:bodyPr>
            <a:normAutofit/>
          </a:bodyPr>
          <a:lstStyle/>
          <a:p>
            <a:r>
              <a:rPr lang="en-US" dirty="0"/>
              <a:t>Some Buddhist monks = wanted to make their religion more accessible to regular people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Said withdrawal from society = not necessary for enlightenment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Said people could do same practices at home that monks performed in monasteries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moral and religious individualism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368519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Kaozheng</a:t>
            </a:r>
            <a:r>
              <a:rPr lang="en-US" dirty="0"/>
              <a:t>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498848" cy="4797552"/>
          </a:xfrm>
        </p:spPr>
        <p:txBody>
          <a:bodyPr>
            <a:normAutofit/>
          </a:bodyPr>
          <a:lstStyle/>
          <a:p>
            <a:r>
              <a:rPr lang="en-US" i="1" dirty="0" err="1"/>
              <a:t>Kaozheng</a:t>
            </a:r>
            <a:r>
              <a:rPr lang="en-US" dirty="0"/>
              <a:t> = “research based on evidence”</a:t>
            </a:r>
          </a:p>
          <a:p>
            <a:r>
              <a:rPr lang="en-US" dirty="0"/>
              <a:t>Critical of the unfounded speculation of traditional Confucianism</a:t>
            </a:r>
          </a:p>
          <a:p>
            <a:r>
              <a:rPr lang="en-US" dirty="0"/>
              <a:t>Intended to seek truth from facts</a:t>
            </a:r>
          </a:p>
          <a:p>
            <a:r>
              <a:rPr lang="en-US" dirty="0"/>
              <a:t>Emphasized importance of verification, precision, accuracy, and analysis</a:t>
            </a:r>
          </a:p>
          <a:p>
            <a:r>
              <a:rPr lang="en-US" dirty="0"/>
              <a:t>Genuinely scientific approach to knowledge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676400"/>
            <a:ext cx="38671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553200" y="51054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Song </a:t>
            </a:r>
            <a:r>
              <a:rPr lang="en-US" sz="1400" dirty="0" err="1"/>
              <a:t>Yingxing</a:t>
            </a:r>
            <a:r>
              <a:rPr lang="en-US" sz="1400" dirty="0"/>
              <a:t> (1587-1666)</a:t>
            </a:r>
          </a:p>
          <a:p>
            <a:pPr algn="ctr"/>
            <a:r>
              <a:rPr lang="en-US" sz="1400" dirty="0"/>
              <a:t>Chinese scientist and </a:t>
            </a:r>
            <a:r>
              <a:rPr lang="en-US" sz="1400" dirty="0" err="1"/>
              <a:t>encyclopedist</a:t>
            </a:r>
            <a:endParaRPr lang="en-US" sz="1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India: Bridging the Hindu/Muslim Divide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5000" y="1905000"/>
            <a:ext cx="4614672" cy="4194048"/>
          </a:xfrm>
        </p:spPr>
        <p:txBody>
          <a:bodyPr/>
          <a:lstStyle/>
          <a:p>
            <a:r>
              <a:rPr lang="en-US" dirty="0"/>
              <a:t>When Hindu India was ruled by the Muslim Mughal Empire, there were several cultural departures that brought Hindus and Muslims together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752601"/>
            <a:ext cx="38100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Bhakti</a:t>
            </a:r>
            <a:r>
              <a:rPr lang="en-US" dirty="0"/>
              <a:t>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4498848" cy="4572000"/>
          </a:xfrm>
        </p:spPr>
        <p:txBody>
          <a:bodyPr>
            <a:normAutofit/>
          </a:bodyPr>
          <a:lstStyle/>
          <a:p>
            <a:r>
              <a:rPr lang="en-US" dirty="0"/>
              <a:t>Devotional form of Hinduism</a:t>
            </a:r>
          </a:p>
          <a:p>
            <a:r>
              <a:rPr lang="en-US" dirty="0"/>
              <a:t>Goal = to achieve union with one of the Hindu deities through songs, prayers, dances, poetry, and rituals</a:t>
            </a:r>
          </a:p>
          <a:p>
            <a:r>
              <a:rPr lang="en-US" dirty="0"/>
              <a:t>Practitioners = often set aside caste distinctions and disregarded rituals of the Brahmin priests</a:t>
            </a:r>
          </a:p>
          <a:p>
            <a:r>
              <a:rPr lang="en-US" dirty="0"/>
              <a:t>Wanted direct contact with the divine</a:t>
            </a:r>
          </a:p>
          <a:p>
            <a:r>
              <a:rPr lang="en-US" dirty="0"/>
              <a:t>Had much in common with the mystical Sufi form of Islam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1676401"/>
            <a:ext cx="3679850" cy="411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Sikhism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91200" y="1752600"/>
            <a:ext cx="4538472" cy="4346448"/>
          </a:xfrm>
        </p:spPr>
        <p:txBody>
          <a:bodyPr/>
          <a:lstStyle/>
          <a:p>
            <a:r>
              <a:rPr lang="en-US" dirty="0"/>
              <a:t>Founded by Guru Nanak</a:t>
            </a:r>
          </a:p>
          <a:p>
            <a:r>
              <a:rPr lang="en-US" dirty="0"/>
              <a:t>Blended Hindu and Muslim elements</a:t>
            </a:r>
          </a:p>
          <a:p>
            <a:r>
              <a:rPr lang="en-US" dirty="0"/>
              <a:t>Ignored caste distinctions</a:t>
            </a:r>
          </a:p>
          <a:p>
            <a:r>
              <a:rPr lang="en-US" dirty="0"/>
              <a:t>Ended seclusion of women </a:t>
            </a:r>
            <a:r>
              <a:rPr lang="en-US" dirty="0">
                <a:sym typeface="Wingdings" pitchFamily="2" charset="2"/>
              </a:rPr>
              <a:t> promoted equality of men and women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828800"/>
            <a:ext cx="3581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25120</TotalTime>
  <Words>2650</Words>
  <Application>Microsoft Office PowerPoint</Application>
  <PresentationFormat>Widescreen</PresentationFormat>
  <Paragraphs>318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2" baseType="lpstr">
      <vt:lpstr>Arial</vt:lpstr>
      <vt:lpstr>Century Gothic</vt:lpstr>
      <vt:lpstr>Wingdings 2</vt:lpstr>
      <vt:lpstr>Vapor Trail</vt:lpstr>
      <vt:lpstr>Europe in the 15th Century</vt:lpstr>
      <vt:lpstr>European State-Building</vt:lpstr>
      <vt:lpstr>European State-Building</vt:lpstr>
      <vt:lpstr>European State-Building</vt:lpstr>
      <vt:lpstr>Hundred Years’ War (1337-1453)</vt:lpstr>
      <vt:lpstr>Joan of Arc (1412-1431)</vt:lpstr>
      <vt:lpstr>Renaissance = 1300s-1600s</vt:lpstr>
      <vt:lpstr>Why Did it Begin in Italy?</vt:lpstr>
      <vt:lpstr>Humanism</vt:lpstr>
      <vt:lpstr>Humanism</vt:lpstr>
      <vt:lpstr>Education &amp; Literature</vt:lpstr>
      <vt:lpstr>Education &amp; Literature</vt:lpstr>
      <vt:lpstr>The Renaissance</vt:lpstr>
      <vt:lpstr>Florence</vt:lpstr>
      <vt:lpstr>Florence</vt:lpstr>
      <vt:lpstr>Rome</vt:lpstr>
      <vt:lpstr>St. Peter’s</vt:lpstr>
      <vt:lpstr>Venice</vt:lpstr>
      <vt:lpstr>Renaissance Art</vt:lpstr>
      <vt:lpstr>Architecture</vt:lpstr>
      <vt:lpstr>Architecture</vt:lpstr>
      <vt:lpstr>Duomo in Florence</vt:lpstr>
      <vt:lpstr>The Gates of Paradise</vt:lpstr>
      <vt:lpstr>Sculpture</vt:lpstr>
      <vt:lpstr>Sculpture</vt:lpstr>
      <vt:lpstr>The Ninja Turtles</vt:lpstr>
      <vt:lpstr>Sculpture</vt:lpstr>
      <vt:lpstr>La Pieta</vt:lpstr>
      <vt:lpstr>Painting</vt:lpstr>
      <vt:lpstr>Painting</vt:lpstr>
      <vt:lpstr>Painting</vt:lpstr>
      <vt:lpstr>The Protestant Reformation</vt:lpstr>
      <vt:lpstr>The Protestant Reformation</vt:lpstr>
      <vt:lpstr>The Protestant Reformation</vt:lpstr>
      <vt:lpstr>Martin Luther’s Beliefs</vt:lpstr>
      <vt:lpstr>Spread of Protestantism</vt:lpstr>
      <vt:lpstr>Spread of Protestantism</vt:lpstr>
      <vt:lpstr>Calvinism</vt:lpstr>
      <vt:lpstr>The Anabaptists</vt:lpstr>
      <vt:lpstr>The Church of England</vt:lpstr>
      <vt:lpstr>The Church of England</vt:lpstr>
      <vt:lpstr>The Church of England</vt:lpstr>
      <vt:lpstr>The Church of England</vt:lpstr>
      <vt:lpstr>Anglicanism</vt:lpstr>
      <vt:lpstr>Religious Conflicts</vt:lpstr>
      <vt:lpstr>Religious Conflicts</vt:lpstr>
      <vt:lpstr>Catholic Counter-Reformation</vt:lpstr>
      <vt:lpstr>Christianity Outward Bound</vt:lpstr>
      <vt:lpstr>Christianity Outward Bound</vt:lpstr>
      <vt:lpstr>Christianity Outward Bound</vt:lpstr>
      <vt:lpstr>Conversion and Adaptation in Spanish America</vt:lpstr>
      <vt:lpstr>Conversion and Adaptation in Spanish America</vt:lpstr>
      <vt:lpstr>Conversion and Adaptation in Spanish America</vt:lpstr>
      <vt:lpstr>An Asian Comparison: China and the Jesuits</vt:lpstr>
      <vt:lpstr>An Asian Comparison: China and the Jesuits</vt:lpstr>
      <vt:lpstr>An Asian Comparison: China and the Jesuits</vt:lpstr>
      <vt:lpstr>An Asian Comparison: China and the Jesuits</vt:lpstr>
      <vt:lpstr>An Asian Comparison: China and the Jesuits</vt:lpstr>
      <vt:lpstr>Africanized Christianity</vt:lpstr>
      <vt:lpstr>Expansion and Renewal in the Islamic World</vt:lpstr>
      <vt:lpstr>Wahhabi Islam</vt:lpstr>
      <vt:lpstr>China: New Directions in an Old Tradition</vt:lpstr>
      <vt:lpstr>China: New Directions in an Old Tradition</vt:lpstr>
      <vt:lpstr>China: New Directions in an Old Tradition</vt:lpstr>
      <vt:lpstr>Kaozheng Movement</vt:lpstr>
      <vt:lpstr>India: Bridging the Hindu/Muslim Divide</vt:lpstr>
      <vt:lpstr>Bhakti Movement</vt:lpstr>
      <vt:lpstr>Sikhism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 in the 15th Century</dc:title>
  <dc:creator>Colleen McCoy</dc:creator>
  <cp:lastModifiedBy>Colleen McCoy</cp:lastModifiedBy>
  <cp:revision>4</cp:revision>
  <dcterms:created xsi:type="dcterms:W3CDTF">2019-11-14T13:19:54Z</dcterms:created>
  <dcterms:modified xsi:type="dcterms:W3CDTF">2019-12-02T00:00:20Z</dcterms:modified>
</cp:coreProperties>
</file>