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57" r:id="rId4"/>
    <p:sldId id="258" r:id="rId5"/>
    <p:sldId id="259" r:id="rId6"/>
    <p:sldId id="260" r:id="rId7"/>
    <p:sldId id="261" r:id="rId8"/>
    <p:sldId id="262" r:id="rId9"/>
    <p:sldId id="274" r:id="rId10"/>
    <p:sldId id="263" r:id="rId11"/>
    <p:sldId id="265" r:id="rId12"/>
    <p:sldId id="266" r:id="rId13"/>
    <p:sldId id="267" r:id="rId14"/>
    <p:sldId id="268" r:id="rId15"/>
    <p:sldId id="279" r:id="rId16"/>
    <p:sldId id="269" r:id="rId17"/>
    <p:sldId id="270" r:id="rId18"/>
    <p:sldId id="277" r:id="rId19"/>
    <p:sldId id="271" r:id="rId20"/>
    <p:sldId id="272" r:id="rId21"/>
    <p:sldId id="275" r:id="rId22"/>
    <p:sldId id="273"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EA54C4-612B-49AC-B725-E69FCF109CFF}"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2888223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A54C4-612B-49AC-B725-E69FCF109CFF}"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2012847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EA54C4-612B-49AC-B725-E69FCF109CFF}"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1654792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EA54C4-612B-49AC-B725-E69FCF109CFF}" type="datetimeFigureOut">
              <a:rPr lang="en-US" smtClean="0"/>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2211597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EA54C4-612B-49AC-B725-E69FCF109CFF}" type="datetimeFigureOut">
              <a:rPr lang="en-US" smtClean="0"/>
              <a:t>4/26/2016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286964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EA54C4-612B-49AC-B725-E69FCF109CFF}" type="datetimeFigureOut">
              <a:rPr lang="en-US" smtClean="0"/>
              <a:t>4/26/2016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4028913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EA54C4-612B-49AC-B725-E69FCF109CFF}" type="datetimeFigureOut">
              <a:rPr lang="en-US" smtClean="0"/>
              <a:t>4/26/2016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103591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A54C4-612B-49AC-B725-E69FCF109CFF}" type="datetimeFigureOut">
              <a:rPr lang="en-US" smtClean="0"/>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2419721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A54C4-612B-49AC-B725-E69FCF109CFF}" type="datetimeFigureOut">
              <a:rPr lang="en-US" smtClean="0"/>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1806743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A54C4-612B-49AC-B725-E69FCF109CFF}"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3235963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A54C4-612B-49AC-B725-E69FCF109CFF}"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F9215-84F1-4BF7-B7A1-9A607E2F49C2}" type="slidenum">
              <a:rPr lang="en-US" smtClean="0"/>
              <a:t>‹#›</a:t>
            </a:fld>
            <a:endParaRPr lang="en-US"/>
          </a:p>
        </p:txBody>
      </p:sp>
    </p:spTree>
    <p:extLst>
      <p:ext uri="{BB962C8B-B14F-4D97-AF65-F5344CB8AC3E}">
        <p14:creationId xmlns:p14="http://schemas.microsoft.com/office/powerpoint/2010/main" val="227565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A54C4-612B-49AC-B725-E69FCF109CFF}" type="datetimeFigureOut">
              <a:rPr lang="en-US" smtClean="0"/>
              <a:t>4/26/2016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F9215-84F1-4BF7-B7A1-9A607E2F49C2}" type="slidenum">
              <a:rPr lang="en-US" smtClean="0"/>
              <a:t>‹#›</a:t>
            </a:fld>
            <a:endParaRPr lang="en-US"/>
          </a:p>
        </p:txBody>
      </p:sp>
    </p:spTree>
    <p:extLst>
      <p:ext uri="{BB962C8B-B14F-4D97-AF65-F5344CB8AC3E}">
        <p14:creationId xmlns:p14="http://schemas.microsoft.com/office/powerpoint/2010/main" val="1555527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hqepQGOYKZ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lIEoO5KdPv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vimeo.com/11188228"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youtube.com/watch?v=4HBdxDBqfHc"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0SCjhI86gr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latin typeface="Baskerville Old Face" panose="02020602080505020303" pitchFamily="18" charset="0"/>
              </a:rPr>
              <a:t>Evolution</a:t>
            </a:r>
            <a:endParaRPr lang="en-US" sz="8000" dirty="0">
              <a:latin typeface="Baskerville Old Face" panose="02020602080505020303" pitchFamily="18" charset="0"/>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742711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Theory of Evolution</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www.youtube.com/watch?v=hqepQGOYKZ0</a:t>
            </a:r>
            <a:endParaRPr lang="en-US" dirty="0" smtClean="0"/>
          </a:p>
          <a:p>
            <a:endParaRPr lang="en-US" dirty="0"/>
          </a:p>
        </p:txBody>
      </p:sp>
    </p:spTree>
    <p:extLst>
      <p:ext uri="{BB962C8B-B14F-4D97-AF65-F5344CB8AC3E}">
        <p14:creationId xmlns:p14="http://schemas.microsoft.com/office/powerpoint/2010/main" val="577587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6000" dirty="0" smtClean="0">
                <a:latin typeface="Baskerville Old Face" panose="02020602080505020303" pitchFamily="18" charset="0"/>
              </a:rPr>
              <a:t>Fossils</a:t>
            </a:r>
            <a:endParaRPr lang="en-US" sz="6000" dirty="0">
              <a:latin typeface="Baskerville Old Face" panose="02020602080505020303" pitchFamily="18" charset="0"/>
            </a:endParaRPr>
          </a:p>
        </p:txBody>
      </p:sp>
      <p:sp>
        <p:nvSpPr>
          <p:cNvPr id="5" name="Content Placeholder 4"/>
          <p:cNvSpPr>
            <a:spLocks noGrp="1"/>
          </p:cNvSpPr>
          <p:nvPr>
            <p:ph idx="1"/>
          </p:nvPr>
        </p:nvSpPr>
        <p:spPr>
          <a:xfrm>
            <a:off x="457200" y="1524000"/>
            <a:ext cx="8229600" cy="4525963"/>
          </a:xfrm>
        </p:spPr>
        <p:txBody>
          <a:bodyPr>
            <a:normAutofit/>
          </a:bodyPr>
          <a:lstStyle/>
          <a:p>
            <a:pPr marL="0" indent="0">
              <a:buNone/>
            </a:pPr>
            <a:endParaRPr lang="en-US" dirty="0" smtClean="0">
              <a:latin typeface="Baskerville Old Face" panose="02020602080505020303" pitchFamily="18" charset="0"/>
            </a:endParaRPr>
          </a:p>
          <a:p>
            <a:endParaRPr lang="en-US" dirty="0">
              <a:latin typeface="Baskerville Old Face" panose="02020602080505020303" pitchFamily="18" charset="0"/>
            </a:endParaRPr>
          </a:p>
          <a:p>
            <a:endParaRPr lang="en-US" dirty="0" smtClean="0">
              <a:latin typeface="Baskerville Old Face" panose="02020602080505020303" pitchFamily="18" charset="0"/>
            </a:endParaRPr>
          </a:p>
          <a:p>
            <a:r>
              <a:rPr lang="en-US" dirty="0" smtClean="0">
                <a:latin typeface="Baskerville Old Face" panose="02020602080505020303" pitchFamily="18" charset="0"/>
              </a:rPr>
              <a:t>Oldest Layer: 1</a:t>
            </a:r>
          </a:p>
          <a:p>
            <a:r>
              <a:rPr lang="en-US" dirty="0" smtClean="0">
                <a:latin typeface="Baskerville Old Face" panose="02020602080505020303" pitchFamily="18" charset="0"/>
              </a:rPr>
              <a:t>Newest Layer: 4</a:t>
            </a:r>
          </a:p>
          <a:p>
            <a:r>
              <a:rPr lang="en-US" dirty="0" smtClean="0">
                <a:latin typeface="Baskerville Old Face" panose="02020602080505020303" pitchFamily="18" charset="0"/>
              </a:rPr>
              <a:t>Ancestry: Species History</a:t>
            </a:r>
            <a:endParaRPr lang="en-US" dirty="0">
              <a:latin typeface="Baskerville Old Face" panose="02020602080505020303"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756368823"/>
              </p:ext>
            </p:extLst>
          </p:nvPr>
        </p:nvGraphicFramePr>
        <p:xfrm>
          <a:off x="1524000" y="1397000"/>
          <a:ext cx="6096000" cy="1483360"/>
        </p:xfrm>
        <a:graphic>
          <a:graphicData uri="http://schemas.openxmlformats.org/drawingml/2006/table">
            <a:tbl>
              <a:tblPr firstRow="1" bandRow="1">
                <a:tableStyleId>{5C22544A-7EE6-4342-B048-85BDC9FD1C3A}</a:tableStyleId>
              </a:tblPr>
              <a:tblGrid>
                <a:gridCol w="6096000"/>
              </a:tblGrid>
              <a:tr h="370840">
                <a:tc>
                  <a:txBody>
                    <a:bodyPr/>
                    <a:lstStyle/>
                    <a:p>
                      <a:pPr algn="ctr"/>
                      <a:r>
                        <a:rPr lang="en-US" dirty="0" smtClean="0"/>
                        <a:t>C, D (4)</a:t>
                      </a:r>
                      <a:endParaRPr lang="en-US" dirty="0"/>
                    </a:p>
                  </a:txBody>
                  <a:tcPr/>
                </a:tc>
              </a:tr>
              <a:tr h="370840">
                <a:tc>
                  <a:txBody>
                    <a:bodyPr/>
                    <a:lstStyle/>
                    <a:p>
                      <a:pPr algn="ctr"/>
                      <a:r>
                        <a:rPr lang="en-US" dirty="0" smtClean="0"/>
                        <a:t>C (3)</a:t>
                      </a:r>
                      <a:endParaRPr lang="en-US" dirty="0"/>
                    </a:p>
                  </a:txBody>
                  <a:tcPr/>
                </a:tc>
              </a:tr>
              <a:tr h="370840">
                <a:tc>
                  <a:txBody>
                    <a:bodyPr/>
                    <a:lstStyle/>
                    <a:p>
                      <a:pPr algn="ctr"/>
                      <a:r>
                        <a:rPr lang="en-US" dirty="0" smtClean="0"/>
                        <a:t>A, B, C (2)</a:t>
                      </a:r>
                      <a:endParaRPr lang="en-US" dirty="0"/>
                    </a:p>
                  </a:txBody>
                  <a:tcPr/>
                </a:tc>
              </a:tr>
              <a:tr h="370840">
                <a:tc>
                  <a:txBody>
                    <a:bodyPr/>
                    <a:lstStyle/>
                    <a:p>
                      <a:pPr algn="ctr"/>
                      <a:r>
                        <a:rPr lang="en-US" dirty="0" smtClean="0"/>
                        <a:t>A (1)</a:t>
                      </a:r>
                      <a:endParaRPr lang="en-US" dirty="0"/>
                    </a:p>
                  </a:txBody>
                  <a:tcPr/>
                </a:tc>
              </a:tr>
            </a:tbl>
          </a:graphicData>
        </a:graphic>
      </p:graphicFrame>
    </p:spTree>
    <p:extLst>
      <p:ext uri="{BB962C8B-B14F-4D97-AF65-F5344CB8AC3E}">
        <p14:creationId xmlns:p14="http://schemas.microsoft.com/office/powerpoint/2010/main" val="4229910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HOMOLOGOUS STRUCTURES</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Similar Structure, Different Function</a:t>
            </a:r>
          </a:p>
          <a:p>
            <a:r>
              <a:rPr lang="en-US" dirty="0" smtClean="0">
                <a:latin typeface="Baskerville Old Face" panose="02020602080505020303" pitchFamily="18" charset="0"/>
              </a:rPr>
              <a:t>Example:</a:t>
            </a:r>
          </a:p>
          <a:p>
            <a:pPr lvl="1"/>
            <a:r>
              <a:rPr lang="en-US" dirty="0" smtClean="0">
                <a:latin typeface="Baskerville Old Face" panose="02020602080505020303" pitchFamily="18" charset="0"/>
              </a:rPr>
              <a:t>Alligator Leg / Bird Wing/ Whale Flipper</a:t>
            </a:r>
          </a:p>
          <a:p>
            <a:pPr lvl="1"/>
            <a:endParaRPr lang="en-US" dirty="0">
              <a:latin typeface="Baskerville Old Face" panose="02020602080505020303" pitchFamily="18" charset="0"/>
            </a:endParaRPr>
          </a:p>
          <a:p>
            <a:pPr lvl="1"/>
            <a:endParaRPr lang="en-US" dirty="0" smtClean="0">
              <a:latin typeface="Baskerville Old Face" panose="02020602080505020303" pitchFamily="18" charset="0"/>
            </a:endParaRP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505200"/>
            <a:ext cx="5548801" cy="2693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50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ANALOGOUS STRUCTURE</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Similar Function / Different Structure</a:t>
            </a:r>
          </a:p>
          <a:p>
            <a:r>
              <a:rPr lang="en-US" dirty="0" smtClean="0">
                <a:latin typeface="Baskerville Old Face" panose="02020602080505020303" pitchFamily="18" charset="0"/>
              </a:rPr>
              <a:t>Example:</a:t>
            </a:r>
          </a:p>
          <a:p>
            <a:pPr lvl="1"/>
            <a:r>
              <a:rPr lang="en-US" dirty="0" smtClean="0">
                <a:latin typeface="Baskerville Old Face" panose="02020602080505020303" pitchFamily="18" charset="0"/>
              </a:rPr>
              <a:t>Butterfly Wing / Hawk / Bat</a:t>
            </a:r>
          </a:p>
          <a:p>
            <a:pPr lvl="1"/>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3810000"/>
            <a:ext cx="4304335"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8574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VESTIGIAL STRUCTURE</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Structure with no function</a:t>
            </a:r>
          </a:p>
          <a:p>
            <a:r>
              <a:rPr lang="en-US" dirty="0" smtClean="0">
                <a:latin typeface="Baskerville Old Face" panose="02020602080505020303" pitchFamily="18" charset="0"/>
              </a:rPr>
              <a:t>Example:</a:t>
            </a:r>
          </a:p>
          <a:p>
            <a:pPr lvl="1"/>
            <a:r>
              <a:rPr lang="en-US" dirty="0" smtClean="0">
                <a:latin typeface="Baskerville Old Face" panose="02020602080505020303" pitchFamily="18" charset="0"/>
              </a:rPr>
              <a:t>Tailbone, Wisdom Teeth, Appendix</a:t>
            </a:r>
          </a:p>
          <a:p>
            <a:pPr lvl="1"/>
            <a:endParaRPr lang="en-US" dirty="0">
              <a:latin typeface="Baskerville Old Face" panose="02020602080505020303"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399271"/>
            <a:ext cx="3143250"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381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askerville Old Face" panose="02020602080505020303" pitchFamily="18" charset="0"/>
              </a:rPr>
              <a:t>EMBYOLOGICAL SIMILARITIES</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Early Development</a:t>
            </a:r>
          </a:p>
          <a:p>
            <a:endParaRPr lang="en-US"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71532"/>
            <a:ext cx="3700462" cy="4014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3572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BIOCHEMICAL SIMILARITIES</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Blood / Proteins / DNA / Insulin</a:t>
            </a:r>
          </a:p>
          <a:p>
            <a:endParaRPr lang="en-US" dirty="0"/>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9150" y="3352800"/>
            <a:ext cx="3594340"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117273"/>
            <a:ext cx="3988644" cy="301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6325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Evidence of Evolution</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www.youtube.com/watch?v=lIEoO5KdPvg</a:t>
            </a:r>
            <a:endParaRPr lang="en-US" dirty="0" smtClean="0"/>
          </a:p>
          <a:p>
            <a:endParaRPr lang="en-US" dirty="0"/>
          </a:p>
        </p:txBody>
      </p:sp>
    </p:spTree>
    <p:extLst>
      <p:ext uri="{BB962C8B-B14F-4D97-AF65-F5344CB8AC3E}">
        <p14:creationId xmlns:p14="http://schemas.microsoft.com/office/powerpoint/2010/main" val="698905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EVOLUTIONARY CHANGE</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Gradualism</a:t>
            </a:r>
          </a:p>
          <a:p>
            <a:pPr lvl="1"/>
            <a:r>
              <a:rPr lang="en-US" dirty="0" smtClean="0">
                <a:latin typeface="Baskerville Old Face" panose="02020602080505020303" pitchFamily="18" charset="0"/>
              </a:rPr>
              <a:t>Slow and steady change over a long period of time</a:t>
            </a:r>
          </a:p>
          <a:p>
            <a:pPr lvl="1"/>
            <a:endParaRPr lang="en-US" dirty="0">
              <a:latin typeface="Baskerville Old Face" panose="02020602080505020303" pitchFamily="18" charset="0"/>
            </a:endParaRPr>
          </a:p>
          <a:p>
            <a:pPr lvl="1"/>
            <a:endParaRPr lang="en-US" dirty="0" smtClean="0">
              <a:latin typeface="Baskerville Old Face" panose="02020602080505020303" pitchFamily="18" charset="0"/>
            </a:endParaRPr>
          </a:p>
          <a:p>
            <a:endParaRPr lang="en-US" dirty="0" smtClean="0"/>
          </a:p>
          <a:p>
            <a:endParaRPr lang="en-US" dirty="0"/>
          </a:p>
          <a:p>
            <a:endParaRPr lang="en-US" dirty="0" smtClean="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200400"/>
            <a:ext cx="4010025" cy="3035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83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EVOLUTIONARY CHANGE</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Punctuated </a:t>
            </a:r>
            <a:r>
              <a:rPr lang="en-US" dirty="0" err="1" smtClean="0">
                <a:latin typeface="Baskerville Old Face" panose="02020602080505020303" pitchFamily="18" charset="0"/>
              </a:rPr>
              <a:t>Equalibrium</a:t>
            </a:r>
            <a:endParaRPr lang="en-US" dirty="0" smtClean="0">
              <a:latin typeface="Baskerville Old Face" panose="02020602080505020303" pitchFamily="18" charset="0"/>
            </a:endParaRPr>
          </a:p>
          <a:p>
            <a:pPr lvl="1"/>
            <a:r>
              <a:rPr lang="en-US" dirty="0" smtClean="0">
                <a:latin typeface="Baskerville Old Face" panose="02020602080505020303" pitchFamily="18" charset="0"/>
              </a:rPr>
              <a:t>No change and then sudden, extreme change</a:t>
            </a:r>
          </a:p>
          <a:p>
            <a:pPr lvl="1"/>
            <a:endParaRPr lang="en-US" dirty="0">
              <a:latin typeface="Baskerville Old Face" panose="02020602080505020303" pitchFamily="18" charset="0"/>
            </a:endParaRPr>
          </a:p>
          <a:p>
            <a:pPr lvl="1"/>
            <a:endParaRPr lang="en-US" dirty="0" smtClean="0">
              <a:latin typeface="Baskerville Old Face" panose="02020602080505020303" pitchFamily="18" charset="0"/>
            </a:endParaRPr>
          </a:p>
          <a:p>
            <a:endParaRPr lang="en-US" dirty="0" smtClean="0"/>
          </a:p>
          <a:p>
            <a:endParaRPr lang="en-US" dirty="0"/>
          </a:p>
          <a:p>
            <a:endParaRPr lang="en-US" dirty="0" smtClean="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44819"/>
            <a:ext cx="3252732" cy="2447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467627"/>
            <a:ext cx="3124200" cy="2361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8245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ISOLATIONISM</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Little change, no variation</a:t>
            </a:r>
          </a:p>
          <a:p>
            <a:endParaRPr lang="en-US" dirty="0">
              <a:latin typeface="Baskerville Old Face" panose="02020602080505020303"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2667000"/>
            <a:ext cx="3962400" cy="3196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2510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SPECIATION</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latin typeface="Baskerville Old Face" panose="02020602080505020303" pitchFamily="18" charset="0"/>
              </a:rPr>
              <a:t>Changes leading to a new species</a:t>
            </a:r>
          </a:p>
          <a:p>
            <a:endParaRPr lang="en-US" dirty="0">
              <a:latin typeface="Baskerville Old Face" panose="02020602080505020303" pitchFamily="18"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348" y="2590800"/>
            <a:ext cx="5200650" cy="145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270000" y="3962400"/>
            <a:ext cx="7086600" cy="1477328"/>
          </a:xfrm>
          <a:prstGeom prst="rect">
            <a:avLst/>
          </a:prstGeom>
        </p:spPr>
        <p:txBody>
          <a:bodyPr wrap="square">
            <a:spAutoFit/>
          </a:bodyPr>
          <a:lstStyle/>
          <a:p>
            <a:r>
              <a:rPr lang="en-US" dirty="0" smtClean="0"/>
              <a:t>The islands of Hawaii were colonized by a single species of finch-like birds. Eventually populations were isolated from each other on separate islands. The diagram shows how they evolved into the modern honeycreeper species with beak shapes, which adapt them for different feeding methods.</a:t>
            </a:r>
            <a:endParaRPr lang="en-US" dirty="0"/>
          </a:p>
        </p:txBody>
      </p:sp>
    </p:spTree>
    <p:extLst>
      <p:ext uri="{BB962C8B-B14F-4D97-AF65-F5344CB8AC3E}">
        <p14:creationId xmlns:p14="http://schemas.microsoft.com/office/powerpoint/2010/main" val="35063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ookman Old Style" panose="02050604050505020204" pitchFamily="18" charset="0"/>
              </a:rPr>
              <a:t>HETEROTROPH HYPOTHESIS</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Anaerobic Heterotroph </a:t>
            </a:r>
          </a:p>
          <a:p>
            <a:r>
              <a:rPr lang="en-US" dirty="0" smtClean="0">
                <a:latin typeface="Bookman Old Style" panose="02050604050505020204" pitchFamily="18" charset="0"/>
              </a:rPr>
              <a:t>Anaerobic Autotroph </a:t>
            </a:r>
          </a:p>
          <a:p>
            <a:r>
              <a:rPr lang="en-US" dirty="0" smtClean="0">
                <a:latin typeface="Bookman Old Style" panose="02050604050505020204" pitchFamily="18" charset="0"/>
              </a:rPr>
              <a:t>Photosynthesis </a:t>
            </a:r>
          </a:p>
          <a:p>
            <a:r>
              <a:rPr lang="en-US" dirty="0" smtClean="0">
                <a:latin typeface="Bookman Old Style" panose="02050604050505020204" pitchFamily="18" charset="0"/>
              </a:rPr>
              <a:t>Aerobic Autotroph / Heterotroph </a:t>
            </a:r>
          </a:p>
          <a:p>
            <a:endParaRPr lang="en-US" dirty="0">
              <a:latin typeface="Bookman Old Style" panose="02050604050505020204" pitchFamily="18" charset="0"/>
            </a:endParaRPr>
          </a:p>
          <a:p>
            <a:r>
              <a:rPr lang="en-US" dirty="0">
                <a:latin typeface="Bookman Old Style" panose="02050604050505020204" pitchFamily="18" charset="0"/>
                <a:hlinkClick r:id="rId2"/>
              </a:rPr>
              <a:t>https://</a:t>
            </a:r>
            <a:r>
              <a:rPr lang="en-US" dirty="0" smtClean="0">
                <a:latin typeface="Bookman Old Style" panose="02050604050505020204" pitchFamily="18" charset="0"/>
                <a:hlinkClick r:id="rId2"/>
              </a:rPr>
              <a:t>vimeo.com/11188228</a:t>
            </a:r>
            <a:endParaRPr lang="en-US" dirty="0" smtClean="0">
              <a:latin typeface="Bookman Old Style" panose="02050604050505020204" pitchFamily="18" charset="0"/>
            </a:endParaRPr>
          </a:p>
          <a:p>
            <a:endParaRPr lang="en-US" dirty="0">
              <a:latin typeface="Bookman Old Style" panose="02050604050505020204" pitchFamily="18" charset="0"/>
            </a:endParaRPr>
          </a:p>
        </p:txBody>
      </p:sp>
      <p:sp>
        <p:nvSpPr>
          <p:cNvPr id="4" name="Right Arrow 3"/>
          <p:cNvSpPr/>
          <p:nvPr/>
        </p:nvSpPr>
        <p:spPr>
          <a:xfrm>
            <a:off x="5715000" y="1882140"/>
            <a:ext cx="68580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032" y="2453048"/>
            <a:ext cx="719137" cy="10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048000"/>
            <a:ext cx="719137" cy="10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0588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descr="C:\Users\kverni\AppData\Local\Microsoft\Windows\Temporary Internet Files\Content.Outlook\9FGR6K2D\IMG_24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381000"/>
            <a:ext cx="8128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635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LAMARK</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Use and Disuse</a:t>
            </a:r>
          </a:p>
          <a:p>
            <a:pPr lvl="1"/>
            <a:r>
              <a:rPr lang="en-US" dirty="0" smtClean="0">
                <a:latin typeface="Bookman Old Style" panose="02050604050505020204" pitchFamily="18" charset="0"/>
              </a:rPr>
              <a:t>If we use it we will keep it, if we don’t use it, we will lose it.</a:t>
            </a:r>
          </a:p>
          <a:p>
            <a:pPr lvl="1"/>
            <a:endParaRPr lang="en-US" dirty="0">
              <a:latin typeface="Bookman Old Style" panose="02050604050505020204" pitchFamily="18" charset="0"/>
            </a:endParaRPr>
          </a:p>
          <a:p>
            <a:pPr lvl="1"/>
            <a:endParaRPr lang="en-US" dirty="0">
              <a:latin typeface="Bookman Old Style" panose="020506040505050202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505200"/>
            <a:ext cx="353377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7205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LAMARK</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Acquired Characteristics</a:t>
            </a:r>
          </a:p>
          <a:p>
            <a:pPr lvl="1"/>
            <a:r>
              <a:rPr lang="en-US" dirty="0" smtClean="0">
                <a:latin typeface="Bookman Old Style" panose="02050604050505020204" pitchFamily="18" charset="0"/>
              </a:rPr>
              <a:t>Anything you acquire or obtain during your life will be passed on to your offspring. (FALSE)</a:t>
            </a:r>
            <a:endParaRPr lang="en-US" dirty="0">
              <a:latin typeface="Bookman Old Style" panose="02050604050505020204"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733800"/>
            <a:ext cx="3810000" cy="2719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6429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Lamarck</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www.youtube.com/watch?v=4HBdxDBqfHc</a:t>
            </a:r>
            <a:endParaRPr lang="en-US" dirty="0" smtClean="0"/>
          </a:p>
          <a:p>
            <a:endParaRPr lang="en-US" dirty="0"/>
          </a:p>
        </p:txBody>
      </p:sp>
    </p:spTree>
    <p:extLst>
      <p:ext uri="{BB962C8B-B14F-4D97-AF65-F5344CB8AC3E}">
        <p14:creationId xmlns:p14="http://schemas.microsoft.com/office/powerpoint/2010/main" val="924739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DARWIN</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Natural Selection – Those animals best adapted survive.</a:t>
            </a:r>
          </a:p>
          <a:p>
            <a:r>
              <a:rPr lang="en-US" dirty="0" smtClean="0">
                <a:latin typeface="Bookman Old Style" panose="02050604050505020204" pitchFamily="18" charset="0"/>
              </a:rPr>
              <a:t>“Best Adapted Survive”</a:t>
            </a:r>
          </a:p>
          <a:p>
            <a:r>
              <a:rPr lang="en-US" dirty="0" smtClean="0">
                <a:latin typeface="Bookman Old Style" panose="02050604050505020204" pitchFamily="18" charset="0"/>
              </a:rPr>
              <a:t>“Survival of the Fittest”</a:t>
            </a:r>
            <a:endParaRPr lang="en-US" dirty="0">
              <a:latin typeface="Bookman Old Style" panose="020506040505050202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419600"/>
            <a:ext cx="2438400" cy="1865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812634"/>
            <a:ext cx="2357581" cy="1498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796470"/>
            <a:ext cx="2519219" cy="1514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2420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DARWIN</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Does not explain VARIATION: Science was not advanced and DNA was not discovered.</a:t>
            </a:r>
          </a:p>
          <a:p>
            <a:endParaRPr lang="en-US" dirty="0">
              <a:latin typeface="Bookman Old Style" panose="02050604050505020204" pitchFamily="18" charset="0"/>
            </a:endParaRPr>
          </a:p>
          <a:p>
            <a:r>
              <a:rPr lang="en-US" dirty="0" smtClean="0">
                <a:latin typeface="Bookman Old Style" panose="02050604050505020204" pitchFamily="18" charset="0"/>
              </a:rPr>
              <a:t>Environment determines survival.</a:t>
            </a:r>
            <a:endParaRPr lang="en-US" dirty="0">
              <a:latin typeface="Bookman Old Style" panose="020506040505050202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343400"/>
            <a:ext cx="2971800" cy="231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372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Natural Selection</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www.youtube.com/watch?v=0SCjhI86grU</a:t>
            </a:r>
            <a:endParaRPr lang="en-US" dirty="0" smtClean="0"/>
          </a:p>
          <a:p>
            <a:endParaRPr lang="en-US" dirty="0"/>
          </a:p>
        </p:txBody>
      </p:sp>
    </p:spTree>
    <p:extLst>
      <p:ext uri="{BB962C8B-B14F-4D97-AF65-F5344CB8AC3E}">
        <p14:creationId xmlns:p14="http://schemas.microsoft.com/office/powerpoint/2010/main" val="1010633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Variation</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b="1" u="sng" dirty="0" smtClean="0">
                <a:latin typeface="Bookman Old Style" panose="02050604050505020204" pitchFamily="18" charset="0"/>
              </a:rPr>
              <a:t>Causes</a:t>
            </a:r>
            <a:r>
              <a:rPr lang="en-US" dirty="0" smtClean="0">
                <a:latin typeface="Bookman Old Style" panose="02050604050505020204" pitchFamily="18" charset="0"/>
              </a:rPr>
              <a:t>: Mutations, Sexual Reproduction</a:t>
            </a:r>
            <a:endParaRPr lang="en-US" dirty="0">
              <a:latin typeface="Bookman Old Style" panose="020506040505050202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657600"/>
            <a:ext cx="2895862"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218" y="3886200"/>
            <a:ext cx="3900488"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3092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askerville Old Face" panose="02020602080505020303" pitchFamily="18" charset="0"/>
              </a:rPr>
              <a:t>Resistance</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b="1" u="sng" dirty="0" smtClean="0">
                <a:latin typeface="Baskerville Old Face" panose="02020602080505020303" pitchFamily="18" charset="0"/>
              </a:rPr>
              <a:t>Insecticide</a:t>
            </a:r>
            <a:r>
              <a:rPr lang="en-US" dirty="0" smtClean="0">
                <a:latin typeface="Baskerville Old Face" panose="02020602080505020303" pitchFamily="18" charset="0"/>
              </a:rPr>
              <a:t>: Those </a:t>
            </a:r>
            <a:r>
              <a:rPr lang="en-US" u="sng" dirty="0" smtClean="0">
                <a:latin typeface="Baskerville Old Face" panose="02020602080505020303" pitchFamily="18" charset="0"/>
              </a:rPr>
              <a:t>not immune </a:t>
            </a:r>
            <a:r>
              <a:rPr lang="en-US" dirty="0" smtClean="0">
                <a:latin typeface="Baskerville Old Face" panose="02020602080505020303" pitchFamily="18" charset="0"/>
              </a:rPr>
              <a:t>will </a:t>
            </a:r>
            <a:r>
              <a:rPr lang="en-US" u="sng" dirty="0" smtClean="0">
                <a:latin typeface="Baskerville Old Face" panose="02020602080505020303" pitchFamily="18" charset="0"/>
              </a:rPr>
              <a:t>die</a:t>
            </a:r>
            <a:r>
              <a:rPr lang="en-US" dirty="0" smtClean="0">
                <a:latin typeface="Baskerville Old Face" panose="02020602080505020303" pitchFamily="18" charset="0"/>
              </a:rPr>
              <a:t>, those that </a:t>
            </a:r>
            <a:r>
              <a:rPr lang="en-US" u="sng" dirty="0" smtClean="0">
                <a:latin typeface="Baskerville Old Face" panose="02020602080505020303" pitchFamily="18" charset="0"/>
              </a:rPr>
              <a:t>are immune </a:t>
            </a:r>
            <a:r>
              <a:rPr lang="en-US" dirty="0" smtClean="0">
                <a:latin typeface="Baskerville Old Face" panose="02020602080505020303" pitchFamily="18" charset="0"/>
              </a:rPr>
              <a:t>will </a:t>
            </a:r>
            <a:r>
              <a:rPr lang="en-US" u="sng" dirty="0" smtClean="0">
                <a:latin typeface="Baskerville Old Face" panose="02020602080505020303" pitchFamily="18" charset="0"/>
              </a:rPr>
              <a:t>survive</a:t>
            </a:r>
            <a:r>
              <a:rPr lang="en-US" dirty="0" smtClean="0">
                <a:latin typeface="Baskerville Old Face" panose="02020602080505020303" pitchFamily="18" charset="0"/>
              </a:rPr>
              <a:t> and reproduce</a:t>
            </a:r>
          </a:p>
          <a:p>
            <a:r>
              <a:rPr lang="en-US" dirty="0" smtClean="0">
                <a:latin typeface="Baskerville Old Face" panose="02020602080505020303" pitchFamily="18" charset="0"/>
              </a:rPr>
              <a:t>Variations are responsible for immunity.</a:t>
            </a:r>
          </a:p>
          <a:p>
            <a:endParaRPr lang="en-US" dirty="0"/>
          </a:p>
          <a:p>
            <a:endParaRPr lang="en-US"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429000"/>
            <a:ext cx="4114800" cy="3017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92413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333</Words>
  <Application>Microsoft Office PowerPoint</Application>
  <PresentationFormat>On-screen Show (4:3)</PresentationFormat>
  <Paragraphs>80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Evolution</vt:lpstr>
      <vt:lpstr>Theory of Evolution</vt:lpstr>
      <vt:lpstr>Fossils</vt:lpstr>
      <vt:lpstr>HOMOLOGOUS STRUCTURES</vt:lpstr>
      <vt:lpstr>ANALOGOUS STRUCTURE</vt:lpstr>
      <vt:lpstr>VESTIGIAL STRUCTURE</vt:lpstr>
      <vt:lpstr>EMBYOLOGICAL SIMILARITIES</vt:lpstr>
      <vt:lpstr>BIOCHEMICAL SIMILARITIES</vt:lpstr>
      <vt:lpstr>Evidence of Evolution</vt:lpstr>
      <vt:lpstr>EVOLUTIONARY CHANGE</vt:lpstr>
      <vt:lpstr>EVOLUTIONARY CHANGE</vt:lpstr>
      <vt:lpstr>ISOLATIONISM</vt:lpstr>
      <vt:lpstr>SPECIATION</vt:lpstr>
      <vt:lpstr>HETEROTROPH HYPOTHESIS</vt:lpstr>
      <vt:lpstr>PowerPoint Presentation</vt:lpstr>
      <vt:lpstr>LAMARK</vt:lpstr>
      <vt:lpstr>LAMARK</vt:lpstr>
      <vt:lpstr>Lamarck</vt:lpstr>
      <vt:lpstr>DARWIN</vt:lpstr>
      <vt:lpstr>DARWIN</vt:lpstr>
      <vt:lpstr>Natural Selection</vt:lpstr>
      <vt:lpstr>Variation</vt:lpstr>
      <vt:lpstr>Resistance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Verni</dc:creator>
  <cp:lastModifiedBy>Kate Verni</cp:lastModifiedBy>
  <cp:revision>14</cp:revision>
  <dcterms:created xsi:type="dcterms:W3CDTF">2015-04-14T12:26:40Z</dcterms:created>
  <dcterms:modified xsi:type="dcterms:W3CDTF">2016-04-26T14:03:28Z</dcterms:modified>
</cp:coreProperties>
</file>