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5" r:id="rId10"/>
    <p:sldId id="263" r:id="rId11"/>
    <p:sldId id="264" r:id="rId12"/>
    <p:sldId id="267" r:id="rId13"/>
    <p:sldId id="271" r:id="rId14"/>
    <p:sldId id="272" r:id="rId15"/>
    <p:sldId id="268" r:id="rId16"/>
    <p:sldId id="269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321976BE-D030-4317-B915-E35122FAF411}" type="datetimeFigureOut">
              <a:rPr lang="en-US" smtClean="0"/>
              <a:t>4/4/2016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575DAA1-8E04-4ACF-AFB1-03945F678CF6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5"/>
            <a:ext cx="7315200" cy="1598176"/>
          </a:xfrm>
        </p:spPr>
        <p:txBody>
          <a:bodyPr>
            <a:noAutofit/>
          </a:bodyPr>
          <a:lstStyle/>
          <a:p>
            <a:pPr algn="ctr"/>
            <a:r>
              <a:rPr lang="en-US" sz="9600" dirty="0" smtClean="0">
                <a:latin typeface="Copperplate Gothic Bold" pitchFamily="34" charset="0"/>
              </a:rPr>
              <a:t>Genetics</a:t>
            </a:r>
            <a:endParaRPr lang="en-US" sz="9600" dirty="0">
              <a:latin typeface="Copperplate Gothic Bold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09" y="497772"/>
            <a:ext cx="2133600" cy="1522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99" y="4169929"/>
            <a:ext cx="1420261" cy="193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09" y="4267200"/>
            <a:ext cx="24765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97772"/>
            <a:ext cx="2515724" cy="125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726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315200" cy="1154097"/>
          </a:xfrm>
        </p:spPr>
        <p:txBody>
          <a:bodyPr/>
          <a:lstStyle/>
          <a:p>
            <a:r>
              <a:rPr lang="en-US" dirty="0" smtClean="0"/>
              <a:t>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315200" cy="3539527"/>
          </a:xfrm>
        </p:spPr>
        <p:txBody>
          <a:bodyPr>
            <a:normAutofit/>
          </a:bodyPr>
          <a:lstStyle/>
          <a:p>
            <a:r>
              <a:rPr lang="en-US" sz="2800" b="1" u="sng" dirty="0" smtClean="0"/>
              <a:t>Mendel</a:t>
            </a:r>
          </a:p>
          <a:p>
            <a:pPr lvl="1"/>
            <a:r>
              <a:rPr lang="en-US" sz="2800" dirty="0" smtClean="0"/>
              <a:t>Studied pea plants.</a:t>
            </a:r>
          </a:p>
          <a:p>
            <a:pPr lvl="1"/>
            <a:r>
              <a:rPr lang="en-US" sz="2800" dirty="0" smtClean="0"/>
              <a:t>Traits: something passed from parent to child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2800"/>
            <a:ext cx="3538537" cy="2813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58053"/>
            <a:ext cx="2209800" cy="289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118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315200" cy="1154097"/>
          </a:xfrm>
        </p:spPr>
        <p:txBody>
          <a:bodyPr/>
          <a:lstStyle/>
          <a:p>
            <a:r>
              <a:rPr lang="en-US" dirty="0" smtClean="0"/>
              <a:t>Gene – </a:t>
            </a:r>
            <a:r>
              <a:rPr lang="en-US" dirty="0" err="1" smtClean="0"/>
              <a:t>Chomosome</a:t>
            </a:r>
            <a:r>
              <a:rPr lang="en-US" dirty="0" smtClean="0"/>
              <a:t>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315200" cy="3539527"/>
          </a:xfrm>
        </p:spPr>
        <p:txBody>
          <a:bodyPr/>
          <a:lstStyle/>
          <a:p>
            <a:r>
              <a:rPr lang="en-US" sz="2400" b="1" u="sng" dirty="0" smtClean="0"/>
              <a:t>Gene</a:t>
            </a:r>
            <a:r>
              <a:rPr lang="en-US" sz="2400" dirty="0" smtClean="0"/>
              <a:t>: DNA that codes for a specific trait</a:t>
            </a:r>
          </a:p>
          <a:p>
            <a:pPr lvl="1"/>
            <a:r>
              <a:rPr lang="en-US" sz="2400" i="1" dirty="0" smtClean="0"/>
              <a:t>Example</a:t>
            </a:r>
            <a:r>
              <a:rPr lang="en-US" sz="2400" dirty="0" smtClean="0"/>
              <a:t>: Hair Color / Eye Color</a:t>
            </a:r>
          </a:p>
          <a:p>
            <a:pPr lvl="1"/>
            <a:endParaRPr lang="en-US" sz="2400" dirty="0"/>
          </a:p>
          <a:p>
            <a:r>
              <a:rPr lang="en-US" sz="2400" b="1" u="sng" dirty="0" smtClean="0"/>
              <a:t>Allele</a:t>
            </a:r>
            <a:r>
              <a:rPr lang="en-US" sz="2400" dirty="0" smtClean="0"/>
              <a:t>: Different forms of the gene</a:t>
            </a:r>
          </a:p>
          <a:p>
            <a:pPr lvl="1"/>
            <a:r>
              <a:rPr lang="en-US" sz="2400" i="1" dirty="0" smtClean="0"/>
              <a:t>Example</a:t>
            </a:r>
            <a:r>
              <a:rPr lang="en-US" sz="2400" dirty="0" smtClean="0"/>
              <a:t>: Red air / Blue Eyes</a:t>
            </a:r>
          </a:p>
          <a:p>
            <a:pPr marL="32004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14800"/>
            <a:ext cx="1905588" cy="2369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8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315200" cy="1154097"/>
          </a:xfrm>
        </p:spPr>
        <p:txBody>
          <a:bodyPr/>
          <a:lstStyle/>
          <a:p>
            <a:r>
              <a:rPr lang="en-US" dirty="0" smtClean="0"/>
              <a:t>Law of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315200" cy="3539527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Dominant Gene</a:t>
            </a:r>
            <a:r>
              <a:rPr lang="en-US" sz="3200" dirty="0" smtClean="0"/>
              <a:t>: A gene that is ALWAYS expressed.</a:t>
            </a:r>
          </a:p>
          <a:p>
            <a:pPr lvl="1"/>
            <a:r>
              <a:rPr lang="en-US" sz="3200" b="1" i="1" dirty="0" smtClean="0"/>
              <a:t>Symbol</a:t>
            </a:r>
            <a:r>
              <a:rPr lang="en-US" sz="3200" dirty="0" smtClean="0"/>
              <a:t>: T (Tall)</a:t>
            </a:r>
            <a:endParaRPr lang="en-US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29000"/>
            <a:ext cx="2034886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25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7315200" cy="1154097"/>
          </a:xfrm>
        </p:spPr>
        <p:txBody>
          <a:bodyPr/>
          <a:lstStyle/>
          <a:p>
            <a:r>
              <a:rPr lang="en-US" dirty="0" smtClean="0"/>
              <a:t>Law of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315200" cy="3539527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Recessive Gene</a:t>
            </a:r>
            <a:r>
              <a:rPr lang="en-US" sz="3200" dirty="0" smtClean="0"/>
              <a:t>: A gene that is MASKED or HIDDEN.</a:t>
            </a:r>
          </a:p>
          <a:p>
            <a:pPr lvl="1"/>
            <a:r>
              <a:rPr lang="en-US" sz="3200" b="1" i="1" dirty="0" smtClean="0"/>
              <a:t>Symbol:</a:t>
            </a:r>
            <a:r>
              <a:rPr lang="en-US" sz="3200" dirty="0" smtClean="0"/>
              <a:t> t (short)</a:t>
            </a:r>
            <a:endParaRPr lang="en-US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291" y="3048000"/>
            <a:ext cx="2133600" cy="328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7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315200" cy="1154097"/>
          </a:xfrm>
        </p:spPr>
        <p:txBody>
          <a:bodyPr/>
          <a:lstStyle/>
          <a:p>
            <a:r>
              <a:rPr lang="en-US" dirty="0" smtClean="0"/>
              <a:t>Law of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315200" cy="3539527"/>
          </a:xfrm>
        </p:spPr>
        <p:txBody>
          <a:bodyPr/>
          <a:lstStyle/>
          <a:p>
            <a:r>
              <a:rPr lang="en-US" sz="2800" b="1" u="sng" dirty="0" smtClean="0"/>
              <a:t>Genotype</a:t>
            </a:r>
            <a:r>
              <a:rPr lang="en-US" sz="2800" dirty="0" smtClean="0"/>
              <a:t>: Genetic make-up</a:t>
            </a:r>
          </a:p>
          <a:p>
            <a:pPr lvl="1"/>
            <a:r>
              <a:rPr lang="en-US" sz="2800" b="1" i="1" dirty="0" smtClean="0"/>
              <a:t>Homozygous (Pure): </a:t>
            </a:r>
            <a:r>
              <a:rPr lang="en-US" sz="2800" dirty="0" smtClean="0"/>
              <a:t>Both alleles are the same.</a:t>
            </a:r>
          </a:p>
          <a:p>
            <a:pPr lvl="2"/>
            <a:r>
              <a:rPr lang="en-US" sz="2800" i="1" dirty="0" smtClean="0"/>
              <a:t>Example</a:t>
            </a:r>
            <a:r>
              <a:rPr lang="en-US" sz="2800" dirty="0" smtClean="0"/>
              <a:t>: TT, </a:t>
            </a:r>
            <a:r>
              <a:rPr lang="en-US" sz="2800" dirty="0" err="1" smtClean="0"/>
              <a:t>tt</a:t>
            </a:r>
            <a:endParaRPr lang="en-US" sz="2800" dirty="0" smtClean="0"/>
          </a:p>
          <a:p>
            <a:pPr lvl="1"/>
            <a:r>
              <a:rPr lang="en-US" sz="2800" b="1" i="1" dirty="0" smtClean="0"/>
              <a:t>Heterozygous (Hybrid): </a:t>
            </a:r>
            <a:r>
              <a:rPr lang="en-US" sz="2800" dirty="0" smtClean="0"/>
              <a:t>Alleles are different.</a:t>
            </a:r>
          </a:p>
          <a:p>
            <a:pPr lvl="2"/>
            <a:r>
              <a:rPr lang="en-US" sz="2800" i="1" dirty="0" smtClean="0"/>
              <a:t>Example</a:t>
            </a:r>
            <a:r>
              <a:rPr lang="en-US" sz="2800" dirty="0" smtClean="0"/>
              <a:t>: </a:t>
            </a:r>
            <a:r>
              <a:rPr lang="en-US" sz="2800" dirty="0" err="1" smtClean="0"/>
              <a:t>Tt</a:t>
            </a:r>
            <a:endParaRPr lang="en-US" sz="2800" dirty="0" smtClean="0"/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648200"/>
            <a:ext cx="2325229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633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264" y="609600"/>
            <a:ext cx="7315200" cy="1154097"/>
          </a:xfrm>
        </p:spPr>
        <p:txBody>
          <a:bodyPr/>
          <a:lstStyle/>
          <a:p>
            <a:r>
              <a:rPr lang="en-US" dirty="0" smtClean="0"/>
              <a:t>Law of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900" y="1828800"/>
            <a:ext cx="7315200" cy="3539527"/>
          </a:xfrm>
        </p:spPr>
        <p:txBody>
          <a:bodyPr>
            <a:normAutofit/>
          </a:bodyPr>
          <a:lstStyle/>
          <a:p>
            <a:r>
              <a:rPr lang="en-US" sz="4000" b="1" u="sng" dirty="0" smtClean="0"/>
              <a:t>Phenotype: </a:t>
            </a:r>
            <a:r>
              <a:rPr lang="en-US" sz="4000" dirty="0" smtClean="0"/>
              <a:t>Physical Appearance</a:t>
            </a:r>
          </a:p>
          <a:p>
            <a:pPr lvl="1"/>
            <a:r>
              <a:rPr lang="en-US" sz="4000" i="1" dirty="0" smtClean="0"/>
              <a:t>Example</a:t>
            </a:r>
            <a:r>
              <a:rPr lang="en-US" sz="4000" dirty="0" smtClean="0"/>
              <a:t>: Tall, short</a:t>
            </a:r>
            <a:endParaRPr lang="en-US" sz="4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401786"/>
            <a:ext cx="2171700" cy="190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96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400"/>
            <a:ext cx="7315200" cy="1154097"/>
          </a:xfrm>
        </p:spPr>
        <p:txBody>
          <a:bodyPr/>
          <a:lstStyle/>
          <a:p>
            <a:r>
              <a:rPr lang="en-US" dirty="0" smtClean="0"/>
              <a:t>Law of Dominance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543027"/>
              </p:ext>
            </p:extLst>
          </p:nvPr>
        </p:nvGraphicFramePr>
        <p:xfrm>
          <a:off x="1760220" y="2438400"/>
          <a:ext cx="5783580" cy="380238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927860"/>
                <a:gridCol w="1927860"/>
                <a:gridCol w="1927860"/>
              </a:tblGrid>
              <a:tr h="596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/>
                          <a:ea typeface="Times New Roman"/>
                        </a:rPr>
                        <a:t>Genotype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effectLst/>
                          <a:latin typeface="Times New Roman"/>
                          <a:ea typeface="Times New Roman"/>
                        </a:rPr>
                        <a:t>Phenotype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/>
                          <a:ea typeface="Times New Roman"/>
                        </a:rPr>
                        <a:t>Homozygous </a:t>
                      </a:r>
                      <a:r>
                        <a:rPr lang="en-US" sz="2200" dirty="0" smtClean="0">
                          <a:effectLst/>
                          <a:latin typeface="Times New Roman"/>
                          <a:ea typeface="Times New Roman"/>
                        </a:rPr>
                        <a:t>Dominant /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smtClean="0">
                          <a:effectLst/>
                          <a:latin typeface="Times New Roman"/>
                          <a:ea typeface="Times New Roman"/>
                        </a:rPr>
                        <a:t>Pure Dominance</a:t>
                      </a:r>
                      <a:endParaRPr lang="en-US" sz="12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C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n-US" sz="2200" dirty="0" smtClean="0">
                          <a:solidFill>
                            <a:srgbClr val="FFC000"/>
                          </a:solidFill>
                          <a:effectLst/>
                          <a:latin typeface="Times New Roman"/>
                          <a:ea typeface="Times New Roman"/>
                        </a:rPr>
                        <a:t>TT</a:t>
                      </a:r>
                      <a:endParaRPr lang="en-US" sz="1200" dirty="0">
                        <a:solidFill>
                          <a:srgbClr val="FFC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n-US" sz="2200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</a:rPr>
                        <a:t>Tall</a:t>
                      </a:r>
                      <a:endParaRPr lang="en-US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effectLst/>
                          <a:latin typeface="Times New Roman"/>
                          <a:ea typeface="Times New Roman"/>
                        </a:rPr>
                        <a:t>Heterozygous /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smtClean="0">
                          <a:effectLst/>
                          <a:latin typeface="Times New Roman"/>
                          <a:ea typeface="Times New Roman"/>
                        </a:rPr>
                        <a:t>Hybrid</a:t>
                      </a:r>
                      <a:endParaRPr lang="en-US" sz="12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C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n-US" sz="2200" dirty="0" smtClean="0">
                          <a:solidFill>
                            <a:srgbClr val="FFC000"/>
                          </a:solidFill>
                          <a:effectLst/>
                          <a:latin typeface="Times New Roman"/>
                          <a:ea typeface="Times New Roman"/>
                        </a:rPr>
                        <a:t>Tt</a:t>
                      </a:r>
                      <a:endParaRPr lang="en-US" sz="1200" dirty="0">
                        <a:solidFill>
                          <a:srgbClr val="FFC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n-US" sz="2200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</a:rPr>
                        <a:t>Tall</a:t>
                      </a:r>
                      <a:endParaRPr lang="en-US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38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  <a:latin typeface="Times New Roman"/>
                          <a:ea typeface="Times New Roman"/>
                        </a:rPr>
                        <a:t>Homozygous </a:t>
                      </a:r>
                      <a:r>
                        <a:rPr lang="en-US" sz="2200" dirty="0" smtClean="0">
                          <a:effectLst/>
                          <a:latin typeface="Times New Roman"/>
                          <a:ea typeface="Times New Roman"/>
                        </a:rPr>
                        <a:t>Recessive /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i="1" dirty="0" smtClean="0">
                          <a:effectLst/>
                          <a:latin typeface="Times New Roman"/>
                          <a:ea typeface="Times New Roman"/>
                        </a:rPr>
                        <a:t>Pure Recessive</a:t>
                      </a:r>
                      <a:endParaRPr lang="en-US" sz="12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C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n-US" sz="2200" dirty="0" err="1" smtClean="0">
                          <a:solidFill>
                            <a:srgbClr val="FFC000"/>
                          </a:solidFill>
                          <a:effectLst/>
                          <a:latin typeface="Times New Roman"/>
                          <a:ea typeface="Times New Roman"/>
                        </a:rPr>
                        <a:t>tt</a:t>
                      </a:r>
                      <a:endParaRPr lang="en-US" sz="1200" dirty="0">
                        <a:solidFill>
                          <a:srgbClr val="FFC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en-US" sz="2200" dirty="0" smtClean="0">
                          <a:solidFill>
                            <a:srgbClr val="FFFF00"/>
                          </a:solidFill>
                          <a:effectLst/>
                          <a:latin typeface="Times New Roman"/>
                          <a:ea typeface="Times New Roman"/>
                        </a:rPr>
                        <a:t>short</a:t>
                      </a:r>
                      <a:endParaRPr lang="en-US" sz="1200" dirty="0">
                        <a:solidFill>
                          <a:srgbClr val="FFFF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363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Segregation and Recombination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743200"/>
            <a:ext cx="4662948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4460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315200" cy="1154097"/>
          </a:xfrm>
        </p:spPr>
        <p:txBody>
          <a:bodyPr/>
          <a:lstStyle/>
          <a:p>
            <a:r>
              <a:rPr lang="en-US" dirty="0" smtClean="0"/>
              <a:t>Incomplete 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315200" cy="353952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“In-between Dominance”</a:t>
            </a:r>
          </a:p>
          <a:p>
            <a:r>
              <a:rPr lang="en-US" sz="3200" dirty="0" smtClean="0"/>
              <a:t>BLENDING of traits.</a:t>
            </a:r>
          </a:p>
          <a:p>
            <a:endParaRPr lang="en-US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199" y="3429000"/>
            <a:ext cx="2713659" cy="301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6020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7315200" cy="1154097"/>
          </a:xfrm>
        </p:spPr>
        <p:txBody>
          <a:bodyPr/>
          <a:lstStyle/>
          <a:p>
            <a:r>
              <a:rPr lang="en-US" dirty="0" smtClean="0"/>
              <a:t>Co-Dominance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133600"/>
            <a:ext cx="7315200" cy="3539527"/>
          </a:xfrm>
        </p:spPr>
        <p:txBody>
          <a:bodyPr>
            <a:normAutofit/>
          </a:bodyPr>
          <a:lstStyle/>
          <a:p>
            <a:r>
              <a:rPr lang="en-US" sz="3200" dirty="0" smtClean="0"/>
              <a:t>“Cow” Dominance</a:t>
            </a:r>
          </a:p>
          <a:p>
            <a:r>
              <a:rPr lang="en-US" sz="3200" dirty="0" smtClean="0"/>
              <a:t>BOTH traits visible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714750"/>
            <a:ext cx="3429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532858"/>
            <a:ext cx="4319587" cy="2753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7977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/>
          <a:lstStyle/>
          <a:p>
            <a:r>
              <a:rPr lang="en-US" dirty="0" smtClean="0"/>
              <a:t>Independent Assortment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800"/>
            <a:ext cx="7315200" cy="3539527"/>
          </a:xfrm>
        </p:spPr>
        <p:txBody>
          <a:bodyPr/>
          <a:lstStyle/>
          <a:p>
            <a:r>
              <a:rPr lang="en-US" dirty="0" smtClean="0"/>
              <a:t>Traits are inherited separately of each other.</a:t>
            </a:r>
          </a:p>
          <a:p>
            <a:r>
              <a:rPr lang="en-US" dirty="0" smtClean="0"/>
              <a:t>Traits are located on different chromosomes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95600"/>
            <a:ext cx="4800600" cy="335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1855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315200" cy="1154097"/>
          </a:xfrm>
        </p:spPr>
        <p:txBody>
          <a:bodyPr/>
          <a:lstStyle/>
          <a:p>
            <a:r>
              <a:rPr lang="en-US" dirty="0" smtClean="0"/>
              <a:t>Chromosomes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801"/>
            <a:ext cx="7315200" cy="4480560"/>
          </a:xfrm>
        </p:spPr>
        <p:txBody>
          <a:bodyPr/>
          <a:lstStyle/>
          <a:p>
            <a:r>
              <a:rPr lang="en-US" dirty="0" smtClean="0"/>
              <a:t>Sex Chromosomes: Determine Gender</a:t>
            </a:r>
          </a:p>
          <a:p>
            <a:pPr lvl="4"/>
            <a:r>
              <a:rPr lang="en-US" dirty="0" smtClean="0"/>
              <a:t>XX = Female</a:t>
            </a:r>
          </a:p>
          <a:p>
            <a:pPr lvl="4"/>
            <a:r>
              <a:rPr lang="en-US" dirty="0" smtClean="0"/>
              <a:t>XY = Male</a:t>
            </a:r>
          </a:p>
          <a:p>
            <a:endParaRPr lang="en-US" dirty="0"/>
          </a:p>
          <a:p>
            <a:r>
              <a:rPr lang="en-US" dirty="0" smtClean="0"/>
              <a:t>Autosomes: All chromosomes EXCEPT sex chromosomes</a:t>
            </a:r>
          </a:p>
          <a:p>
            <a:pPr lvl="4"/>
            <a:r>
              <a:rPr lang="en-US" dirty="0" smtClean="0"/>
              <a:t>All other traits</a:t>
            </a:r>
          </a:p>
          <a:p>
            <a:pPr lvl="4"/>
            <a:endParaRPr lang="en-US" dirty="0"/>
          </a:p>
          <a:p>
            <a:endParaRPr lang="en-US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305300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381500"/>
            <a:ext cx="248920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5482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/>
          <a:lstStyle/>
          <a:p>
            <a:r>
              <a:rPr lang="en-US" dirty="0" smtClean="0"/>
              <a:t>Sex Linked Traits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1"/>
            <a:ext cx="7315200" cy="4328160"/>
          </a:xfrm>
        </p:spPr>
        <p:txBody>
          <a:bodyPr/>
          <a:lstStyle/>
          <a:p>
            <a:r>
              <a:rPr lang="en-US" dirty="0" smtClean="0"/>
              <a:t>Traits determined by a gene located on the sex chromosomes.</a:t>
            </a:r>
          </a:p>
          <a:p>
            <a:r>
              <a:rPr lang="en-US" dirty="0" smtClean="0"/>
              <a:t>Only expressed on X chromosomes</a:t>
            </a:r>
          </a:p>
          <a:p>
            <a:pPr lvl="3"/>
            <a:r>
              <a:rPr lang="en-US" dirty="0" smtClean="0"/>
              <a:t>Example: Color Blindness, Hemophilia</a:t>
            </a:r>
          </a:p>
          <a:p>
            <a:pPr lvl="3"/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911775"/>
              </p:ext>
            </p:extLst>
          </p:nvPr>
        </p:nvGraphicFramePr>
        <p:xfrm>
          <a:off x="2438400" y="3657600"/>
          <a:ext cx="4064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69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Genotype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Phenotype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</a:t>
                      </a:r>
                      <a:r>
                        <a:rPr lang="en-US" baseline="0" dirty="0" smtClean="0"/>
                        <a:t> Female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baseline="0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Carrier</a:t>
                      </a:r>
                      <a:r>
                        <a:rPr lang="en-US" baseline="0" dirty="0" smtClean="0"/>
                        <a:t> Female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-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Afflicted Female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Normal Male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-</a:t>
                      </a:r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Afflicted Male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059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315200" cy="1154097"/>
          </a:xfrm>
        </p:spPr>
        <p:txBody>
          <a:bodyPr/>
          <a:lstStyle/>
          <a:p>
            <a:r>
              <a:rPr lang="en-US" dirty="0" smtClean="0"/>
              <a:t>Gene Linkage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1"/>
            <a:ext cx="7315200" cy="4556760"/>
          </a:xfrm>
        </p:spPr>
        <p:txBody>
          <a:bodyPr/>
          <a:lstStyle/>
          <a:p>
            <a:r>
              <a:rPr lang="en-US" dirty="0" smtClean="0"/>
              <a:t>Traits located on the same chromosome often appear together.</a:t>
            </a:r>
          </a:p>
          <a:p>
            <a:pPr lvl="1"/>
            <a:r>
              <a:rPr lang="en-US" dirty="0" smtClean="0"/>
              <a:t>Example: Red hair and freckles</a:t>
            </a:r>
            <a:endParaRPr lang="en-US" dirty="0"/>
          </a:p>
        </p:txBody>
      </p:sp>
      <p:sp>
        <p:nvSpPr>
          <p:cNvPr id="4" name="AutoShape 2" descr="Image result for gene linkage on chromosom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327" y="3429000"/>
            <a:ext cx="5058641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4868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90600"/>
            <a:ext cx="7315200" cy="1981200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/>
              <a:t>Crossing Over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2200" dirty="0" smtClean="0">
                <a:solidFill>
                  <a:schemeClr val="tx1"/>
                </a:solidFill>
              </a:rPr>
              <a:t>One allele is replace with another as a result of “Crossing Over”</a:t>
            </a:r>
            <a:br>
              <a:rPr lang="en-US" sz="2200" dirty="0" smtClean="0">
                <a:solidFill>
                  <a:schemeClr val="tx1"/>
                </a:solidFill>
              </a:rPr>
            </a:b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2177045" cy="328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05200"/>
            <a:ext cx="3433762" cy="258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9986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Multiple Alleles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3100" i="1" dirty="0" smtClean="0"/>
              <a:t>When a trait has more than 2 alleles.</a:t>
            </a:r>
            <a:endParaRPr lang="en-US" sz="3100" i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862069"/>
              </p:ext>
            </p:extLst>
          </p:nvPr>
        </p:nvGraphicFramePr>
        <p:xfrm>
          <a:off x="457200" y="2286000"/>
          <a:ext cx="5334000" cy="34747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667000"/>
                <a:gridCol w="2667000"/>
              </a:tblGrid>
              <a:tr h="2941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Blood Type</a:t>
                      </a:r>
                      <a:endParaRPr lang="en-US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Possible Genotypes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646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Type A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000" baseline="30000" dirty="0" smtClean="0">
                          <a:effectLst/>
                          <a:latin typeface="Baskerville Old Face" panose="02020602080505020303" pitchFamily="18" charset="0"/>
                        </a:rPr>
                        <a:t>A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, I</a:t>
                      </a:r>
                      <a:r>
                        <a:rPr lang="en-US" sz="2000" baseline="30000" dirty="0" smtClean="0">
                          <a:effectLst/>
                          <a:latin typeface="Baskerville Old Face" panose="02020602080505020303" pitchFamily="18" charset="0"/>
                        </a:rPr>
                        <a:t>A</a:t>
                      </a:r>
                      <a:r>
                        <a:rPr lang="en-US" sz="2000" baseline="0" dirty="0" smtClean="0">
                          <a:effectLst/>
                          <a:latin typeface="Baskerville Old Face" panose="02020602080505020303" pitchFamily="18" charset="0"/>
                        </a:rPr>
                        <a:t>  and </a:t>
                      </a:r>
                      <a:r>
                        <a:rPr lang="en-US" sz="2000" baseline="0" dirty="0" err="1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000" baseline="30000" dirty="0" err="1" smtClean="0">
                          <a:effectLst/>
                          <a:latin typeface="Baskerville Old Face" panose="02020602080505020303" pitchFamily="18" charset="0"/>
                        </a:rPr>
                        <a:t>A</a:t>
                      </a:r>
                      <a:r>
                        <a:rPr lang="en-US" sz="2000" baseline="0" dirty="0" err="1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endParaRPr lang="en-US" sz="1200" dirty="0">
                        <a:effectLst/>
                        <a:latin typeface="Baskerville Old Face" panose="02020602080505020303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646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Type B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000" baseline="30000" dirty="0" smtClean="0">
                          <a:effectLst/>
                          <a:latin typeface="Baskerville Old Face" panose="02020602080505020303" pitchFamily="18" charset="0"/>
                        </a:rPr>
                        <a:t>B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000" baseline="30000" dirty="0" smtClean="0">
                          <a:effectLst/>
                          <a:latin typeface="Baskerville Old Face" panose="02020602080505020303" pitchFamily="18" charset="0"/>
                        </a:rPr>
                        <a:t>B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, and </a:t>
                      </a:r>
                      <a:r>
                        <a:rPr lang="en-US" sz="2000" dirty="0" err="1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000" baseline="30000" dirty="0" err="1" smtClean="0">
                          <a:effectLst/>
                          <a:latin typeface="Baskerville Old Face" panose="02020602080505020303" pitchFamily="18" charset="0"/>
                        </a:rPr>
                        <a:t>B</a:t>
                      </a:r>
                      <a:r>
                        <a:rPr lang="en-US" sz="2000" dirty="0" err="1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endParaRPr lang="en-US" sz="1200" dirty="0">
                        <a:effectLst/>
                        <a:latin typeface="Baskerville Old Face" panose="02020602080505020303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646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Type AB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000" baseline="30000" dirty="0" smtClean="0">
                          <a:effectLst/>
                          <a:latin typeface="Baskerville Old Face" panose="02020602080505020303" pitchFamily="18" charset="0"/>
                        </a:rPr>
                        <a:t>A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I</a:t>
                      </a:r>
                      <a:r>
                        <a:rPr lang="en-US" sz="2000" baseline="30000" dirty="0" smtClean="0">
                          <a:effectLst/>
                          <a:latin typeface="Baskerville Old Face" panose="02020602080505020303" pitchFamily="18" charset="0"/>
                        </a:rPr>
                        <a:t>B</a:t>
                      </a:r>
                      <a:endParaRPr lang="en-US" sz="1200" baseline="30000" dirty="0">
                        <a:effectLst/>
                        <a:latin typeface="Baskerville Old Face" panose="02020602080505020303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7646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Type O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r>
                        <a:rPr lang="en-US" sz="2000" dirty="0" smtClean="0">
                          <a:effectLst/>
                          <a:latin typeface="Baskerville Old Face" panose="02020602080505020303" pitchFamily="18" charset="0"/>
                        </a:rPr>
                        <a:t>ii</a:t>
                      </a:r>
                      <a:endParaRPr lang="en-US" sz="1200" dirty="0">
                        <a:effectLst/>
                        <a:latin typeface="Baskerville Old Face" panose="02020602080505020303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629400" y="2667000"/>
            <a:ext cx="1676400" cy="258532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askerville Old Face" panose="02020602080505020303" pitchFamily="18" charset="0"/>
              </a:rPr>
              <a:t>Blood Type Key:</a:t>
            </a:r>
          </a:p>
          <a:p>
            <a:endParaRPr lang="en-US" dirty="0">
              <a:latin typeface="Baskerville Old Face" panose="02020602080505020303" pitchFamily="18" charset="0"/>
            </a:endParaRPr>
          </a:p>
          <a:p>
            <a:r>
              <a:rPr lang="en-US" dirty="0" smtClean="0">
                <a:latin typeface="Baskerville Old Face" panose="02020602080505020303" pitchFamily="18" charset="0"/>
              </a:rPr>
              <a:t>AA </a:t>
            </a:r>
            <a:r>
              <a:rPr lang="en-US" dirty="0">
                <a:latin typeface="Baskerville Old Face" panose="02020602080505020303" pitchFamily="18" charset="0"/>
              </a:rPr>
              <a:t>= A</a:t>
            </a:r>
          </a:p>
          <a:p>
            <a:pPr lvl="0"/>
            <a:r>
              <a:rPr lang="en-US" dirty="0" smtClean="0">
                <a:latin typeface="Baskerville Old Face" panose="02020602080505020303" pitchFamily="18" charset="0"/>
              </a:rPr>
              <a:t>Ai  = A</a:t>
            </a:r>
          </a:p>
          <a:p>
            <a:pPr lvl="0"/>
            <a:r>
              <a:rPr lang="en-US" dirty="0" smtClean="0">
                <a:latin typeface="Baskerville Old Face" panose="02020602080505020303" pitchFamily="18" charset="0"/>
              </a:rPr>
              <a:t>BB = B</a:t>
            </a:r>
          </a:p>
          <a:p>
            <a:pPr lvl="0"/>
            <a:r>
              <a:rPr lang="en-US" dirty="0" smtClean="0">
                <a:latin typeface="Baskerville Old Face" panose="02020602080505020303" pitchFamily="18" charset="0"/>
              </a:rPr>
              <a:t>Bi: B</a:t>
            </a:r>
          </a:p>
          <a:p>
            <a:pPr lvl="0"/>
            <a:r>
              <a:rPr lang="en-US" dirty="0" smtClean="0">
                <a:latin typeface="Baskerville Old Face" panose="02020602080505020303" pitchFamily="18" charset="0"/>
              </a:rPr>
              <a:t>AB  = AB </a:t>
            </a:r>
          </a:p>
          <a:p>
            <a:pPr lvl="0"/>
            <a:r>
              <a:rPr lang="en-US" dirty="0">
                <a:latin typeface="Baskerville Old Face" panose="02020602080505020303" pitchFamily="18" charset="0"/>
              </a:rPr>
              <a:t>i</a:t>
            </a:r>
            <a:r>
              <a:rPr lang="en-US" dirty="0" smtClean="0">
                <a:latin typeface="Baskerville Old Face" panose="02020602080505020303" pitchFamily="18" charset="0"/>
              </a:rPr>
              <a:t>i = 0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172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105</TotalTime>
  <Words>306</Words>
  <Application>Microsoft Office PowerPoint</Application>
  <PresentationFormat>On-screen Show (4:3)</PresentationFormat>
  <Paragraphs>104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Perspective</vt:lpstr>
      <vt:lpstr>Genetics</vt:lpstr>
      <vt:lpstr>Genetics</vt:lpstr>
      <vt:lpstr>Gene – Chomosome Theory</vt:lpstr>
      <vt:lpstr>Law of Dominance</vt:lpstr>
      <vt:lpstr>Law of Dominance</vt:lpstr>
      <vt:lpstr>Law of Dominance</vt:lpstr>
      <vt:lpstr>Law of Dominance</vt:lpstr>
      <vt:lpstr>Law of Dominance</vt:lpstr>
      <vt:lpstr>Segregation and Recombination</vt:lpstr>
      <vt:lpstr>Incomplete Dominance</vt:lpstr>
      <vt:lpstr>Co-Dominance</vt:lpstr>
      <vt:lpstr>Independent Assortment</vt:lpstr>
      <vt:lpstr>Chromosomes</vt:lpstr>
      <vt:lpstr>Sex Linked Traits</vt:lpstr>
      <vt:lpstr>Gene Linkage</vt:lpstr>
      <vt:lpstr>   Crossing Over  One allele is replace with another as a result of “Crossing Over” </vt:lpstr>
      <vt:lpstr>Multiple Alleles  When a trait has more than 2 alleles.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Genetics</dc:title>
  <dc:creator>Kate Verni</dc:creator>
  <cp:lastModifiedBy>Kate Verni</cp:lastModifiedBy>
  <cp:revision>9</cp:revision>
  <dcterms:created xsi:type="dcterms:W3CDTF">2015-03-02T14:54:52Z</dcterms:created>
  <dcterms:modified xsi:type="dcterms:W3CDTF">2016-04-04T13:50:16Z</dcterms:modified>
</cp:coreProperties>
</file>