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9" d="100"/>
          <a:sy n="79" d="100"/>
        </p:scale>
        <p:origin x="270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olleen McCoy" userId="d8fb73cd-b17f-4041-a551-456f30f06866" providerId="ADAL" clId="{90C22BBE-C643-4FF7-84B7-FA06EF291CF7}"/>
    <pc:docChg chg="modSld">
      <pc:chgData name="Colleen McCoy" userId="d8fb73cd-b17f-4041-a551-456f30f06866" providerId="ADAL" clId="{90C22BBE-C643-4FF7-84B7-FA06EF291CF7}" dt="2021-02-23T13:00:20.033" v="2" actId="20577"/>
      <pc:docMkLst>
        <pc:docMk/>
      </pc:docMkLst>
      <pc:sldChg chg="modSp mod">
        <pc:chgData name="Colleen McCoy" userId="d8fb73cd-b17f-4041-a551-456f30f06866" providerId="ADAL" clId="{90C22BBE-C643-4FF7-84B7-FA06EF291CF7}" dt="2021-02-23T13:00:20.033" v="2" actId="20577"/>
        <pc:sldMkLst>
          <pc:docMk/>
          <pc:sldMk cId="0" sldId="256"/>
        </pc:sldMkLst>
        <pc:spChg chg="mod">
          <ac:chgData name="Colleen McCoy" userId="d8fb73cd-b17f-4041-a551-456f30f06866" providerId="ADAL" clId="{90C22BBE-C643-4FF7-84B7-FA06EF291CF7}" dt="2021-02-23T13:00:20.033" v="2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Colleen McCoy" userId="d8fb73cd-b17f-4041-a551-456f30f06866" providerId="ADAL" clId="{90C22BBE-C643-4FF7-84B7-FA06EF291CF7}" dt="2021-02-23T13:00:14.832" v="0" actId="6549"/>
          <ac:spMkLst>
            <pc:docMk/>
            <pc:sldMk cId="0" sldId="256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3048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25146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371600" y="2819400"/>
            <a:ext cx="6400800" cy="1752600"/>
          </a:xfrm>
        </p:spPr>
        <p:txBody>
          <a:bodyPr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155448" y="2420112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Oval 12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752600"/>
          </a:xfrm>
        </p:spPr>
        <p:txBody>
          <a:bodyPr anchor="b"/>
          <a:lstStyle>
            <a:lvl1pPr>
              <a:defRPr sz="4200">
                <a:solidFill>
                  <a:schemeClr val="accent1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61688" y="1026372"/>
            <a:ext cx="457200" cy="441325"/>
          </a:xfrm>
        </p:spPr>
        <p:txBody>
          <a:bodyPr/>
          <a:lstStyle/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8503920" cy="45720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1905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152400" y="2286000"/>
            <a:ext cx="8833104" cy="304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5448" y="142352"/>
            <a:ext cx="8833104" cy="2139696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8426" y="2743200"/>
            <a:ext cx="6480174" cy="1673225"/>
          </a:xfrm>
        </p:spPr>
        <p:txBody>
          <a:bodyPr anchor="t"/>
          <a:lstStyle>
            <a:lvl1pPr marL="0" indent="0" algn="ctr">
              <a:buNone/>
              <a:defRPr sz="1600" b="1" cap="all" spc="25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152400" y="2438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4267200" y="2115312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4361688" y="2209800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343400" y="2199450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33400"/>
            <a:ext cx="7772400" cy="1524000"/>
          </a:xfrm>
        </p:spPr>
        <p:txBody>
          <a:bodyPr anchor="b"/>
          <a:lstStyle>
            <a:lvl1pPr algn="ctr">
              <a:buNone/>
              <a:defRPr sz="4200" b="0" cap="none" baseline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</p:spPr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91200" y="6409944"/>
            <a:ext cx="3044952" cy="365760"/>
          </a:xfrm>
        </p:spPr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 flipV="1">
            <a:off x="4563080" y="1575652"/>
            <a:ext cx="8921" cy="4819557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Content Placeholder 9"/>
          <p:cNvSpPr>
            <a:spLocks noGrp="1"/>
          </p:cNvSpPr>
          <p:nvPr>
            <p:ph sz="half" idx="1"/>
          </p:nvPr>
        </p:nvSpPr>
        <p:spPr>
          <a:xfrm>
            <a:off x="301752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2" name="Content Placeholder 11"/>
          <p:cNvSpPr>
            <a:spLocks noGrp="1"/>
          </p:cNvSpPr>
          <p:nvPr>
            <p:ph sz="half" idx="2"/>
          </p:nvPr>
        </p:nvSpPr>
        <p:spPr>
          <a:xfrm>
            <a:off x="4800600" y="1371600"/>
            <a:ext cx="4038600" cy="4681728"/>
          </a:xfrm>
        </p:spPr>
        <p:txBody>
          <a:bodyPr/>
          <a:lstStyle>
            <a:lvl1pPr>
              <a:defRPr sz="2500"/>
            </a:lvl1pPr>
          </a:lstStyle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 flipV="1">
            <a:off x="4572000" y="2200275"/>
            <a:ext cx="0" cy="4187952"/>
          </a:xfrm>
          <a:prstGeom prst="line">
            <a:avLst/>
          </a:prstGeom>
          <a:noFill/>
          <a:ln w="9525" cap="flat" cmpd="sng" algn="ctr">
            <a:solidFill>
              <a:schemeClr val="tx2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white">
          <a:xfrm>
            <a:off x="0" y="0"/>
            <a:ext cx="9144000" cy="14478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152400" y="1371600"/>
            <a:ext cx="8833104" cy="914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45923" y="6391656"/>
            <a:ext cx="8833104" cy="310896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4040188" cy="732974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lang="en-US" sz="2200" b="1" dirty="0" smtClean="0">
                <a:solidFill>
                  <a:srgbClr val="FFFFFF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791330" y="1524000"/>
            <a:ext cx="4041775" cy="731520"/>
          </a:xfrm>
          <a:noFill/>
          <a:ln w="1587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>
            <a:noAutofit/>
          </a:bodyPr>
          <a:lstStyle>
            <a:lvl1pPr marL="0" indent="0">
              <a:buNone/>
              <a:defRPr sz="2200" b="1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04800" y="6409944"/>
            <a:ext cx="3581400" cy="365760"/>
          </a:xfrm>
        </p:spPr>
        <p:txBody>
          <a:bodyPr/>
          <a:lstStyle/>
          <a:p>
            <a:endParaRPr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52400" y="128016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4" name="Content Placeholder 23"/>
          <p:cNvSpPr>
            <a:spLocks noGrp="1"/>
          </p:cNvSpPr>
          <p:nvPr>
            <p:ph sz="quarter" idx="2"/>
          </p:nvPr>
        </p:nvSpPr>
        <p:spPr>
          <a:xfrm>
            <a:off x="301752" y="2471383"/>
            <a:ext cx="4041648" cy="3818404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6" name="Content Placeholder 25"/>
          <p:cNvSpPr>
            <a:spLocks noGrp="1"/>
          </p:cNvSpPr>
          <p:nvPr>
            <p:ph sz="quarter" idx="4"/>
          </p:nvPr>
        </p:nvSpPr>
        <p:spPr>
          <a:xfrm>
            <a:off x="4800600" y="2471383"/>
            <a:ext cx="4038600" cy="3822192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25" name="Oval 24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Oval 26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4343400" y="1042416"/>
            <a:ext cx="457200" cy="441325"/>
          </a:xfrm>
        </p:spPr>
        <p:txBody>
          <a:bodyPr/>
          <a:lstStyle>
            <a:lvl1pPr algn="ctr">
              <a:defRPr/>
            </a:lvl1pPr>
          </a:lstStyle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Title 22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4343400" y="1036020"/>
            <a:ext cx="457200" cy="441325"/>
          </a:xfrm>
        </p:spPr>
        <p:txBody>
          <a:bodyPr/>
          <a:lstStyle/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152400" y="158496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267200" y="6324600"/>
            <a:ext cx="609600" cy="441324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>
            <a:spLocks noChangeArrowheads="1"/>
          </p:cNvSpPr>
          <p:nvPr/>
        </p:nvSpPr>
        <p:spPr bwMode="auto">
          <a:xfrm>
            <a:off x="152400" y="152400"/>
            <a:ext cx="8833104" cy="304800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18872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914400"/>
            <a:ext cx="2362200" cy="990600"/>
          </a:xfrm>
        </p:spPr>
        <p:txBody>
          <a:bodyPr anchor="b">
            <a:noAutofit/>
          </a:bodyPr>
          <a:lstStyle>
            <a:lvl1pPr algn="l">
              <a:buNone/>
              <a:defRPr sz="2200" b="1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381000" y="1981200"/>
            <a:ext cx="2362200" cy="4144963"/>
          </a:xfrm>
        </p:spPr>
        <p:txBody>
          <a:bodyPr/>
          <a:lstStyle>
            <a:lvl1pPr marL="0" indent="0">
              <a:spcAft>
                <a:spcPts val="1000"/>
              </a:spcAft>
              <a:buNone/>
              <a:defRPr sz="1600">
                <a:solidFill>
                  <a:srgbClr val="FFFFFF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2400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20" name="Content Placeholder 19"/>
          <p:cNvSpPr>
            <a:spLocks noGrp="1"/>
          </p:cNvSpPr>
          <p:nvPr>
            <p:ph sz="quarter" idx="1"/>
          </p:nvPr>
        </p:nvSpPr>
        <p:spPr>
          <a:xfrm>
            <a:off x="3124200" y="685800"/>
            <a:ext cx="5638800" cy="5410200"/>
          </a:xfrm>
        </p:spPr>
        <p:txBody>
          <a:bodyPr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0" name="Oval 9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Oval 10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>
            <a:lvl1pPr>
              <a:defRPr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383280" cy="365760"/>
          </a:xfrm>
        </p:spPr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Straight Connector 20"/>
          <p:cNvSpPr>
            <a:spLocks noChangeShapeType="1"/>
          </p:cNvSpPr>
          <p:nvPr/>
        </p:nvSpPr>
        <p:spPr bwMode="auto">
          <a:xfrm>
            <a:off x="152400" y="533400"/>
            <a:ext cx="8833104" cy="0"/>
          </a:xfrm>
          <a:prstGeom prst="line">
            <a:avLst/>
          </a:prstGeom>
          <a:noFill/>
          <a:ln w="11430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auto">
          <a:xfrm>
            <a:off x="152400" y="152400"/>
            <a:ext cx="8833104" cy="301752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152400" y="609600"/>
            <a:ext cx="2743200" cy="5867400"/>
          </a:xfrm>
          <a:prstGeom prst="rect">
            <a:avLst/>
          </a:prstGeom>
          <a:solidFill>
            <a:schemeClr val="accent1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2" name="Oval 11"/>
          <p:cNvSpPr/>
          <p:nvPr/>
        </p:nvSpPr>
        <p:spPr>
          <a:xfrm>
            <a:off x="1295400" y="228600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1389888" y="323088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371600" y="312738"/>
            <a:ext cx="457200" cy="441325"/>
          </a:xfrm>
        </p:spPr>
        <p:txBody>
          <a:bodyPr/>
          <a:lstStyle/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375" y="5029200"/>
            <a:ext cx="5867400" cy="1219200"/>
          </a:xfrm>
        </p:spPr>
        <p:txBody>
          <a:bodyPr anchor="t">
            <a:noAutofit/>
          </a:bodyPr>
          <a:lstStyle>
            <a:lvl1pPr algn="l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00375" y="609600"/>
            <a:ext cx="5867400" cy="4267200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990600"/>
            <a:ext cx="2438400" cy="5257800"/>
          </a:xfrm>
        </p:spPr>
        <p:txBody>
          <a:bodyPr/>
          <a:lstStyle>
            <a:lvl1pPr marL="0" indent="0">
              <a:spcAft>
                <a:spcPts val="1000"/>
              </a:spcAft>
              <a:buFontTx/>
              <a:buNone/>
              <a:defRPr sz="16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22" name="Rectangle 21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788152" y="6404984"/>
            <a:ext cx="3044952" cy="365760"/>
          </a:xfrm>
        </p:spPr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1752" y="6410848"/>
            <a:ext cx="3584448" cy="365760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white">
          <a:xfrm>
            <a:off x="7010400" y="0"/>
            <a:ext cx="21336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white">
          <a:xfrm>
            <a:off x="0" y="0"/>
            <a:ext cx="9144000" cy="155448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0" name="Rectangle 9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146304" y="6391656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 rot="5400000">
            <a:off x="4021836" y="3278124"/>
            <a:ext cx="6245352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6839712" y="2925763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6934200" y="3020251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915912" y="3009901"/>
            <a:ext cx="457200" cy="441325"/>
          </a:xfrm>
        </p:spPr>
        <p:txBody>
          <a:bodyPr/>
          <a:lstStyle/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4800"/>
            <a:ext cx="6553200" cy="5821366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304801"/>
            <a:ext cx="144780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>
            <a:spLocks noChangeArrowheads="1"/>
          </p:cNvSpPr>
          <p:nvPr/>
        </p:nvSpPr>
        <p:spPr bwMode="white">
          <a:xfrm>
            <a:off x="0" y="6705600"/>
            <a:ext cx="9144000" cy="1524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white">
          <a:xfrm>
            <a:off x="0" y="0"/>
            <a:ext cx="9144000" cy="1393371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white">
          <a:xfrm>
            <a:off x="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white">
          <a:xfrm>
            <a:off x="8991600" y="0"/>
            <a:ext cx="152400" cy="6858000"/>
          </a:xfrm>
          <a:prstGeom prst="rect">
            <a:avLst/>
          </a:prstGeom>
          <a:solidFill>
            <a:srgbClr val="FFFFFF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149352" y="6388385"/>
            <a:ext cx="8833104" cy="309563"/>
          </a:xfrm>
          <a:prstGeom prst="rect">
            <a:avLst/>
          </a:prstGeom>
          <a:solidFill>
            <a:schemeClr val="accent3"/>
          </a:solidFill>
          <a:ln w="95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791200" y="6404984"/>
            <a:ext cx="3044952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rgbClr val="FFFFFF"/>
                </a:solidFill>
              </a:defRPr>
            </a:lvl1pPr>
          </a:lstStyle>
          <a:p>
            <a:fld id="{AA77DAFB-030C-4A4E-8C5F-9D0AE68CF727}" type="datetimeFigureOut">
              <a:rPr lang="en-US" smtClean="0"/>
              <a:pPr/>
              <a:t>2/23/2021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304800" y="6410848"/>
            <a:ext cx="35814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152400" y="155448"/>
            <a:ext cx="8833104" cy="6547104"/>
          </a:xfrm>
          <a:prstGeom prst="rect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152400" y="1276743"/>
            <a:ext cx="8833104" cy="0"/>
          </a:xfrm>
          <a:prstGeom prst="line">
            <a:avLst/>
          </a:prstGeom>
          <a:noFill/>
          <a:ln w="9525" cap="flat" cmpd="sng" algn="ctr">
            <a:solidFill>
              <a:schemeClr val="accent3">
                <a:shade val="7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anchor="ctr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4267200" y="956036"/>
            <a:ext cx="609600" cy="609600"/>
          </a:xfrm>
          <a:prstGeom prst="ellipse">
            <a:avLst/>
          </a:prstGeom>
          <a:solidFill>
            <a:srgbClr val="FFFFFF"/>
          </a:solidFill>
          <a:ln w="158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Oval 14"/>
          <p:cNvSpPr/>
          <p:nvPr/>
        </p:nvSpPr>
        <p:spPr>
          <a:xfrm>
            <a:off x="4361688" y="1050524"/>
            <a:ext cx="420624" cy="420624"/>
          </a:xfrm>
          <a:prstGeom prst="ellipse">
            <a:avLst/>
          </a:prstGeom>
          <a:solidFill>
            <a:srgbClr val="FFFFFF"/>
          </a:solidFill>
          <a:ln w="50800" cap="rnd" cmpd="dbl" algn="ctr">
            <a:solidFill>
              <a:schemeClr val="accent3">
                <a:shade val="75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4343400" y="1040174"/>
            <a:ext cx="457200" cy="441325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>
            <a:lvl1pPr algn="ctr" eaLnBrk="1" latinLnBrk="0" hangingPunct="1">
              <a:defRPr kumimoji="0" sz="1600">
                <a:solidFill>
                  <a:schemeClr val="accent3">
                    <a:shade val="75000"/>
                  </a:schemeClr>
                </a:solidFill>
              </a:defRPr>
            </a:lvl1pPr>
          </a:lstStyle>
          <a:p>
            <a:fld id="{306BEBD2-ACB2-4FFC-A369-78F0CC7839B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301752" y="228600"/>
            <a:ext cx="8534400" cy="758952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301752" y="1524000"/>
            <a:ext cx="8534400" cy="459943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rtl="0" eaLnBrk="1" latinLnBrk="0" hangingPunct="1">
        <a:spcBef>
          <a:spcPct val="0"/>
        </a:spcBef>
        <a:buNone/>
        <a:defRPr kumimoji="0" sz="3300" kern="1200">
          <a:solidFill>
            <a:schemeClr val="accent3">
              <a:shade val="75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"/>
        <a:buChar char=""/>
        <a:defRPr kumimoji="0"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ct val="20000"/>
        </a:spcBef>
        <a:buClr>
          <a:schemeClr val="accent3"/>
        </a:buClr>
        <a:buSzPct val="75000"/>
        <a:buFont typeface="Wingdings 2"/>
        <a:buChar char="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ct val="20000"/>
        </a:spcBef>
        <a:buClr>
          <a:schemeClr val="accent4"/>
        </a:buClr>
        <a:buSzPct val="70000"/>
        <a:buFont typeface="Wingdings"/>
        <a:buChar char="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ct val="20000"/>
        </a:spcBef>
        <a:buClr>
          <a:schemeClr val="accent5"/>
        </a:buClr>
        <a:buFontTx/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90000"/>
        <a:buChar char="•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rtl="0" eaLnBrk="1" latinLnBrk="0" hangingPunct="1">
        <a:spcBef>
          <a:spcPct val="20000"/>
        </a:spcBef>
        <a:buClr>
          <a:schemeClr val="accent4">
            <a:shade val="75000"/>
          </a:schemeClr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77440" indent="-182880" algn="l" rtl="0" eaLnBrk="1" latinLnBrk="0" hangingPunct="1">
        <a:spcBef>
          <a:spcPct val="20000"/>
        </a:spcBef>
        <a:buClr>
          <a:schemeClr val="accent2">
            <a:shade val="75000"/>
          </a:schemeClr>
        </a:buClr>
        <a:buSzPct val="90000"/>
        <a:buChar char="•"/>
        <a:defRPr kumimoji="0" sz="1400" kern="1200" cap="all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AP World History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Colonial Encounters A</a:t>
            </a:r>
            <a:br>
              <a:rPr lang="en-US" dirty="0"/>
            </a:br>
            <a:r>
              <a:rPr lang="en-US" dirty="0"/>
              <a:t>1750-1914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Second Wave of European Conquests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143000"/>
          <a:ext cx="8504238" cy="36991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521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5211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669622">
                <a:tc>
                  <a:txBody>
                    <a:bodyPr/>
                    <a:lstStyle/>
                    <a:p>
                      <a:pPr algn="ctr"/>
                      <a:r>
                        <a:rPr lang="en-US" u="sng" dirty="0"/>
                        <a:t>First</a:t>
                      </a:r>
                      <a:r>
                        <a:rPr lang="en-US" u="sng" baseline="0" dirty="0"/>
                        <a:t> Wave of European Colonialism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/>
                        <a:t>Second Wave of European Colonialism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7956">
                <a:tc>
                  <a:txBody>
                    <a:bodyPr/>
                    <a:lstStyle/>
                    <a:p>
                      <a:pPr algn="ctr"/>
                      <a:r>
                        <a:rPr lang="en-US" u="none" dirty="0"/>
                        <a:t>1500s</a:t>
                      </a:r>
                      <a:r>
                        <a:rPr lang="en-US" u="none" baseline="0" dirty="0"/>
                        <a:t> - </a:t>
                      </a:r>
                      <a:r>
                        <a:rPr lang="en-US" u="none" dirty="0"/>
                        <a:t>1600s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/>
                        <a:t>1750</a:t>
                      </a:r>
                      <a:r>
                        <a:rPr lang="en-US" u="none" baseline="0" dirty="0"/>
                        <a:t> – 1900</a:t>
                      </a:r>
                      <a:endParaRPr lang="en-US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7956">
                <a:tc>
                  <a:txBody>
                    <a:bodyPr/>
                    <a:lstStyle/>
                    <a:p>
                      <a:pPr algn="ctr"/>
                      <a:r>
                        <a:rPr lang="en-US" u="none" dirty="0"/>
                        <a:t>In the Western Hemisphere (Americas)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/>
                        <a:t>In Africa and Asia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6962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none" dirty="0"/>
                        <a:t>Spain and Portugal = were major players;</a:t>
                      </a:r>
                      <a:r>
                        <a:rPr lang="en-US" u="none" baseline="0" dirty="0"/>
                        <a:t> NOT ANYMORE DUN </a:t>
                      </a:r>
                      <a:r>
                        <a:rPr lang="en-US" u="none" baseline="0" dirty="0" err="1"/>
                        <a:t>DUN</a:t>
                      </a:r>
                      <a:r>
                        <a:rPr lang="en-US" u="none" baseline="0" dirty="0"/>
                        <a:t> </a:t>
                      </a:r>
                      <a:r>
                        <a:rPr lang="en-US" u="none" baseline="0" dirty="0" err="1"/>
                        <a:t>DUN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u="none" dirty="0"/>
                        <a:t>New countries involved =</a:t>
                      </a:r>
                      <a:r>
                        <a:rPr lang="en-US" u="none" baseline="0" dirty="0"/>
                        <a:t> Germany, Italy, Belgium, the U.S., Japan</a:t>
                      </a:r>
                      <a:endParaRPr lang="en-US" u="none" dirty="0"/>
                    </a:p>
                    <a:p>
                      <a:pPr algn="ctr"/>
                      <a:endParaRPr lang="en-US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69622">
                <a:tc>
                  <a:txBody>
                    <a:bodyPr/>
                    <a:lstStyle/>
                    <a:p>
                      <a:pPr algn="ctr"/>
                      <a:r>
                        <a:rPr lang="en-US" u="none" dirty="0"/>
                        <a:t>Devastated</a:t>
                      </a:r>
                      <a:r>
                        <a:rPr lang="en-US" u="none" baseline="0" dirty="0"/>
                        <a:t> native populations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/>
                        <a:t>No massive devastation done to native peoples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9622">
                <a:tc>
                  <a:txBody>
                    <a:bodyPr/>
                    <a:lstStyle/>
                    <a:p>
                      <a:pPr algn="ctr"/>
                      <a:r>
                        <a:rPr lang="en-US" u="none" dirty="0"/>
                        <a:t>Europeans</a:t>
                      </a:r>
                      <a:r>
                        <a:rPr lang="en-US" u="none" baseline="0" dirty="0"/>
                        <a:t> chose the path of conquest and outright colonial rule</a:t>
                      </a:r>
                      <a:endParaRPr lang="en-US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none" dirty="0"/>
                        <a:t>Europeans preferred informal control (cheaper</a:t>
                      </a:r>
                      <a:r>
                        <a:rPr lang="en-US" u="none" baseline="0" dirty="0"/>
                        <a:t> &amp; less likely to cause war)</a:t>
                      </a:r>
                      <a:endParaRPr lang="en-US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7" name="Content Placeholder 2"/>
          <p:cNvSpPr txBox="1">
            <a:spLocks/>
          </p:cNvSpPr>
          <p:nvPr/>
        </p:nvSpPr>
        <p:spPr>
          <a:xfrm>
            <a:off x="304800" y="4953000"/>
            <a:ext cx="8503920" cy="1371600"/>
          </a:xfrm>
          <a:prstGeom prst="rect">
            <a:avLst/>
          </a:prstGeom>
        </p:spPr>
        <p:txBody>
          <a:bodyPr vert="horz">
            <a:normAutofit fontScale="70000" lnSpcReduction="2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Construction</a:t>
            </a:r>
            <a:r>
              <a:rPr kumimoji="0" lang="en-US" sz="27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2</a:t>
            </a:r>
            <a:r>
              <a:rPr kumimoji="0" lang="en-US" sz="2700" b="0" i="0" u="none" strike="noStrike" kern="1200" cap="none" spc="0" normalizeH="0" baseline="3000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nd</a:t>
            </a:r>
            <a:r>
              <a:rPr lang="en-US" sz="2700" dirty="0"/>
              <a:t>-wave European empires in Africa and Asia involved military force or the threat of using it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5000"/>
              <a:buFont typeface="Wingdings 2"/>
              <a:buChar char=""/>
              <a:tabLst/>
              <a:defRPr/>
            </a:pPr>
            <a:r>
              <a:rPr kumimoji="0" lang="en-US" sz="27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Although</a:t>
            </a:r>
            <a:r>
              <a:rPr kumimoji="0" lang="en-US" sz="27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they would have preferred non-violent takeovers, Europeans often had to fight in wars of conquest to create their empires</a:t>
            </a:r>
          </a:p>
          <a:p>
            <a:pPr marL="731520" lvl="1" indent="-274320">
              <a:spcBef>
                <a:spcPct val="2000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r>
              <a:rPr lang="en-US" sz="2700" baseline="0" dirty="0"/>
              <a:t>Always</a:t>
            </a:r>
            <a:r>
              <a:rPr lang="en-US" sz="2700" dirty="0"/>
              <a:t> won in the end </a:t>
            </a:r>
            <a:r>
              <a:rPr lang="en-US" sz="2700" dirty="0">
                <a:sym typeface="Wingdings" pitchFamily="2" charset="2"/>
              </a:rPr>
              <a:t> superior militaries and weapons</a:t>
            </a:r>
            <a:endParaRPr kumimoji="0" lang="en-US" sz="27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152400" y="4800600"/>
            <a:ext cx="8839200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Colonial Asia in the Early 20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</p:txBody>
      </p:sp>
      <p:pic>
        <p:nvPicPr>
          <p:cNvPr id="5" name="Picture 2" descr="map_20_01_colonial_asi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600200"/>
            <a:ext cx="86868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Colonial Africa in the Early 20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</p:txBody>
      </p:sp>
      <p:pic>
        <p:nvPicPr>
          <p:cNvPr id="4" name="Picture 2" descr="map_20_02_colonial_africa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990600"/>
            <a:ext cx="8458200" cy="533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Various Paths to Colonial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429000" y="1527048"/>
            <a:ext cx="5486400" cy="47975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India and Indonesia = colonial conquest grew out of earlier interactions with European trading companies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India = became controlled by Britain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Indonesia = became controlled by the Dutch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Neither country had a clear-cut plan for conquest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Conquest evolved slowly as local authorities and European traders made and unmade a variety of alliances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Acquisition of India and Indonesia = fairly easy because both were fragmented territories with no political unity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30480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5257800"/>
            <a:ext cx="3048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British authorities meeting with Mughal leaders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Various Paths to Colonial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346448" cy="47213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Australia and New Zealand = both taken over by the British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Similar to the earlier colonization of North America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Conquest accompanied by: massive European settlement and diseases that reduced native numbers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Became settler colonies = “neo-European” societies in the Pacific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00600" y="1752600"/>
            <a:ext cx="383032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800600" y="5486400"/>
            <a:ext cx="3810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White Settlers in Australia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Various Paths to Colonial Status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724400" y="1527048"/>
            <a:ext cx="4081272" cy="4572000"/>
          </a:xfrm>
        </p:spPr>
        <p:txBody>
          <a:bodyPr/>
          <a:lstStyle/>
          <a:p>
            <a:r>
              <a:rPr lang="en-US" dirty="0"/>
              <a:t>Africa, mainland Southeast Asia, and the Pacific islands = occurred later = in the 2</a:t>
            </a:r>
            <a:r>
              <a:rPr lang="en-US" baseline="30000" dirty="0"/>
              <a:t>nd</a:t>
            </a:r>
            <a:r>
              <a:rPr lang="en-US" dirty="0"/>
              <a:t> half of the 19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More abruptly and deliberately than anywhere else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752600"/>
            <a:ext cx="4343400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“Scramble for Africa”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108448" cy="472135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Until the 1800s = Europeans knew very little about Africa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1840 = David Livingstone went to Africa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chemeClr val="tx1"/>
                </a:solidFill>
              </a:rPr>
              <a:t>Traveled around and explored there for 30 years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chemeClr val="tx1"/>
                </a:solidFill>
              </a:rPr>
              <a:t>He lost contact with the outside world for 6 years in the 1860s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solidFill>
                  <a:schemeClr val="tx1"/>
                </a:solidFill>
              </a:rPr>
              <a:t>American Journalist Henry Stanley was sent to look for him -- ended up leading several expeditions himself</a:t>
            </a:r>
          </a:p>
          <a:p>
            <a:pPr>
              <a:lnSpc>
                <a:spcPct val="80000"/>
              </a:lnSpc>
            </a:pPr>
            <a:r>
              <a:rPr lang="en-US" sz="2400" dirty="0"/>
              <a:t>Journeys of Livingstone and Stanley increased interest in Africa and its many resources</a:t>
            </a:r>
          </a:p>
          <a:p>
            <a:endParaRPr lang="en-US" dirty="0"/>
          </a:p>
        </p:txBody>
      </p:sp>
      <p:pic>
        <p:nvPicPr>
          <p:cNvPr id="4" name="Picture 5" descr="livingsto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19800" y="1447801"/>
            <a:ext cx="2314575" cy="2133600"/>
          </a:xfrm>
          <a:prstGeom prst="rect">
            <a:avLst/>
          </a:prstGeom>
          <a:noFill/>
        </p:spPr>
      </p:pic>
      <p:pic>
        <p:nvPicPr>
          <p:cNvPr id="5" name="Picture 7" descr="stanley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3657600"/>
            <a:ext cx="2971800" cy="2286000"/>
          </a:xfrm>
          <a:prstGeom prst="rect">
            <a:avLst/>
          </a:prstGeom>
          <a:noFill/>
        </p:spPr>
      </p:pic>
      <p:cxnSp>
        <p:nvCxnSpPr>
          <p:cNvPr id="7" name="Straight Arrow Connector 6"/>
          <p:cNvCxnSpPr/>
          <p:nvPr/>
        </p:nvCxnSpPr>
        <p:spPr>
          <a:xfrm>
            <a:off x="3886200" y="2514600"/>
            <a:ext cx="2438400" cy="533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5638800" y="5867400"/>
            <a:ext cx="2971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Meeting of Livingstone and Stanley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2800" y="228600"/>
            <a:ext cx="5483352" cy="758952"/>
          </a:xfrm>
        </p:spPr>
        <p:txBody>
          <a:bodyPr/>
          <a:lstStyle/>
          <a:p>
            <a:r>
              <a:rPr lang="en-US" dirty="0"/>
              <a:t>The “Scramble for Africa”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657600" y="1600200"/>
            <a:ext cx="52578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sz="2400" dirty="0"/>
              <a:t>One European country after another began to claim parts of Africa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Able to take African territories easily because they had superior weapons and a lot of money</a:t>
            </a:r>
          </a:p>
          <a:p>
            <a:r>
              <a:rPr lang="en-US" sz="2400" dirty="0"/>
              <a:t>1885 = the Berlin Conference = Several European nations met in Berlin to decide how to divide up Africa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No African leaders invited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Peaceful negotiations made between the European powers that officially decided “who got what”</a:t>
            </a:r>
          </a:p>
          <a:p>
            <a:r>
              <a:rPr lang="en-US" sz="2400" dirty="0"/>
              <a:t>By 1914 = Europeans controlled 90% of Africa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European powers often had to use extensive and bloody military action to maintain control within their acquired African territories</a:t>
            </a:r>
          </a:p>
          <a:p>
            <a:endParaRPr lang="en-US" dirty="0"/>
          </a:p>
        </p:txBody>
      </p:sp>
      <p:pic>
        <p:nvPicPr>
          <p:cNvPr id="4" name="Picture 5" descr="Berlin Confere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3276600"/>
            <a:ext cx="3505200" cy="274320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04800"/>
            <a:ext cx="3048000" cy="28342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28600" y="6019800"/>
            <a:ext cx="3505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The Berlin Conference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Varying Responses to European Encroachment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524000"/>
            <a:ext cx="5108448" cy="479755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Some tried to enlist Europeans in their own internal struggles for power or in their external rivalries with neighboring states</a:t>
            </a:r>
          </a:p>
          <a:p>
            <a:r>
              <a:rPr lang="en-US" dirty="0"/>
              <a:t>Some tried to pit imperial powers against each other</a:t>
            </a:r>
          </a:p>
          <a:p>
            <a:r>
              <a:rPr lang="en-US" dirty="0"/>
              <a:t>Some wanted to fight back against the Europeans</a:t>
            </a:r>
          </a:p>
          <a:p>
            <a:r>
              <a:rPr lang="en-US" dirty="0"/>
              <a:t>Some believed resistance was futile and acceptance of the situation was the only option</a:t>
            </a:r>
          </a:p>
          <a:p>
            <a:r>
              <a:rPr lang="en-US" dirty="0"/>
              <a:t>Some negotiated with Europeans in an effort to keep as much independence and power as possible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1676400"/>
            <a:ext cx="35433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334000" y="5791200"/>
            <a:ext cx="3581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African Resistance to Colonial Rule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 European Rule: Cooperation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337048" cy="494995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Many groups and individuals willingly cooperated with colonial authorities</a:t>
            </a:r>
          </a:p>
          <a:p>
            <a:r>
              <a:rPr lang="en-US" dirty="0"/>
              <a:t>Many men found employment, status, and security in the European-led armed forces</a:t>
            </a:r>
          </a:p>
          <a:p>
            <a:r>
              <a:rPr lang="en-US" dirty="0"/>
              <a:t>Colonial rulers = expensive, in short supply, and could rarely communicate with their subjects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Result = local intermediaries needed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Local intermediaries = typically from elite or governing families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Local intermediaries = could retain their status and gain wealth  by exercising authority at the local level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1981200"/>
            <a:ext cx="2857500" cy="3419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 European Rule: Cooperation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419600" y="1527048"/>
            <a:ext cx="4386072" cy="49499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Many found it beneficial to pursue Western education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Western-educated class served the colonial state, European businesses, and Christian missions as teachers, clerks, translators, and lower-level administrators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Some with even more education = became lawyers, doctors, engineers, journalists, etc.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399097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Under European Rule: Rebellion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575048" cy="4572000"/>
          </a:xfrm>
        </p:spPr>
        <p:txBody>
          <a:bodyPr/>
          <a:lstStyle/>
          <a:p>
            <a:r>
              <a:rPr lang="en-US" dirty="0"/>
              <a:t>Periodic rebellions (both big and small) = a constant problem for colonial regimes everywhere</a:t>
            </a:r>
          </a:p>
          <a:p>
            <a:r>
              <a:rPr lang="en-US" dirty="0"/>
              <a:t>Most famous colonial rebellion = the Indian Rebellion of 1857-1858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Also known as: the </a:t>
            </a:r>
            <a:r>
              <a:rPr lang="en-US" dirty="0" err="1">
                <a:solidFill>
                  <a:schemeClr val="tx1"/>
                </a:solidFill>
              </a:rPr>
              <a:t>Sepoy</a:t>
            </a:r>
            <a:r>
              <a:rPr lang="en-US" dirty="0">
                <a:solidFill>
                  <a:schemeClr val="tx1"/>
                </a:solidFill>
              </a:rPr>
              <a:t> Rebellion or </a:t>
            </a:r>
            <a:r>
              <a:rPr lang="en-US" dirty="0" err="1">
                <a:solidFill>
                  <a:schemeClr val="tx1"/>
                </a:solidFill>
              </a:rPr>
              <a:t>Sepoy</a:t>
            </a:r>
            <a:r>
              <a:rPr lang="en-US" dirty="0">
                <a:solidFill>
                  <a:schemeClr val="tx1"/>
                </a:solidFill>
              </a:rPr>
              <a:t> Mutiny</a:t>
            </a:r>
          </a:p>
          <a:p>
            <a:pPr lvl="1"/>
            <a:r>
              <a:rPr lang="en-US" dirty="0" err="1">
                <a:solidFill>
                  <a:schemeClr val="tx1"/>
                </a:solidFill>
              </a:rPr>
              <a:t>Sepoys</a:t>
            </a:r>
            <a:r>
              <a:rPr lang="en-US" dirty="0">
                <a:solidFill>
                  <a:schemeClr val="tx1"/>
                </a:solidFill>
              </a:rPr>
              <a:t> = Indian soldiers in the service of European powers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29200" y="1676400"/>
            <a:ext cx="367765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Indian Rebellion of 1857-1858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352800" y="1527048"/>
            <a:ext cx="5562600" cy="4797552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Triggered by the introduction into the colony’s forces of a new cartridge smeared with animal fat from cows and pigs</a:t>
            </a:r>
          </a:p>
          <a:p>
            <a:r>
              <a:rPr lang="en-US" dirty="0"/>
              <a:t>Remember: Indian troops = Hindus and Muslims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Hindus = find cows sacred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Muslims = regard pigs as unclean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Both = viewed this military “innovation” as a plot to harm them and convert them to Christianity</a:t>
            </a:r>
          </a:p>
          <a:p>
            <a:r>
              <a:rPr lang="en-US" dirty="0"/>
              <a:t>Indian troops in Bengal mutinied against their British superiors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752600"/>
            <a:ext cx="30480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Indian Rebellion of 1857-1858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5489448" cy="4873752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Indian Rebellion spread from Bengal to other regions and other social groups</a:t>
            </a:r>
          </a:p>
          <a:p>
            <a:r>
              <a:rPr lang="en-US" u="sng" dirty="0"/>
              <a:t>Many</a:t>
            </a:r>
            <a:r>
              <a:rPr lang="en-US" dirty="0"/>
              <a:t> social groups within India were upset with British colonial rule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Local rulers = lost power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Landlords = deprived of their estates and/or rent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Peasants = overtaxed and exploited by urban moneylenders and landlords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Weavers = unemployed (displaced by machines)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Religious leaders = opposed to Christian missionary preaching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0" y="1905000"/>
            <a:ext cx="303847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Indian Rebellion of 1857-1858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581400" y="1527048"/>
            <a:ext cx="5224272" cy="4873752"/>
          </a:xfrm>
        </p:spPr>
        <p:txBody>
          <a:bodyPr>
            <a:normAutofit fontScale="92500"/>
          </a:bodyPr>
          <a:lstStyle/>
          <a:p>
            <a:r>
              <a:rPr lang="en-US" dirty="0"/>
              <a:t>Crushed in 1858 </a:t>
            </a:r>
            <a:r>
              <a:rPr lang="en-US" dirty="0">
                <a:sym typeface="Wingdings" pitchFamily="2" charset="2"/>
              </a:rPr>
              <a:t> but important results followed: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Widening of the racial divide in colonial India between native Indians and their British rulers  eroded British tolerance for their subjects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British = became more conservative and cautious when it came to trying to change Indian society  didn’t want another rebellion</a:t>
            </a:r>
          </a:p>
          <a:p>
            <a:pPr lvl="1"/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British government assumed direct control over India  ended the British East India Company’s rule there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31242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6" name="Straight Arrow Connector 5"/>
          <p:cNvCxnSpPr/>
          <p:nvPr/>
        </p:nvCxnSpPr>
        <p:spPr>
          <a:xfrm flipH="1">
            <a:off x="2895600" y="2667000"/>
            <a:ext cx="129540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Colonial Empires with a Difference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422648" cy="4572000"/>
          </a:xfrm>
        </p:spPr>
        <p:txBody>
          <a:bodyPr/>
          <a:lstStyle/>
          <a:p>
            <a:r>
              <a:rPr lang="en-US" dirty="0"/>
              <a:t>Major factor distinguishing the rulers from the ruled = race</a:t>
            </a:r>
          </a:p>
          <a:p>
            <a:r>
              <a:rPr lang="en-US" dirty="0"/>
              <a:t>Education for colonial subjects = very limited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Limited to practical subjects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Europeans were afraid that education and knowledge would lead to power for colonial subjects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752600"/>
            <a:ext cx="4142112" cy="403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Colonial Empires with a Difference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1752" y="1527048"/>
            <a:ext cx="4575048" cy="479755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Colonies with large European settler populations = blatant pattern of racial segregation</a:t>
            </a:r>
          </a:p>
          <a:p>
            <a:r>
              <a:rPr lang="en-US" dirty="0"/>
              <a:t>Example = apartheid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Racial segregation in South Africa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Racial system provided for separate: “homelands,” educational systems, residential areas, public facilities, etc.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8200" y="2057400"/>
            <a:ext cx="4038600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Colonial Empires with a Difference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0" y="1527048"/>
            <a:ext cx="5943600" cy="4873752"/>
          </a:xfrm>
        </p:spPr>
        <p:txBody>
          <a:bodyPr>
            <a:normAutofit/>
          </a:bodyPr>
          <a:lstStyle/>
          <a:p>
            <a:r>
              <a:rPr lang="en-US" dirty="0"/>
              <a:t>European powers were much more involved and “hands on” with their colonial states in the 19</a:t>
            </a:r>
            <a:r>
              <a:rPr lang="en-US" baseline="30000" dirty="0"/>
              <a:t>th</a:t>
            </a:r>
            <a:r>
              <a:rPr lang="en-US" dirty="0"/>
              <a:t> century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Affected the daily lives of people far more than empires had in the past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Centralized tax-collecting agencies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New modes of transportation and communication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Imposed changes in landholding patterns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Integration of colonial economies into global trade network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Public health and sanitation measures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752600"/>
            <a:ext cx="2590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381000" y="5715000"/>
            <a:ext cx="2590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/>
              <a:t>European factories on the west coast of Africa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Colonial Empires with a Difference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228600" y="1676400"/>
            <a:ext cx="4419600" cy="4724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European colonizers felt the need to count, classify, and organize their colonial subjects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Wanted a way to manage the unfamiliar, complex, varied, and changing societies that they now controlled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Made colonial administration easier</a:t>
            </a:r>
          </a:p>
          <a:p>
            <a:pPr lvl="1"/>
            <a:r>
              <a:rPr lang="en-US" dirty="0">
                <a:solidFill>
                  <a:schemeClr val="tx1"/>
                </a:solidFill>
              </a:rPr>
              <a:t>Ex: In African colonies, Europeans identified and sometimes even invented distinct tribes </a:t>
            </a:r>
            <a:r>
              <a:rPr lang="en-US" dirty="0">
                <a:solidFill>
                  <a:schemeClr val="tx1"/>
                </a:solidFill>
                <a:sym typeface="Wingdings" pitchFamily="2" charset="2"/>
              </a:rPr>
              <a:t> each with its own territory, language, customs, chief, etc.</a:t>
            </a:r>
            <a:endParaRPr lang="en-US" dirty="0">
              <a:solidFill>
                <a:schemeClr val="tx1"/>
              </a:solidFill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76800" y="1828800"/>
            <a:ext cx="381000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Colonial Empires with a Difference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European colonial policies contradicted their own values and practices at home</a:t>
            </a:r>
          </a:p>
          <a:p>
            <a:pPr>
              <a:buNone/>
            </a:pP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381000" y="2667000"/>
          <a:ext cx="8458200" cy="3205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29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291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u="sng" dirty="0"/>
                        <a:t>European</a:t>
                      </a:r>
                      <a:r>
                        <a:rPr lang="en-US" u="sng" baseline="0" dirty="0"/>
                        <a:t> Nations</a:t>
                      </a:r>
                      <a:endParaRPr lang="en-US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u="sng" dirty="0"/>
                        <a:t>European Colonies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u="none" dirty="0"/>
                        <a:t>Becoming more democratic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u="none" dirty="0"/>
                        <a:t>Were mostly dictatorships (used to create order and stability)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u="none" dirty="0"/>
                        <a:t>Swept up in nationalism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u="none" dirty="0"/>
                        <a:t>Total opposite of national independence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u="none" dirty="0"/>
                        <a:t>Christian and Enlightenment idea of human equality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u="none" dirty="0"/>
                        <a:t>Racial divisions, ranked racial classifications, etc.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u="none" dirty="0"/>
                        <a:t>Industrialization and modernization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u="none" dirty="0"/>
                        <a:t>Modernization discouraged because</a:t>
                      </a:r>
                      <a:r>
                        <a:rPr lang="en-US" u="none" baseline="0" dirty="0"/>
                        <a:t> Europeans did not want modernization to cause opposition to colonial rule</a:t>
                      </a:r>
                      <a:endParaRPr lang="en-US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ivic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Civic">
      <a:majorFont>
        <a:latin typeface="Georgia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eorgia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ivic">
      <a:fillStyleLst>
        <a:solidFill>
          <a:schemeClr val="phClr"/>
        </a:solidFill>
        <a:solidFill>
          <a:schemeClr val="phClr">
            <a:tint val="45000"/>
          </a:schemeClr>
        </a:solidFill>
        <a:solidFill>
          <a:schemeClr val="phClr">
            <a:tint val="95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1429" cap="flat" cmpd="sng" algn="ctr">
          <a:solidFill>
            <a:schemeClr val="phClr"/>
          </a:solidFill>
          <a:prstDash val="sysDash"/>
        </a:ln>
        <a:ln w="200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 contourW="9525" prstMaterial="matte">
            <a:bevelT w="0" h="0"/>
            <a:contourClr>
              <a:schemeClr val="phClr">
                <a:shade val="70000"/>
                <a:satMod val="105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soft" dir="b">
              <a:rot lat="0" lon="0" rev="0"/>
            </a:lightRig>
          </a:scene3d>
          <a:sp3d prstMaterial="dkEdge">
            <a:bevelT w="63500" h="63500" prst="cross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70000"/>
                <a:satMod val="115000"/>
              </a:schemeClr>
              <a:schemeClr val="phClr">
                <a:tint val="85000"/>
              </a:schemeClr>
            </a:duotone>
          </a:blip>
          <a:tile tx="0" ty="0" sx="85000" sy="85000" flip="none" algn="tl"/>
        </a:blipFill>
        <a:blipFill>
          <a:blip xmlns:r="http://schemas.openxmlformats.org/officeDocument/2006/relationships" r:embed="rId2">
            <a:duotone>
              <a:schemeClr val="phClr">
                <a:shade val="65000"/>
                <a:satMod val="115000"/>
              </a:schemeClr>
              <a:schemeClr val="phClr">
                <a:tint val="85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390</TotalTime>
  <Words>1286</Words>
  <Application>Microsoft Office PowerPoint</Application>
  <PresentationFormat>On-screen Show (4:3)</PresentationFormat>
  <Paragraphs>133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Georgia</vt:lpstr>
      <vt:lpstr>Wingdings</vt:lpstr>
      <vt:lpstr>Wingdings 2</vt:lpstr>
      <vt:lpstr>Civic</vt:lpstr>
      <vt:lpstr>Colonial Encounters A 1750-1914</vt:lpstr>
      <vt:lpstr>A Second Wave of European Conquests</vt:lpstr>
      <vt:lpstr>Colonial Asia in the Early 20th Century</vt:lpstr>
      <vt:lpstr>Colonial Africa in the Early 20th Century</vt:lpstr>
      <vt:lpstr>Various Paths to Colonial Status</vt:lpstr>
      <vt:lpstr>Various Paths to Colonial Status</vt:lpstr>
      <vt:lpstr>Various Paths to Colonial Status</vt:lpstr>
      <vt:lpstr>The “Scramble for Africa”</vt:lpstr>
      <vt:lpstr>The “Scramble for Africa”</vt:lpstr>
      <vt:lpstr>Varying Responses to European Encroachment</vt:lpstr>
      <vt:lpstr>Under European Rule: Cooperation</vt:lpstr>
      <vt:lpstr>Under European Rule: Cooperation</vt:lpstr>
      <vt:lpstr>Under European Rule: Rebellion</vt:lpstr>
      <vt:lpstr>Indian Rebellion of 1857-1858</vt:lpstr>
      <vt:lpstr>Indian Rebellion of 1857-1858</vt:lpstr>
      <vt:lpstr>Indian Rebellion of 1857-1858</vt:lpstr>
      <vt:lpstr>Colonial Empires with a Difference</vt:lpstr>
      <vt:lpstr>Colonial Empires with a Difference</vt:lpstr>
      <vt:lpstr>Colonial Empires with a Difference</vt:lpstr>
      <vt:lpstr>Colonial Empires with a Difference</vt:lpstr>
      <vt:lpstr>Colonial Empires with a Difference</vt:lpstr>
    </vt:vector>
  </TitlesOfParts>
  <Company>GSCS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Colonial Encounters 1750-1914</dc:title>
  <dc:creator>GSCS</dc:creator>
  <cp:lastModifiedBy>Colleen McCoy</cp:lastModifiedBy>
  <cp:revision>40</cp:revision>
  <dcterms:created xsi:type="dcterms:W3CDTF">2015-09-19T20:47:13Z</dcterms:created>
  <dcterms:modified xsi:type="dcterms:W3CDTF">2021-02-23T13:00:48Z</dcterms:modified>
</cp:coreProperties>
</file>