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4" d="100"/>
          <a:sy n="74" d="100"/>
        </p:scale>
        <p:origin x="84" y="7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7025572-6179-468C-A35C-8FC2AB77BB12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7DC79AC-44DC-46F7-B8F4-5535964E6AA0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26323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25572-6179-468C-A35C-8FC2AB77BB12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C79AC-44DC-46F7-B8F4-5535964E6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051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7025572-6179-468C-A35C-8FC2AB77BB12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7DC79AC-44DC-46F7-B8F4-5535964E6AA0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6304926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25572-6179-468C-A35C-8FC2AB77BB12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C79AC-44DC-46F7-B8F4-5535964E6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0362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25572-6179-468C-A35C-8FC2AB77BB12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C79AC-44DC-46F7-B8F4-5535964E6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51701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25572-6179-468C-A35C-8FC2AB77BB12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C79AC-44DC-46F7-B8F4-5535964E6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194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25572-6179-468C-A35C-8FC2AB77BB12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C79AC-44DC-46F7-B8F4-5535964E6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569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17025572-6179-468C-A35C-8FC2AB77BB12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27DC79AC-44DC-46F7-B8F4-5535964E6AA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3811381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17025572-6179-468C-A35C-8FC2AB77BB12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27DC79AC-44DC-46F7-B8F4-5535964E6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064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25572-6179-468C-A35C-8FC2AB77BB12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C79AC-44DC-46F7-B8F4-5535964E6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292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25572-6179-468C-A35C-8FC2AB77BB12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C79AC-44DC-46F7-B8F4-5535964E6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820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7025572-6179-468C-A35C-8FC2AB77BB12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7DC79AC-44DC-46F7-B8F4-5535964E6AA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99570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oWK0fIyFlY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jsFn-_SC2Q8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_5OvgQW6FG4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latin typeface="Baskerville Old Face" panose="02020602080505020303" pitchFamily="18" charset="0"/>
              </a:rPr>
              <a:t>Embryology and Vertebrate</a:t>
            </a:r>
            <a:endParaRPr lang="en-US" b="1" dirty="0">
              <a:latin typeface="Baskerville Old Face" panose="020206020805050203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872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>
                <a:latin typeface="Impact" panose="020B0806030902050204" pitchFamily="34" charset="0"/>
              </a:rPr>
              <a:t>Sexual Reproduction</a:t>
            </a:r>
            <a:endParaRPr lang="en-US" sz="6600" dirty="0">
              <a:latin typeface="Impact" panose="020B080603090205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latin typeface="Baskerville Old Face" panose="02020602080505020303" pitchFamily="18" charset="0"/>
              </a:rPr>
              <a:t>2 individual create a SIMILAR offspring.</a:t>
            </a:r>
            <a:endParaRPr lang="en-US" sz="5400" dirty="0"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1854" y="3516870"/>
            <a:ext cx="5035639" cy="283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053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Gonads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400" dirty="0" smtClean="0">
                <a:latin typeface="Baskerville Old Face" panose="02020602080505020303" pitchFamily="18" charset="0"/>
              </a:rPr>
              <a:t>Sex Organs (Ovary and Testes)</a:t>
            </a:r>
            <a:endParaRPr lang="en-US" sz="5400" dirty="0">
              <a:latin typeface="Baskerville Old Face" panose="02020602080505020303" pitchFamily="18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8418" y="3606605"/>
            <a:ext cx="4631029" cy="2512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696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400" dirty="0" smtClean="0">
                <a:latin typeface="Baskerville Old Face" panose="02020602080505020303" pitchFamily="18" charset="0"/>
              </a:rPr>
              <a:t>Sex Cells (Egg and Sperm)</a:t>
            </a:r>
            <a:endParaRPr lang="en-US" sz="5400" dirty="0">
              <a:latin typeface="Baskerville Old Face" panose="02020602080505020303" pitchFamily="18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747" y="3541689"/>
            <a:ext cx="3943890" cy="22348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7256" y="3664508"/>
            <a:ext cx="2715495" cy="2112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088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MEIOSIS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400" dirty="0" smtClean="0">
                <a:latin typeface="Baskerville Old Face" panose="02020602080505020303" pitchFamily="18" charset="0"/>
              </a:rPr>
              <a:t>When a person makes a sex cell</a:t>
            </a:r>
          </a:p>
          <a:p>
            <a:pPr lvl="1"/>
            <a:r>
              <a:rPr lang="en-US" sz="5200" dirty="0" smtClean="0">
                <a:latin typeface="Baskerville Old Face" panose="02020602080505020303" pitchFamily="18" charset="0"/>
              </a:rPr>
              <a:t>Female: eggs</a:t>
            </a:r>
          </a:p>
          <a:p>
            <a:pPr lvl="1"/>
            <a:r>
              <a:rPr lang="en-US" sz="5200" dirty="0" smtClean="0">
                <a:latin typeface="Baskerville Old Face" panose="02020602080505020303" pitchFamily="18" charset="0"/>
              </a:rPr>
              <a:t>Mae: sperm</a:t>
            </a:r>
            <a:endParaRPr lang="en-US" sz="5200" dirty="0">
              <a:latin typeface="Baskerville Old Face" panose="02020602080505020303" pitchFamily="18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0951" y="3428645"/>
            <a:ext cx="4565561" cy="28624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6220" y="5486400"/>
            <a:ext cx="4919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/>
              </a:rPr>
              <a:t>https://www.youtube.com/watch?v=toWK0fIyFlY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684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Spermatogenesis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400" dirty="0" smtClean="0">
                <a:latin typeface="Baskerville Old Face" panose="02020602080505020303" pitchFamily="18" charset="0"/>
              </a:rPr>
              <a:t>One primary sex cell produces 4 sperm cells</a:t>
            </a:r>
            <a:endParaRPr lang="en-US" sz="5200" dirty="0">
              <a:latin typeface="Baskerville Old Face" panose="02020602080505020303" pitchFamily="18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4753" y="3417210"/>
            <a:ext cx="2873866" cy="287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862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OOgenesis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400" dirty="0" smtClean="0">
                <a:latin typeface="Baskerville Old Face" panose="02020602080505020303" pitchFamily="18" charset="0"/>
              </a:rPr>
              <a:t>One primary egg cell produces 1 egg and 3 polar bodies</a:t>
            </a:r>
            <a:endParaRPr lang="en-US" sz="5200" dirty="0">
              <a:latin typeface="Baskerville Old Face" panose="02020602080505020303" pitchFamily="18" charset="0"/>
            </a:endParaRP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1978" y="3448198"/>
            <a:ext cx="2523498" cy="28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121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Polar Bodies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400" dirty="0" smtClean="0">
                <a:latin typeface="Baskerville Old Face" panose="02020602080505020303" pitchFamily="18" charset="0"/>
              </a:rPr>
              <a:t>Non-viable cells</a:t>
            </a:r>
            <a:endParaRPr lang="en-US" sz="5200" dirty="0">
              <a:latin typeface="Baskerville Old Face" panose="02020602080505020303" pitchFamily="18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125" y="2567524"/>
            <a:ext cx="3486150" cy="362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011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Somatic Cells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400" dirty="0" smtClean="0">
                <a:latin typeface="Baskerville Old Face" panose="02020602080505020303" pitchFamily="18" charset="0"/>
              </a:rPr>
              <a:t>Body Cells</a:t>
            </a:r>
            <a:endParaRPr lang="en-US" sz="5200" dirty="0">
              <a:latin typeface="Baskerville Old Face" panose="02020602080505020303" pitchFamily="18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7268" y="3766146"/>
            <a:ext cx="6242959" cy="2524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204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Diploid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400" dirty="0" smtClean="0">
                <a:latin typeface="Baskerville Old Face" panose="02020602080505020303" pitchFamily="18" charset="0"/>
              </a:rPr>
              <a:t>Full Set / 2n / 46 chromosomes</a:t>
            </a:r>
            <a:endParaRPr lang="en-US" sz="5200" dirty="0">
              <a:latin typeface="Baskerville Old Face" panose="02020602080505020303" pitchFamily="18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1663" y="3631171"/>
            <a:ext cx="6015373" cy="2432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243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Haploid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400" dirty="0" smtClean="0">
                <a:latin typeface="Baskerville Old Face" panose="02020602080505020303" pitchFamily="18" charset="0"/>
              </a:rPr>
              <a:t>Half Set / n / 23 chromosomes</a:t>
            </a:r>
            <a:endParaRPr lang="en-US" sz="5200" dirty="0">
              <a:latin typeface="Baskerville Old Face" panose="02020602080505020303" pitchFamily="18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0452" y="3599361"/>
            <a:ext cx="5637934" cy="2280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7305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zygote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400" dirty="0" smtClean="0">
                <a:latin typeface="Baskerville Old Face" panose="02020602080505020303" pitchFamily="18" charset="0"/>
              </a:rPr>
              <a:t>Egg + Sperm = 1 cell</a:t>
            </a:r>
            <a:endParaRPr lang="en-US" sz="5200" dirty="0">
              <a:latin typeface="Baskerville Old Face" panose="02020602080505020303" pitchFamily="18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3320" y="3198702"/>
            <a:ext cx="3328115" cy="30923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8803" y="3705544"/>
            <a:ext cx="5448300" cy="22955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51678" y="6168980"/>
            <a:ext cx="6050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4"/>
              </a:rPr>
              <a:t>https://www.youtube.com/watch?v=jsFn-_SC2Q8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290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Fertilization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400" dirty="0" smtClean="0">
                <a:latin typeface="Baskerville Old Face" panose="02020602080505020303" pitchFamily="18" charset="0"/>
              </a:rPr>
              <a:t>Egg and Sperm unite</a:t>
            </a:r>
            <a:endParaRPr lang="en-US" sz="5200" dirty="0">
              <a:latin typeface="Baskerville Old Face" panose="02020602080505020303" pitchFamily="18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0187" y="3810327"/>
            <a:ext cx="5887919" cy="24807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51678" y="5357611"/>
            <a:ext cx="40415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/>
              </a:rPr>
              <a:t>https://www.youtube.com/watch?v=_5OvgQW6FG4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4815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Cleavage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400" dirty="0" smtClean="0">
                <a:latin typeface="Baskerville Old Face" panose="02020602080505020303" pitchFamily="18" charset="0"/>
              </a:rPr>
              <a:t>Mitosis (identical cell division)</a:t>
            </a:r>
            <a:endParaRPr lang="en-US" sz="5200" dirty="0">
              <a:latin typeface="Baskerville Old Face" panose="02020602080505020303" pitchFamily="18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4410" y="3439458"/>
            <a:ext cx="6491489" cy="285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50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Morula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400" dirty="0" smtClean="0">
                <a:latin typeface="Baskerville Old Face" panose="02020602080505020303" pitchFamily="18" charset="0"/>
              </a:rPr>
              <a:t>Solid ball of cells</a:t>
            </a:r>
            <a:endParaRPr lang="en-US" sz="5200" dirty="0">
              <a:latin typeface="Baskerville Old Face" panose="02020602080505020303" pitchFamily="18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361" y="3498342"/>
            <a:ext cx="2276475" cy="23812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8889" y="2475428"/>
            <a:ext cx="476250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0068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blastula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400" dirty="0" smtClean="0">
                <a:latin typeface="Baskerville Old Face" panose="02020602080505020303" pitchFamily="18" charset="0"/>
              </a:rPr>
              <a:t>Hollow ball of cells</a:t>
            </a:r>
            <a:endParaRPr lang="en-US" sz="5200" dirty="0">
              <a:latin typeface="Baskerville Old Face" panose="02020602080505020303" pitchFamily="18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489" y="3193961"/>
            <a:ext cx="4286535" cy="32234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46" y="3378960"/>
            <a:ext cx="3038475" cy="30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5147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gastrula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400" dirty="0" smtClean="0">
                <a:latin typeface="Baskerville Old Face" panose="02020602080505020303" pitchFamily="18" charset="0"/>
              </a:rPr>
              <a:t>Pinches in</a:t>
            </a:r>
            <a:endParaRPr lang="en-US" sz="5200" dirty="0">
              <a:latin typeface="Baskerville Old Face" panose="02020602080505020303" pitchFamily="18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088" y="3419944"/>
            <a:ext cx="6150064" cy="2191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0155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gastrulation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400" dirty="0" smtClean="0">
                <a:latin typeface="Baskerville Old Face" panose="02020602080505020303" pitchFamily="18" charset="0"/>
              </a:rPr>
              <a:t>Differentiation</a:t>
            </a:r>
          </a:p>
          <a:p>
            <a:r>
              <a:rPr lang="en-US" sz="5400" dirty="0" smtClean="0">
                <a:latin typeface="Baskerville Old Face" panose="02020602080505020303" pitchFamily="18" charset="0"/>
              </a:rPr>
              <a:t>Cells / Specialize</a:t>
            </a:r>
            <a:endParaRPr lang="en-US" sz="5200" dirty="0">
              <a:latin typeface="Baskerville Old Face" panose="02020602080505020303" pitchFamily="18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6291" y="4597757"/>
            <a:ext cx="4407473" cy="1570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1675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446779"/>
            <a:ext cx="10178322" cy="1492132"/>
          </a:xfrm>
        </p:spPr>
        <p:txBody>
          <a:bodyPr/>
          <a:lstStyle/>
          <a:p>
            <a:r>
              <a:rPr lang="en-US" dirty="0" smtClean="0"/>
              <a:t>Differentiation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400" dirty="0" smtClean="0">
                <a:latin typeface="Baskerville Old Face" panose="02020602080505020303" pitchFamily="18" charset="0"/>
              </a:rPr>
              <a:t>Ectoderm – Outside (Skin)</a:t>
            </a:r>
          </a:p>
          <a:p>
            <a:r>
              <a:rPr lang="en-US" sz="5400" dirty="0" smtClean="0">
                <a:latin typeface="Baskerville Old Face" panose="02020602080505020303" pitchFamily="18" charset="0"/>
              </a:rPr>
              <a:t>Mesoderm – Middle (Muscle)</a:t>
            </a:r>
          </a:p>
          <a:p>
            <a:r>
              <a:rPr lang="en-US" sz="5400" dirty="0" smtClean="0">
                <a:latin typeface="Baskerville Old Face" panose="02020602080505020303" pitchFamily="18" charset="0"/>
              </a:rPr>
              <a:t>Endoderm – Inner (Digestive)</a:t>
            </a:r>
            <a:endParaRPr lang="en-US" sz="5200" dirty="0">
              <a:latin typeface="Baskerville Old Face" panose="020206020805050203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030754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59</TotalTime>
  <Words>156</Words>
  <Application>Microsoft Office PowerPoint</Application>
  <PresentationFormat>Widescreen</PresentationFormat>
  <Paragraphs>45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Baskerville Old Face</vt:lpstr>
      <vt:lpstr>Gill Sans MT</vt:lpstr>
      <vt:lpstr>Impact</vt:lpstr>
      <vt:lpstr>Badge</vt:lpstr>
      <vt:lpstr>Embryology and Vertebrate</vt:lpstr>
      <vt:lpstr>Sexual Reproduction</vt:lpstr>
      <vt:lpstr>Gonads</vt:lpstr>
      <vt:lpstr>Gametes</vt:lpstr>
      <vt:lpstr>MEIOSIS</vt:lpstr>
      <vt:lpstr>Spermatogenesis</vt:lpstr>
      <vt:lpstr>OOgenesis</vt:lpstr>
      <vt:lpstr>Polar Bodies</vt:lpstr>
      <vt:lpstr>Somatic Cells</vt:lpstr>
      <vt:lpstr>Diploid</vt:lpstr>
      <vt:lpstr>Haploid</vt:lpstr>
      <vt:lpstr>zygote</vt:lpstr>
      <vt:lpstr>Fertilization</vt:lpstr>
      <vt:lpstr>Cleavage</vt:lpstr>
      <vt:lpstr>Morula</vt:lpstr>
      <vt:lpstr>blastula</vt:lpstr>
      <vt:lpstr>gastrula</vt:lpstr>
      <vt:lpstr>gastrulation</vt:lpstr>
      <vt:lpstr>Differentiation</vt:lpstr>
    </vt:vector>
  </TitlesOfParts>
  <Company>Iroquois Central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Embryology and Vertebrate</dc:title>
  <dc:creator>Verni, Katherine</dc:creator>
  <cp:lastModifiedBy>Verni, Katherine</cp:lastModifiedBy>
  <cp:revision>6</cp:revision>
  <dcterms:created xsi:type="dcterms:W3CDTF">2017-01-03T14:09:40Z</dcterms:created>
  <dcterms:modified xsi:type="dcterms:W3CDTF">2017-01-03T15:09:17Z</dcterms:modified>
</cp:coreProperties>
</file>