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7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7" d="100"/>
          <a:sy n="97" d="100"/>
        </p:scale>
        <p:origin x="792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cCoy, Colleen" userId="d8fb73cd-b17f-4041-a551-456f30f06866" providerId="ADAL" clId="{8AE244DC-3857-4FA2-95DE-8B883BDD5D45}"/>
    <pc:docChg chg="modSld">
      <pc:chgData name="McCoy, Colleen" userId="d8fb73cd-b17f-4041-a551-456f30f06866" providerId="ADAL" clId="{8AE244DC-3857-4FA2-95DE-8B883BDD5D45}" dt="2021-04-13T10:39:55.516" v="0" actId="6549"/>
      <pc:docMkLst>
        <pc:docMk/>
      </pc:docMkLst>
      <pc:sldChg chg="modSp mod">
        <pc:chgData name="McCoy, Colleen" userId="d8fb73cd-b17f-4041-a551-456f30f06866" providerId="ADAL" clId="{8AE244DC-3857-4FA2-95DE-8B883BDD5D45}" dt="2021-04-13T10:39:55.516" v="0" actId="6549"/>
        <pc:sldMkLst>
          <pc:docMk/>
          <pc:sldMk cId="3664363751" sldId="256"/>
        </pc:sldMkLst>
        <pc:spChg chg="mod">
          <ac:chgData name="McCoy, Colleen" userId="d8fb73cd-b17f-4041-a551-456f30f06866" providerId="ADAL" clId="{8AE244DC-3857-4FA2-95DE-8B883BDD5D45}" dt="2021-04-13T10:39:55.516" v="0" actId="6549"/>
          <ac:spMkLst>
            <pc:docMk/>
            <pc:sldMk cId="3664363751" sldId="256"/>
            <ac:spMk id="3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over-TextureForeGroun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796303"/>
            <a:ext cx="7086600" cy="1847850"/>
          </a:xfrm>
        </p:spPr>
        <p:txBody>
          <a:bodyPr vert="horz" lIns="91440" tIns="45720" rIns="91440" bIns="45720" rtlCol="0" anchor="b" anchorCtr="0">
            <a:noAutofit/>
            <a:scene3d>
              <a:camera prst="orthographicFront"/>
              <a:lightRig rig="threePt" dir="t">
                <a:rot lat="0" lon="0" rev="10800000"/>
              </a:lightRig>
            </a:scene3d>
            <a:sp3d extrusionH="25400">
              <a:bevelT w="12700" h="12700" prst="relaxedInset"/>
              <a:bevelB w="12700" h="12700" prst="relaxedInset"/>
            </a:sp3d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400" kern="12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9050" dir="4200000" algn="ctr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66565"/>
            <a:ext cx="7086600" cy="1752600"/>
          </a:xfrm>
        </p:spPr>
        <p:txBody>
          <a:bodyPr vert="horz" lIns="91440" tIns="45720" rIns="91440" bIns="45720" rtlCol="0" anchor="t" anchorCtr="0">
            <a:noAutofit/>
            <a:scene3d>
              <a:camera prst="orthographicFront"/>
              <a:lightRig rig="threePt" dir="t">
                <a:rot lat="0" lon="0" rev="10800000"/>
              </a:lightRig>
            </a:scene3d>
            <a:sp3d extrusionH="25400">
              <a:bevelT w="12700" h="12700" prst="relaxedInset"/>
              <a:bevelB w="12700" h="12700" prst="relaxedInset"/>
            </a:sp3d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000" b="0" kern="12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9050" dir="4200000" algn="ctr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88423" y="6221506"/>
            <a:ext cx="2743200" cy="365125"/>
          </a:xfrm>
        </p:spPr>
        <p:txBody>
          <a:bodyPr/>
          <a:lstStyle/>
          <a:p>
            <a:fld id="{E90C4CEC-16D5-4229-B4DE-FDE9B679D7E2}" type="datetimeFigureOut">
              <a:rPr lang="en-US" smtClean="0"/>
              <a:pPr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295400" y="6221506"/>
            <a:ext cx="2743200" cy="365125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pPr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792224"/>
            <a:ext cx="7086600" cy="1847088"/>
          </a:xfrm>
        </p:spPr>
        <p:txBody>
          <a:bodyPr vert="horz" lIns="91440" tIns="45720" rIns="91440" bIns="45720" rtlCol="0" anchor="b" anchorCtr="0">
            <a:noAutofit/>
            <a:scene3d>
              <a:camera prst="orthographicFront"/>
              <a:lightRig rig="threePt" dir="t">
                <a:rot lat="0" lon="0" rev="10800000"/>
              </a:lightRig>
            </a:scene3d>
            <a:sp3d extrusionH="25400">
              <a:bevelT w="12700" h="12700" prst="relaxedInset"/>
              <a:bevelB w="12700" h="12700" prst="relaxedInset"/>
            </a:sp3d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400" b="1" kern="12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9050" dir="4200000" algn="ctr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3666744"/>
            <a:ext cx="7086600" cy="1755648"/>
          </a:xfrm>
        </p:spPr>
        <p:txBody>
          <a:bodyPr vert="horz" lIns="91440" tIns="45720" rIns="91440" bIns="45720" rtlCol="0" anchor="t" anchorCtr="0">
            <a:noAutofit/>
            <a:scene3d>
              <a:camera prst="orthographicFront"/>
              <a:lightRig rig="threePt" dir="t">
                <a:rot lat="0" lon="0" rev="10800000"/>
              </a:lightRig>
            </a:scene3d>
            <a:sp3d extrusionH="25400">
              <a:bevelT w="12700" h="12700" prst="relaxedInset"/>
              <a:bevelB w="12700" h="12700" prst="relaxedInset"/>
            </a:sp3d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ct val="0"/>
              </a:spcBef>
              <a:buFont typeface="Wingdings" pitchFamily="2" charset="2"/>
              <a:buNone/>
              <a:defRPr sz="2000" b="0" kern="12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9050" dir="4200000" algn="ctr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pPr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nterior-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9024" y="274637"/>
            <a:ext cx="7272339" cy="133900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89023" y="1816100"/>
            <a:ext cx="3429000" cy="43100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32363" y="1816100"/>
            <a:ext cx="3429000" cy="43100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pPr/>
              <a:t>4/13/2021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Interior-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9024" y="274637"/>
            <a:ext cx="7272339" cy="1339009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9024" y="1688679"/>
            <a:ext cx="3429000" cy="827088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89024" y="2590800"/>
            <a:ext cx="3429000" cy="35353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32363" y="1688679"/>
            <a:ext cx="3429000" cy="827088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32363" y="2590800"/>
            <a:ext cx="3429000" cy="35353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pPr/>
              <a:t>4/13/2021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Interior-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pPr/>
              <a:t>4/13/2021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nterior-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pPr/>
              <a:t>4/13/2021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nterior-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729" y="381000"/>
            <a:ext cx="3429000" cy="1649506"/>
          </a:xfrm>
        </p:spPr>
        <p:txBody>
          <a:bodyPr anchor="b"/>
          <a:lstStyle>
            <a:lvl1pPr algn="ctr">
              <a:lnSpc>
                <a:spcPct val="100000"/>
              </a:lnSpc>
              <a:defRPr sz="3600" b="1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30588" y="381000"/>
            <a:ext cx="3429000" cy="57451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84729" y="2057401"/>
            <a:ext cx="3429000" cy="36576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pPr/>
              <a:t>4/13/2021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nterior-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2363" y="739588"/>
            <a:ext cx="3429000" cy="1290380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88136" y="779929"/>
            <a:ext cx="3429000" cy="4935071"/>
          </a:xfrm>
          <a:ln w="76200" cmpd="dbl">
            <a:solidFill>
              <a:schemeClr val="tx1"/>
            </a:solidFill>
            <a:miter lim="800000"/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32363" y="2057400"/>
            <a:ext cx="3429000" cy="36576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2000"/>
              </a:spcBef>
              <a:buFont typeface="Wingdings" pitchFamily="2" charset="2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pPr/>
              <a:t>4/13/2021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nterior-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9025" y="3765177"/>
            <a:ext cx="7272338" cy="1098176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78013" y="777240"/>
            <a:ext cx="4294363" cy="2866913"/>
          </a:xfrm>
          <a:ln w="76200" cmpd="dbl">
            <a:solidFill>
              <a:schemeClr val="tx1"/>
            </a:solidFill>
            <a:miter lim="800000"/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89025" y="4867836"/>
            <a:ext cx="7272338" cy="1264022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2000"/>
              </a:spcBef>
              <a:buFont typeface="Wingdings" pitchFamily="2" charset="2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pPr/>
              <a:t>4/13/2021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pPr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16588" y="609600"/>
            <a:ext cx="1524000" cy="55165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89024" y="609600"/>
            <a:ext cx="5921376" cy="5516563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pPr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89024" y="274637"/>
            <a:ext cx="7272339" cy="133900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9024" y="1801906"/>
            <a:ext cx="7272339" cy="43242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02187" y="6356350"/>
            <a:ext cx="24294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90C4CEC-16D5-4229-B4DE-FDE9B679D7E2}" type="datetimeFigureOut">
              <a:rPr lang="en-US" smtClean="0"/>
              <a:pPr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420393" y="6356350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DBAE4E6-4D12-4A48-9B6B-6FA0B79BEE9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400" rtl="0" eaLnBrk="1" latinLnBrk="0" hangingPunct="1">
        <a:lnSpc>
          <a:spcPts val="5200"/>
        </a:lnSpc>
        <a:spcBef>
          <a:spcPct val="0"/>
        </a:spcBef>
        <a:buNone/>
        <a:defRPr sz="4800" b="1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82575" indent="-282575" algn="l" defTabSz="914400" rtl="0" eaLnBrk="1" latinLnBrk="0" hangingPunct="1">
        <a:spcBef>
          <a:spcPts val="2000"/>
        </a:spcBef>
        <a:buFont typeface="Wingdings" pitchFamily="2" charset="2"/>
        <a:buChar char="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77850" indent="-295275" algn="l" defTabSz="914400" rtl="0" eaLnBrk="1" latinLnBrk="0" hangingPunct="1">
        <a:spcBef>
          <a:spcPts val="600"/>
        </a:spcBef>
        <a:buFont typeface="Wingdings" pitchFamily="2" charset="2"/>
        <a:buChar char="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60425" indent="-282575" algn="l" defTabSz="914400" rtl="0" eaLnBrk="1" latinLnBrk="0" hangingPunct="1">
        <a:spcBef>
          <a:spcPts val="600"/>
        </a:spcBef>
        <a:buFont typeface="Wingdings" pitchFamily="2" charset="2"/>
        <a:buChar char="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143000" indent="-282575" algn="l" defTabSz="914400" rtl="0" eaLnBrk="1" latinLnBrk="0" hangingPunct="1">
        <a:spcBef>
          <a:spcPts val="600"/>
        </a:spcBef>
        <a:buFont typeface="Wingdings" pitchFamily="2" charset="2"/>
        <a:buChar char="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425575" indent="-282575" algn="l" defTabSz="914400" rtl="0" eaLnBrk="1" latinLnBrk="0" hangingPunct="1">
        <a:spcBef>
          <a:spcPts val="600"/>
        </a:spcBef>
        <a:buFont typeface="Wingdings" pitchFamily="2" charset="2"/>
        <a:buChar char="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711325" indent="-288925" algn="l" defTabSz="914400" rtl="0" eaLnBrk="1" latinLnBrk="0" hangingPunct="1">
        <a:spcBef>
          <a:spcPct val="20000"/>
        </a:spcBef>
        <a:buFont typeface="Wingdings" pitchFamily="2" charset="2"/>
        <a:buChar char="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000250" indent="-288925" algn="l" defTabSz="914400" rtl="0" eaLnBrk="1" latinLnBrk="0" hangingPunct="1">
        <a:spcBef>
          <a:spcPct val="20000"/>
        </a:spcBef>
        <a:buFont typeface="Wingdings" pitchFamily="2" charset="2"/>
        <a:buChar char="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90763" indent="-288925" algn="l" defTabSz="914400" rtl="0" eaLnBrk="1" latinLnBrk="0" hangingPunct="1">
        <a:spcBef>
          <a:spcPct val="20000"/>
        </a:spcBef>
        <a:buFont typeface="Wingdings" pitchFamily="2" charset="2"/>
        <a:buChar char="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71750" indent="-288925" algn="l" defTabSz="914400" rtl="0" eaLnBrk="1" latinLnBrk="0" hangingPunct="1">
        <a:spcBef>
          <a:spcPct val="20000"/>
        </a:spcBef>
        <a:buFont typeface="Wingdings" pitchFamily="2" charset="2"/>
        <a:buChar char=""/>
        <a:defRPr lang="en-US" sz="1800" kern="1200" dirty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889001"/>
            <a:ext cx="7086600" cy="2376714"/>
          </a:xfrm>
        </p:spPr>
        <p:txBody>
          <a:bodyPr/>
          <a:lstStyle/>
          <a:p>
            <a:r>
              <a:rPr lang="en-US" dirty="0"/>
              <a:t>Independence and Development in the Global South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3000" dirty="0"/>
              <a:t>AP World History</a:t>
            </a:r>
          </a:p>
        </p:txBody>
      </p:sp>
    </p:spTree>
    <p:extLst>
      <p:ext uri="{BB962C8B-B14F-4D97-AF65-F5344CB8AC3E}">
        <p14:creationId xmlns:p14="http://schemas.microsoft.com/office/powerpoint/2010/main" val="36643637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9024" y="274637"/>
            <a:ext cx="7272339" cy="904649"/>
          </a:xfrm>
        </p:spPr>
        <p:txBody>
          <a:bodyPr/>
          <a:lstStyle/>
          <a:p>
            <a:r>
              <a:rPr lang="en-US" dirty="0"/>
              <a:t>The Global South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715" y="1542143"/>
            <a:ext cx="4209142" cy="4825999"/>
          </a:xfrm>
        </p:spPr>
        <p:txBody>
          <a:bodyPr>
            <a:normAutofit/>
          </a:bodyPr>
          <a:lstStyle/>
          <a:p>
            <a:r>
              <a:rPr lang="en-US" sz="2600" dirty="0"/>
              <a:t>“The Global South” = formerly labeled “third-world countries” during the Cold War </a:t>
            </a:r>
            <a:r>
              <a:rPr lang="en-US" sz="2600" dirty="0">
                <a:sym typeface="Wingdings"/>
              </a:rPr>
              <a:t> now often referred to as “developing nations”</a:t>
            </a:r>
          </a:p>
          <a:p>
            <a:r>
              <a:rPr lang="en-US" sz="2600" dirty="0">
                <a:sym typeface="Wingdings"/>
              </a:rPr>
              <a:t>“Decolonization” = term for the Global South’s independence from European rule</a:t>
            </a:r>
          </a:p>
        </p:txBody>
      </p:sp>
      <p:pic>
        <p:nvPicPr>
          <p:cNvPr id="5" name="Picture 2" descr="map_23_03__worlds_20th_cent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6856" y="1542143"/>
            <a:ext cx="4463143" cy="4825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971125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9024" y="274637"/>
            <a:ext cx="7272339" cy="904649"/>
          </a:xfrm>
        </p:spPr>
        <p:txBody>
          <a:bodyPr/>
          <a:lstStyle/>
          <a:p>
            <a:r>
              <a:rPr lang="en-US" dirty="0"/>
              <a:t>The Global South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1713" y="1378857"/>
            <a:ext cx="4553857" cy="5116286"/>
          </a:xfrm>
        </p:spPr>
        <p:txBody>
          <a:bodyPr>
            <a:normAutofit/>
          </a:bodyPr>
          <a:lstStyle/>
          <a:p>
            <a:r>
              <a:rPr lang="en-US" dirty="0">
                <a:sym typeface="Wingdings"/>
              </a:rPr>
              <a:t>Challenges facing the Global South after decolonization:</a:t>
            </a:r>
          </a:p>
          <a:p>
            <a:pPr lvl="1"/>
            <a:r>
              <a:rPr lang="en-US" sz="2400" dirty="0">
                <a:sym typeface="Wingdings"/>
              </a:rPr>
              <a:t>The legacies of empire</a:t>
            </a:r>
          </a:p>
          <a:p>
            <a:pPr lvl="1"/>
            <a:r>
              <a:rPr lang="en-US" sz="2400" dirty="0">
                <a:sym typeface="Wingdings"/>
              </a:rPr>
              <a:t>Deep divisions of language, ethnicity, religion, and class</a:t>
            </a:r>
          </a:p>
          <a:p>
            <a:pPr lvl="1"/>
            <a:r>
              <a:rPr lang="en-US" sz="2400" dirty="0">
                <a:sym typeface="Wingdings"/>
              </a:rPr>
              <a:t>Rapidly growing populations</a:t>
            </a:r>
          </a:p>
          <a:p>
            <a:pPr lvl="1"/>
            <a:r>
              <a:rPr lang="en-US" sz="2400" dirty="0">
                <a:sym typeface="Wingdings"/>
              </a:rPr>
              <a:t>Competing demands of the capitalist West and the communist East</a:t>
            </a:r>
          </a:p>
          <a:p>
            <a:pPr lvl="1"/>
            <a:r>
              <a:rPr lang="en-US" sz="2400" dirty="0">
                <a:sym typeface="Wingdings"/>
              </a:rPr>
              <a:t>Developing economies, stable politics, and coherent nations all at the same time</a:t>
            </a:r>
            <a:endParaRPr lang="en-US" sz="2400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54748">
            <a:off x="1865368" y="2833818"/>
            <a:ext cx="2612571" cy="220905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2858" y="4592539"/>
            <a:ext cx="3052615" cy="199571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1296629">
            <a:off x="362858" y="1179286"/>
            <a:ext cx="2718435" cy="2028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0249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571" y="274638"/>
            <a:ext cx="8127999" cy="940934"/>
          </a:xfrm>
        </p:spPr>
        <p:txBody>
          <a:bodyPr/>
          <a:lstStyle/>
          <a:p>
            <a:r>
              <a:rPr lang="en-US" sz="4000" dirty="0"/>
              <a:t>The End of Empire in World History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1429" y="1378857"/>
            <a:ext cx="5061857" cy="513442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Dissolution of empires = nothing new</a:t>
            </a:r>
          </a:p>
          <a:p>
            <a:pPr lvl="1"/>
            <a:r>
              <a:rPr lang="en-US" dirty="0"/>
              <a:t>Think about the end of older empires </a:t>
            </a:r>
            <a:r>
              <a:rPr lang="en-US" dirty="0">
                <a:sym typeface="Wingdings"/>
              </a:rPr>
              <a:t> Assyrians, Greeks, Romans, Arabs, Mongols, etc.</a:t>
            </a:r>
            <a:endParaRPr lang="en-US" dirty="0"/>
          </a:p>
          <a:p>
            <a:r>
              <a:rPr lang="en-US" dirty="0"/>
              <a:t>What’s different about the end of these empires?</a:t>
            </a:r>
          </a:p>
          <a:p>
            <a:pPr lvl="1"/>
            <a:r>
              <a:rPr lang="en-US" dirty="0"/>
              <a:t>Mobilization of the masses within the colonies around a nationalist ideology</a:t>
            </a:r>
          </a:p>
          <a:p>
            <a:pPr lvl="1"/>
            <a:r>
              <a:rPr lang="en-US" dirty="0"/>
              <a:t>Creation of a large number of independent nation-states following the empire’s breakdown </a:t>
            </a:r>
            <a:r>
              <a:rPr lang="en-US" dirty="0">
                <a:sym typeface="Wingdings"/>
              </a:rPr>
              <a:t> each claiming an equal place in the world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43286" y="1505856"/>
            <a:ext cx="3592283" cy="3683001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 flipV="1">
            <a:off x="3646714" y="3610429"/>
            <a:ext cx="1596572" cy="47171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243287" y="5188857"/>
            <a:ext cx="35922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/>
              <a:t>Kwame Nkrumah after leaving prison in 1951</a:t>
            </a:r>
          </a:p>
          <a:p>
            <a:pPr algn="ctr"/>
            <a:r>
              <a:rPr lang="en-US" i="1" dirty="0"/>
              <a:t>Led Ghana to national</a:t>
            </a:r>
          </a:p>
          <a:p>
            <a:pPr algn="ctr"/>
            <a:r>
              <a:rPr lang="en-US" i="1" dirty="0"/>
              <a:t>independence in 1957</a:t>
            </a:r>
          </a:p>
        </p:txBody>
      </p:sp>
    </p:spTree>
    <p:extLst>
      <p:ext uri="{BB962C8B-B14F-4D97-AF65-F5344CB8AC3E}">
        <p14:creationId xmlns:p14="http://schemas.microsoft.com/office/powerpoint/2010/main" val="42397573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9024" y="274637"/>
            <a:ext cx="7272339" cy="995363"/>
          </a:xfrm>
        </p:spPr>
        <p:txBody>
          <a:bodyPr/>
          <a:lstStyle/>
          <a:p>
            <a:r>
              <a:rPr lang="en-US" dirty="0"/>
              <a:t>Nation-States Created</a:t>
            </a:r>
          </a:p>
        </p:txBody>
      </p:sp>
      <p:pic>
        <p:nvPicPr>
          <p:cNvPr id="4" name="Picture 2" descr="map_23_01_end_euro_empires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072" y="1270000"/>
            <a:ext cx="8387214" cy="52977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204324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571" y="274637"/>
            <a:ext cx="8726715" cy="741363"/>
          </a:xfrm>
        </p:spPr>
        <p:txBody>
          <a:bodyPr/>
          <a:lstStyle/>
          <a:p>
            <a:r>
              <a:rPr lang="en-US" sz="3600" dirty="0"/>
              <a:t>Explaining African and Asian Independence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3143" y="1288144"/>
            <a:ext cx="8091713" cy="1360713"/>
          </a:xfrm>
        </p:spPr>
        <p:txBody>
          <a:bodyPr/>
          <a:lstStyle/>
          <a:p>
            <a:r>
              <a:rPr lang="en-US" dirty="0"/>
              <a:t>The “Contradictions” Explanation = fundamental contradictions existed within the entire colonial enterprise that made its demise inevitable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0316324"/>
              </p:ext>
            </p:extLst>
          </p:nvPr>
        </p:nvGraphicFramePr>
        <p:xfrm>
          <a:off x="362857" y="2750819"/>
          <a:ext cx="8382000" cy="35439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1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00740">
                <a:tc>
                  <a:txBody>
                    <a:bodyPr/>
                    <a:lstStyle/>
                    <a:p>
                      <a:pPr algn="ctr"/>
                      <a:r>
                        <a:rPr lang="en-US" sz="2400" u="sng" dirty="0"/>
                        <a:t>Views Held</a:t>
                      </a:r>
                      <a:r>
                        <a:rPr lang="en-US" sz="2400" u="sng" baseline="0" dirty="0"/>
                        <a:t> by European Rulers</a:t>
                      </a:r>
                      <a:endParaRPr lang="en-US" sz="24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u="sng" dirty="0"/>
                        <a:t>What’s Happening in their Colonies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1861">
                <a:tc>
                  <a:txBody>
                    <a:bodyPr/>
                    <a:lstStyle/>
                    <a:p>
                      <a:r>
                        <a:rPr lang="en-US" sz="2200" dirty="0"/>
                        <a:t>Christianity and material</a:t>
                      </a:r>
                      <a:r>
                        <a:rPr lang="en-US" sz="2200" baseline="0" dirty="0"/>
                        <a:t> progress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Racism,</a:t>
                      </a:r>
                      <a:r>
                        <a:rPr lang="en-US" sz="2200" baseline="0" dirty="0"/>
                        <a:t> exploitation, and poverty</a:t>
                      </a:r>
                      <a:endParaRPr lang="en-US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1861">
                <a:tc>
                  <a:txBody>
                    <a:bodyPr/>
                    <a:lstStyle/>
                    <a:p>
                      <a:r>
                        <a:rPr lang="en-US" sz="2200" dirty="0"/>
                        <a:t>Increasingly democratic values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Rule</a:t>
                      </a:r>
                      <a:r>
                        <a:rPr lang="en-US" sz="2200" baseline="0" dirty="0"/>
                        <a:t> by dictatorships</a:t>
                      </a:r>
                      <a:endParaRPr lang="en-US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1861">
                <a:tc>
                  <a:txBody>
                    <a:bodyPr/>
                    <a:lstStyle/>
                    <a:p>
                      <a:r>
                        <a:rPr lang="en-US" sz="2200" dirty="0"/>
                        <a:t>National self-determination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Denied any opportunities to express their</a:t>
                      </a:r>
                      <a:r>
                        <a:rPr lang="en-US" sz="2200" baseline="0" dirty="0"/>
                        <a:t> own national character</a:t>
                      </a:r>
                      <a:endParaRPr lang="en-US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552388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5857" y="274638"/>
            <a:ext cx="8672285" cy="832076"/>
          </a:xfrm>
        </p:spPr>
        <p:txBody>
          <a:bodyPr/>
          <a:lstStyle/>
          <a:p>
            <a:r>
              <a:rPr lang="en-US" sz="3600" dirty="0"/>
              <a:t>Explaining African and Asian Independence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45857" y="1270000"/>
            <a:ext cx="4862285" cy="53340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International circumstances that led to the end of these empires:</a:t>
            </a:r>
          </a:p>
          <a:p>
            <a:pPr lvl="1"/>
            <a:r>
              <a:rPr lang="en-US" sz="2400" dirty="0"/>
              <a:t>Both world wars = weakened Europe</a:t>
            </a:r>
          </a:p>
          <a:p>
            <a:pPr lvl="1"/>
            <a:r>
              <a:rPr lang="en-US" sz="2400" dirty="0"/>
              <a:t>Both world wars = discredited any sense of European moral superiority</a:t>
            </a:r>
          </a:p>
          <a:p>
            <a:pPr lvl="1"/>
            <a:r>
              <a:rPr lang="en-US" sz="2400" dirty="0"/>
              <a:t>U.S. and Soviet Union = new global superpowers = opposed the older European colonial empires</a:t>
            </a:r>
          </a:p>
          <a:p>
            <a:pPr lvl="1"/>
            <a:r>
              <a:rPr lang="en-US" sz="2400" dirty="0"/>
              <a:t>United Nations = platform from which nations could express anticolonial views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7285" y="1651000"/>
            <a:ext cx="3628572" cy="4209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8306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44" y="274637"/>
            <a:ext cx="8744856" cy="1249363"/>
          </a:xfrm>
        </p:spPr>
        <p:txBody>
          <a:bodyPr/>
          <a:lstStyle/>
          <a:p>
            <a:r>
              <a:rPr lang="en-US" sz="3500" dirty="0"/>
              <a:t>Explaining African and Asian Independence:</a:t>
            </a:r>
            <a:br>
              <a:rPr lang="en-US" sz="3500" dirty="0"/>
            </a:br>
            <a:r>
              <a:rPr lang="en-US" sz="3500" dirty="0"/>
              <a:t>Economic and Social Circumstances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5430" y="1801905"/>
            <a:ext cx="4844141" cy="4729523"/>
          </a:xfrm>
        </p:spPr>
        <p:txBody>
          <a:bodyPr>
            <a:normAutofit lnSpcReduction="10000"/>
          </a:bodyPr>
          <a:lstStyle/>
          <a:p>
            <a:pPr lvl="1"/>
            <a:r>
              <a:rPr lang="en-US" sz="2400" dirty="0"/>
              <a:t>By the mid-20</a:t>
            </a:r>
            <a:r>
              <a:rPr lang="en-US" sz="2400" baseline="30000" dirty="0"/>
              <a:t>th</a:t>
            </a:r>
            <a:r>
              <a:rPr lang="en-US" sz="2400" dirty="0"/>
              <a:t> century = 2</a:t>
            </a:r>
            <a:r>
              <a:rPr lang="en-US" sz="2400" baseline="30000" dirty="0"/>
              <a:t>nd</a:t>
            </a:r>
            <a:r>
              <a:rPr lang="en-US" sz="2400" dirty="0"/>
              <a:t> and 3</a:t>
            </a:r>
            <a:r>
              <a:rPr lang="en-US" sz="2400" baseline="30000" dirty="0"/>
              <a:t>rd</a:t>
            </a:r>
            <a:r>
              <a:rPr lang="en-US" sz="2400" dirty="0"/>
              <a:t> generation Western-educated elites (mostly male) had arisen throughout the colonial world</a:t>
            </a:r>
          </a:p>
          <a:p>
            <a:pPr lvl="1"/>
            <a:r>
              <a:rPr lang="en-US" sz="2400" dirty="0"/>
              <a:t>Familiar with European culture and aware of the gaps between its values and its practices</a:t>
            </a:r>
          </a:p>
          <a:p>
            <a:pPr lvl="1"/>
            <a:r>
              <a:rPr lang="en-US" sz="2400" dirty="0"/>
              <a:t>Didn’t see colonial rule as a vehicle for their peoples’ progress</a:t>
            </a:r>
          </a:p>
          <a:p>
            <a:pPr lvl="1"/>
            <a:r>
              <a:rPr lang="en-US" sz="2400" dirty="0"/>
              <a:t>Increasingly insisted on independence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24714" y="1964870"/>
            <a:ext cx="3465286" cy="4348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3871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572" y="274637"/>
            <a:ext cx="8690428" cy="1285649"/>
          </a:xfrm>
        </p:spPr>
        <p:txBody>
          <a:bodyPr/>
          <a:lstStyle/>
          <a:p>
            <a:r>
              <a:rPr lang="en-US" sz="3500" dirty="0"/>
              <a:t>Explaining African and Asian Independence:</a:t>
            </a:r>
            <a:br>
              <a:rPr lang="en-US" sz="3500" dirty="0"/>
            </a:br>
            <a:r>
              <a:rPr lang="en-US" sz="3500" dirty="0"/>
              <a:t>Economic and Social Circumstances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64857" y="1801906"/>
            <a:ext cx="5225144" cy="4693237"/>
          </a:xfrm>
        </p:spPr>
        <p:txBody>
          <a:bodyPr>
            <a:noAutofit/>
          </a:bodyPr>
          <a:lstStyle/>
          <a:p>
            <a:r>
              <a:rPr lang="en-US" dirty="0"/>
              <a:t>Other groups that believed independence held promise: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Veterans of the world wars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Young people with some education but no job opportunities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Urban workers = aware of their exploitation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Small-scale traders = resentful of European privileges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Rural dwellers = lost land or suffered from forced labor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Poor and insecure newcomers to the cities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4714" y="2256972"/>
            <a:ext cx="3519714" cy="354874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4714" y="5805714"/>
            <a:ext cx="3519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/>
              <a:t>Decolonization of India</a:t>
            </a:r>
          </a:p>
        </p:txBody>
      </p:sp>
    </p:spTree>
    <p:extLst>
      <p:ext uri="{BB962C8B-B14F-4D97-AF65-F5344CB8AC3E}">
        <p14:creationId xmlns:p14="http://schemas.microsoft.com/office/powerpoint/2010/main" val="33353101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714" y="274638"/>
            <a:ext cx="8654143" cy="850220"/>
          </a:xfrm>
        </p:spPr>
        <p:txBody>
          <a:bodyPr/>
          <a:lstStyle/>
          <a:p>
            <a:r>
              <a:rPr lang="en-US" sz="3600" dirty="0"/>
              <a:t>Explaining African and Asian Independence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52" y="1457192"/>
            <a:ext cx="3682547" cy="4874665"/>
          </a:xfrm>
        </p:spPr>
        <p:txBody>
          <a:bodyPr>
            <a:normAutofit/>
          </a:bodyPr>
          <a:lstStyle/>
          <a:p>
            <a:r>
              <a:rPr lang="en-US" sz="2600" dirty="0"/>
              <a:t>The “Agency” Explanation = focuses on particular groups or individuals whose deliberate actions brought down the colonial system</a:t>
            </a:r>
          </a:p>
          <a:p>
            <a:pPr lvl="1"/>
            <a:r>
              <a:rPr lang="en-US" sz="2600" dirty="0"/>
              <a:t>“Agency” = deliberate initiatives of historical actors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54285" y="1598386"/>
            <a:ext cx="2540000" cy="320947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10943" y="3973285"/>
            <a:ext cx="2641600" cy="235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5302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3286" y="274638"/>
            <a:ext cx="8763000" cy="922792"/>
          </a:xfrm>
        </p:spPr>
        <p:txBody>
          <a:bodyPr/>
          <a:lstStyle/>
          <a:p>
            <a:r>
              <a:rPr lang="en-US" sz="3600" dirty="0"/>
              <a:t>Explaining African and Asian Independence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83000" y="1197431"/>
            <a:ext cx="5243286" cy="5388426"/>
          </a:xfrm>
        </p:spPr>
        <p:txBody>
          <a:bodyPr>
            <a:noAutofit/>
          </a:bodyPr>
          <a:lstStyle/>
          <a:p>
            <a:r>
              <a:rPr lang="en-US" sz="2200" dirty="0"/>
              <a:t>In some areas, the colonial rulers themselves got involved and actively planned for decolonization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Negotiated settlements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Invested in infrastructure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Helped form constitutions and set up elections</a:t>
            </a:r>
          </a:p>
          <a:p>
            <a:pPr>
              <a:lnSpc>
                <a:spcPct val="80000"/>
              </a:lnSpc>
            </a:pPr>
            <a:r>
              <a:rPr lang="en-US" sz="2200" dirty="0"/>
              <a:t>In most areas, however, independence was a struggle</a:t>
            </a:r>
          </a:p>
          <a:p>
            <a:pPr>
              <a:lnSpc>
                <a:spcPct val="80000"/>
              </a:lnSpc>
            </a:pPr>
            <a:r>
              <a:rPr lang="en-US" sz="2200" dirty="0"/>
              <a:t>Variations in struggles for independence: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Length of time = a few years vs. decades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Approach = nonviolence vs. violent guerrilla warfare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9143" y="1469571"/>
            <a:ext cx="3120571" cy="448128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99143" y="5950857"/>
            <a:ext cx="31205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 err="1"/>
              <a:t>Jawarhalal</a:t>
            </a:r>
            <a:r>
              <a:rPr lang="en-US" i="1" dirty="0"/>
              <a:t> Nehru and Lord Mountbatten of England</a:t>
            </a:r>
          </a:p>
        </p:txBody>
      </p:sp>
    </p:spTree>
    <p:extLst>
      <p:ext uri="{BB962C8B-B14F-4D97-AF65-F5344CB8AC3E}">
        <p14:creationId xmlns:p14="http://schemas.microsoft.com/office/powerpoint/2010/main" val="7549883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714" y="274637"/>
            <a:ext cx="8744857" cy="868363"/>
          </a:xfrm>
        </p:spPr>
        <p:txBody>
          <a:bodyPr/>
          <a:lstStyle/>
          <a:p>
            <a:r>
              <a:rPr lang="en-US" sz="3600" dirty="0"/>
              <a:t>Explaining African and Asian Independence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714" y="1342571"/>
            <a:ext cx="5279572" cy="5279571"/>
          </a:xfrm>
        </p:spPr>
        <p:txBody>
          <a:bodyPr>
            <a:normAutofit lnSpcReduction="10000"/>
          </a:bodyPr>
          <a:lstStyle/>
          <a:p>
            <a:r>
              <a:rPr lang="en-US" sz="2200" dirty="0"/>
              <a:t>Commonalities in struggles for independence: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Gradual involvement of ordinary people, not limited to just the leaders and educated few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A highly contested process</a:t>
            </a:r>
          </a:p>
          <a:p>
            <a:pPr lvl="1"/>
            <a:r>
              <a:rPr lang="en-US" dirty="0"/>
              <a:t>Efforts were rarely cohesive movements of uniformly oppressed people</a:t>
            </a:r>
          </a:p>
          <a:p>
            <a:pPr lvl="2"/>
            <a:r>
              <a:rPr lang="en-US" sz="2200" dirty="0"/>
              <a:t>Conflicting groups and parties</a:t>
            </a:r>
          </a:p>
          <a:p>
            <a:pPr lvl="2"/>
            <a:r>
              <a:rPr lang="en-US" sz="2200" dirty="0"/>
              <a:t>Different classes, ethnic groups, religions, regions, etc.</a:t>
            </a:r>
          </a:p>
          <a:p>
            <a:pPr lvl="2"/>
            <a:r>
              <a:rPr lang="en-US" sz="2200" dirty="0"/>
              <a:t>Struggled with one another over leadership, power, strategy, ideology, and the distribution of material gains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97286" y="1342570"/>
            <a:ext cx="3320143" cy="446314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97286" y="5805713"/>
            <a:ext cx="3320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/>
              <a:t>Freedom Fighters in Kenya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4771571" y="1759857"/>
            <a:ext cx="1179286" cy="381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31371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9024" y="274637"/>
            <a:ext cx="7272339" cy="832077"/>
          </a:xfrm>
        </p:spPr>
        <p:txBody>
          <a:bodyPr/>
          <a:lstStyle/>
          <a:p>
            <a:r>
              <a:rPr lang="en-US" dirty="0"/>
              <a:t>Independence of India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73714" y="1415144"/>
            <a:ext cx="5007429" cy="5061856"/>
          </a:xfrm>
        </p:spPr>
        <p:txBody>
          <a:bodyPr>
            <a:noAutofit/>
          </a:bodyPr>
          <a:lstStyle/>
          <a:p>
            <a:r>
              <a:rPr lang="en-US" dirty="0"/>
              <a:t>British colonial rulers promoted a growing sense of “Indian” identity:</a:t>
            </a:r>
          </a:p>
          <a:p>
            <a:pPr lvl="1"/>
            <a:r>
              <a:rPr lang="en-US" sz="2400" dirty="0"/>
              <a:t>British never assimilated into Indian society, unlike rulers in the past </a:t>
            </a:r>
            <a:r>
              <a:rPr lang="en-US" sz="2400" dirty="0">
                <a:sym typeface="Wingdings"/>
              </a:rPr>
              <a:t> had a sharp sense of racial and cultural distinctiveness</a:t>
            </a:r>
          </a:p>
          <a:p>
            <a:pPr lvl="1"/>
            <a:r>
              <a:rPr lang="en-US" sz="2400" dirty="0">
                <a:sym typeface="Wingdings"/>
              </a:rPr>
              <a:t>India’s many regions and peoples bound together by: British railroads, telegraph lines, postal services, administrative networks, newspapers, schools, and the English language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0287" y="1614715"/>
            <a:ext cx="3483428" cy="4626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6618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9024" y="274638"/>
            <a:ext cx="7272339" cy="977220"/>
          </a:xfrm>
        </p:spPr>
        <p:txBody>
          <a:bodyPr/>
          <a:lstStyle/>
          <a:p>
            <a:r>
              <a:rPr lang="en-US" dirty="0"/>
              <a:t>Indian National Congress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0287" y="1451429"/>
            <a:ext cx="4771570" cy="5098141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Indian National Congress (INC) = established in 1885</a:t>
            </a:r>
          </a:p>
          <a:p>
            <a:r>
              <a:rPr lang="en-US" dirty="0"/>
              <a:t>Association of English-educated Indians = lawyers, journalists, teachers, businessmen, etc.</a:t>
            </a:r>
          </a:p>
          <a:p>
            <a:r>
              <a:rPr lang="en-US" dirty="0"/>
              <a:t>Based in the cities</a:t>
            </a:r>
          </a:p>
          <a:p>
            <a:r>
              <a:rPr lang="en-US" dirty="0"/>
              <a:t>Had difficulty gaining a mass following among the peasants because such an elite organization</a:t>
            </a:r>
          </a:p>
          <a:p>
            <a:r>
              <a:rPr lang="en-US" dirty="0"/>
              <a:t>Initial goal = to gain greater inclusion within the political, military, and business life of British India</a:t>
            </a:r>
          </a:p>
          <a:p>
            <a:pPr lvl="1"/>
            <a:r>
              <a:rPr lang="en-US" sz="2400" dirty="0"/>
              <a:t>NOT the overthrow of British rule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61856" y="1451430"/>
            <a:ext cx="3810000" cy="5098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7136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9024" y="274638"/>
            <a:ext cx="7272339" cy="977220"/>
          </a:xfrm>
        </p:spPr>
        <p:txBody>
          <a:bodyPr/>
          <a:lstStyle/>
          <a:p>
            <a:r>
              <a:rPr lang="en-US" dirty="0"/>
              <a:t>Indian National Congress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18857" y="1415144"/>
            <a:ext cx="4898572" cy="5188856"/>
          </a:xfrm>
        </p:spPr>
        <p:txBody>
          <a:bodyPr>
            <a:normAutofit/>
          </a:bodyPr>
          <a:lstStyle/>
          <a:p>
            <a:r>
              <a:rPr lang="en-US" sz="2200" dirty="0"/>
              <a:t>More Indians began to join the INC after:</a:t>
            </a:r>
          </a:p>
          <a:p>
            <a:pPr lvl="1"/>
            <a:r>
              <a:rPr lang="en-US" dirty="0"/>
              <a:t>WWI </a:t>
            </a:r>
            <a:r>
              <a:rPr lang="en-US" dirty="0">
                <a:sym typeface="Wingdings"/>
              </a:rPr>
              <a:t> the British had promised Indians more self-governing institutions if they helped in WWI</a:t>
            </a:r>
          </a:p>
          <a:p>
            <a:pPr lvl="1"/>
            <a:r>
              <a:rPr lang="en-US" dirty="0">
                <a:sym typeface="Wingdings"/>
              </a:rPr>
              <a:t>British attacks on Ottoman Empire in WWI  upset India’s many Muslims</a:t>
            </a:r>
          </a:p>
          <a:p>
            <a:pPr lvl="1"/>
            <a:r>
              <a:rPr lang="en-US" dirty="0">
                <a:sym typeface="Wingdings"/>
              </a:rPr>
              <a:t>Flu epidemic hit India after WWI  millions of Indians died</a:t>
            </a:r>
          </a:p>
          <a:p>
            <a:pPr lvl="1"/>
            <a:r>
              <a:rPr lang="en-US" dirty="0">
                <a:sym typeface="Wingdings"/>
              </a:rPr>
              <a:t>Repressive actions by British rulers</a:t>
            </a:r>
          </a:p>
          <a:p>
            <a:pPr lvl="2"/>
            <a:r>
              <a:rPr lang="en-US" sz="2200" dirty="0">
                <a:sym typeface="Wingdings"/>
              </a:rPr>
              <a:t>Ex: about 400 Indians killed who defied a ban on public meetings</a:t>
            </a:r>
            <a:endParaRPr lang="en-US" sz="2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0286" y="1669144"/>
            <a:ext cx="3628571" cy="400957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90286" y="5678714"/>
            <a:ext cx="36285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/>
              <a:t>Indian troops fighting on behalf of Great Britain in World War I</a:t>
            </a:r>
          </a:p>
        </p:txBody>
      </p:sp>
    </p:spTree>
    <p:extLst>
      <p:ext uri="{BB962C8B-B14F-4D97-AF65-F5344CB8AC3E}">
        <p14:creationId xmlns:p14="http://schemas.microsoft.com/office/powerpoint/2010/main" val="15975223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9024" y="274638"/>
            <a:ext cx="7272339" cy="795792"/>
          </a:xfrm>
        </p:spPr>
        <p:txBody>
          <a:bodyPr/>
          <a:lstStyle/>
          <a:p>
            <a:r>
              <a:rPr lang="en-US" dirty="0"/>
              <a:t>Mohandas Gandhi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9572" y="1378857"/>
            <a:ext cx="5225142" cy="5116285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1893 = accepted a job with an Indian law firm in South Africa</a:t>
            </a:r>
          </a:p>
          <a:p>
            <a:r>
              <a:rPr lang="en-US" dirty="0"/>
              <a:t>Witnessed overt racial segregation for the first time</a:t>
            </a:r>
          </a:p>
          <a:p>
            <a:r>
              <a:rPr lang="en-US" dirty="0"/>
              <a:t>Organized Indians (mostly Muslims) in South Africa to protest these policies of racial segregation</a:t>
            </a:r>
          </a:p>
          <a:p>
            <a:r>
              <a:rPr lang="en-US" dirty="0"/>
              <a:t>Developed a concept of a free India that included Hindus and Muslims alike</a:t>
            </a:r>
          </a:p>
          <a:p>
            <a:r>
              <a:rPr lang="en-US" dirty="0"/>
              <a:t>Developed political philosophy called </a:t>
            </a:r>
            <a:r>
              <a:rPr lang="en-US" i="1" dirty="0" err="1"/>
              <a:t>satyagraha</a:t>
            </a:r>
            <a:r>
              <a:rPr lang="en-US" dirty="0"/>
              <a:t> (truth force) = confrontational, though nonviolent, approach to political action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51715" y="1378856"/>
            <a:ext cx="3265714" cy="442685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551715" y="5805714"/>
            <a:ext cx="32657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/>
              <a:t>Gandhi as a young lawyer in South Africa</a:t>
            </a:r>
          </a:p>
        </p:txBody>
      </p:sp>
    </p:spTree>
    <p:extLst>
      <p:ext uri="{BB962C8B-B14F-4D97-AF65-F5344CB8AC3E}">
        <p14:creationId xmlns:p14="http://schemas.microsoft.com/office/powerpoint/2010/main" val="36738890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9024" y="274637"/>
            <a:ext cx="7272339" cy="777649"/>
          </a:xfrm>
        </p:spPr>
        <p:txBody>
          <a:bodyPr/>
          <a:lstStyle/>
          <a:p>
            <a:r>
              <a:rPr lang="en-US" dirty="0"/>
              <a:t>Mohandas Gandhi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63571" y="1360714"/>
            <a:ext cx="4535714" cy="50800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1914 = Gandhi returned to India and became a leader in the INC</a:t>
            </a:r>
          </a:p>
          <a:p>
            <a:r>
              <a:rPr lang="en-US" dirty="0"/>
              <a:t>Gandhi’s simple and unpretentious lifestyle, support of Muslims, frequent reference to Hindu themes, and nonviolent approach drew support from a wide range of Indians: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Peasants and the urban poor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Intellectuals and artisans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Capitalists and socialists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Hindus and Muslims</a:t>
            </a:r>
          </a:p>
          <a:p>
            <a:r>
              <a:rPr lang="en-US" dirty="0"/>
              <a:t>The INC became a mass organization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9168" y="1360714"/>
            <a:ext cx="3899259" cy="437242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9168" y="5805714"/>
            <a:ext cx="38992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/>
              <a:t>Gandhi back in India (1915)</a:t>
            </a:r>
          </a:p>
        </p:txBody>
      </p:sp>
    </p:spTree>
    <p:extLst>
      <p:ext uri="{BB962C8B-B14F-4D97-AF65-F5344CB8AC3E}">
        <p14:creationId xmlns:p14="http://schemas.microsoft.com/office/powerpoint/2010/main" val="7998886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9024" y="274638"/>
            <a:ext cx="7272339" cy="886506"/>
          </a:xfrm>
        </p:spPr>
        <p:txBody>
          <a:bodyPr/>
          <a:lstStyle/>
          <a:p>
            <a:r>
              <a:rPr lang="en-US" dirty="0"/>
              <a:t>Mohandas Gandhi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3572" y="1614714"/>
            <a:ext cx="4698999" cy="4953000"/>
          </a:xfrm>
        </p:spPr>
        <p:txBody>
          <a:bodyPr>
            <a:normAutofit/>
          </a:bodyPr>
          <a:lstStyle/>
          <a:p>
            <a:r>
              <a:rPr lang="en-US" dirty="0"/>
              <a:t>Gandhi’s platform:</a:t>
            </a:r>
          </a:p>
          <a:p>
            <a:pPr lvl="1"/>
            <a:r>
              <a:rPr lang="en-US" sz="2400" dirty="0"/>
              <a:t>Sought the moral transformation of individuals</a:t>
            </a:r>
          </a:p>
          <a:p>
            <a:pPr lvl="1"/>
            <a:r>
              <a:rPr lang="en-US" sz="2400" dirty="0"/>
              <a:t>Worked to raise the status of India’s untouchables</a:t>
            </a:r>
          </a:p>
          <a:p>
            <a:pPr lvl="1"/>
            <a:r>
              <a:rPr lang="en-US" sz="2400" dirty="0"/>
              <a:t>Opposed a modern industrial framework for India</a:t>
            </a:r>
          </a:p>
          <a:p>
            <a:pPr lvl="1"/>
            <a:r>
              <a:rPr lang="en-US" sz="2400" dirty="0"/>
              <a:t>Wanted a society of harmonious and self-sufficient villages drawing on ancient Indian principles of duty and morality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52571" y="1814285"/>
            <a:ext cx="3646715" cy="4263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2916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430" y="274638"/>
            <a:ext cx="8617856" cy="850220"/>
          </a:xfrm>
        </p:spPr>
        <p:txBody>
          <a:bodyPr/>
          <a:lstStyle/>
          <a:p>
            <a:r>
              <a:rPr lang="en-US" sz="4200" dirty="0"/>
              <a:t>Divisions and Conflict within the INC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02430" y="1342571"/>
            <a:ext cx="5696856" cy="5152571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80000"/>
              </a:lnSpc>
            </a:pPr>
            <a:r>
              <a:rPr lang="en-US" dirty="0"/>
              <a:t>Many </a:t>
            </a:r>
            <a:r>
              <a:rPr lang="en-US" u="sng" dirty="0"/>
              <a:t>did </a:t>
            </a:r>
            <a:r>
              <a:rPr lang="en-US" dirty="0"/>
              <a:t> believe science, technology, and industry were essential to India’s future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Like Gandhi’s chief lieutenant = Jawaharlal Nehru</a:t>
            </a:r>
          </a:p>
          <a:p>
            <a:pPr>
              <a:lnSpc>
                <a:spcPct val="80000"/>
              </a:lnSpc>
            </a:pPr>
            <a:r>
              <a:rPr lang="en-US" dirty="0"/>
              <a:t>Not everyone embraced nonviolence </a:t>
            </a:r>
            <a:r>
              <a:rPr lang="en-US" dirty="0">
                <a:sym typeface="Wingdings"/>
              </a:rPr>
              <a:t> existence of Hindu militant groups</a:t>
            </a:r>
          </a:p>
          <a:p>
            <a:pPr>
              <a:lnSpc>
                <a:spcPct val="80000"/>
              </a:lnSpc>
            </a:pPr>
            <a:r>
              <a:rPr lang="en-US" dirty="0">
                <a:sym typeface="Wingdings"/>
              </a:rPr>
              <a:t>Not everyone wanted an “inclusive” India  some Hindu groups expressed hatred of Muslims and wanted India to be a Hindu nation</a:t>
            </a:r>
          </a:p>
          <a:p>
            <a:pPr>
              <a:lnSpc>
                <a:spcPct val="80000"/>
              </a:lnSpc>
            </a:pPr>
            <a:r>
              <a:rPr lang="en-US" dirty="0">
                <a:sym typeface="Wingdings"/>
              </a:rPr>
              <a:t>Many believed focus on the position of women and untouchables distracted from the main goal of independence from Britain</a:t>
            </a:r>
          </a:p>
          <a:p>
            <a:pPr>
              <a:lnSpc>
                <a:spcPct val="80000"/>
              </a:lnSpc>
            </a:pPr>
            <a:r>
              <a:rPr lang="en-US" dirty="0">
                <a:sym typeface="Wingdings"/>
              </a:rPr>
              <a:t>Some favored participation in British-sponsored legislative bodies without complete independence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430" y="1342570"/>
            <a:ext cx="2921000" cy="5152571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 flipH="1">
            <a:off x="2050143" y="2286000"/>
            <a:ext cx="16510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76890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3286" y="274638"/>
            <a:ext cx="8672285" cy="813934"/>
          </a:xfrm>
        </p:spPr>
        <p:txBody>
          <a:bodyPr/>
          <a:lstStyle/>
          <a:p>
            <a:r>
              <a:rPr lang="en-US" sz="4200" dirty="0"/>
              <a:t>Divisions and Conflict within the INC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3287" y="1124858"/>
            <a:ext cx="5134428" cy="5297713"/>
          </a:xfrm>
        </p:spPr>
        <p:txBody>
          <a:bodyPr>
            <a:noAutofit/>
          </a:bodyPr>
          <a:lstStyle/>
          <a:p>
            <a:r>
              <a:rPr lang="en-US" sz="2300" dirty="0"/>
              <a:t>Most serious threat to a unified movement = divide between the Hindu and Muslim populations</a:t>
            </a:r>
          </a:p>
          <a:p>
            <a:r>
              <a:rPr lang="en-US" sz="2300" dirty="0"/>
              <a:t>1906 = formation of the All-India Muslim League</a:t>
            </a:r>
          </a:p>
          <a:p>
            <a:pPr lvl="1"/>
            <a:r>
              <a:rPr lang="en-US" sz="2300" dirty="0"/>
              <a:t>Feared domination by the Hindu majority</a:t>
            </a:r>
          </a:p>
          <a:p>
            <a:r>
              <a:rPr lang="en-US" sz="2300" dirty="0"/>
              <a:t>Muslim League argued that the parts of India that had a Muslim majority should have a separate political status</a:t>
            </a:r>
          </a:p>
          <a:p>
            <a:pPr lvl="1"/>
            <a:r>
              <a:rPr lang="en-US" sz="2300" dirty="0"/>
              <a:t>Wanted to call it Pakistan = “land of the pure”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97715" y="1288143"/>
            <a:ext cx="3394527" cy="466271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297715" y="5950857"/>
            <a:ext cx="33945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/>
              <a:t>Members of the All-India Muslim League</a:t>
            </a:r>
          </a:p>
        </p:txBody>
      </p:sp>
    </p:spTree>
    <p:extLst>
      <p:ext uri="{BB962C8B-B14F-4D97-AF65-F5344CB8AC3E}">
        <p14:creationId xmlns:p14="http://schemas.microsoft.com/office/powerpoint/2010/main" val="23608527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9024" y="274638"/>
            <a:ext cx="7272339" cy="886506"/>
          </a:xfrm>
        </p:spPr>
        <p:txBody>
          <a:bodyPr/>
          <a:lstStyle/>
          <a:p>
            <a:r>
              <a:rPr lang="en-US" dirty="0"/>
              <a:t>The Partition of India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2143" y="1487714"/>
            <a:ext cx="4699000" cy="4989286"/>
          </a:xfrm>
        </p:spPr>
        <p:txBody>
          <a:bodyPr>
            <a:normAutofit/>
          </a:bodyPr>
          <a:lstStyle/>
          <a:p>
            <a:r>
              <a:rPr lang="en-US" dirty="0"/>
              <a:t>Gandhi and the INC agreed to partition India when the British declared their intention to leave after WWII</a:t>
            </a:r>
          </a:p>
          <a:p>
            <a:r>
              <a:rPr lang="en-US" dirty="0"/>
              <a:t>1947 = colonial India became independent as two separate nations</a:t>
            </a:r>
          </a:p>
          <a:p>
            <a:pPr lvl="1"/>
            <a:r>
              <a:rPr lang="en-US" sz="2400" dirty="0"/>
              <a:t>Hindu India</a:t>
            </a:r>
          </a:p>
          <a:p>
            <a:pPr lvl="1"/>
            <a:r>
              <a:rPr lang="en-US" sz="2400" dirty="0"/>
              <a:t>Muslim Pakistan (divided into West and East Pakistan)</a:t>
            </a:r>
          </a:p>
        </p:txBody>
      </p:sp>
      <p:pic>
        <p:nvPicPr>
          <p:cNvPr id="4" name="Picture 2" descr="map_23_p1089_ind_brit_sasia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321" y="1487714"/>
            <a:ext cx="3871821" cy="482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mc="http://schemas.openxmlformats.org/markup-compatibility/2006" xmlns:mv="urn:schemas-microsoft-com:mac:vml"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53251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9024" y="274638"/>
            <a:ext cx="7272339" cy="850220"/>
          </a:xfrm>
        </p:spPr>
        <p:txBody>
          <a:bodyPr/>
          <a:lstStyle/>
          <a:p>
            <a:r>
              <a:rPr lang="en-US" dirty="0"/>
              <a:t>The Partition of India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8429" y="1451429"/>
            <a:ext cx="4844142" cy="5098141"/>
          </a:xfrm>
        </p:spPr>
        <p:txBody>
          <a:bodyPr>
            <a:noAutofit/>
          </a:bodyPr>
          <a:lstStyle/>
          <a:p>
            <a:r>
              <a:rPr lang="en-US" sz="2600" dirty="0"/>
              <a:t>Partition of India accompanied by severe violence:</a:t>
            </a:r>
          </a:p>
          <a:p>
            <a:pPr lvl="1"/>
            <a:r>
              <a:rPr lang="en-US" sz="2600" dirty="0"/>
              <a:t>1 million people or more died in the communal violence</a:t>
            </a:r>
          </a:p>
          <a:p>
            <a:pPr lvl="1"/>
            <a:r>
              <a:rPr lang="en-US" sz="2600" dirty="0"/>
              <a:t>About 12 million refugees moved from one country to another to be with their religious allies</a:t>
            </a:r>
          </a:p>
          <a:p>
            <a:pPr lvl="1"/>
            <a:r>
              <a:rPr lang="en-US" sz="2600" dirty="0"/>
              <a:t>1948 = Gandhi was assassinated by a Hindu extremist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52571" y="1451429"/>
            <a:ext cx="3592286" cy="442685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152571" y="5878286"/>
            <a:ext cx="3592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/>
              <a:t>Gandhi’s Funeral</a:t>
            </a:r>
          </a:p>
        </p:txBody>
      </p:sp>
    </p:spTree>
    <p:extLst>
      <p:ext uri="{BB962C8B-B14F-4D97-AF65-F5344CB8AC3E}">
        <p14:creationId xmlns:p14="http://schemas.microsoft.com/office/powerpoint/2010/main" val="5017095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274637"/>
            <a:ext cx="8732520" cy="840931"/>
          </a:xfrm>
        </p:spPr>
        <p:txBody>
          <a:bodyPr/>
          <a:lstStyle/>
          <a:p>
            <a:r>
              <a:rPr lang="en-US" sz="4600" dirty="0"/>
              <a:t>Ending Apartheid in South Africa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3904" y="1115568"/>
            <a:ext cx="5093208" cy="5468112"/>
          </a:xfrm>
        </p:spPr>
        <p:txBody>
          <a:bodyPr>
            <a:noAutofit/>
          </a:bodyPr>
          <a:lstStyle/>
          <a:p>
            <a:r>
              <a:rPr lang="en-US" sz="2200" dirty="0"/>
              <a:t>Freedom struggle in South Africa = against an internal opponent, NOT an occupying colonial power</a:t>
            </a:r>
          </a:p>
          <a:p>
            <a:r>
              <a:rPr lang="en-US" sz="2200" dirty="0"/>
              <a:t>South Africa = independent since 1910</a:t>
            </a:r>
          </a:p>
          <a:p>
            <a:pPr lvl="1"/>
            <a:r>
              <a:rPr lang="en-US" dirty="0"/>
              <a:t>Independence granted to the white settler minority</a:t>
            </a:r>
          </a:p>
          <a:p>
            <a:pPr lvl="2"/>
            <a:r>
              <a:rPr lang="en-US" sz="2200" dirty="0"/>
              <a:t>Economically prominent = whites of British descent</a:t>
            </a:r>
          </a:p>
          <a:p>
            <a:pPr lvl="2"/>
            <a:r>
              <a:rPr lang="en-US" sz="2200" dirty="0"/>
              <a:t>Politically dominant = Boers or Afrikaners = white descendants of early Dutch settlers from the 1600s</a:t>
            </a:r>
          </a:p>
          <a:p>
            <a:pPr lvl="1"/>
            <a:r>
              <a:rPr lang="en-US" dirty="0"/>
              <a:t>Black African majority = had no political rights at all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593" y="1453896"/>
            <a:ext cx="3639312" cy="4681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" y="274637"/>
            <a:ext cx="8769096" cy="831787"/>
          </a:xfrm>
        </p:spPr>
        <p:txBody>
          <a:bodyPr/>
          <a:lstStyle/>
          <a:p>
            <a:r>
              <a:rPr lang="en-US" sz="4600" dirty="0"/>
              <a:t>Ending Apartheid in South Africa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" y="1252728"/>
            <a:ext cx="4425695" cy="5294376"/>
          </a:xfrm>
        </p:spPr>
        <p:txBody>
          <a:bodyPr>
            <a:normAutofit lnSpcReduction="10000"/>
          </a:bodyPr>
          <a:lstStyle/>
          <a:p>
            <a:r>
              <a:rPr lang="en-US" dirty="0"/>
              <a:t>Unlike India, South Africa had developed a mature industrial economy  by the mid-1900s</a:t>
            </a:r>
          </a:p>
          <a:p>
            <a:pPr lvl="1"/>
            <a:r>
              <a:rPr lang="en-US" sz="2400" dirty="0"/>
              <a:t>Black Africans dependent upon this white-controlled economy </a:t>
            </a:r>
            <a:r>
              <a:rPr lang="en-US" sz="2400" dirty="0">
                <a:sym typeface="Wingdings" pitchFamily="2" charset="2"/>
              </a:rPr>
              <a:t> worked in urban industries, mines, or on white-owned farms</a:t>
            </a:r>
          </a:p>
          <a:p>
            <a:pPr lvl="1"/>
            <a:r>
              <a:rPr lang="en-US" sz="2400" dirty="0">
                <a:sym typeface="Wingdings" pitchFamily="2" charset="2"/>
              </a:rPr>
              <a:t>This dependence made them compliant with repressive actions of the colonial rulers</a:t>
            </a:r>
          </a:p>
          <a:p>
            <a:pPr lvl="1"/>
            <a:r>
              <a:rPr lang="en-US" sz="2400" dirty="0">
                <a:sym typeface="Wingdings" pitchFamily="2" charset="2"/>
              </a:rPr>
              <a:t>Only benefit = could threaten to collectively withdraw their labor</a:t>
            </a:r>
            <a:endParaRPr lang="en-US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62855" y="1440180"/>
            <a:ext cx="4138804" cy="44302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562855" y="5870448"/>
            <a:ext cx="41388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/>
              <a:t>Johannesburg, South Africa (1952)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016" y="274637"/>
            <a:ext cx="8787384" cy="877507"/>
          </a:xfrm>
        </p:spPr>
        <p:txBody>
          <a:bodyPr/>
          <a:lstStyle/>
          <a:p>
            <a:r>
              <a:rPr lang="en-US" sz="4600" dirty="0"/>
              <a:t>The African National Congress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79392" y="1280160"/>
            <a:ext cx="4526280" cy="521208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African National Congress (ANC) = established in 1912</a:t>
            </a:r>
          </a:p>
          <a:p>
            <a:r>
              <a:rPr lang="en-US" dirty="0"/>
              <a:t>Association of educated, professional, and middle-class Africans</a:t>
            </a:r>
          </a:p>
          <a:p>
            <a:r>
              <a:rPr lang="en-US" dirty="0"/>
              <a:t>Original goal = to be accepted as “civilized men” within the existing order, NOT to overthrow it</a:t>
            </a:r>
          </a:p>
          <a:p>
            <a:r>
              <a:rPr lang="en-US" dirty="0"/>
              <a:t>Pursued peaceful and moderate protest for about 40 years = petitions, multiracial conferences, representatives appealing to the authorities</a:t>
            </a:r>
          </a:p>
          <a:p>
            <a:r>
              <a:rPr lang="en-US" dirty="0"/>
              <a:t>It became clear that these methods weren’t working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8328" y="1490472"/>
            <a:ext cx="3704253" cy="4562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304" y="274637"/>
            <a:ext cx="8723376" cy="1339009"/>
          </a:xfrm>
        </p:spPr>
        <p:txBody>
          <a:bodyPr/>
          <a:lstStyle/>
          <a:p>
            <a:r>
              <a:rPr lang="en-US" dirty="0"/>
              <a:t>The African National Congress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6033" y="1613646"/>
            <a:ext cx="3749040" cy="4832874"/>
          </a:xfrm>
        </p:spPr>
        <p:txBody>
          <a:bodyPr>
            <a:normAutofit/>
          </a:bodyPr>
          <a:lstStyle/>
          <a:p>
            <a:r>
              <a:rPr lang="en-US" dirty="0"/>
              <a:t>1950s = ANC had new and younger leadership, which included Nelson Mandela</a:t>
            </a:r>
          </a:p>
          <a:p>
            <a:r>
              <a:rPr lang="en-US" dirty="0"/>
              <a:t>Broadened base of support</a:t>
            </a:r>
          </a:p>
          <a:p>
            <a:r>
              <a:rPr lang="en-US" dirty="0"/>
              <a:t>Nonviolent civil disobedience = boycotts, strikes, demonstrations, burning of black African passes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31652" y="1613646"/>
            <a:ext cx="3248025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Arrow Connector 5"/>
          <p:cNvCxnSpPr/>
          <p:nvPr/>
        </p:nvCxnSpPr>
        <p:spPr>
          <a:xfrm>
            <a:off x="1847088" y="2999232"/>
            <a:ext cx="2984564" cy="914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024" y="274637"/>
            <a:ext cx="8677656" cy="1339009"/>
          </a:xfrm>
        </p:spPr>
        <p:txBody>
          <a:bodyPr/>
          <a:lstStyle/>
          <a:p>
            <a:r>
              <a:rPr lang="en-US" dirty="0"/>
              <a:t>The African National Congress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1184" y="1613646"/>
            <a:ext cx="3767328" cy="4851162"/>
          </a:xfrm>
        </p:spPr>
        <p:txBody>
          <a:bodyPr>
            <a:normAutofit/>
          </a:bodyPr>
          <a:lstStyle/>
          <a:p>
            <a:r>
              <a:rPr lang="en-US" dirty="0"/>
              <a:t>Responses by the South African government:</a:t>
            </a:r>
          </a:p>
          <a:p>
            <a:pPr lvl="1"/>
            <a:r>
              <a:rPr lang="en-US" dirty="0"/>
              <a:t>Increased repression </a:t>
            </a:r>
            <a:r>
              <a:rPr lang="en-US" dirty="0">
                <a:sym typeface="Wingdings" pitchFamily="2" charset="2"/>
              </a:rPr>
              <a:t> including shooting at unarmed demonstrators</a:t>
            </a:r>
          </a:p>
          <a:p>
            <a:pPr lvl="1"/>
            <a:r>
              <a:rPr lang="en-US" dirty="0">
                <a:sym typeface="Wingdings" pitchFamily="2" charset="2"/>
              </a:rPr>
              <a:t>Banned the ANC</a:t>
            </a:r>
          </a:p>
          <a:p>
            <a:pPr lvl="1"/>
            <a:r>
              <a:rPr lang="en-US" dirty="0">
                <a:sym typeface="Wingdings" pitchFamily="2" charset="2"/>
              </a:rPr>
              <a:t>Imprisoned ANC leaders, including Nelson Mandela</a:t>
            </a:r>
          </a:p>
          <a:p>
            <a:pPr lvl="1"/>
            <a:r>
              <a:rPr lang="en-US" dirty="0">
                <a:sym typeface="Wingdings" pitchFamily="2" charset="2"/>
              </a:rPr>
              <a:t>Banned all other major political parties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3191" y="1781948"/>
            <a:ext cx="4298823" cy="38141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93191" y="5596127"/>
            <a:ext cx="42988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/>
              <a:t>Sharpeville, South Africa (1960)</a:t>
            </a:r>
          </a:p>
          <a:p>
            <a:pPr algn="ctr"/>
            <a:r>
              <a:rPr lang="en-US" i="1" dirty="0"/>
              <a:t>For 2 days, police machine-gunned unarmed crowds protesting apartheid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274637"/>
            <a:ext cx="8759952" cy="877507"/>
          </a:xfrm>
        </p:spPr>
        <p:txBody>
          <a:bodyPr/>
          <a:lstStyle/>
          <a:p>
            <a:r>
              <a:rPr lang="en-US" sz="4600" dirty="0"/>
              <a:t>The Freedom Struggle Intensifies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4593" y="1316736"/>
            <a:ext cx="4571999" cy="5202936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Underground nationalist leaders turned to armed struggle</a:t>
            </a:r>
          </a:p>
          <a:p>
            <a:pPr lvl="1"/>
            <a:r>
              <a:rPr lang="en-US" dirty="0"/>
              <a:t>Organized acts of sabotage and assassination; prepared for guerrilla warfare</a:t>
            </a:r>
          </a:p>
          <a:p>
            <a:r>
              <a:rPr lang="en-US" dirty="0"/>
              <a:t>Black Consciousness Movement = an effort to foster pride, unity, and political awareness among South Africa’s black African majority</a:t>
            </a:r>
          </a:p>
          <a:p>
            <a:pPr lvl="1"/>
            <a:r>
              <a:rPr lang="en-US" dirty="0"/>
              <a:t>Mostly made up of student groups</a:t>
            </a:r>
          </a:p>
          <a:p>
            <a:pPr lvl="1"/>
            <a:r>
              <a:rPr lang="en-US" dirty="0"/>
              <a:t>1976 = explosion of protest in Soweto (outside of Johannesburg)</a:t>
            </a:r>
          </a:p>
          <a:p>
            <a:pPr lvl="2"/>
            <a:r>
              <a:rPr lang="en-US" dirty="0"/>
              <a:t>Segregated and impoverished black neighborhood</a:t>
            </a:r>
          </a:p>
          <a:p>
            <a:pPr lvl="2"/>
            <a:r>
              <a:rPr lang="en-US" dirty="0"/>
              <a:t>Hundreds were killed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43856" y="1470660"/>
            <a:ext cx="3810000" cy="4500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Arrow Connector 5"/>
          <p:cNvCxnSpPr/>
          <p:nvPr/>
        </p:nvCxnSpPr>
        <p:spPr>
          <a:xfrm flipV="1">
            <a:off x="4096512" y="4553712"/>
            <a:ext cx="847344" cy="35661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024" y="274637"/>
            <a:ext cx="8686800" cy="941515"/>
          </a:xfrm>
        </p:spPr>
        <p:txBody>
          <a:bodyPr/>
          <a:lstStyle/>
          <a:p>
            <a:r>
              <a:rPr lang="en-US" sz="4600" dirty="0"/>
              <a:t>The Freedom Struggle Intensifies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5968" y="1389888"/>
            <a:ext cx="4562856" cy="518464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Momentum from the protest in Soweto continued</a:t>
            </a:r>
          </a:p>
          <a:p>
            <a:pPr lvl="1"/>
            <a:r>
              <a:rPr lang="en-US" dirty="0"/>
              <a:t>Spreading urban violence and radicalization of urban young people</a:t>
            </a:r>
          </a:p>
          <a:p>
            <a:r>
              <a:rPr lang="en-US" dirty="0"/>
              <a:t>Mid-1980s = government declared a state of emergency</a:t>
            </a:r>
          </a:p>
          <a:p>
            <a:r>
              <a:rPr lang="en-US" dirty="0"/>
              <a:t>1986 (to commemorate 10</a:t>
            </a:r>
            <a:r>
              <a:rPr lang="en-US" baseline="30000" dirty="0"/>
              <a:t>th</a:t>
            </a:r>
            <a:r>
              <a:rPr lang="en-US" dirty="0"/>
              <a:t> anniversary of Soweto uprising) = Congress of South African Trade Unions organized a mass strike involving about 2 million workers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07008" y="1216152"/>
            <a:ext cx="2304288" cy="2458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873" y="3921926"/>
            <a:ext cx="3808095" cy="2624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274637"/>
            <a:ext cx="8723376" cy="767779"/>
          </a:xfrm>
        </p:spPr>
        <p:txBody>
          <a:bodyPr/>
          <a:lstStyle/>
          <a:p>
            <a:r>
              <a:rPr lang="en-US" sz="3800" dirty="0"/>
              <a:t>International Pressure to End Apartheid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4592" y="1179576"/>
            <a:ext cx="4151376" cy="5285232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South Africa was excluded from most international sporting events, including the Olympics</a:t>
            </a:r>
          </a:p>
          <a:p>
            <a:r>
              <a:rPr lang="en-US" dirty="0"/>
              <a:t>Artists and entertainers refused to perform in South Africa</a:t>
            </a:r>
          </a:p>
          <a:p>
            <a:r>
              <a:rPr lang="en-US" dirty="0"/>
              <a:t>Many countries enacted economic boycotts</a:t>
            </a:r>
          </a:p>
          <a:p>
            <a:r>
              <a:rPr lang="en-US" dirty="0"/>
              <a:t>Many countries withdrew their private investment funds</a:t>
            </a:r>
          </a:p>
          <a:p>
            <a:r>
              <a:rPr lang="en-US" dirty="0"/>
              <a:t>All of these factors isolated South Africa from the world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042375">
            <a:off x="4315968" y="1179576"/>
            <a:ext cx="2357198" cy="2322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28197">
            <a:off x="6404801" y="3429000"/>
            <a:ext cx="2314575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144957">
            <a:off x="4315968" y="4397883"/>
            <a:ext cx="2209800" cy="206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9024" y="274637"/>
            <a:ext cx="7272339" cy="859219"/>
          </a:xfrm>
        </p:spPr>
        <p:txBody>
          <a:bodyPr/>
          <a:lstStyle/>
          <a:p>
            <a:r>
              <a:rPr lang="en-US" dirty="0"/>
              <a:t>The End of Apartheid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0560" y="1335024"/>
            <a:ext cx="4389120" cy="5202936"/>
          </a:xfrm>
        </p:spPr>
        <p:txBody>
          <a:bodyPr>
            <a:normAutofit lnSpcReduction="10000"/>
          </a:bodyPr>
          <a:lstStyle/>
          <a:p>
            <a:r>
              <a:rPr lang="en-US" dirty="0"/>
              <a:t>Late 1980s = White South African leaders agreed to a process of negotiations with African nationalist leaders that led to:</a:t>
            </a:r>
          </a:p>
          <a:p>
            <a:pPr lvl="1"/>
            <a:r>
              <a:rPr lang="en-US" dirty="0"/>
              <a:t>The abandonment of apartheid policies</a:t>
            </a:r>
          </a:p>
          <a:p>
            <a:pPr lvl="1"/>
            <a:r>
              <a:rPr lang="en-US" dirty="0"/>
              <a:t>The release of Nelson Mandela from prison</a:t>
            </a:r>
          </a:p>
          <a:p>
            <a:pPr lvl="1"/>
            <a:r>
              <a:rPr lang="en-US" dirty="0"/>
              <a:t>The legalization of the ANC</a:t>
            </a:r>
          </a:p>
          <a:p>
            <a:pPr lvl="1"/>
            <a:r>
              <a:rPr lang="en-US" dirty="0"/>
              <a:t>National elections in 1994</a:t>
            </a:r>
          </a:p>
          <a:p>
            <a:pPr lvl="2"/>
            <a:r>
              <a:rPr lang="en-US" dirty="0"/>
              <a:t>Brought the ANC to power</a:t>
            </a:r>
          </a:p>
          <a:p>
            <a:pPr lvl="2"/>
            <a:r>
              <a:rPr lang="en-US" dirty="0"/>
              <a:t>Nelson Mandela = new president of South Africa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0504" y="1133856"/>
            <a:ext cx="3126861" cy="2569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9024" y="3883343"/>
            <a:ext cx="3531680" cy="2350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adition">
  <a:themeElements>
    <a:clrScheme name="Tradition">
      <a:dk1>
        <a:srgbClr val="000000"/>
      </a:dk1>
      <a:lt1>
        <a:srgbClr val="FFFFFF"/>
      </a:lt1>
      <a:dk2>
        <a:srgbClr val="59480D"/>
      </a:dk2>
      <a:lt2>
        <a:srgbClr val="D28E11"/>
      </a:lt2>
      <a:accent1>
        <a:srgbClr val="6B4A0B"/>
      </a:accent1>
      <a:accent2>
        <a:srgbClr val="790A14"/>
      </a:accent2>
      <a:accent3>
        <a:srgbClr val="908342"/>
      </a:accent3>
      <a:accent4>
        <a:srgbClr val="423E5C"/>
      </a:accent4>
      <a:accent5>
        <a:srgbClr val="641345"/>
      </a:accent5>
      <a:accent6>
        <a:srgbClr val="748A2F"/>
      </a:accent6>
      <a:hlink>
        <a:srgbClr val="DD7E0E"/>
      </a:hlink>
      <a:folHlink>
        <a:srgbClr val="7F6F6F"/>
      </a:folHlink>
    </a:clrScheme>
    <a:fontScheme name="Tradition">
      <a:majorFont>
        <a:latin typeface="Candara"/>
        <a:ea typeface=""/>
        <a:cs typeface=""/>
        <a:font script="Jpan" typeface="メイリオ"/>
      </a:majorFont>
      <a:minorFont>
        <a:latin typeface="Candara"/>
        <a:ea typeface=""/>
        <a:cs typeface=""/>
        <a:font script="Jpan" typeface="メイリオ"/>
      </a:minorFont>
    </a:fontScheme>
    <a:fmtScheme name="Tradition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10000"/>
                <a:satMod val="150000"/>
              </a:schemeClr>
              <a:schemeClr val="phClr">
                <a:tint val="90000"/>
                <a:satMod val="30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10000"/>
                <a:satMod val="150000"/>
              </a:schemeClr>
              <a:schemeClr val="phClr">
                <a:tint val="90000"/>
                <a:satMod val="300000"/>
              </a:schemeClr>
            </a:duotone>
          </a:blip>
          <a:stretch/>
        </a:blipFill>
      </a:fillStyleLst>
      <a:lnStyleLst>
        <a:ln w="1587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38100" cap="flat" cmpd="sng" algn="ctr">
          <a:solidFill>
            <a:schemeClr val="phClr">
              <a:shade val="90000"/>
            </a:schemeClr>
          </a:solidFill>
          <a:prstDash val="solid"/>
          <a:miter/>
        </a:ln>
        <a:ln w="76200" cap="flat" cmpd="dbl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>
            <a:innerShdw blurRad="127000">
              <a:srgbClr val="FFFFFF">
                <a:alpha val="35000"/>
              </a:srgbClr>
            </a:innerShdw>
          </a:effectLst>
          <a:scene3d>
            <a:camera prst="orthographicFront">
              <a:rot lat="0" lon="0" rev="0"/>
            </a:camera>
            <a:lightRig rig="chilly" dir="tl">
              <a:rot lat="0" lon="0" rev="5400000"/>
            </a:lightRig>
          </a:scene3d>
          <a:sp3d prstMaterial="softEdge">
            <a:bevelT w="0" h="0"/>
          </a:sp3d>
        </a:effectStyle>
        <a:effectStyle>
          <a:effectLst>
            <a:outerShdw blurRad="63500" dist="25400" dir="5400000" algn="br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3600000"/>
            </a:lightRig>
          </a:scene3d>
          <a:sp3d>
            <a:bevelT w="889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3">
            <a:duotone>
              <a:schemeClr val="phClr">
                <a:shade val="10000"/>
                <a:satMod val="175000"/>
              </a:schemeClr>
              <a:schemeClr val="phClr">
                <a:satMod val="3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Tradition.thmx</Template>
  <TotalTime>465</TotalTime>
  <Words>1822</Words>
  <Application>Microsoft Office PowerPoint</Application>
  <PresentationFormat>On-screen Show (4:3)</PresentationFormat>
  <Paragraphs>198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4" baseType="lpstr">
      <vt:lpstr>Candara</vt:lpstr>
      <vt:lpstr>Wingdings</vt:lpstr>
      <vt:lpstr>Tradition</vt:lpstr>
      <vt:lpstr>Independence and Development in the Global South</vt:lpstr>
      <vt:lpstr>The Global South</vt:lpstr>
      <vt:lpstr>The Global South</vt:lpstr>
      <vt:lpstr>The End of Empire in World History</vt:lpstr>
      <vt:lpstr>Nation-States Created</vt:lpstr>
      <vt:lpstr>Explaining African and Asian Independence</vt:lpstr>
      <vt:lpstr>Explaining African and Asian Independence</vt:lpstr>
      <vt:lpstr>Explaining African and Asian Independence: Economic and Social Circumstances</vt:lpstr>
      <vt:lpstr>Explaining African and Asian Independence: Economic and Social Circumstances</vt:lpstr>
      <vt:lpstr>Explaining African and Asian Independence</vt:lpstr>
      <vt:lpstr>Explaining African and Asian Independence</vt:lpstr>
      <vt:lpstr>Explaining African and Asian Independence</vt:lpstr>
      <vt:lpstr>Independence of India</vt:lpstr>
      <vt:lpstr>Indian National Congress</vt:lpstr>
      <vt:lpstr>Indian National Congress</vt:lpstr>
      <vt:lpstr>Mohandas Gandhi</vt:lpstr>
      <vt:lpstr>Mohandas Gandhi</vt:lpstr>
      <vt:lpstr>Mohandas Gandhi</vt:lpstr>
      <vt:lpstr>Divisions and Conflict within the INC</vt:lpstr>
      <vt:lpstr>Divisions and Conflict within the INC</vt:lpstr>
      <vt:lpstr>The Partition of India</vt:lpstr>
      <vt:lpstr>The Partition of India</vt:lpstr>
      <vt:lpstr>Ending Apartheid in South Africa</vt:lpstr>
      <vt:lpstr>Ending Apartheid in South Africa</vt:lpstr>
      <vt:lpstr>The African National Congress</vt:lpstr>
      <vt:lpstr>The African National Congress</vt:lpstr>
      <vt:lpstr>The African National Congress</vt:lpstr>
      <vt:lpstr>The Freedom Struggle Intensifies</vt:lpstr>
      <vt:lpstr>The Freedom Struggle Intensifies</vt:lpstr>
      <vt:lpstr>International Pressure to End Apartheid</vt:lpstr>
      <vt:lpstr>The End of Apartheid</vt:lpstr>
    </vt:vector>
  </TitlesOfParts>
  <Company>Griffin-Spalding County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Independence and Development in the Global South</dc:title>
  <dc:creator>Elise Cona</dc:creator>
  <cp:lastModifiedBy>McCoy, Colleen</cp:lastModifiedBy>
  <cp:revision>49</cp:revision>
  <dcterms:created xsi:type="dcterms:W3CDTF">2015-09-19T21:07:03Z</dcterms:created>
  <dcterms:modified xsi:type="dcterms:W3CDTF">2021-04-13T10:39:59Z</dcterms:modified>
</cp:coreProperties>
</file>