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44" d="100"/>
          <a:sy n="44" d="100"/>
        </p:scale>
        <p:origin x="54" y="7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0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87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02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25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4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20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58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9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69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57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0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93ADD-B665-49E8-9E0B-9168E83BA201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181D6-0332-49ED-A674-F5A0C5FF5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2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05982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Biochemistry</a:t>
            </a:r>
            <a:endParaRPr lang="en-US" sz="9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983" y="2396359"/>
            <a:ext cx="2619181" cy="30086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987" y="4129885"/>
            <a:ext cx="3160025" cy="225582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9362" y="2288243"/>
            <a:ext cx="3158655" cy="262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0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Organic vs. Inorganic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Organic Compounds (Carbon Containing Substances) MUST contain:</a:t>
            </a:r>
          </a:p>
          <a:p>
            <a:pPr lvl="1"/>
            <a:r>
              <a:rPr lang="en-US" dirty="0" smtClean="0"/>
              <a:t>Carbon (C)</a:t>
            </a:r>
          </a:p>
          <a:p>
            <a:pPr lvl="1"/>
            <a:r>
              <a:rPr lang="en-US" dirty="0" smtClean="0"/>
              <a:t>Hydrogen (H)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Examples of </a:t>
            </a:r>
            <a:r>
              <a:rPr lang="en-US" u="sng" dirty="0" smtClean="0"/>
              <a:t>Organic</a:t>
            </a:r>
            <a:r>
              <a:rPr lang="en-US" dirty="0" smtClean="0"/>
              <a:t> Compounds</a:t>
            </a:r>
          </a:p>
          <a:p>
            <a:pPr lvl="2"/>
            <a:r>
              <a:rPr lang="en-US" dirty="0" smtClean="0"/>
              <a:t>C</a:t>
            </a:r>
            <a:r>
              <a:rPr lang="en-US" sz="1200" dirty="0" smtClean="0"/>
              <a:t>6</a:t>
            </a:r>
            <a:r>
              <a:rPr lang="en-US" dirty="0" smtClean="0"/>
              <a:t>H</a:t>
            </a:r>
            <a:r>
              <a:rPr lang="en-US" sz="1200" dirty="0" smtClean="0"/>
              <a:t>12</a:t>
            </a:r>
            <a:r>
              <a:rPr lang="en-US" dirty="0" smtClean="0"/>
              <a:t>O</a:t>
            </a:r>
            <a:r>
              <a:rPr lang="en-US" sz="1200" dirty="0" smtClean="0"/>
              <a:t>6</a:t>
            </a:r>
          </a:p>
          <a:p>
            <a:pPr lvl="2"/>
            <a:r>
              <a:rPr lang="en-US" dirty="0" smtClean="0"/>
              <a:t>CH</a:t>
            </a:r>
            <a:r>
              <a:rPr lang="en-US" sz="1200" dirty="0" smtClean="0"/>
              <a:t>4</a:t>
            </a:r>
          </a:p>
          <a:p>
            <a:pPr marL="0" indent="0">
              <a:buNone/>
            </a:pPr>
            <a:r>
              <a:rPr lang="en-US" dirty="0" smtClean="0"/>
              <a:t>Examples of </a:t>
            </a:r>
            <a:r>
              <a:rPr lang="en-US" u="sng" dirty="0" smtClean="0"/>
              <a:t>Inorganic</a:t>
            </a:r>
            <a:r>
              <a:rPr lang="en-US" dirty="0" smtClean="0"/>
              <a:t> Compounds:</a:t>
            </a:r>
          </a:p>
          <a:p>
            <a:pPr lvl="2"/>
            <a:r>
              <a:rPr lang="en-US" dirty="0" smtClean="0"/>
              <a:t>H</a:t>
            </a:r>
            <a:r>
              <a:rPr lang="en-US" sz="1200" dirty="0" smtClean="0"/>
              <a:t>2</a:t>
            </a:r>
            <a:r>
              <a:rPr lang="en-US" dirty="0" smtClean="0"/>
              <a:t>O</a:t>
            </a:r>
          </a:p>
          <a:p>
            <a:pPr lvl="2"/>
            <a:r>
              <a:rPr lang="en-US" dirty="0" smtClean="0"/>
              <a:t>CO</a:t>
            </a:r>
            <a:r>
              <a:rPr lang="en-US" sz="1200" dirty="0" smtClean="0"/>
              <a:t>2</a:t>
            </a:r>
            <a:endParaRPr lang="en-US" sz="1200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3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CARBOHYDRATES</a:t>
            </a:r>
            <a:r>
              <a:rPr lang="en-US" dirty="0" smtClean="0"/>
              <a:t> </a:t>
            </a:r>
            <a:r>
              <a:rPr lang="en-US" dirty="0" smtClean="0"/>
              <a:t>– S,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Use: Immediate Energy</a:t>
            </a:r>
          </a:p>
          <a:p>
            <a:pPr marL="0" indent="0">
              <a:buNone/>
            </a:pPr>
            <a:r>
              <a:rPr lang="en-US" dirty="0" smtClean="0"/>
              <a:t>Elements: C, H, O (1:2:1 Ratio)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Building Blocks: </a:t>
            </a:r>
          </a:p>
          <a:p>
            <a:r>
              <a:rPr lang="en-US" sz="2000" dirty="0" smtClean="0"/>
              <a:t>Monosaccharide</a:t>
            </a:r>
          </a:p>
          <a:p>
            <a:r>
              <a:rPr lang="en-US" sz="2000" dirty="0" smtClean="0"/>
              <a:t>Glucose (C</a:t>
            </a:r>
            <a:r>
              <a:rPr lang="en-US" sz="1200" dirty="0" smtClean="0"/>
              <a:t>6</a:t>
            </a:r>
            <a:r>
              <a:rPr lang="en-US" sz="2000" dirty="0" smtClean="0"/>
              <a:t>H</a:t>
            </a:r>
            <a:r>
              <a:rPr lang="en-US" sz="1200" dirty="0" smtClean="0"/>
              <a:t>12</a:t>
            </a:r>
            <a:r>
              <a:rPr lang="en-US" sz="2000" dirty="0" smtClean="0"/>
              <a:t>O</a:t>
            </a:r>
            <a:r>
              <a:rPr lang="en-US" sz="1200" dirty="0" smtClean="0"/>
              <a:t>6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 smtClean="0"/>
              <a:t>Product:</a:t>
            </a:r>
          </a:p>
          <a:p>
            <a:r>
              <a:rPr lang="en-US" sz="2000" dirty="0" smtClean="0"/>
              <a:t>Polysaccharide</a:t>
            </a:r>
          </a:p>
          <a:p>
            <a:r>
              <a:rPr lang="en-US" sz="2000" dirty="0" smtClean="0"/>
              <a:t>Starch</a:t>
            </a:r>
            <a:endParaRPr lang="en-US" sz="2000" dirty="0"/>
          </a:p>
        </p:txBody>
      </p:sp>
      <p:sp>
        <p:nvSpPr>
          <p:cNvPr id="4" name="Hexagon 3"/>
          <p:cNvSpPr/>
          <p:nvPr/>
        </p:nvSpPr>
        <p:spPr>
          <a:xfrm>
            <a:off x="5297213" y="599390"/>
            <a:ext cx="1198180" cy="772511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127" y="3247696"/>
            <a:ext cx="698678" cy="4484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566" y="4783027"/>
            <a:ext cx="701101" cy="4450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667" y="4783026"/>
            <a:ext cx="701101" cy="4450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768" y="4777065"/>
            <a:ext cx="769265" cy="48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2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Carbohydrate Structures </a:t>
            </a:r>
            <a:r>
              <a:rPr lang="en-US" dirty="0" smtClean="0"/>
              <a:t>-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Glucose: 			      Disaccharide: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578" y="1766368"/>
            <a:ext cx="2085975" cy="2400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340" y="1825625"/>
            <a:ext cx="3333750" cy="17335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3533" y="5261970"/>
            <a:ext cx="2504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Polysaccharide: </a:t>
            </a:r>
            <a:endParaRPr lang="en-US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2955" y="4464789"/>
            <a:ext cx="4705350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63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PROTEIN</a:t>
            </a:r>
            <a:r>
              <a:rPr lang="en-US" dirty="0" smtClean="0"/>
              <a:t> – P, 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Use: Build Muscle and Tissue, Enzymes, Hormones</a:t>
            </a:r>
          </a:p>
          <a:p>
            <a:pPr marL="0" indent="0">
              <a:buNone/>
            </a:pPr>
            <a:r>
              <a:rPr lang="en-US" dirty="0" smtClean="0"/>
              <a:t>Elements: C, H, O, N</a:t>
            </a:r>
          </a:p>
          <a:p>
            <a:pPr marL="0" indent="0">
              <a:buNone/>
            </a:pPr>
            <a:r>
              <a:rPr lang="en-US" dirty="0" smtClean="0"/>
              <a:t>Building Blocks: </a:t>
            </a:r>
          </a:p>
          <a:p>
            <a:r>
              <a:rPr lang="en-US" sz="2000" dirty="0" smtClean="0"/>
              <a:t>Amino Acid </a:t>
            </a:r>
          </a:p>
          <a:p>
            <a:r>
              <a:rPr lang="en-US" sz="2000" dirty="0" smtClean="0"/>
              <a:t>Peptide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dirty="0" smtClean="0"/>
              <a:t>Product:</a:t>
            </a:r>
          </a:p>
          <a:p>
            <a:r>
              <a:rPr lang="en-US" sz="2000" dirty="0" smtClean="0"/>
              <a:t>Protein</a:t>
            </a:r>
          </a:p>
          <a:p>
            <a:r>
              <a:rPr lang="en-US" sz="2000" dirty="0" smtClean="0"/>
              <a:t>Polypeptide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233" y="2924280"/>
            <a:ext cx="2069554" cy="14744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532" y="3106746"/>
            <a:ext cx="3975537" cy="307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63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Protein Structures </a:t>
            </a: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5834"/>
            <a:ext cx="10515600" cy="482112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Amino Acid / Peptide:			Protein / Polypeptide: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888" y="2235571"/>
            <a:ext cx="2648607" cy="25261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733" y="2049517"/>
            <a:ext cx="5054439" cy="392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5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LIPIDS </a:t>
            </a:r>
            <a:r>
              <a:rPr lang="en-US" dirty="0" smtClean="0"/>
              <a:t>- </a:t>
            </a:r>
            <a:r>
              <a:rPr lang="en-US" sz="8000" b="1" dirty="0" smtClean="0"/>
              <a:t>E</a:t>
            </a:r>
            <a:endParaRPr lang="en-US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Use: </a:t>
            </a:r>
            <a:r>
              <a:rPr lang="en-US" dirty="0" smtClean="0"/>
              <a:t>Stored </a:t>
            </a:r>
            <a:r>
              <a:rPr lang="en-US" dirty="0"/>
              <a:t>Energy</a:t>
            </a:r>
          </a:p>
          <a:p>
            <a:pPr marL="0" indent="0">
              <a:buNone/>
            </a:pPr>
            <a:r>
              <a:rPr lang="en-US" dirty="0"/>
              <a:t>Elements: C, H, </a:t>
            </a:r>
            <a:r>
              <a:rPr lang="en-US" dirty="0" smtClean="0"/>
              <a:t>O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Building </a:t>
            </a:r>
            <a:r>
              <a:rPr lang="en-US" dirty="0"/>
              <a:t>Blocks: </a:t>
            </a:r>
            <a:r>
              <a:rPr lang="en-US" dirty="0" smtClean="0"/>
              <a:t>   </a:t>
            </a:r>
            <a:endParaRPr lang="en-US" dirty="0"/>
          </a:p>
          <a:p>
            <a:r>
              <a:rPr lang="en-US" sz="2000" dirty="0" smtClean="0"/>
              <a:t>1 Glycerol</a:t>
            </a:r>
            <a:endParaRPr lang="en-US" sz="2000" dirty="0"/>
          </a:p>
          <a:p>
            <a:r>
              <a:rPr lang="en-US" sz="2000" dirty="0" smtClean="0"/>
              <a:t>3 Fatty Acids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Product:</a:t>
            </a:r>
          </a:p>
          <a:p>
            <a:r>
              <a:rPr lang="en-US" sz="2000" dirty="0" smtClean="0"/>
              <a:t>Lipid</a:t>
            </a:r>
          </a:p>
          <a:p>
            <a:r>
              <a:rPr lang="en-US" sz="2000" dirty="0" smtClean="0"/>
              <a:t>Fat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562" y="1690688"/>
            <a:ext cx="4861528" cy="404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73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Lipid Structures </a:t>
            </a: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Glycerol:	</a:t>
            </a:r>
            <a:r>
              <a:rPr lang="en-US" dirty="0"/>
              <a:t> </a:t>
            </a:r>
            <a:r>
              <a:rPr lang="en-US" dirty="0" smtClean="0"/>
              <a:t>     Fatty Acid:			Fat / Lipid: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75186"/>
            <a:ext cx="1268036" cy="16611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338" y="2416175"/>
            <a:ext cx="4286250" cy="3895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813" y="2457671"/>
            <a:ext cx="3992947" cy="167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30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Enzymes / Catalysts -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“Lock and Key”</a:t>
            </a:r>
          </a:p>
          <a:p>
            <a:r>
              <a:rPr lang="en-US" dirty="0" smtClean="0"/>
              <a:t>Specific Shape</a:t>
            </a:r>
          </a:p>
          <a:p>
            <a:r>
              <a:rPr lang="en-US" dirty="0" smtClean="0"/>
              <a:t>Made of proteins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818" y="2944356"/>
            <a:ext cx="5143829" cy="285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4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Dehydration Synthesis -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WATER IS REMOVED to bring molecules together.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705" y="3286125"/>
            <a:ext cx="7754169" cy="26559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515" y="586476"/>
            <a:ext cx="3039908" cy="247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5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Hydrolysis -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WATER IS ADDED to break molecules apart.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583738"/>
            <a:ext cx="5389179" cy="35823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5204" y="3134185"/>
            <a:ext cx="3130769" cy="211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8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182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Biochemistry</vt:lpstr>
      <vt:lpstr>Organic vs. Inorganic</vt:lpstr>
      <vt:lpstr>CARBOHYDRATES – S, </vt:lpstr>
      <vt:lpstr>Carbohydrate Structures - </vt:lpstr>
      <vt:lpstr>PROTEIN – P, N </vt:lpstr>
      <vt:lpstr>Protein Structures -</vt:lpstr>
      <vt:lpstr>LIPIDS - E</vt:lpstr>
      <vt:lpstr>Lipid Structures -</vt:lpstr>
      <vt:lpstr>Enzymes / Catalysts -</vt:lpstr>
      <vt:lpstr>Dehydration Synthesis -</vt:lpstr>
      <vt:lpstr>Hydrolysis -</vt:lpstr>
    </vt:vector>
  </TitlesOfParts>
  <Company>Sealing Devices Inc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Biochemistry</dc:title>
  <dc:creator>Katie</dc:creator>
  <cp:lastModifiedBy>Katie</cp:lastModifiedBy>
  <cp:revision>9</cp:revision>
  <dcterms:created xsi:type="dcterms:W3CDTF">2015-08-11T22:25:39Z</dcterms:created>
  <dcterms:modified xsi:type="dcterms:W3CDTF">2015-08-12T01:10:44Z</dcterms:modified>
</cp:coreProperties>
</file>