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00" r:id="rId5"/>
    <p:sldId id="260" r:id="rId6"/>
    <p:sldId id="262" r:id="rId7"/>
    <p:sldId id="263" r:id="rId8"/>
    <p:sldId id="268" r:id="rId9"/>
    <p:sldId id="269" r:id="rId10"/>
    <p:sldId id="264" r:id="rId11"/>
    <p:sldId id="301" r:id="rId12"/>
    <p:sldId id="305" r:id="rId13"/>
    <p:sldId id="261" r:id="rId14"/>
    <p:sldId id="265" r:id="rId15"/>
    <p:sldId id="266" r:id="rId16"/>
    <p:sldId id="267" r:id="rId17"/>
    <p:sldId id="303" r:id="rId18"/>
    <p:sldId id="304" r:id="rId19"/>
    <p:sldId id="302" r:id="rId20"/>
    <p:sldId id="273" r:id="rId21"/>
    <p:sldId id="274" r:id="rId22"/>
    <p:sldId id="275" r:id="rId23"/>
    <p:sldId id="276" r:id="rId24"/>
    <p:sldId id="280" r:id="rId25"/>
    <p:sldId id="282" r:id="rId26"/>
    <p:sldId id="278" r:id="rId27"/>
    <p:sldId id="309" r:id="rId28"/>
    <p:sldId id="279" r:id="rId29"/>
    <p:sldId id="311" r:id="rId30"/>
    <p:sldId id="308" r:id="rId31"/>
    <p:sldId id="281" r:id="rId32"/>
    <p:sldId id="283" r:id="rId33"/>
    <p:sldId id="284" r:id="rId34"/>
    <p:sldId id="285" r:id="rId35"/>
    <p:sldId id="310" r:id="rId36"/>
    <p:sldId id="312" r:id="rId37"/>
    <p:sldId id="306" r:id="rId38"/>
    <p:sldId id="307" r:id="rId39"/>
    <p:sldId id="286" r:id="rId40"/>
    <p:sldId id="287" r:id="rId41"/>
    <p:sldId id="288" r:id="rId42"/>
    <p:sldId id="289" r:id="rId43"/>
    <p:sldId id="290" r:id="rId44"/>
    <p:sldId id="291" r:id="rId45"/>
    <p:sldId id="292" r:id="rId46"/>
    <p:sldId id="293" r:id="rId47"/>
    <p:sldId id="294" r:id="rId48"/>
    <p:sldId id="295" r:id="rId49"/>
    <p:sldId id="313" r:id="rId50"/>
    <p:sldId id="296" r:id="rId51"/>
    <p:sldId id="297" r:id="rId52"/>
    <p:sldId id="298" r:id="rId53"/>
    <p:sldId id="299" r:id="rId5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7F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853" autoAdjust="0"/>
    <p:restoredTop sz="94660"/>
  </p:normalViewPr>
  <p:slideViewPr>
    <p:cSldViewPr>
      <p:cViewPr varScale="1">
        <p:scale>
          <a:sx n="72" d="100"/>
          <a:sy n="72" d="100"/>
        </p:scale>
        <p:origin x="504"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5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D617427-E566-4195-9135-6245168E96EE}" type="datetimeFigureOut">
              <a:rPr lang="en-US"/>
              <a:pPr>
                <a:defRPr/>
              </a:pPr>
              <a:t>9/16/2016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3604AAA-8987-48C0-A626-6CF64F195D1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4B82968-03BC-4534-AD01-EF6FCD1AA05F}" type="datetimeFigureOut">
              <a:rPr lang="en-US"/>
              <a:pPr>
                <a:defRPr/>
              </a:pPr>
              <a:t>9/16/2016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B1B1E96-4B10-4C8B-8675-21C1FC31E199}"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B03F6C6-491B-4CF4-9A5B-EC36EDB54E0A}" type="datetimeFigureOut">
              <a:rPr lang="en-US"/>
              <a:pPr>
                <a:defRPr/>
              </a:pPr>
              <a:t>9/16/2016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34D5C0-6DD7-405D-9953-56B0667944A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93AFF6C-9273-4754-B00E-0E7C3E220CC2}" type="datetimeFigureOut">
              <a:rPr lang="en-US"/>
              <a:pPr>
                <a:defRPr/>
              </a:pPr>
              <a:t>9/16/2016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98201E7-5D7F-4587-9B9E-93297722B28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F236FE8-FB4D-48EE-8EE9-B5D4C1081405}" type="datetimeFigureOut">
              <a:rPr lang="en-US"/>
              <a:pPr>
                <a:defRPr/>
              </a:pPr>
              <a:t>9/16/2016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330C6A8-7BA2-4098-944D-03EFE9F7721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90C3DA1-B158-41CA-9001-18BC3966DACE}" type="datetimeFigureOut">
              <a:rPr lang="en-US"/>
              <a:pPr>
                <a:defRPr/>
              </a:pPr>
              <a:t>9/16/2016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5AD1DB2-7ECB-4EA3-AEB1-571994D2A72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54BCEE9-329D-424B-82A6-B8F3B06CC18E}" type="datetimeFigureOut">
              <a:rPr lang="en-US"/>
              <a:pPr>
                <a:defRPr/>
              </a:pPr>
              <a:t>9/16/2016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B22F810-E47B-43CB-9594-6A953763D06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26BCF46-71F6-46AA-9F26-40660BAEE843}" type="datetimeFigureOut">
              <a:rPr lang="en-US"/>
              <a:pPr>
                <a:defRPr/>
              </a:pPr>
              <a:t>9/16/2016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A441527-83A9-4F5E-B6D1-7D72D71640A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5A727D0-5383-4FA3-83A6-06434E103638}" type="datetimeFigureOut">
              <a:rPr lang="en-US"/>
              <a:pPr>
                <a:defRPr/>
              </a:pPr>
              <a:t>9/16/2016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4CE3EB4-6FD2-4C53-8C9B-A40483C995A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0268F5C-8880-469A-BB29-A3215891679F}" type="datetimeFigureOut">
              <a:rPr lang="en-US"/>
              <a:pPr>
                <a:defRPr/>
              </a:pPr>
              <a:t>9/16/2016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EB9C9E1-5030-4AC7-9FDD-E0AF40BB052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1A7B24D-EDE5-4C53-A63F-A53EBC2D34C3}" type="datetimeFigureOut">
              <a:rPr lang="en-US"/>
              <a:pPr>
                <a:defRPr/>
              </a:pPr>
              <a:t>9/16/2016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8DC875-8717-45AD-ABC7-0BA17C075A1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lstStyle/>
          <a:p>
            <a:pPr lvl="0"/>
            <a:endParaRPr lang="en-US" noProof="0"/>
          </a:p>
        </p:txBody>
      </p:sp>
      <p:sp>
        <p:nvSpPr>
          <p:cNvPr id="4" name="Date Placeholder 3"/>
          <p:cNvSpPr>
            <a:spLocks noGrp="1"/>
          </p:cNvSpPr>
          <p:nvPr>
            <p:ph type="dt" sz="half" idx="10"/>
          </p:nvPr>
        </p:nvSpPr>
        <p:spPr/>
        <p:txBody>
          <a:bodyPr/>
          <a:lstStyle>
            <a:lvl1pPr>
              <a:defRPr/>
            </a:lvl1pPr>
          </a:lstStyle>
          <a:p>
            <a:pPr>
              <a:defRPr/>
            </a:pPr>
            <a:fld id="{46ED22A6-B7E1-4CBF-AE74-4A93DE989ED9}" type="datetimeFigureOut">
              <a:rPr lang="en-US"/>
              <a:pPr>
                <a:defRPr/>
              </a:pPr>
              <a:t>9/16/2016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DED1DAB-C8D2-4E62-A79D-6DCCB8BECE9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2571343-8263-4D18-968E-58FFD0245B21}" type="datetimeFigureOut">
              <a:rPr lang="en-US"/>
              <a:pPr>
                <a:defRPr/>
              </a:pPr>
              <a:t>9/16/2016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C31F9BF-8221-4505-853E-87FD2C61061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gif"/><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s://phet.colorado.edu/en/simulation/photoelectric"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gi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hyperlink" Target="http://www.youtube.com/watch?v=l4yg4HTm3uk&amp;feature=player_embedded"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gif"/><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gi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6.xml"/><Relationship Id="rId4" Type="http://schemas.openxmlformats.org/officeDocument/2006/relationships/hyperlink" Target="http://www.youtube.com/watch?v=poWT3wo_vWw&amp;feature=player_embedded"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www.youtube.com/watch?v=UkLkiXiOCWU&amp;feature=player_embedded" TargetMode="Externa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hyperlink" Target="http://www.youtube.com/watch?v=9gERUtbtkRc&amp;feature=player_embedded" TargetMode="Externa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685800" y="685800"/>
            <a:ext cx="7772400" cy="1470025"/>
          </a:xfrm>
        </p:spPr>
        <p:txBody>
          <a:bodyPr/>
          <a:lstStyle/>
          <a:p>
            <a:pPr eaLnBrk="1" hangingPunct="1"/>
            <a:r>
              <a:rPr lang="en-US" dirty="0" smtClean="0"/>
              <a:t>Modern Physics</a:t>
            </a:r>
          </a:p>
        </p:txBody>
      </p:sp>
      <p:pic>
        <p:nvPicPr>
          <p:cNvPr id="1026" name="Picture 2" descr="https://upload.wikimedia.org/wikipedia/commons/thumb/5/56/Modernphysicsfields.svg/1280px-Modernphysicsfields.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374900"/>
            <a:ext cx="6592553" cy="2971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457200" y="-76200"/>
            <a:ext cx="8229600" cy="1143000"/>
          </a:xfrm>
        </p:spPr>
        <p:txBody>
          <a:bodyPr/>
          <a:lstStyle/>
          <a:p>
            <a:pPr eaLnBrk="1" hangingPunct="1"/>
            <a:r>
              <a:rPr lang="en-US" smtClean="0"/>
              <a:t>Wave-Particle Duality</a:t>
            </a:r>
          </a:p>
        </p:txBody>
      </p:sp>
      <p:sp>
        <p:nvSpPr>
          <p:cNvPr id="3" name="Content Placeholder 2"/>
          <p:cNvSpPr>
            <a:spLocks noGrp="1"/>
          </p:cNvSpPr>
          <p:nvPr>
            <p:ph idx="1"/>
          </p:nvPr>
        </p:nvSpPr>
        <p:spPr>
          <a:xfrm>
            <a:off x="762000" y="990600"/>
            <a:ext cx="7696200" cy="533400"/>
          </a:xfrm>
        </p:spPr>
        <p:txBody>
          <a:bodyPr rtlCol="0">
            <a:normAutofit lnSpcReduction="10000"/>
          </a:bodyPr>
          <a:lstStyle/>
          <a:p>
            <a:pPr eaLnBrk="1" fontAlgn="auto" hangingPunct="1">
              <a:spcAft>
                <a:spcPts val="0"/>
              </a:spcAft>
              <a:buFont typeface="Arial" pitchFamily="34" charset="0"/>
              <a:buNone/>
              <a:defRPr/>
            </a:pPr>
            <a:r>
              <a:rPr lang="en-US" dirty="0" smtClean="0"/>
              <a:t>Light behaves as both a wave and a particle.</a:t>
            </a:r>
            <a:endParaRPr lang="en-US" dirty="0"/>
          </a:p>
        </p:txBody>
      </p:sp>
      <p:sp>
        <p:nvSpPr>
          <p:cNvPr id="4" name="TextBox 3"/>
          <p:cNvSpPr txBox="1"/>
          <p:nvPr/>
        </p:nvSpPr>
        <p:spPr>
          <a:xfrm>
            <a:off x="3581400" y="1905000"/>
            <a:ext cx="1668463" cy="830263"/>
          </a:xfrm>
          <a:prstGeom prst="rect">
            <a:avLst/>
          </a:prstGeom>
          <a:noFill/>
        </p:spPr>
        <p:txBody>
          <a:bodyPr wrap="none">
            <a:spAutoFit/>
          </a:bodyPr>
          <a:lstStyle/>
          <a:p>
            <a:pPr fontAlgn="auto">
              <a:spcBef>
                <a:spcPts val="0"/>
              </a:spcBef>
              <a:spcAft>
                <a:spcPts val="0"/>
              </a:spcAft>
              <a:defRPr/>
            </a:pPr>
            <a:r>
              <a:rPr lang="en-US" sz="4800" dirty="0">
                <a:solidFill>
                  <a:schemeClr val="accent5">
                    <a:lumMod val="75000"/>
                  </a:schemeClr>
                </a:solidFill>
                <a:latin typeface="+mn-lt"/>
              </a:rPr>
              <a:t>LIGHT</a:t>
            </a:r>
          </a:p>
        </p:txBody>
      </p:sp>
      <p:cxnSp>
        <p:nvCxnSpPr>
          <p:cNvPr id="6" name="Straight Arrow Connector 5"/>
          <p:cNvCxnSpPr>
            <a:stCxn id="4" idx="2"/>
          </p:cNvCxnSpPr>
          <p:nvPr/>
        </p:nvCxnSpPr>
        <p:spPr>
          <a:xfrm rot="5400000">
            <a:off x="3080544" y="2016919"/>
            <a:ext cx="617537" cy="20542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6200000" flipH="1">
            <a:off x="5137944" y="2024856"/>
            <a:ext cx="617538" cy="20542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219200" y="3124200"/>
            <a:ext cx="1058863" cy="523875"/>
          </a:xfrm>
          <a:prstGeom prst="rect">
            <a:avLst/>
          </a:prstGeom>
          <a:noFill/>
        </p:spPr>
        <p:txBody>
          <a:bodyPr wrap="none">
            <a:spAutoFit/>
          </a:bodyPr>
          <a:lstStyle/>
          <a:p>
            <a:pPr fontAlgn="auto">
              <a:spcBef>
                <a:spcPts val="0"/>
              </a:spcBef>
              <a:spcAft>
                <a:spcPts val="0"/>
              </a:spcAft>
              <a:defRPr/>
            </a:pPr>
            <a:r>
              <a:rPr lang="en-US" sz="2800" dirty="0">
                <a:solidFill>
                  <a:schemeClr val="accent5">
                    <a:lumMod val="75000"/>
                  </a:schemeClr>
                </a:solidFill>
                <a:latin typeface="+mn-lt"/>
              </a:rPr>
              <a:t>WAVE</a:t>
            </a:r>
          </a:p>
        </p:txBody>
      </p:sp>
      <p:sp>
        <p:nvSpPr>
          <p:cNvPr id="9" name="TextBox 8"/>
          <p:cNvSpPr txBox="1"/>
          <p:nvPr/>
        </p:nvSpPr>
        <p:spPr>
          <a:xfrm>
            <a:off x="6553200" y="3124200"/>
            <a:ext cx="1525588" cy="523875"/>
          </a:xfrm>
          <a:prstGeom prst="rect">
            <a:avLst/>
          </a:prstGeom>
          <a:noFill/>
        </p:spPr>
        <p:txBody>
          <a:bodyPr wrap="none">
            <a:spAutoFit/>
          </a:bodyPr>
          <a:lstStyle/>
          <a:p>
            <a:pPr fontAlgn="auto">
              <a:spcBef>
                <a:spcPts val="0"/>
              </a:spcBef>
              <a:spcAft>
                <a:spcPts val="0"/>
              </a:spcAft>
              <a:defRPr/>
            </a:pPr>
            <a:r>
              <a:rPr lang="en-US" sz="2800" dirty="0">
                <a:solidFill>
                  <a:schemeClr val="accent5">
                    <a:lumMod val="75000"/>
                  </a:schemeClr>
                </a:solidFill>
                <a:latin typeface="+mn-lt"/>
              </a:rPr>
              <a:t>PARTICLE</a:t>
            </a:r>
          </a:p>
        </p:txBody>
      </p:sp>
      <p:sp>
        <p:nvSpPr>
          <p:cNvPr id="10" name="TextBox 9"/>
          <p:cNvSpPr txBox="1">
            <a:spLocks noChangeArrowheads="1"/>
          </p:cNvSpPr>
          <p:nvPr/>
        </p:nvSpPr>
        <p:spPr bwMode="auto">
          <a:xfrm>
            <a:off x="533400" y="3733800"/>
            <a:ext cx="4668838" cy="369888"/>
          </a:xfrm>
          <a:prstGeom prst="rect">
            <a:avLst/>
          </a:prstGeom>
          <a:noFill/>
          <a:ln w="9525">
            <a:noFill/>
            <a:miter lim="800000"/>
            <a:headEnd/>
            <a:tailEnd/>
          </a:ln>
        </p:spPr>
        <p:txBody>
          <a:bodyPr wrap="none">
            <a:spAutoFit/>
          </a:bodyPr>
          <a:lstStyle/>
          <a:p>
            <a:pPr>
              <a:buFont typeface="Arial" charset="0"/>
              <a:buChar char="•"/>
            </a:pPr>
            <a:r>
              <a:rPr lang="en-US">
                <a:latin typeface="Calibri" pitchFamily="34" charset="0"/>
              </a:rPr>
              <a:t>Identified by frequency, wavelength, amplitude</a:t>
            </a:r>
          </a:p>
        </p:txBody>
      </p:sp>
      <p:sp>
        <p:nvSpPr>
          <p:cNvPr id="11" name="TextBox 10"/>
          <p:cNvSpPr txBox="1">
            <a:spLocks noChangeArrowheads="1"/>
          </p:cNvSpPr>
          <p:nvPr/>
        </p:nvSpPr>
        <p:spPr bwMode="auto">
          <a:xfrm>
            <a:off x="533400" y="4114800"/>
            <a:ext cx="2016125" cy="369888"/>
          </a:xfrm>
          <a:prstGeom prst="rect">
            <a:avLst/>
          </a:prstGeom>
          <a:noFill/>
          <a:ln w="9525">
            <a:noFill/>
            <a:miter lim="800000"/>
            <a:headEnd/>
            <a:tailEnd/>
          </a:ln>
        </p:spPr>
        <p:txBody>
          <a:bodyPr wrap="none">
            <a:spAutoFit/>
          </a:bodyPr>
          <a:lstStyle/>
          <a:p>
            <a:pPr>
              <a:buFont typeface="Arial" charset="0"/>
              <a:buChar char="•"/>
            </a:pPr>
            <a:r>
              <a:rPr lang="en-US">
                <a:latin typeface="Calibri" pitchFamily="34" charset="0"/>
              </a:rPr>
              <a:t>Exhibits diffraction</a:t>
            </a:r>
          </a:p>
        </p:txBody>
      </p:sp>
      <p:sp>
        <p:nvSpPr>
          <p:cNvPr id="12" name="TextBox 11"/>
          <p:cNvSpPr txBox="1">
            <a:spLocks noChangeArrowheads="1"/>
          </p:cNvSpPr>
          <p:nvPr/>
        </p:nvSpPr>
        <p:spPr bwMode="auto">
          <a:xfrm>
            <a:off x="533400" y="4572000"/>
            <a:ext cx="2195513" cy="369888"/>
          </a:xfrm>
          <a:prstGeom prst="rect">
            <a:avLst/>
          </a:prstGeom>
          <a:noFill/>
          <a:ln w="9525">
            <a:noFill/>
            <a:miter lim="800000"/>
            <a:headEnd/>
            <a:tailEnd/>
          </a:ln>
        </p:spPr>
        <p:txBody>
          <a:bodyPr wrap="none">
            <a:spAutoFit/>
          </a:bodyPr>
          <a:lstStyle/>
          <a:p>
            <a:pPr>
              <a:buFont typeface="Arial" charset="0"/>
              <a:buChar char="•"/>
            </a:pPr>
            <a:r>
              <a:rPr lang="en-US">
                <a:latin typeface="Calibri" pitchFamily="34" charset="0"/>
              </a:rPr>
              <a:t>Exhibits interference</a:t>
            </a:r>
          </a:p>
        </p:txBody>
      </p:sp>
      <p:sp>
        <p:nvSpPr>
          <p:cNvPr id="13" name="TextBox 12"/>
          <p:cNvSpPr txBox="1">
            <a:spLocks noChangeArrowheads="1"/>
          </p:cNvSpPr>
          <p:nvPr/>
        </p:nvSpPr>
        <p:spPr bwMode="auto">
          <a:xfrm>
            <a:off x="533400" y="5029200"/>
            <a:ext cx="2390775" cy="369888"/>
          </a:xfrm>
          <a:prstGeom prst="rect">
            <a:avLst/>
          </a:prstGeom>
          <a:noFill/>
          <a:ln w="9525">
            <a:noFill/>
            <a:miter lim="800000"/>
            <a:headEnd/>
            <a:tailEnd/>
          </a:ln>
        </p:spPr>
        <p:txBody>
          <a:bodyPr wrap="none">
            <a:spAutoFit/>
          </a:bodyPr>
          <a:lstStyle/>
          <a:p>
            <a:pPr>
              <a:buFont typeface="Arial" charset="0"/>
              <a:buChar char="•"/>
            </a:pPr>
            <a:r>
              <a:rPr lang="en-US">
                <a:latin typeface="Calibri" pitchFamily="34" charset="0"/>
              </a:rPr>
              <a:t>Exhibits Doppler effect</a:t>
            </a:r>
          </a:p>
        </p:txBody>
      </p:sp>
      <p:sp>
        <p:nvSpPr>
          <p:cNvPr id="14" name="TextBox 13"/>
          <p:cNvSpPr txBox="1">
            <a:spLocks noChangeArrowheads="1"/>
          </p:cNvSpPr>
          <p:nvPr/>
        </p:nvSpPr>
        <p:spPr bwMode="auto">
          <a:xfrm>
            <a:off x="6400800" y="3733800"/>
            <a:ext cx="1593850" cy="369888"/>
          </a:xfrm>
          <a:prstGeom prst="rect">
            <a:avLst/>
          </a:prstGeom>
          <a:noFill/>
          <a:ln w="9525">
            <a:noFill/>
            <a:miter lim="800000"/>
            <a:headEnd/>
            <a:tailEnd/>
          </a:ln>
        </p:spPr>
        <p:txBody>
          <a:bodyPr wrap="none">
            <a:spAutoFit/>
          </a:bodyPr>
          <a:lstStyle/>
          <a:p>
            <a:pPr>
              <a:buFont typeface="Arial" charset="0"/>
              <a:buChar char="•"/>
            </a:pPr>
            <a:r>
              <a:rPr lang="en-US">
                <a:latin typeface="Calibri" pitchFamily="34" charset="0"/>
              </a:rPr>
              <a:t>Kinetic Energy</a:t>
            </a:r>
          </a:p>
        </p:txBody>
      </p:sp>
      <p:sp>
        <p:nvSpPr>
          <p:cNvPr id="15" name="TextBox 14"/>
          <p:cNvSpPr txBox="1">
            <a:spLocks noChangeArrowheads="1"/>
          </p:cNvSpPr>
          <p:nvPr/>
        </p:nvSpPr>
        <p:spPr bwMode="auto">
          <a:xfrm>
            <a:off x="6400800" y="4114800"/>
            <a:ext cx="1385888" cy="369888"/>
          </a:xfrm>
          <a:prstGeom prst="rect">
            <a:avLst/>
          </a:prstGeom>
          <a:noFill/>
          <a:ln w="9525">
            <a:noFill/>
            <a:miter lim="800000"/>
            <a:headEnd/>
            <a:tailEnd/>
          </a:ln>
        </p:spPr>
        <p:txBody>
          <a:bodyPr wrap="none">
            <a:spAutoFit/>
          </a:bodyPr>
          <a:lstStyle/>
          <a:p>
            <a:pPr>
              <a:buFont typeface="Arial" charset="0"/>
              <a:buChar char="•"/>
            </a:pPr>
            <a:r>
              <a:rPr lang="en-US" dirty="0">
                <a:latin typeface="Calibri" pitchFamily="34" charset="0"/>
              </a:rPr>
              <a:t>Momentum</a:t>
            </a:r>
          </a:p>
        </p:txBody>
      </p:sp>
      <p:sp>
        <p:nvSpPr>
          <p:cNvPr id="16" name="TextBox 15"/>
          <p:cNvSpPr txBox="1">
            <a:spLocks noChangeArrowheads="1"/>
          </p:cNvSpPr>
          <p:nvPr/>
        </p:nvSpPr>
        <p:spPr bwMode="auto">
          <a:xfrm>
            <a:off x="6400800" y="4506912"/>
            <a:ext cx="2093971" cy="369332"/>
          </a:xfrm>
          <a:prstGeom prst="rect">
            <a:avLst/>
          </a:prstGeom>
          <a:noFill/>
          <a:ln w="9525">
            <a:noFill/>
            <a:miter lim="800000"/>
            <a:headEnd/>
            <a:tailEnd/>
          </a:ln>
        </p:spPr>
        <p:txBody>
          <a:bodyPr wrap="none">
            <a:spAutoFit/>
          </a:bodyPr>
          <a:lstStyle/>
          <a:p>
            <a:pPr>
              <a:buFont typeface="Arial" charset="0"/>
              <a:buChar char="•"/>
            </a:pPr>
            <a:r>
              <a:rPr lang="en-US" dirty="0" smtClean="0">
                <a:latin typeface="Calibri" pitchFamily="34" charset="0"/>
              </a:rPr>
              <a:t>Photoelectric Effect</a:t>
            </a:r>
            <a:endParaRPr lang="en-US"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8" grpId="0"/>
      <p:bldP spid="9" grpId="0"/>
      <p:bldP spid="10" grpId="0"/>
      <p:bldP spid="11" grpId="0"/>
      <p:bldP spid="12" grpId="0"/>
      <p:bldP spid="13" grpId="0"/>
      <p:bldP spid="14" grpId="0"/>
      <p:bldP spid="15"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28600"/>
            <a:ext cx="8229600" cy="1143000"/>
          </a:xfrm>
        </p:spPr>
        <p:txBody>
          <a:bodyPr/>
          <a:lstStyle/>
          <a:p>
            <a:pPr eaLnBrk="1" hangingPunct="1"/>
            <a:r>
              <a:rPr lang="en-US" sz="4000" dirty="0" smtClean="0"/>
              <a:t>Light acting like a PARTICLE- “particles” of EM radiation are called photons.</a:t>
            </a:r>
          </a:p>
        </p:txBody>
      </p:sp>
      <p:sp>
        <p:nvSpPr>
          <p:cNvPr id="3" name="Content Placeholder 2"/>
          <p:cNvSpPr>
            <a:spLocks noGrp="1"/>
          </p:cNvSpPr>
          <p:nvPr>
            <p:ph idx="1"/>
          </p:nvPr>
        </p:nvSpPr>
        <p:spPr>
          <a:xfrm>
            <a:off x="457200" y="1600200"/>
            <a:ext cx="8229600" cy="1524000"/>
          </a:xfrm>
        </p:spPr>
        <p:txBody>
          <a:bodyPr rtlCol="0">
            <a:normAutofit/>
          </a:bodyPr>
          <a:lstStyle/>
          <a:p>
            <a:pPr algn="ctr" eaLnBrk="1" fontAlgn="auto" hangingPunct="1">
              <a:spcAft>
                <a:spcPts val="0"/>
              </a:spcAft>
              <a:buFont typeface="Arial" pitchFamily="34" charset="0"/>
              <a:buNone/>
              <a:defRPr/>
            </a:pPr>
            <a:r>
              <a:rPr lang="en-US" sz="2800" dirty="0" smtClean="0"/>
              <a:t>In certain interactions light, or any electromagnetic radiation, acts as if it is composed of particles possessing </a:t>
            </a:r>
            <a:r>
              <a:rPr lang="en-US" sz="2800" dirty="0" smtClean="0">
                <a:solidFill>
                  <a:schemeClr val="accent5">
                    <a:lumMod val="75000"/>
                  </a:schemeClr>
                </a:solidFill>
              </a:rPr>
              <a:t>kinetic energy </a:t>
            </a:r>
            <a:r>
              <a:rPr lang="en-US" sz="2800" dirty="0" smtClean="0"/>
              <a:t>and </a:t>
            </a:r>
            <a:r>
              <a:rPr lang="en-US" sz="2800" dirty="0" smtClean="0">
                <a:solidFill>
                  <a:schemeClr val="accent5">
                    <a:lumMod val="75000"/>
                  </a:schemeClr>
                </a:solidFill>
              </a:rPr>
              <a:t>momentum</a:t>
            </a:r>
            <a:r>
              <a:rPr lang="en-US" sz="2800" dirty="0" smtClean="0"/>
              <a:t>.</a:t>
            </a:r>
            <a:endParaRPr lang="en-US" sz="2800" dirty="0"/>
          </a:p>
        </p:txBody>
      </p:sp>
      <p:sp>
        <p:nvSpPr>
          <p:cNvPr id="4" name="TextBox 3"/>
          <p:cNvSpPr txBox="1">
            <a:spLocks noChangeArrowheads="1"/>
          </p:cNvSpPr>
          <p:nvPr/>
        </p:nvSpPr>
        <p:spPr bwMode="auto">
          <a:xfrm>
            <a:off x="1447800" y="3160712"/>
            <a:ext cx="6249988" cy="954088"/>
          </a:xfrm>
          <a:prstGeom prst="rect">
            <a:avLst/>
          </a:prstGeom>
          <a:noFill/>
          <a:ln w="9525">
            <a:noFill/>
            <a:miter lim="800000"/>
            <a:headEnd/>
            <a:tailEnd/>
          </a:ln>
        </p:spPr>
        <p:txBody>
          <a:bodyPr wrap="none">
            <a:spAutoFit/>
          </a:bodyPr>
          <a:lstStyle/>
          <a:p>
            <a:pPr algn="ctr"/>
            <a:r>
              <a:rPr lang="en-US" sz="2800" dirty="0">
                <a:latin typeface="Calibri" pitchFamily="34" charset="0"/>
              </a:rPr>
              <a:t>This is what Einstein discovered that won </a:t>
            </a:r>
          </a:p>
          <a:p>
            <a:pPr algn="ctr"/>
            <a:r>
              <a:rPr lang="en-US" sz="2800" dirty="0">
                <a:latin typeface="Calibri" pitchFamily="34" charset="0"/>
              </a:rPr>
              <a:t>him his Nobel Prize…not E=mc</a:t>
            </a:r>
            <a:r>
              <a:rPr lang="en-US" sz="2800" baseline="30000" dirty="0">
                <a:latin typeface="Calibri" pitchFamily="34" charset="0"/>
              </a:rPr>
              <a:t>2</a:t>
            </a:r>
            <a:r>
              <a:rPr lang="en-US" sz="2800" dirty="0">
                <a:latin typeface="Calibri" pitchFamily="34" charset="0"/>
              </a:rPr>
              <a:t>.</a:t>
            </a:r>
          </a:p>
        </p:txBody>
      </p:sp>
      <p:pic>
        <p:nvPicPr>
          <p:cNvPr id="1026" name="Picture 2" descr="http://www.yeshua-do.com/jom/images/stories/einstein_tongue.jpg"/>
          <p:cNvPicPr>
            <a:picLocks noChangeAspect="1" noChangeArrowheads="1"/>
          </p:cNvPicPr>
          <p:nvPr/>
        </p:nvPicPr>
        <p:blipFill>
          <a:blip r:embed="rId2"/>
          <a:srcRect/>
          <a:stretch>
            <a:fillRect/>
          </a:stretch>
        </p:blipFill>
        <p:spPr bwMode="auto">
          <a:xfrm>
            <a:off x="3810000" y="4144962"/>
            <a:ext cx="1714500" cy="2133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457200" y="723900"/>
            <a:ext cx="8229600" cy="2209800"/>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eaLnBrk="1" fontAlgn="auto" hangingPunct="1">
              <a:spcAft>
                <a:spcPts val="0"/>
              </a:spcAft>
              <a:buFont typeface="Arial" pitchFamily="34" charset="0"/>
              <a:buNone/>
              <a:defRPr/>
            </a:pPr>
            <a:r>
              <a:rPr lang="en-US" dirty="0" smtClean="0"/>
              <a:t>A photon is a </a:t>
            </a:r>
            <a:r>
              <a:rPr lang="en-US" dirty="0" smtClean="0">
                <a:solidFill>
                  <a:schemeClr val="accent5">
                    <a:lumMod val="75000"/>
                  </a:schemeClr>
                </a:solidFill>
              </a:rPr>
              <a:t>massless</a:t>
            </a:r>
            <a:r>
              <a:rPr lang="en-US" dirty="0" smtClean="0"/>
              <a:t> particle of light that also travels at the speed of light.</a:t>
            </a:r>
          </a:p>
          <a:p>
            <a:pPr algn="ctr" eaLnBrk="1" fontAlgn="auto" hangingPunct="1">
              <a:spcAft>
                <a:spcPts val="0"/>
              </a:spcAft>
              <a:buFont typeface="Arial" pitchFamily="34" charset="0"/>
              <a:buNone/>
              <a:defRPr/>
            </a:pPr>
            <a:r>
              <a:rPr lang="en-US" dirty="0" smtClean="0"/>
              <a:t>3 x 10</a:t>
            </a:r>
            <a:r>
              <a:rPr lang="en-US" baseline="30000" dirty="0" smtClean="0"/>
              <a:t>8</a:t>
            </a:r>
            <a:r>
              <a:rPr lang="en-US" dirty="0" smtClean="0"/>
              <a:t> m/s</a:t>
            </a:r>
            <a:endParaRPr lang="en-US" dirty="0"/>
          </a:p>
        </p:txBody>
      </p:sp>
      <p:pic>
        <p:nvPicPr>
          <p:cNvPr id="3074" name="Picture 2" descr="http://study.com/cimages/multimages/16/photonp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956582"/>
            <a:ext cx="3982161" cy="3253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5664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457200" y="-152400"/>
            <a:ext cx="8229600" cy="1143000"/>
          </a:xfrm>
        </p:spPr>
        <p:txBody>
          <a:bodyPr/>
          <a:lstStyle/>
          <a:p>
            <a:pPr eaLnBrk="1" hangingPunct="1"/>
            <a:r>
              <a:rPr lang="en-US" dirty="0" smtClean="0"/>
              <a:t>The Photoelectric Effect</a:t>
            </a:r>
          </a:p>
        </p:txBody>
      </p:sp>
      <p:sp>
        <p:nvSpPr>
          <p:cNvPr id="3" name="Content Placeholder 2"/>
          <p:cNvSpPr>
            <a:spLocks noGrp="1"/>
          </p:cNvSpPr>
          <p:nvPr>
            <p:ph idx="1"/>
          </p:nvPr>
        </p:nvSpPr>
        <p:spPr>
          <a:xfrm>
            <a:off x="4114800" y="1401762"/>
            <a:ext cx="4572000" cy="3581400"/>
          </a:xfrm>
        </p:spPr>
        <p:txBody>
          <a:bodyPr rtlCol="0">
            <a:normAutofit/>
          </a:bodyPr>
          <a:lstStyle/>
          <a:p>
            <a:pPr algn="ctr" eaLnBrk="1" fontAlgn="auto" hangingPunct="1">
              <a:spcAft>
                <a:spcPts val="0"/>
              </a:spcAft>
              <a:buFont typeface="Arial" pitchFamily="34" charset="0"/>
              <a:buNone/>
              <a:defRPr/>
            </a:pPr>
            <a:r>
              <a:rPr lang="en-US" sz="2800" dirty="0" smtClean="0"/>
              <a:t>When light having a particular </a:t>
            </a:r>
            <a:r>
              <a:rPr lang="en-US" sz="2800" dirty="0" smtClean="0">
                <a:solidFill>
                  <a:schemeClr val="accent5">
                    <a:lumMod val="75000"/>
                  </a:schemeClr>
                </a:solidFill>
              </a:rPr>
              <a:t>frequency</a:t>
            </a:r>
            <a:r>
              <a:rPr lang="en-US" sz="2800" dirty="0" smtClean="0"/>
              <a:t> is exposed to the surface of certain metals the light energy is absorbed and electrons are emitted.  This cannot be explained using the wave model of light.</a:t>
            </a:r>
            <a:endParaRPr lang="en-US" sz="2800" dirty="0"/>
          </a:p>
        </p:txBody>
      </p:sp>
      <p:sp>
        <p:nvSpPr>
          <p:cNvPr id="5" name="TextBox 4"/>
          <p:cNvSpPr txBox="1">
            <a:spLocks noChangeArrowheads="1"/>
          </p:cNvSpPr>
          <p:nvPr/>
        </p:nvSpPr>
        <p:spPr bwMode="auto">
          <a:xfrm>
            <a:off x="2057400" y="5592762"/>
            <a:ext cx="5754688" cy="523875"/>
          </a:xfrm>
          <a:prstGeom prst="rect">
            <a:avLst/>
          </a:prstGeom>
          <a:noFill/>
          <a:ln w="9525">
            <a:noFill/>
            <a:miter lim="800000"/>
            <a:headEnd/>
            <a:tailEnd/>
          </a:ln>
        </p:spPr>
        <p:txBody>
          <a:bodyPr wrap="none">
            <a:spAutoFit/>
          </a:bodyPr>
          <a:lstStyle/>
          <a:p>
            <a:r>
              <a:rPr lang="en-US" sz="2800">
                <a:latin typeface="Calibri" pitchFamily="34" charset="0"/>
              </a:rPr>
              <a:t>Let’s take a look at why this happens…</a:t>
            </a:r>
          </a:p>
        </p:txBody>
      </p:sp>
      <p:pic>
        <p:nvPicPr>
          <p:cNvPr id="1026" name="Picture 2" descr="http://images.tutorvista.com/cms/images/39/photoelectric-effec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421" y="1439862"/>
            <a:ext cx="3815957" cy="2743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457200" y="-76200"/>
            <a:ext cx="8229600" cy="1143000"/>
          </a:xfrm>
        </p:spPr>
        <p:txBody>
          <a:bodyPr/>
          <a:lstStyle/>
          <a:p>
            <a:pPr eaLnBrk="1" hangingPunct="1"/>
            <a:r>
              <a:rPr lang="en-US" smtClean="0"/>
              <a:t>Quantum Theory</a:t>
            </a:r>
          </a:p>
        </p:txBody>
      </p:sp>
      <p:sp>
        <p:nvSpPr>
          <p:cNvPr id="3" name="Content Placeholder 2"/>
          <p:cNvSpPr>
            <a:spLocks noGrp="1"/>
          </p:cNvSpPr>
          <p:nvPr>
            <p:ph idx="1"/>
          </p:nvPr>
        </p:nvSpPr>
        <p:spPr>
          <a:xfrm>
            <a:off x="457200" y="1066800"/>
            <a:ext cx="8229600" cy="1447800"/>
          </a:xfrm>
        </p:spPr>
        <p:txBody>
          <a:bodyPr/>
          <a:lstStyle/>
          <a:p>
            <a:pPr algn="ctr" eaLnBrk="1" hangingPunct="1">
              <a:buFont typeface="Arial" charset="0"/>
              <a:buNone/>
            </a:pPr>
            <a:r>
              <a:rPr lang="en-US" sz="2800" dirty="0" smtClean="0"/>
              <a:t>Quantum theory assumes that electromagnetic energy is emitted from, and absorbed by, matter in discrete/fixed amounts or packets.</a:t>
            </a:r>
          </a:p>
        </p:txBody>
      </p:sp>
      <p:sp>
        <p:nvSpPr>
          <p:cNvPr id="4" name="TextBox 3"/>
          <p:cNvSpPr txBox="1"/>
          <p:nvPr/>
        </p:nvSpPr>
        <p:spPr>
          <a:xfrm>
            <a:off x="1739819" y="2743200"/>
            <a:ext cx="5894562" cy="1384995"/>
          </a:xfrm>
          <a:prstGeom prst="rect">
            <a:avLst/>
          </a:prstGeom>
          <a:noFill/>
        </p:spPr>
        <p:txBody>
          <a:bodyPr wrap="none">
            <a:spAutoFit/>
          </a:bodyPr>
          <a:lstStyle/>
          <a:p>
            <a:pPr algn="ctr" fontAlgn="auto">
              <a:spcBef>
                <a:spcPts val="0"/>
              </a:spcBef>
              <a:spcAft>
                <a:spcPts val="0"/>
              </a:spcAft>
              <a:defRPr/>
            </a:pPr>
            <a:r>
              <a:rPr lang="en-US" sz="2800" dirty="0">
                <a:latin typeface="+mn-lt"/>
              </a:rPr>
              <a:t>Each packet of electromagnetic energy </a:t>
            </a:r>
            <a:endParaRPr lang="en-US" sz="2800" dirty="0" smtClean="0">
              <a:latin typeface="+mn-lt"/>
            </a:endParaRPr>
          </a:p>
          <a:p>
            <a:pPr algn="ctr" fontAlgn="auto">
              <a:spcBef>
                <a:spcPts val="0"/>
              </a:spcBef>
              <a:spcAft>
                <a:spcPts val="0"/>
              </a:spcAft>
              <a:defRPr/>
            </a:pPr>
            <a:r>
              <a:rPr lang="en-US" sz="2800" dirty="0" smtClean="0">
                <a:latin typeface="+mn-lt"/>
              </a:rPr>
              <a:t>emitted, </a:t>
            </a:r>
            <a:r>
              <a:rPr lang="en-US" sz="2800" dirty="0">
                <a:latin typeface="+mn-lt"/>
              </a:rPr>
              <a:t>or </a:t>
            </a:r>
            <a:r>
              <a:rPr lang="en-US" sz="2800" dirty="0" smtClean="0">
                <a:latin typeface="+mn-lt"/>
              </a:rPr>
              <a:t>absorbed, </a:t>
            </a:r>
            <a:r>
              <a:rPr lang="en-US" sz="2800" dirty="0">
                <a:latin typeface="+mn-lt"/>
              </a:rPr>
              <a:t>is called a </a:t>
            </a:r>
            <a:endParaRPr lang="en-US" sz="2800" dirty="0" smtClean="0">
              <a:latin typeface="+mn-lt"/>
            </a:endParaRPr>
          </a:p>
          <a:p>
            <a:pPr algn="ctr" fontAlgn="auto">
              <a:spcBef>
                <a:spcPts val="0"/>
              </a:spcBef>
              <a:spcAft>
                <a:spcPts val="0"/>
              </a:spcAft>
              <a:defRPr/>
            </a:pPr>
            <a:r>
              <a:rPr lang="en-US" sz="2800" dirty="0" smtClean="0">
                <a:solidFill>
                  <a:schemeClr val="accent5">
                    <a:lumMod val="75000"/>
                  </a:schemeClr>
                </a:solidFill>
                <a:latin typeface="+mn-lt"/>
              </a:rPr>
              <a:t>quantum (quantities) </a:t>
            </a:r>
            <a:r>
              <a:rPr lang="en-US" sz="2800" dirty="0" smtClean="0">
                <a:latin typeface="+mn-lt"/>
              </a:rPr>
              <a:t>of energy.</a:t>
            </a:r>
            <a:endParaRPr lang="en-US" sz="2800" dirty="0">
              <a:latin typeface="+mn-lt"/>
            </a:endParaRPr>
          </a:p>
        </p:txBody>
      </p:sp>
      <p:sp>
        <p:nvSpPr>
          <p:cNvPr id="2" name="AutoShape 2" descr="Image result for quantum"/>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0699" y="4510530"/>
            <a:ext cx="3352801" cy="18775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Autofit/>
          </a:bodyPr>
          <a:lstStyle/>
          <a:p>
            <a:pPr eaLnBrk="1" fontAlgn="auto" hangingPunct="1">
              <a:spcAft>
                <a:spcPts val="0"/>
              </a:spcAft>
              <a:defRPr/>
            </a:pPr>
            <a:r>
              <a:rPr lang="en-US" sz="3600" dirty="0" smtClean="0"/>
              <a:t>Light is sent out in quanta called </a:t>
            </a:r>
            <a:r>
              <a:rPr lang="en-US" sz="3600" dirty="0" smtClean="0">
                <a:solidFill>
                  <a:schemeClr val="accent5">
                    <a:lumMod val="75000"/>
                  </a:schemeClr>
                </a:solidFill>
              </a:rPr>
              <a:t>photons</a:t>
            </a:r>
            <a:r>
              <a:rPr lang="en-US" sz="3600" dirty="0" smtClean="0"/>
              <a:t>.</a:t>
            </a:r>
            <a:endParaRPr lang="en-US" sz="3600" dirty="0"/>
          </a:p>
        </p:txBody>
      </p:sp>
      <p:sp>
        <p:nvSpPr>
          <p:cNvPr id="4" name="TextBox 3"/>
          <p:cNvSpPr txBox="1">
            <a:spLocks noChangeArrowheads="1"/>
          </p:cNvSpPr>
          <p:nvPr/>
        </p:nvSpPr>
        <p:spPr bwMode="auto">
          <a:xfrm>
            <a:off x="2327275" y="2447925"/>
            <a:ext cx="4454525" cy="523875"/>
          </a:xfrm>
          <a:prstGeom prst="rect">
            <a:avLst/>
          </a:prstGeom>
          <a:noFill/>
          <a:ln w="9525">
            <a:noFill/>
            <a:miter lim="800000"/>
            <a:headEnd/>
            <a:tailEnd/>
          </a:ln>
        </p:spPr>
        <p:txBody>
          <a:bodyPr wrap="none">
            <a:spAutoFit/>
          </a:bodyPr>
          <a:lstStyle/>
          <a:p>
            <a:r>
              <a:rPr lang="en-US" sz="2800" dirty="0">
                <a:latin typeface="Calibri" pitchFamily="34" charset="0"/>
              </a:rPr>
              <a:t>Energy of a photon of light is:</a:t>
            </a:r>
          </a:p>
        </p:txBody>
      </p:sp>
      <p:sp>
        <p:nvSpPr>
          <p:cNvPr id="5" name="TextBox 4"/>
          <p:cNvSpPr txBox="1"/>
          <p:nvPr/>
        </p:nvSpPr>
        <p:spPr>
          <a:xfrm>
            <a:off x="533400" y="2943225"/>
            <a:ext cx="3322638" cy="1323975"/>
          </a:xfrm>
          <a:prstGeom prst="rect">
            <a:avLst/>
          </a:prstGeom>
          <a:noFill/>
        </p:spPr>
        <p:txBody>
          <a:bodyPr wrap="none">
            <a:spAutoFit/>
          </a:bodyPr>
          <a:lstStyle/>
          <a:p>
            <a:pPr fontAlgn="auto">
              <a:spcBef>
                <a:spcPts val="0"/>
              </a:spcBef>
              <a:spcAft>
                <a:spcPts val="0"/>
              </a:spcAft>
              <a:defRPr/>
            </a:pPr>
            <a:r>
              <a:rPr lang="en-US" sz="4000" dirty="0" err="1">
                <a:solidFill>
                  <a:schemeClr val="tx2">
                    <a:lumMod val="60000"/>
                    <a:lumOff val="40000"/>
                  </a:schemeClr>
                </a:solidFill>
                <a:latin typeface="+mn-lt"/>
              </a:rPr>
              <a:t>E</a:t>
            </a:r>
            <a:r>
              <a:rPr lang="en-US" sz="4000" baseline="-25000" dirty="0" err="1">
                <a:solidFill>
                  <a:schemeClr val="tx2">
                    <a:lumMod val="60000"/>
                    <a:lumOff val="40000"/>
                  </a:schemeClr>
                </a:solidFill>
                <a:latin typeface="+mn-lt"/>
              </a:rPr>
              <a:t>photon</a:t>
            </a:r>
            <a:r>
              <a:rPr lang="en-US" sz="4000" dirty="0">
                <a:solidFill>
                  <a:schemeClr val="tx2">
                    <a:lumMod val="60000"/>
                    <a:lumOff val="40000"/>
                  </a:schemeClr>
                </a:solidFill>
                <a:latin typeface="+mn-lt"/>
              </a:rPr>
              <a:t> = </a:t>
            </a:r>
            <a:r>
              <a:rPr lang="en-US" sz="4000" dirty="0" err="1">
                <a:solidFill>
                  <a:schemeClr val="tx2">
                    <a:lumMod val="60000"/>
                    <a:lumOff val="40000"/>
                  </a:schemeClr>
                </a:solidFill>
                <a:latin typeface="+mn-lt"/>
              </a:rPr>
              <a:t>hf</a:t>
            </a:r>
            <a:r>
              <a:rPr lang="en-US" sz="4000" dirty="0">
                <a:solidFill>
                  <a:schemeClr val="tx2">
                    <a:lumMod val="60000"/>
                    <a:lumOff val="40000"/>
                  </a:schemeClr>
                </a:solidFill>
                <a:latin typeface="+mn-lt"/>
              </a:rPr>
              <a:t> = </a:t>
            </a:r>
            <a:r>
              <a:rPr lang="en-US" sz="4000" u="sng" dirty="0" err="1">
                <a:solidFill>
                  <a:schemeClr val="tx2">
                    <a:lumMod val="60000"/>
                    <a:lumOff val="40000"/>
                  </a:schemeClr>
                </a:solidFill>
                <a:latin typeface="+mn-lt"/>
              </a:rPr>
              <a:t>hc</a:t>
            </a:r>
            <a:endParaRPr lang="en-US" sz="4000" u="sng" dirty="0">
              <a:solidFill>
                <a:schemeClr val="tx2">
                  <a:lumMod val="60000"/>
                  <a:lumOff val="40000"/>
                </a:schemeClr>
              </a:solidFill>
              <a:latin typeface="+mn-lt"/>
            </a:endParaRPr>
          </a:p>
          <a:p>
            <a:pPr fontAlgn="auto">
              <a:spcBef>
                <a:spcPts val="0"/>
              </a:spcBef>
              <a:spcAft>
                <a:spcPts val="0"/>
              </a:spcAft>
              <a:defRPr/>
            </a:pPr>
            <a:r>
              <a:rPr lang="en-US" sz="4000" dirty="0">
                <a:solidFill>
                  <a:schemeClr val="tx2">
                    <a:lumMod val="60000"/>
                    <a:lumOff val="40000"/>
                  </a:schemeClr>
                </a:solidFill>
                <a:latin typeface="+mn-lt"/>
              </a:rPr>
              <a:t>                        </a:t>
            </a:r>
            <a:r>
              <a:rPr lang="el-GR" sz="4000" dirty="0">
                <a:solidFill>
                  <a:schemeClr val="tx2">
                    <a:lumMod val="60000"/>
                    <a:lumOff val="40000"/>
                  </a:schemeClr>
                </a:solidFill>
                <a:latin typeface="+mn-lt"/>
              </a:rPr>
              <a:t>λ</a:t>
            </a:r>
            <a:endParaRPr lang="en-US" sz="4000" dirty="0">
              <a:solidFill>
                <a:schemeClr val="tx2">
                  <a:lumMod val="60000"/>
                  <a:lumOff val="40000"/>
                </a:schemeClr>
              </a:solidFill>
              <a:latin typeface="+mn-lt"/>
            </a:endParaRPr>
          </a:p>
        </p:txBody>
      </p:sp>
      <p:sp>
        <p:nvSpPr>
          <p:cNvPr id="6" name="TextBox 5"/>
          <p:cNvSpPr txBox="1"/>
          <p:nvPr/>
        </p:nvSpPr>
        <p:spPr>
          <a:xfrm>
            <a:off x="228605" y="914400"/>
            <a:ext cx="8804012" cy="1384995"/>
          </a:xfrm>
          <a:prstGeom prst="rect">
            <a:avLst/>
          </a:prstGeom>
          <a:noFill/>
        </p:spPr>
        <p:txBody>
          <a:bodyPr wrap="none" rtlCol="0">
            <a:spAutoFit/>
          </a:bodyPr>
          <a:lstStyle/>
          <a:p>
            <a:pPr algn="ctr"/>
            <a:r>
              <a:rPr lang="en-US" sz="2800" dirty="0" smtClean="0"/>
              <a:t>The amount of energy in each packet depends on the </a:t>
            </a:r>
          </a:p>
          <a:p>
            <a:pPr algn="ctr"/>
            <a:r>
              <a:rPr lang="en-US" sz="2800" dirty="0" smtClean="0"/>
              <a:t>color </a:t>
            </a:r>
            <a:r>
              <a:rPr lang="en-US" sz="2800" u="sng" dirty="0" smtClean="0"/>
              <a:t>(frequency) </a:t>
            </a:r>
            <a:r>
              <a:rPr lang="en-US" sz="2800" dirty="0" smtClean="0"/>
              <a:t>of light being shone on the metal </a:t>
            </a:r>
          </a:p>
          <a:p>
            <a:pPr algn="ctr"/>
            <a:r>
              <a:rPr lang="en-US" sz="2800" u="sng" dirty="0" smtClean="0"/>
              <a:t>NOT the brightness</a:t>
            </a:r>
            <a:r>
              <a:rPr lang="en-US" sz="2800" dirty="0" smtClean="0"/>
              <a:t> of the light.</a:t>
            </a:r>
            <a:endParaRPr lang="en-US" sz="2800" dirty="0"/>
          </a:p>
        </p:txBody>
      </p:sp>
      <p:pic>
        <p:nvPicPr>
          <p:cNvPr id="2050" name="Picture 2" descr="http://hyperphysics.phy-astr.gsu.edu/hbase/imgmod2/pelec.gif"/>
          <p:cNvPicPr>
            <a:picLocks noChangeAspect="1" noChangeArrowheads="1"/>
          </p:cNvPicPr>
          <p:nvPr/>
        </p:nvPicPr>
        <p:blipFill rotWithShape="1">
          <a:blip r:embed="rId2">
            <a:extLst>
              <a:ext uri="{28A0092B-C50C-407E-A947-70E740481C1C}">
                <a14:useLocalDpi xmlns:a14="http://schemas.microsoft.com/office/drawing/2010/main" val="0"/>
              </a:ext>
            </a:extLst>
          </a:blip>
          <a:srcRect t="14422" b="11953"/>
          <a:stretch/>
        </p:blipFill>
        <p:spPr bwMode="auto">
          <a:xfrm>
            <a:off x="2057400" y="4038600"/>
            <a:ext cx="5407180" cy="24892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a:spLocks noChangeArrowheads="1"/>
          </p:cNvSpPr>
          <p:nvPr/>
        </p:nvSpPr>
        <p:spPr bwMode="auto">
          <a:xfrm>
            <a:off x="4235915" y="3165474"/>
            <a:ext cx="4796698" cy="369332"/>
          </a:xfrm>
          <a:prstGeom prst="rect">
            <a:avLst/>
          </a:prstGeom>
          <a:noFill/>
          <a:ln w="9525">
            <a:noFill/>
            <a:miter lim="800000"/>
            <a:headEnd/>
            <a:tailEnd/>
          </a:ln>
        </p:spPr>
        <p:txBody>
          <a:bodyPr wrap="none">
            <a:spAutoFit/>
          </a:bodyPr>
          <a:lstStyle/>
          <a:p>
            <a:r>
              <a:rPr lang="en-US" i="1" dirty="0">
                <a:latin typeface="Calibri" pitchFamily="34" charset="0"/>
              </a:rPr>
              <a:t>h</a:t>
            </a:r>
            <a:r>
              <a:rPr lang="en-US" dirty="0">
                <a:latin typeface="Calibri" pitchFamily="34" charset="0"/>
              </a:rPr>
              <a:t> is called Planck’s constant and is 6.63 x 10</a:t>
            </a:r>
            <a:r>
              <a:rPr lang="en-US" baseline="30000" dirty="0">
                <a:latin typeface="Calibri" pitchFamily="34" charset="0"/>
              </a:rPr>
              <a:t>-34</a:t>
            </a:r>
            <a:r>
              <a:rPr lang="en-US" dirty="0">
                <a:latin typeface="Calibri" pitchFamily="34" charset="0"/>
              </a:rPr>
              <a:t> J•s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457200" y="0"/>
            <a:ext cx="8229600" cy="1143000"/>
          </a:xfrm>
        </p:spPr>
        <p:txBody>
          <a:bodyPr/>
          <a:lstStyle/>
          <a:p>
            <a:pPr eaLnBrk="1" hangingPunct="1"/>
            <a:r>
              <a:rPr lang="en-US" sz="3200" smtClean="0"/>
              <a:t>In which part of the electromagnetic spectrum does a photon have the most energy?</a:t>
            </a:r>
          </a:p>
        </p:txBody>
      </p:sp>
      <p:sp>
        <p:nvSpPr>
          <p:cNvPr id="4" name="TextBox 3"/>
          <p:cNvSpPr txBox="1"/>
          <p:nvPr/>
        </p:nvSpPr>
        <p:spPr>
          <a:xfrm>
            <a:off x="1752600" y="1401762"/>
            <a:ext cx="1344613" cy="708025"/>
          </a:xfrm>
          <a:prstGeom prst="rect">
            <a:avLst/>
          </a:prstGeom>
          <a:noFill/>
        </p:spPr>
        <p:txBody>
          <a:bodyPr wrap="none">
            <a:spAutoFit/>
          </a:bodyPr>
          <a:lstStyle/>
          <a:p>
            <a:pPr fontAlgn="auto">
              <a:spcBef>
                <a:spcPts val="0"/>
              </a:spcBef>
              <a:spcAft>
                <a:spcPts val="0"/>
              </a:spcAft>
              <a:defRPr/>
            </a:pPr>
            <a:r>
              <a:rPr lang="en-US" sz="4000" dirty="0">
                <a:solidFill>
                  <a:schemeClr val="accent5">
                    <a:lumMod val="75000"/>
                  </a:schemeClr>
                </a:solidFill>
                <a:latin typeface="+mn-lt"/>
              </a:rPr>
              <a:t>E = </a:t>
            </a:r>
            <a:r>
              <a:rPr lang="en-US" sz="4000" dirty="0" err="1">
                <a:solidFill>
                  <a:schemeClr val="accent5">
                    <a:lumMod val="75000"/>
                  </a:schemeClr>
                </a:solidFill>
                <a:latin typeface="+mn-lt"/>
              </a:rPr>
              <a:t>hf</a:t>
            </a:r>
            <a:endParaRPr lang="en-US" sz="4000" dirty="0">
              <a:solidFill>
                <a:schemeClr val="accent5">
                  <a:lumMod val="75000"/>
                </a:schemeClr>
              </a:solidFill>
              <a:latin typeface="+mn-lt"/>
            </a:endParaRPr>
          </a:p>
        </p:txBody>
      </p:sp>
      <p:cxnSp>
        <p:nvCxnSpPr>
          <p:cNvPr id="6" name="Straight Arrow Connector 5"/>
          <p:cNvCxnSpPr/>
          <p:nvPr/>
        </p:nvCxnSpPr>
        <p:spPr>
          <a:xfrm rot="5400000" flipH="1" flipV="1">
            <a:off x="1447801" y="1706562"/>
            <a:ext cx="4572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flipH="1" flipV="1">
            <a:off x="2896394" y="1705768"/>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20485" name="Picture 2"/>
          <p:cNvPicPr>
            <a:picLocks noChangeAspect="1" noChangeArrowheads="1"/>
          </p:cNvPicPr>
          <p:nvPr/>
        </p:nvPicPr>
        <p:blipFill>
          <a:blip r:embed="rId2"/>
          <a:srcRect/>
          <a:stretch>
            <a:fillRect/>
          </a:stretch>
        </p:blipFill>
        <p:spPr bwMode="auto">
          <a:xfrm>
            <a:off x="304800" y="2239962"/>
            <a:ext cx="8610600" cy="40782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457200" y="457200"/>
            <a:ext cx="8229600" cy="1143000"/>
          </a:xfrm>
        </p:spPr>
        <p:txBody>
          <a:bodyPr/>
          <a:lstStyle/>
          <a:p>
            <a:pPr eaLnBrk="1" hangingPunct="1"/>
            <a:r>
              <a:rPr lang="en-US" sz="3200" dirty="0" smtClean="0"/>
              <a:t>A photon of orange light has a frequency of about 5 x 10</a:t>
            </a:r>
            <a:r>
              <a:rPr lang="en-US" sz="3200" baseline="30000" dirty="0" smtClean="0"/>
              <a:t>14</a:t>
            </a:r>
            <a:r>
              <a:rPr lang="en-US" sz="3200" dirty="0" smtClean="0"/>
              <a:t> Hz.  What is the energy associated with this photon?</a:t>
            </a:r>
          </a:p>
        </p:txBody>
      </p:sp>
      <p:sp>
        <p:nvSpPr>
          <p:cNvPr id="2" name="TextBox 1"/>
          <p:cNvSpPr txBox="1"/>
          <p:nvPr/>
        </p:nvSpPr>
        <p:spPr>
          <a:xfrm>
            <a:off x="561396" y="2133600"/>
            <a:ext cx="1925207" cy="584775"/>
          </a:xfrm>
          <a:prstGeom prst="rect">
            <a:avLst/>
          </a:prstGeom>
          <a:noFill/>
        </p:spPr>
        <p:txBody>
          <a:bodyPr wrap="none" rtlCol="0">
            <a:spAutoFit/>
          </a:bodyPr>
          <a:lstStyle/>
          <a:p>
            <a:r>
              <a:rPr lang="en-US" sz="3200" dirty="0" err="1" smtClean="0">
                <a:latin typeface="+mn-lt"/>
              </a:rPr>
              <a:t>E</a:t>
            </a:r>
            <a:r>
              <a:rPr lang="en-US" sz="3200" baseline="-25000" dirty="0" err="1" smtClean="0">
                <a:latin typeface="+mn-lt"/>
              </a:rPr>
              <a:t>photon</a:t>
            </a:r>
            <a:r>
              <a:rPr lang="en-US" sz="3200" dirty="0" smtClean="0">
                <a:latin typeface="+mn-lt"/>
              </a:rPr>
              <a:t> = </a:t>
            </a:r>
            <a:r>
              <a:rPr lang="en-US" sz="3200" dirty="0" err="1" smtClean="0">
                <a:latin typeface="+mn-lt"/>
              </a:rPr>
              <a:t>hf</a:t>
            </a:r>
            <a:endParaRPr lang="en-US" sz="3200" dirty="0">
              <a:latin typeface="+mn-lt"/>
            </a:endParaRPr>
          </a:p>
        </p:txBody>
      </p:sp>
      <p:sp>
        <p:nvSpPr>
          <p:cNvPr id="4" name="TextBox 3"/>
          <p:cNvSpPr txBox="1"/>
          <p:nvPr/>
        </p:nvSpPr>
        <p:spPr>
          <a:xfrm>
            <a:off x="589393" y="2844225"/>
            <a:ext cx="6395212" cy="584775"/>
          </a:xfrm>
          <a:prstGeom prst="rect">
            <a:avLst/>
          </a:prstGeom>
          <a:noFill/>
        </p:spPr>
        <p:txBody>
          <a:bodyPr wrap="none" rtlCol="0">
            <a:spAutoFit/>
          </a:bodyPr>
          <a:lstStyle/>
          <a:p>
            <a:r>
              <a:rPr lang="en-US" sz="3200" dirty="0" err="1" smtClean="0">
                <a:latin typeface="+mn-lt"/>
              </a:rPr>
              <a:t>E</a:t>
            </a:r>
            <a:r>
              <a:rPr lang="en-US" sz="3200" baseline="-25000" dirty="0" err="1" smtClean="0">
                <a:latin typeface="+mn-lt"/>
              </a:rPr>
              <a:t>photon</a:t>
            </a:r>
            <a:r>
              <a:rPr lang="en-US" sz="3200" dirty="0" smtClean="0">
                <a:latin typeface="+mn-lt"/>
              </a:rPr>
              <a:t> = (6.63 x 10</a:t>
            </a:r>
            <a:r>
              <a:rPr lang="en-US" sz="3200" baseline="30000" dirty="0" smtClean="0">
                <a:latin typeface="+mn-lt"/>
              </a:rPr>
              <a:t>-34</a:t>
            </a:r>
            <a:r>
              <a:rPr lang="en-US" sz="3200" dirty="0" smtClean="0">
                <a:latin typeface="+mn-lt"/>
              </a:rPr>
              <a:t> J s)(</a:t>
            </a:r>
            <a:r>
              <a:rPr lang="en-US" sz="3200" dirty="0">
                <a:latin typeface="+mn-lt"/>
              </a:rPr>
              <a:t>5 x 10</a:t>
            </a:r>
            <a:r>
              <a:rPr lang="en-US" sz="3200" baseline="30000" dirty="0">
                <a:latin typeface="+mn-lt"/>
              </a:rPr>
              <a:t>14</a:t>
            </a:r>
            <a:r>
              <a:rPr lang="en-US" sz="3200" dirty="0">
                <a:latin typeface="+mn-lt"/>
              </a:rPr>
              <a:t> </a:t>
            </a:r>
            <a:r>
              <a:rPr lang="en-US" sz="3200" dirty="0" smtClean="0">
                <a:latin typeface="+mn-lt"/>
              </a:rPr>
              <a:t>Hz)</a:t>
            </a:r>
            <a:endParaRPr lang="en-US" sz="3200" dirty="0">
              <a:latin typeface="+mn-lt"/>
            </a:endParaRPr>
          </a:p>
        </p:txBody>
      </p:sp>
      <p:sp>
        <p:nvSpPr>
          <p:cNvPr id="5" name="TextBox 4"/>
          <p:cNvSpPr txBox="1"/>
          <p:nvPr/>
        </p:nvSpPr>
        <p:spPr>
          <a:xfrm>
            <a:off x="589393" y="3682425"/>
            <a:ext cx="3474541" cy="584775"/>
          </a:xfrm>
          <a:prstGeom prst="rect">
            <a:avLst/>
          </a:prstGeom>
          <a:noFill/>
        </p:spPr>
        <p:txBody>
          <a:bodyPr wrap="none" rtlCol="0">
            <a:spAutoFit/>
          </a:bodyPr>
          <a:lstStyle/>
          <a:p>
            <a:r>
              <a:rPr lang="en-US" sz="3200" dirty="0" err="1" smtClean="0">
                <a:latin typeface="+mn-lt"/>
              </a:rPr>
              <a:t>E</a:t>
            </a:r>
            <a:r>
              <a:rPr lang="en-US" sz="3200" baseline="-25000" dirty="0" err="1" smtClean="0">
                <a:latin typeface="+mn-lt"/>
              </a:rPr>
              <a:t>photon</a:t>
            </a:r>
            <a:r>
              <a:rPr lang="en-US" sz="3200" dirty="0" smtClean="0">
                <a:latin typeface="+mn-lt"/>
              </a:rPr>
              <a:t> = 3.3 x 10</a:t>
            </a:r>
            <a:r>
              <a:rPr lang="en-US" sz="3200" baseline="30000" dirty="0" smtClean="0">
                <a:latin typeface="+mn-lt"/>
              </a:rPr>
              <a:t>-19</a:t>
            </a:r>
            <a:r>
              <a:rPr lang="en-US" sz="3200" dirty="0" smtClean="0">
                <a:latin typeface="+mn-lt"/>
              </a:rPr>
              <a:t> J</a:t>
            </a:r>
            <a:endParaRPr lang="en-US" sz="32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457200" y="-228600"/>
            <a:ext cx="8229600" cy="1143000"/>
          </a:xfrm>
        </p:spPr>
        <p:txBody>
          <a:bodyPr/>
          <a:lstStyle/>
          <a:p>
            <a:pPr eaLnBrk="1" hangingPunct="1"/>
            <a:r>
              <a:rPr lang="en-US" smtClean="0"/>
              <a:t>Try this…</a:t>
            </a:r>
          </a:p>
        </p:txBody>
      </p:sp>
      <p:sp>
        <p:nvSpPr>
          <p:cNvPr id="22530" name="Content Placeholder 2"/>
          <p:cNvSpPr>
            <a:spLocks noGrp="1"/>
          </p:cNvSpPr>
          <p:nvPr>
            <p:ph idx="1"/>
          </p:nvPr>
        </p:nvSpPr>
        <p:spPr>
          <a:xfrm>
            <a:off x="457200" y="685800"/>
            <a:ext cx="8229600" cy="1295400"/>
          </a:xfrm>
        </p:spPr>
        <p:txBody>
          <a:bodyPr/>
          <a:lstStyle/>
          <a:p>
            <a:pPr eaLnBrk="1" hangingPunct="1">
              <a:buFont typeface="Arial" charset="0"/>
              <a:buNone/>
            </a:pPr>
            <a:r>
              <a:rPr lang="en-US" sz="2400" dirty="0" smtClean="0"/>
              <a:t>The energy of a photon is 2.11 eV.  </a:t>
            </a:r>
          </a:p>
          <a:p>
            <a:pPr marL="457200" indent="-457200" eaLnBrk="1" hangingPunct="1">
              <a:buFont typeface="Arial" charset="0"/>
              <a:buAutoNum type="alphaLcPeriod"/>
            </a:pPr>
            <a:r>
              <a:rPr lang="en-US" sz="2400" dirty="0" smtClean="0"/>
              <a:t>Determine the energy of the photon in Joules.  </a:t>
            </a:r>
          </a:p>
          <a:p>
            <a:pPr marL="457200" indent="-457200" eaLnBrk="1" hangingPunct="1">
              <a:buFont typeface="Arial" charset="0"/>
              <a:buAutoNum type="alphaLcPeriod"/>
            </a:pPr>
            <a:r>
              <a:rPr lang="en-US" sz="2400" dirty="0" smtClean="0"/>
              <a:t>Determine the frequency of the photon.  </a:t>
            </a:r>
          </a:p>
          <a:p>
            <a:pPr marL="457200" indent="-457200" eaLnBrk="1" hangingPunct="1">
              <a:buFont typeface="Arial" charset="0"/>
              <a:buAutoNum type="alphaLcPeriod"/>
            </a:pPr>
            <a:r>
              <a:rPr lang="en-US" sz="2400" dirty="0" smtClean="0"/>
              <a:t>Determine the color of light associated with the photon.</a:t>
            </a:r>
          </a:p>
        </p:txBody>
      </p:sp>
      <p:sp>
        <p:nvSpPr>
          <p:cNvPr id="4" name="TextBox 3"/>
          <p:cNvSpPr txBox="1">
            <a:spLocks noChangeArrowheads="1"/>
          </p:cNvSpPr>
          <p:nvPr/>
        </p:nvSpPr>
        <p:spPr bwMode="auto">
          <a:xfrm>
            <a:off x="457200" y="2620962"/>
            <a:ext cx="2885726" cy="461665"/>
          </a:xfrm>
          <a:prstGeom prst="rect">
            <a:avLst/>
          </a:prstGeom>
          <a:noFill/>
          <a:ln w="9525">
            <a:noFill/>
            <a:miter lim="800000"/>
            <a:headEnd/>
            <a:tailEnd/>
          </a:ln>
        </p:spPr>
        <p:txBody>
          <a:bodyPr wrap="none">
            <a:spAutoFit/>
          </a:bodyPr>
          <a:lstStyle/>
          <a:p>
            <a:r>
              <a:rPr lang="en-US" sz="2400" dirty="0" smtClean="0">
                <a:latin typeface="Calibri" pitchFamily="34" charset="0"/>
              </a:rPr>
              <a:t>a. 1 </a:t>
            </a:r>
            <a:r>
              <a:rPr lang="en-US" sz="2400" dirty="0">
                <a:latin typeface="Calibri" pitchFamily="34" charset="0"/>
              </a:rPr>
              <a:t>eV = 1.60 x 10</a:t>
            </a:r>
            <a:r>
              <a:rPr lang="en-US" sz="2400" baseline="30000" dirty="0">
                <a:latin typeface="Calibri" pitchFamily="34" charset="0"/>
              </a:rPr>
              <a:t>-19</a:t>
            </a:r>
            <a:r>
              <a:rPr lang="en-US" sz="2400" dirty="0">
                <a:latin typeface="Calibri" pitchFamily="34" charset="0"/>
              </a:rPr>
              <a:t> J</a:t>
            </a:r>
          </a:p>
        </p:txBody>
      </p:sp>
      <p:sp>
        <p:nvSpPr>
          <p:cNvPr id="5" name="TextBox 4"/>
          <p:cNvSpPr txBox="1">
            <a:spLocks noChangeArrowheads="1"/>
          </p:cNvSpPr>
          <p:nvPr/>
        </p:nvSpPr>
        <p:spPr bwMode="auto">
          <a:xfrm>
            <a:off x="685800" y="3230562"/>
            <a:ext cx="4948238" cy="461963"/>
          </a:xfrm>
          <a:prstGeom prst="rect">
            <a:avLst/>
          </a:prstGeom>
          <a:noFill/>
          <a:ln w="9525">
            <a:noFill/>
            <a:miter lim="800000"/>
            <a:headEnd/>
            <a:tailEnd/>
          </a:ln>
        </p:spPr>
        <p:txBody>
          <a:bodyPr wrap="none">
            <a:spAutoFit/>
          </a:bodyPr>
          <a:lstStyle/>
          <a:p>
            <a:r>
              <a:rPr lang="en-US" sz="2400">
                <a:latin typeface="Calibri" pitchFamily="34" charset="0"/>
              </a:rPr>
              <a:t>2.11 eV x 1.60 x 10</a:t>
            </a:r>
            <a:r>
              <a:rPr lang="en-US" sz="2400" baseline="30000">
                <a:latin typeface="Calibri" pitchFamily="34" charset="0"/>
              </a:rPr>
              <a:t>-19</a:t>
            </a:r>
            <a:r>
              <a:rPr lang="en-US" sz="2400">
                <a:latin typeface="Calibri" pitchFamily="34" charset="0"/>
              </a:rPr>
              <a:t> J = 3.38 x 10</a:t>
            </a:r>
            <a:r>
              <a:rPr lang="en-US" sz="2400" baseline="30000">
                <a:latin typeface="Calibri" pitchFamily="34" charset="0"/>
              </a:rPr>
              <a:t>-19</a:t>
            </a:r>
            <a:r>
              <a:rPr lang="en-US" sz="2400">
                <a:latin typeface="Calibri" pitchFamily="34" charset="0"/>
              </a:rPr>
              <a:t> J</a:t>
            </a:r>
          </a:p>
        </p:txBody>
      </p:sp>
      <p:sp>
        <p:nvSpPr>
          <p:cNvPr id="6" name="TextBox 5"/>
          <p:cNvSpPr txBox="1">
            <a:spLocks noChangeArrowheads="1"/>
          </p:cNvSpPr>
          <p:nvPr/>
        </p:nvSpPr>
        <p:spPr bwMode="auto">
          <a:xfrm>
            <a:off x="457200" y="3916362"/>
            <a:ext cx="1422954" cy="584775"/>
          </a:xfrm>
          <a:prstGeom prst="rect">
            <a:avLst/>
          </a:prstGeom>
          <a:noFill/>
          <a:ln w="9525">
            <a:noFill/>
            <a:miter lim="800000"/>
            <a:headEnd/>
            <a:tailEnd/>
          </a:ln>
        </p:spPr>
        <p:txBody>
          <a:bodyPr wrap="none">
            <a:spAutoFit/>
          </a:bodyPr>
          <a:lstStyle/>
          <a:p>
            <a:r>
              <a:rPr lang="en-US" sz="2400" dirty="0" smtClean="0">
                <a:latin typeface="Calibri" pitchFamily="34" charset="0"/>
              </a:rPr>
              <a:t>b. </a:t>
            </a:r>
            <a:r>
              <a:rPr lang="en-US" sz="3200" dirty="0" smtClean="0">
                <a:latin typeface="Calibri" pitchFamily="34" charset="0"/>
              </a:rPr>
              <a:t>E </a:t>
            </a:r>
            <a:r>
              <a:rPr lang="en-US" sz="3200" dirty="0">
                <a:latin typeface="Calibri" pitchFamily="34" charset="0"/>
              </a:rPr>
              <a:t>= </a:t>
            </a:r>
            <a:r>
              <a:rPr lang="en-US" sz="3200" dirty="0" err="1">
                <a:latin typeface="Calibri" pitchFamily="34" charset="0"/>
              </a:rPr>
              <a:t>hf</a:t>
            </a:r>
            <a:endParaRPr lang="en-US" sz="3200" dirty="0">
              <a:latin typeface="Calibri" pitchFamily="34" charset="0"/>
            </a:endParaRPr>
          </a:p>
        </p:txBody>
      </p:sp>
      <p:sp>
        <p:nvSpPr>
          <p:cNvPr id="7" name="TextBox 6"/>
          <p:cNvSpPr txBox="1">
            <a:spLocks noChangeArrowheads="1"/>
          </p:cNvSpPr>
          <p:nvPr/>
        </p:nvSpPr>
        <p:spPr bwMode="auto">
          <a:xfrm>
            <a:off x="685800" y="4525962"/>
            <a:ext cx="811213" cy="954088"/>
          </a:xfrm>
          <a:prstGeom prst="rect">
            <a:avLst/>
          </a:prstGeom>
          <a:noFill/>
          <a:ln w="9525">
            <a:noFill/>
            <a:miter lim="800000"/>
            <a:headEnd/>
            <a:tailEnd/>
          </a:ln>
        </p:spPr>
        <p:txBody>
          <a:bodyPr wrap="none">
            <a:spAutoFit/>
          </a:bodyPr>
          <a:lstStyle/>
          <a:p>
            <a:r>
              <a:rPr lang="en-US" sz="2800">
                <a:latin typeface="Calibri" pitchFamily="34" charset="0"/>
              </a:rPr>
              <a:t>f = </a:t>
            </a:r>
            <a:r>
              <a:rPr lang="en-US" sz="2800" u="sng">
                <a:latin typeface="Calibri" pitchFamily="34" charset="0"/>
              </a:rPr>
              <a:t>E</a:t>
            </a:r>
          </a:p>
          <a:p>
            <a:r>
              <a:rPr lang="en-US" sz="2800">
                <a:latin typeface="Calibri" pitchFamily="34" charset="0"/>
              </a:rPr>
              <a:t>     h</a:t>
            </a:r>
          </a:p>
        </p:txBody>
      </p:sp>
      <p:sp>
        <p:nvSpPr>
          <p:cNvPr id="8" name="TextBox 7"/>
          <p:cNvSpPr txBox="1">
            <a:spLocks noChangeArrowheads="1"/>
          </p:cNvSpPr>
          <p:nvPr/>
        </p:nvSpPr>
        <p:spPr bwMode="auto">
          <a:xfrm>
            <a:off x="1524000" y="4525962"/>
            <a:ext cx="2571750" cy="954088"/>
          </a:xfrm>
          <a:prstGeom prst="rect">
            <a:avLst/>
          </a:prstGeom>
          <a:noFill/>
          <a:ln w="9525">
            <a:noFill/>
            <a:miter lim="800000"/>
            <a:headEnd/>
            <a:tailEnd/>
          </a:ln>
        </p:spPr>
        <p:txBody>
          <a:bodyPr wrap="none">
            <a:spAutoFit/>
          </a:bodyPr>
          <a:lstStyle/>
          <a:p>
            <a:r>
              <a:rPr lang="en-US" sz="2800">
                <a:latin typeface="Calibri" pitchFamily="34" charset="0"/>
              </a:rPr>
              <a:t> = </a:t>
            </a:r>
            <a:r>
              <a:rPr lang="en-US" sz="2800" u="sng">
                <a:latin typeface="Calibri" pitchFamily="34" charset="0"/>
              </a:rPr>
              <a:t>3.38 x 10</a:t>
            </a:r>
            <a:r>
              <a:rPr lang="en-US" sz="2800" u="sng" baseline="30000">
                <a:latin typeface="Calibri" pitchFamily="34" charset="0"/>
              </a:rPr>
              <a:t>-19</a:t>
            </a:r>
            <a:r>
              <a:rPr lang="en-US" sz="2800" u="sng">
                <a:latin typeface="Calibri" pitchFamily="34" charset="0"/>
              </a:rPr>
              <a:t> J</a:t>
            </a:r>
          </a:p>
          <a:p>
            <a:r>
              <a:rPr lang="en-US" sz="2800">
                <a:latin typeface="Calibri" pitchFamily="34" charset="0"/>
              </a:rPr>
              <a:t>    6.63 x 10</a:t>
            </a:r>
            <a:r>
              <a:rPr lang="en-US" sz="2800" baseline="30000">
                <a:latin typeface="Calibri" pitchFamily="34" charset="0"/>
              </a:rPr>
              <a:t>-34</a:t>
            </a:r>
            <a:r>
              <a:rPr lang="en-US" sz="2800">
                <a:latin typeface="Calibri" pitchFamily="34" charset="0"/>
              </a:rPr>
              <a:t> J s</a:t>
            </a:r>
          </a:p>
        </p:txBody>
      </p:sp>
      <p:pic>
        <p:nvPicPr>
          <p:cNvPr id="19458" name="Picture 2"/>
          <p:cNvPicPr>
            <a:picLocks noChangeAspect="1" noChangeArrowheads="1"/>
          </p:cNvPicPr>
          <p:nvPr/>
        </p:nvPicPr>
        <p:blipFill>
          <a:blip r:embed="rId2"/>
          <a:srcRect/>
          <a:stretch>
            <a:fillRect/>
          </a:stretch>
        </p:blipFill>
        <p:spPr bwMode="auto">
          <a:xfrm>
            <a:off x="4648200" y="3883024"/>
            <a:ext cx="4324350" cy="2266950"/>
          </a:xfrm>
          <a:prstGeom prst="rect">
            <a:avLst/>
          </a:prstGeom>
          <a:noFill/>
          <a:ln w="9525">
            <a:noFill/>
            <a:miter lim="800000"/>
            <a:headEnd/>
            <a:tailEnd/>
          </a:ln>
        </p:spPr>
      </p:pic>
      <p:sp>
        <p:nvSpPr>
          <p:cNvPr id="10" name="TextBox 9"/>
          <p:cNvSpPr txBox="1">
            <a:spLocks noChangeArrowheads="1"/>
          </p:cNvSpPr>
          <p:nvPr/>
        </p:nvSpPr>
        <p:spPr bwMode="auto">
          <a:xfrm>
            <a:off x="1295400" y="5592762"/>
            <a:ext cx="2460625" cy="523875"/>
          </a:xfrm>
          <a:prstGeom prst="rect">
            <a:avLst/>
          </a:prstGeom>
          <a:noFill/>
          <a:ln w="9525">
            <a:noFill/>
            <a:miter lim="800000"/>
            <a:headEnd/>
            <a:tailEnd/>
          </a:ln>
        </p:spPr>
        <p:txBody>
          <a:bodyPr wrap="none">
            <a:spAutoFit/>
          </a:bodyPr>
          <a:lstStyle/>
          <a:p>
            <a:r>
              <a:rPr lang="en-US" sz="2800">
                <a:latin typeface="Calibri" pitchFamily="34" charset="0"/>
              </a:rPr>
              <a:t>= 5.10 x 10</a:t>
            </a:r>
            <a:r>
              <a:rPr lang="en-US" sz="2800" baseline="30000">
                <a:latin typeface="Calibri" pitchFamily="34" charset="0"/>
              </a:rPr>
              <a:t>14</a:t>
            </a:r>
            <a:r>
              <a:rPr lang="en-US" sz="2800">
                <a:latin typeface="Calibri" pitchFamily="34" charset="0"/>
              </a:rPr>
              <a:t> Hz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4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1143000"/>
          </a:xfrm>
        </p:spPr>
        <p:txBody>
          <a:bodyPr/>
          <a:lstStyle/>
          <a:p>
            <a:r>
              <a:rPr lang="en-US" sz="2800" dirty="0" smtClean="0"/>
              <a:t>The photoelectric effect demonstrates that when a photon in the visible light range is incident on a metal surface, the photon’s energy is completely absorbed and transferred to the emitted electron (photoelectron). </a:t>
            </a:r>
            <a:endParaRPr lang="en-US" sz="2800" dirty="0"/>
          </a:p>
        </p:txBody>
      </p:sp>
      <p:pic>
        <p:nvPicPr>
          <p:cNvPr id="9220" name="Picture 4" descr="http://drgstoothpix.com/wp-content/uploads/2012/10/photoelectric-effect-1.jpg"/>
          <p:cNvPicPr>
            <a:picLocks noChangeAspect="1" noChangeArrowheads="1"/>
          </p:cNvPicPr>
          <p:nvPr/>
        </p:nvPicPr>
        <p:blipFill rotWithShape="1">
          <a:blip r:embed="rId2">
            <a:extLst>
              <a:ext uri="{28A0092B-C50C-407E-A947-70E740481C1C}">
                <a14:useLocalDpi xmlns:a14="http://schemas.microsoft.com/office/drawing/2010/main" val="0"/>
              </a:ext>
            </a:extLst>
          </a:blip>
          <a:srcRect t="23429"/>
          <a:stretch/>
        </p:blipFill>
        <p:spPr bwMode="auto">
          <a:xfrm>
            <a:off x="1295400" y="2476500"/>
            <a:ext cx="6867537"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8892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t>Freeing electrons:</a:t>
            </a:r>
            <a:endParaRPr lang="en-US" dirty="0"/>
          </a:p>
        </p:txBody>
      </p:sp>
      <p:sp>
        <p:nvSpPr>
          <p:cNvPr id="3" name="Content Placeholder 2"/>
          <p:cNvSpPr>
            <a:spLocks noGrp="1"/>
          </p:cNvSpPr>
          <p:nvPr>
            <p:ph idx="1"/>
          </p:nvPr>
        </p:nvSpPr>
        <p:spPr>
          <a:xfrm>
            <a:off x="381000" y="838200"/>
            <a:ext cx="8229600" cy="4525963"/>
          </a:xfrm>
        </p:spPr>
        <p:txBody>
          <a:bodyPr/>
          <a:lstStyle/>
          <a:p>
            <a:pPr marL="0" indent="0">
              <a:buNone/>
            </a:pPr>
            <a:r>
              <a:rPr lang="en-US" sz="2800" dirty="0" smtClean="0">
                <a:solidFill>
                  <a:schemeClr val="accent4">
                    <a:lumMod val="75000"/>
                  </a:schemeClr>
                </a:solidFill>
              </a:rPr>
              <a:t>Electrons in a metal are held there by a binding energy (ionization potential).</a:t>
            </a:r>
          </a:p>
          <a:p>
            <a:pPr marL="0" indent="0">
              <a:buNone/>
            </a:pPr>
            <a:r>
              <a:rPr lang="en-US" sz="2800" dirty="0" smtClean="0"/>
              <a:t>Different atoms have specific binding energies (energy levels).</a:t>
            </a:r>
          </a:p>
          <a:p>
            <a:pPr marL="0" indent="0">
              <a:buNone/>
            </a:pPr>
            <a:r>
              <a:rPr lang="en-US" sz="2800" dirty="0" smtClean="0">
                <a:solidFill>
                  <a:schemeClr val="accent4">
                    <a:lumMod val="75000"/>
                  </a:schemeClr>
                </a:solidFill>
              </a:rPr>
              <a:t>If an electron absorbs that specific amount of energy it will become unbound and free.</a:t>
            </a:r>
          </a:p>
          <a:p>
            <a:pPr marL="0" indent="0">
              <a:buNone/>
            </a:pPr>
            <a:r>
              <a:rPr lang="en-US" sz="2800" dirty="0" smtClean="0"/>
              <a:t>This can only happen if the electron absorbs a SINGLE photon, all at once, that posses that amount of energy (work function).</a:t>
            </a:r>
          </a:p>
          <a:p>
            <a:pPr marL="0" indent="0">
              <a:buNone/>
            </a:pPr>
            <a:r>
              <a:rPr lang="en-US" sz="2800" dirty="0" smtClean="0">
                <a:solidFill>
                  <a:schemeClr val="accent4">
                    <a:lumMod val="75000"/>
                  </a:schemeClr>
                </a:solidFill>
              </a:rPr>
              <a:t>If there is “extra” energy associated with the incoming photon then this becomes the kinetic energy of the free electron.</a:t>
            </a:r>
            <a:endParaRPr lang="en-US" sz="2800" dirty="0">
              <a:solidFill>
                <a:schemeClr val="accent4">
                  <a:lumMod val="75000"/>
                </a:schemeClr>
              </a:solidFill>
            </a:endParaRPr>
          </a:p>
        </p:txBody>
      </p:sp>
    </p:spTree>
    <p:extLst>
      <p:ext uri="{BB962C8B-B14F-4D97-AF65-F5344CB8AC3E}">
        <p14:creationId xmlns:p14="http://schemas.microsoft.com/office/powerpoint/2010/main" val="3015065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5"/>
          <p:cNvSpPr/>
          <p:nvPr/>
        </p:nvSpPr>
        <p:spPr>
          <a:xfrm flipH="1">
            <a:off x="1066800" y="3124200"/>
            <a:ext cx="7262813" cy="2146300"/>
          </a:xfrm>
          <a:custGeom>
            <a:avLst/>
            <a:gdLst>
              <a:gd name="connsiteX0" fmla="*/ 0 w 7262037"/>
              <a:gd name="connsiteY0" fmla="*/ 40459 h 2145705"/>
              <a:gd name="connsiteX1" fmla="*/ 85060 w 7262037"/>
              <a:gd name="connsiteY1" fmla="*/ 51091 h 2145705"/>
              <a:gd name="connsiteX2" fmla="*/ 308344 w 7262037"/>
              <a:gd name="connsiteY2" fmla="*/ 72356 h 2145705"/>
              <a:gd name="connsiteX3" fmla="*/ 350874 w 7262037"/>
              <a:gd name="connsiteY3" fmla="*/ 82989 h 2145705"/>
              <a:gd name="connsiteX4" fmla="*/ 1424763 w 7262037"/>
              <a:gd name="connsiteY4" fmla="*/ 82989 h 2145705"/>
              <a:gd name="connsiteX5" fmla="*/ 2413590 w 7262037"/>
              <a:gd name="connsiteY5" fmla="*/ 104254 h 2145705"/>
              <a:gd name="connsiteX6" fmla="*/ 2477386 w 7262037"/>
              <a:gd name="connsiteY6" fmla="*/ 125519 h 2145705"/>
              <a:gd name="connsiteX7" fmla="*/ 2551814 w 7262037"/>
              <a:gd name="connsiteY7" fmla="*/ 168049 h 2145705"/>
              <a:gd name="connsiteX8" fmla="*/ 2604977 w 7262037"/>
              <a:gd name="connsiteY8" fmla="*/ 210580 h 2145705"/>
              <a:gd name="connsiteX9" fmla="*/ 2647507 w 7262037"/>
              <a:gd name="connsiteY9" fmla="*/ 242477 h 2145705"/>
              <a:gd name="connsiteX10" fmla="*/ 2679404 w 7262037"/>
              <a:gd name="connsiteY10" fmla="*/ 263742 h 2145705"/>
              <a:gd name="connsiteX11" fmla="*/ 2732567 w 7262037"/>
              <a:gd name="connsiteY11" fmla="*/ 316905 h 2145705"/>
              <a:gd name="connsiteX12" fmla="*/ 2785730 w 7262037"/>
              <a:gd name="connsiteY12" fmla="*/ 380701 h 2145705"/>
              <a:gd name="connsiteX13" fmla="*/ 2817628 w 7262037"/>
              <a:gd name="connsiteY13" fmla="*/ 391333 h 2145705"/>
              <a:gd name="connsiteX14" fmla="*/ 2860158 w 7262037"/>
              <a:gd name="connsiteY14" fmla="*/ 433863 h 2145705"/>
              <a:gd name="connsiteX15" fmla="*/ 2902688 w 7262037"/>
              <a:gd name="connsiteY15" fmla="*/ 497659 h 2145705"/>
              <a:gd name="connsiteX16" fmla="*/ 2945218 w 7262037"/>
              <a:gd name="connsiteY16" fmla="*/ 550821 h 2145705"/>
              <a:gd name="connsiteX17" fmla="*/ 2987749 w 7262037"/>
              <a:gd name="connsiteY17" fmla="*/ 625249 h 2145705"/>
              <a:gd name="connsiteX18" fmla="*/ 3009014 w 7262037"/>
              <a:gd name="connsiteY18" fmla="*/ 646515 h 2145705"/>
              <a:gd name="connsiteX19" fmla="*/ 3083442 w 7262037"/>
              <a:gd name="connsiteY19" fmla="*/ 795370 h 2145705"/>
              <a:gd name="connsiteX20" fmla="*/ 3104707 w 7262037"/>
              <a:gd name="connsiteY20" fmla="*/ 827268 h 2145705"/>
              <a:gd name="connsiteX21" fmla="*/ 3125972 w 7262037"/>
              <a:gd name="connsiteY21" fmla="*/ 859166 h 2145705"/>
              <a:gd name="connsiteX22" fmla="*/ 3157870 w 7262037"/>
              <a:gd name="connsiteY22" fmla="*/ 922961 h 2145705"/>
              <a:gd name="connsiteX23" fmla="*/ 3168502 w 7262037"/>
              <a:gd name="connsiteY23" fmla="*/ 965491 h 2145705"/>
              <a:gd name="connsiteX24" fmla="*/ 3189767 w 7262037"/>
              <a:gd name="connsiteY24" fmla="*/ 1018654 h 2145705"/>
              <a:gd name="connsiteX25" fmla="*/ 3242930 w 7262037"/>
              <a:gd name="connsiteY25" fmla="*/ 1093082 h 2145705"/>
              <a:gd name="connsiteX26" fmla="*/ 3285460 w 7262037"/>
              <a:gd name="connsiteY26" fmla="*/ 1135612 h 2145705"/>
              <a:gd name="connsiteX27" fmla="*/ 3306725 w 7262037"/>
              <a:gd name="connsiteY27" fmla="*/ 1167510 h 2145705"/>
              <a:gd name="connsiteX28" fmla="*/ 3338623 w 7262037"/>
              <a:gd name="connsiteY28" fmla="*/ 1210040 h 2145705"/>
              <a:gd name="connsiteX29" fmla="*/ 3402418 w 7262037"/>
              <a:gd name="connsiteY29" fmla="*/ 1273835 h 2145705"/>
              <a:gd name="connsiteX30" fmla="*/ 3487479 w 7262037"/>
              <a:gd name="connsiteY30" fmla="*/ 1358896 h 2145705"/>
              <a:gd name="connsiteX31" fmla="*/ 3519377 w 7262037"/>
              <a:gd name="connsiteY31" fmla="*/ 1390794 h 2145705"/>
              <a:gd name="connsiteX32" fmla="*/ 3583172 w 7262037"/>
              <a:gd name="connsiteY32" fmla="*/ 1433324 h 2145705"/>
              <a:gd name="connsiteX33" fmla="*/ 3604437 w 7262037"/>
              <a:gd name="connsiteY33" fmla="*/ 1465221 h 2145705"/>
              <a:gd name="connsiteX34" fmla="*/ 3700130 w 7262037"/>
              <a:gd name="connsiteY34" fmla="*/ 1550282 h 2145705"/>
              <a:gd name="connsiteX35" fmla="*/ 3785190 w 7262037"/>
              <a:gd name="connsiteY35" fmla="*/ 1624710 h 2145705"/>
              <a:gd name="connsiteX36" fmla="*/ 3880884 w 7262037"/>
              <a:gd name="connsiteY36" fmla="*/ 1709770 h 2145705"/>
              <a:gd name="connsiteX37" fmla="*/ 3912781 w 7262037"/>
              <a:gd name="connsiteY37" fmla="*/ 1741668 h 2145705"/>
              <a:gd name="connsiteX38" fmla="*/ 3976577 w 7262037"/>
              <a:gd name="connsiteY38" fmla="*/ 1784198 h 2145705"/>
              <a:gd name="connsiteX39" fmla="*/ 4040372 w 7262037"/>
              <a:gd name="connsiteY39" fmla="*/ 1826728 h 2145705"/>
              <a:gd name="connsiteX40" fmla="*/ 4082902 w 7262037"/>
              <a:gd name="connsiteY40" fmla="*/ 1858626 h 2145705"/>
              <a:gd name="connsiteX41" fmla="*/ 4114800 w 7262037"/>
              <a:gd name="connsiteY41" fmla="*/ 1869259 h 2145705"/>
              <a:gd name="connsiteX42" fmla="*/ 4146697 w 7262037"/>
              <a:gd name="connsiteY42" fmla="*/ 1901156 h 2145705"/>
              <a:gd name="connsiteX43" fmla="*/ 4189228 w 7262037"/>
              <a:gd name="connsiteY43" fmla="*/ 1911789 h 2145705"/>
              <a:gd name="connsiteX44" fmla="*/ 4221125 w 7262037"/>
              <a:gd name="connsiteY44" fmla="*/ 1922421 h 2145705"/>
              <a:gd name="connsiteX45" fmla="*/ 4242390 w 7262037"/>
              <a:gd name="connsiteY45" fmla="*/ 1943687 h 2145705"/>
              <a:gd name="connsiteX46" fmla="*/ 4348716 w 7262037"/>
              <a:gd name="connsiteY46" fmla="*/ 1975584 h 2145705"/>
              <a:gd name="connsiteX47" fmla="*/ 4380614 w 7262037"/>
              <a:gd name="connsiteY47" fmla="*/ 1996849 h 2145705"/>
              <a:gd name="connsiteX48" fmla="*/ 4444409 w 7262037"/>
              <a:gd name="connsiteY48" fmla="*/ 2018115 h 2145705"/>
              <a:gd name="connsiteX49" fmla="*/ 4486939 w 7262037"/>
              <a:gd name="connsiteY49" fmla="*/ 2028747 h 2145705"/>
              <a:gd name="connsiteX50" fmla="*/ 4742121 w 7262037"/>
              <a:gd name="connsiteY50" fmla="*/ 2050012 h 2145705"/>
              <a:gd name="connsiteX51" fmla="*/ 4869711 w 7262037"/>
              <a:gd name="connsiteY51" fmla="*/ 2060645 h 2145705"/>
              <a:gd name="connsiteX52" fmla="*/ 4901609 w 7262037"/>
              <a:gd name="connsiteY52" fmla="*/ 2071277 h 2145705"/>
              <a:gd name="connsiteX53" fmla="*/ 5433237 w 7262037"/>
              <a:gd name="connsiteY53" fmla="*/ 2092542 h 2145705"/>
              <a:gd name="connsiteX54" fmla="*/ 5592725 w 7262037"/>
              <a:gd name="connsiteY54" fmla="*/ 2113808 h 2145705"/>
              <a:gd name="connsiteX55" fmla="*/ 5677786 w 7262037"/>
              <a:gd name="connsiteY55" fmla="*/ 2124440 h 2145705"/>
              <a:gd name="connsiteX56" fmla="*/ 5730949 w 7262037"/>
              <a:gd name="connsiteY56" fmla="*/ 2135073 h 2145705"/>
              <a:gd name="connsiteX57" fmla="*/ 6911163 w 7262037"/>
              <a:gd name="connsiteY57" fmla="*/ 2145705 h 2145705"/>
              <a:gd name="connsiteX58" fmla="*/ 7262037 w 7262037"/>
              <a:gd name="connsiteY58" fmla="*/ 2135073 h 2145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262037" h="2145705">
                <a:moveTo>
                  <a:pt x="0" y="40459"/>
                </a:moveTo>
                <a:cubicBezTo>
                  <a:pt x="28353" y="44003"/>
                  <a:pt x="56615" y="48382"/>
                  <a:pt x="85060" y="51091"/>
                </a:cubicBezTo>
                <a:lnTo>
                  <a:pt x="308344" y="72356"/>
                </a:lnTo>
                <a:cubicBezTo>
                  <a:pt x="322521" y="75900"/>
                  <a:pt x="336304" y="81868"/>
                  <a:pt x="350874" y="82989"/>
                </a:cubicBezTo>
                <a:cubicBezTo>
                  <a:pt x="684067" y="108619"/>
                  <a:pt x="1154100" y="86415"/>
                  <a:pt x="1424763" y="82989"/>
                </a:cubicBezTo>
                <a:cubicBezTo>
                  <a:pt x="1754372" y="90077"/>
                  <a:pt x="2100823" y="0"/>
                  <a:pt x="2413590" y="104254"/>
                </a:cubicBezTo>
                <a:lnTo>
                  <a:pt x="2477386" y="125519"/>
                </a:lnTo>
                <a:cubicBezTo>
                  <a:pt x="2537987" y="186120"/>
                  <a:pt x="2476844" y="135918"/>
                  <a:pt x="2551814" y="168049"/>
                </a:cubicBezTo>
                <a:cubicBezTo>
                  <a:pt x="2584281" y="181964"/>
                  <a:pt x="2580771" y="190408"/>
                  <a:pt x="2604977" y="210580"/>
                </a:cubicBezTo>
                <a:cubicBezTo>
                  <a:pt x="2618591" y="221924"/>
                  <a:pt x="2633087" y="232177"/>
                  <a:pt x="2647507" y="242477"/>
                </a:cubicBezTo>
                <a:cubicBezTo>
                  <a:pt x="2657905" y="249904"/>
                  <a:pt x="2669787" y="255327"/>
                  <a:pt x="2679404" y="263742"/>
                </a:cubicBezTo>
                <a:cubicBezTo>
                  <a:pt x="2698264" y="280245"/>
                  <a:pt x="2718666" y="296053"/>
                  <a:pt x="2732567" y="316905"/>
                </a:cubicBezTo>
                <a:cubicBezTo>
                  <a:pt x="2748258" y="340442"/>
                  <a:pt x="2761169" y="364328"/>
                  <a:pt x="2785730" y="380701"/>
                </a:cubicBezTo>
                <a:cubicBezTo>
                  <a:pt x="2795055" y="386918"/>
                  <a:pt x="2806995" y="387789"/>
                  <a:pt x="2817628" y="391333"/>
                </a:cubicBezTo>
                <a:cubicBezTo>
                  <a:pt x="2831805" y="405510"/>
                  <a:pt x="2847634" y="418207"/>
                  <a:pt x="2860158" y="433863"/>
                </a:cubicBezTo>
                <a:cubicBezTo>
                  <a:pt x="2876124" y="453820"/>
                  <a:pt x="2886722" y="477702"/>
                  <a:pt x="2902688" y="497659"/>
                </a:cubicBezTo>
                <a:cubicBezTo>
                  <a:pt x="2916865" y="515380"/>
                  <a:pt x="2931602" y="532666"/>
                  <a:pt x="2945218" y="550821"/>
                </a:cubicBezTo>
                <a:cubicBezTo>
                  <a:pt x="3010468" y="637819"/>
                  <a:pt x="2917120" y="519305"/>
                  <a:pt x="2987749" y="625249"/>
                </a:cubicBezTo>
                <a:cubicBezTo>
                  <a:pt x="2993310" y="633590"/>
                  <a:pt x="3001926" y="639426"/>
                  <a:pt x="3009014" y="646515"/>
                </a:cubicBezTo>
                <a:cubicBezTo>
                  <a:pt x="3029228" y="727374"/>
                  <a:pt x="3013378" y="681517"/>
                  <a:pt x="3083442" y="795370"/>
                </a:cubicBezTo>
                <a:cubicBezTo>
                  <a:pt x="3090139" y="806253"/>
                  <a:pt x="3097619" y="816635"/>
                  <a:pt x="3104707" y="827268"/>
                </a:cubicBezTo>
                <a:lnTo>
                  <a:pt x="3125972" y="859166"/>
                </a:lnTo>
                <a:cubicBezTo>
                  <a:pt x="3162064" y="1003541"/>
                  <a:pt x="3110473" y="828168"/>
                  <a:pt x="3157870" y="922961"/>
                </a:cubicBezTo>
                <a:cubicBezTo>
                  <a:pt x="3164405" y="936031"/>
                  <a:pt x="3163881" y="951628"/>
                  <a:pt x="3168502" y="965491"/>
                </a:cubicBezTo>
                <a:cubicBezTo>
                  <a:pt x="3174537" y="983598"/>
                  <a:pt x="3181232" y="1001583"/>
                  <a:pt x="3189767" y="1018654"/>
                </a:cubicBezTo>
                <a:cubicBezTo>
                  <a:pt x="3196384" y="1031889"/>
                  <a:pt x="3237309" y="1086658"/>
                  <a:pt x="3242930" y="1093082"/>
                </a:cubicBezTo>
                <a:cubicBezTo>
                  <a:pt x="3256132" y="1108170"/>
                  <a:pt x="3272412" y="1120390"/>
                  <a:pt x="3285460" y="1135612"/>
                </a:cubicBezTo>
                <a:cubicBezTo>
                  <a:pt x="3293776" y="1145314"/>
                  <a:pt x="3299297" y="1157111"/>
                  <a:pt x="3306725" y="1167510"/>
                </a:cubicBezTo>
                <a:cubicBezTo>
                  <a:pt x="3317025" y="1181930"/>
                  <a:pt x="3326768" y="1196868"/>
                  <a:pt x="3338623" y="1210040"/>
                </a:cubicBezTo>
                <a:cubicBezTo>
                  <a:pt x="3358741" y="1232393"/>
                  <a:pt x="3381153" y="1252570"/>
                  <a:pt x="3402418" y="1273835"/>
                </a:cubicBezTo>
                <a:lnTo>
                  <a:pt x="3487479" y="1358896"/>
                </a:lnTo>
                <a:cubicBezTo>
                  <a:pt x="3498112" y="1369529"/>
                  <a:pt x="3506866" y="1382453"/>
                  <a:pt x="3519377" y="1390794"/>
                </a:cubicBezTo>
                <a:lnTo>
                  <a:pt x="3583172" y="1433324"/>
                </a:lnTo>
                <a:cubicBezTo>
                  <a:pt x="3590260" y="1443956"/>
                  <a:pt x="3595947" y="1455670"/>
                  <a:pt x="3604437" y="1465221"/>
                </a:cubicBezTo>
                <a:cubicBezTo>
                  <a:pt x="3657407" y="1524813"/>
                  <a:pt x="3651648" y="1517961"/>
                  <a:pt x="3700130" y="1550282"/>
                </a:cubicBezTo>
                <a:cubicBezTo>
                  <a:pt x="3760380" y="1640658"/>
                  <a:pt x="3661146" y="1500666"/>
                  <a:pt x="3785190" y="1624710"/>
                </a:cubicBezTo>
                <a:cubicBezTo>
                  <a:pt x="3917272" y="1756792"/>
                  <a:pt x="3771360" y="1615893"/>
                  <a:pt x="3880884" y="1709770"/>
                </a:cubicBezTo>
                <a:cubicBezTo>
                  <a:pt x="3892301" y="1719556"/>
                  <a:pt x="3900912" y="1732436"/>
                  <a:pt x="3912781" y="1741668"/>
                </a:cubicBezTo>
                <a:cubicBezTo>
                  <a:pt x="3932955" y="1757359"/>
                  <a:pt x="3958505" y="1766126"/>
                  <a:pt x="3976577" y="1784198"/>
                </a:cubicBezTo>
                <a:cubicBezTo>
                  <a:pt x="4016399" y="1824021"/>
                  <a:pt x="3994209" y="1811341"/>
                  <a:pt x="4040372" y="1826728"/>
                </a:cubicBezTo>
                <a:cubicBezTo>
                  <a:pt x="4054549" y="1837361"/>
                  <a:pt x="4067516" y="1849834"/>
                  <a:pt x="4082902" y="1858626"/>
                </a:cubicBezTo>
                <a:cubicBezTo>
                  <a:pt x="4092633" y="1864187"/>
                  <a:pt x="4105475" y="1863042"/>
                  <a:pt x="4114800" y="1869259"/>
                </a:cubicBezTo>
                <a:cubicBezTo>
                  <a:pt x="4127311" y="1877600"/>
                  <a:pt x="4133642" y="1893696"/>
                  <a:pt x="4146697" y="1901156"/>
                </a:cubicBezTo>
                <a:cubicBezTo>
                  <a:pt x="4159385" y="1908406"/>
                  <a:pt x="4175177" y="1907774"/>
                  <a:pt x="4189228" y="1911789"/>
                </a:cubicBezTo>
                <a:cubicBezTo>
                  <a:pt x="4200004" y="1914868"/>
                  <a:pt x="4210493" y="1918877"/>
                  <a:pt x="4221125" y="1922421"/>
                </a:cubicBezTo>
                <a:cubicBezTo>
                  <a:pt x="4228213" y="1929510"/>
                  <a:pt x="4233424" y="1939204"/>
                  <a:pt x="4242390" y="1943687"/>
                </a:cubicBezTo>
                <a:cubicBezTo>
                  <a:pt x="4268277" y="1956630"/>
                  <a:pt x="4318191" y="1967953"/>
                  <a:pt x="4348716" y="1975584"/>
                </a:cubicBezTo>
                <a:cubicBezTo>
                  <a:pt x="4359349" y="1982672"/>
                  <a:pt x="4368937" y="1991659"/>
                  <a:pt x="4380614" y="1996849"/>
                </a:cubicBezTo>
                <a:cubicBezTo>
                  <a:pt x="4401097" y="2005953"/>
                  <a:pt x="4422663" y="2012679"/>
                  <a:pt x="4444409" y="2018115"/>
                </a:cubicBezTo>
                <a:cubicBezTo>
                  <a:pt x="4458586" y="2021659"/>
                  <a:pt x="4472562" y="2026133"/>
                  <a:pt x="4486939" y="2028747"/>
                </a:cubicBezTo>
                <a:cubicBezTo>
                  <a:pt x="4582481" y="2046118"/>
                  <a:pt x="4629393" y="2042238"/>
                  <a:pt x="4742121" y="2050012"/>
                </a:cubicBezTo>
                <a:cubicBezTo>
                  <a:pt x="4784697" y="2052948"/>
                  <a:pt x="4827181" y="2057101"/>
                  <a:pt x="4869711" y="2060645"/>
                </a:cubicBezTo>
                <a:cubicBezTo>
                  <a:pt x="4880344" y="2064189"/>
                  <a:pt x="4890736" y="2068559"/>
                  <a:pt x="4901609" y="2071277"/>
                </a:cubicBezTo>
                <a:cubicBezTo>
                  <a:pt x="5065203" y="2112175"/>
                  <a:pt x="5342753" y="2090531"/>
                  <a:pt x="5433237" y="2092542"/>
                </a:cubicBezTo>
                <a:lnTo>
                  <a:pt x="5592725" y="2113808"/>
                </a:lnTo>
                <a:cubicBezTo>
                  <a:pt x="5621049" y="2117584"/>
                  <a:pt x="5649544" y="2120095"/>
                  <a:pt x="5677786" y="2124440"/>
                </a:cubicBezTo>
                <a:cubicBezTo>
                  <a:pt x="5695648" y="2127188"/>
                  <a:pt x="5712880" y="2134761"/>
                  <a:pt x="5730949" y="2135073"/>
                </a:cubicBezTo>
                <a:lnTo>
                  <a:pt x="6911163" y="2145705"/>
                </a:lnTo>
                <a:cubicBezTo>
                  <a:pt x="7240766" y="2134719"/>
                  <a:pt x="7123755" y="2135073"/>
                  <a:pt x="7262037" y="2135073"/>
                </a:cubicBezTo>
              </a:path>
            </a:pathLst>
          </a:cu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pic>
        <p:nvPicPr>
          <p:cNvPr id="23554" name="Picture 4" descr="http://3.bp.blogspot.com/_uEgepmFW1ZY/SW76e68PhrI/AAAAAAAAAIY/s92HohZVwKY/s400/170px-Stick_Figure.svg.png"/>
          <p:cNvPicPr>
            <a:picLocks noChangeAspect="1" noChangeArrowheads="1"/>
          </p:cNvPicPr>
          <p:nvPr/>
        </p:nvPicPr>
        <p:blipFill>
          <a:blip r:embed="rId2"/>
          <a:srcRect/>
          <a:stretch>
            <a:fillRect/>
          </a:stretch>
        </p:blipFill>
        <p:spPr bwMode="auto">
          <a:xfrm>
            <a:off x="1066800" y="3962400"/>
            <a:ext cx="1025525" cy="1447800"/>
          </a:xfrm>
          <a:prstGeom prst="rect">
            <a:avLst/>
          </a:prstGeom>
          <a:noFill/>
          <a:ln w="9525">
            <a:noFill/>
            <a:miter lim="800000"/>
            <a:headEnd/>
            <a:tailEnd/>
          </a:ln>
        </p:spPr>
      </p:pic>
      <p:pic>
        <p:nvPicPr>
          <p:cNvPr id="23555" name="Picture 5"/>
          <p:cNvPicPr>
            <a:picLocks noChangeAspect="1" noChangeArrowheads="1"/>
          </p:cNvPicPr>
          <p:nvPr/>
        </p:nvPicPr>
        <p:blipFill>
          <a:blip r:embed="rId3"/>
          <a:srcRect/>
          <a:stretch>
            <a:fillRect/>
          </a:stretch>
        </p:blipFill>
        <p:spPr bwMode="auto">
          <a:xfrm>
            <a:off x="1219200" y="3505200"/>
            <a:ext cx="793750" cy="1066800"/>
          </a:xfrm>
          <a:prstGeom prst="rect">
            <a:avLst/>
          </a:prstGeom>
          <a:noFill/>
          <a:ln w="9525">
            <a:noFill/>
            <a:miter lim="800000"/>
            <a:headEnd/>
            <a:tailEnd/>
          </a:ln>
        </p:spPr>
      </p:pic>
      <p:pic>
        <p:nvPicPr>
          <p:cNvPr id="23556" name="Picture 6"/>
          <p:cNvPicPr>
            <a:picLocks noChangeAspect="1" noChangeArrowheads="1"/>
          </p:cNvPicPr>
          <p:nvPr/>
        </p:nvPicPr>
        <p:blipFill>
          <a:blip r:embed="rId4"/>
          <a:srcRect/>
          <a:stretch>
            <a:fillRect/>
          </a:stretch>
        </p:blipFill>
        <p:spPr bwMode="auto">
          <a:xfrm>
            <a:off x="6553200" y="1600200"/>
            <a:ext cx="1347788" cy="1323975"/>
          </a:xfrm>
          <a:prstGeom prst="rect">
            <a:avLst/>
          </a:prstGeom>
          <a:noFill/>
          <a:ln w="9525">
            <a:noFill/>
            <a:miter lim="800000"/>
            <a:headEnd/>
            <a:tailEnd/>
          </a:ln>
        </p:spPr>
      </p:pic>
      <p:pic>
        <p:nvPicPr>
          <p:cNvPr id="23557" name="Picture 4" descr="http://3.bp.blogspot.com/_uEgepmFW1ZY/SW76e68PhrI/AAAAAAAAAIY/s92HohZVwKY/s400/170px-Stick_Figure.svg.png"/>
          <p:cNvPicPr>
            <a:picLocks noChangeAspect="1" noChangeArrowheads="1"/>
          </p:cNvPicPr>
          <p:nvPr/>
        </p:nvPicPr>
        <p:blipFill>
          <a:blip r:embed="rId2"/>
          <a:srcRect t="42105"/>
          <a:stretch>
            <a:fillRect/>
          </a:stretch>
        </p:blipFill>
        <p:spPr bwMode="auto">
          <a:xfrm>
            <a:off x="6629400" y="2514600"/>
            <a:ext cx="1025525" cy="838200"/>
          </a:xfrm>
          <a:prstGeom prst="rect">
            <a:avLst/>
          </a:prstGeom>
          <a:noFill/>
          <a:ln w="9525">
            <a:noFill/>
            <a:miter lim="800000"/>
            <a:headEnd/>
            <a:tailEnd/>
          </a:ln>
        </p:spPr>
      </p:pic>
      <p:pic>
        <p:nvPicPr>
          <p:cNvPr id="17418" name="Picture 10" descr="http://www.clipproject.info/Cliparts_Free/Fussball_Free/Clipart-Cartoon-Design-04.gif"/>
          <p:cNvPicPr>
            <a:picLocks noChangeAspect="1" noChangeArrowheads="1"/>
          </p:cNvPicPr>
          <p:nvPr/>
        </p:nvPicPr>
        <p:blipFill>
          <a:blip r:embed="rId5"/>
          <a:srcRect b="10001"/>
          <a:stretch>
            <a:fillRect/>
          </a:stretch>
        </p:blipFill>
        <p:spPr bwMode="auto">
          <a:xfrm>
            <a:off x="1828800" y="4572000"/>
            <a:ext cx="762000" cy="685800"/>
          </a:xfrm>
          <a:prstGeom prst="rect">
            <a:avLst/>
          </a:prstGeom>
          <a:noFill/>
          <a:ln w="9525">
            <a:noFill/>
            <a:miter lim="800000"/>
            <a:headEnd/>
            <a:tailEnd/>
          </a:ln>
        </p:spPr>
      </p:pic>
      <p:cxnSp>
        <p:nvCxnSpPr>
          <p:cNvPr id="25" name="Straight Connector 24"/>
          <p:cNvCxnSpPr>
            <a:stCxn id="16" idx="56"/>
          </p:cNvCxnSpPr>
          <p:nvPr/>
        </p:nvCxnSpPr>
        <p:spPr>
          <a:xfrm rot="10800000" flipH="1">
            <a:off x="2597150" y="5257800"/>
            <a:ext cx="593725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3560" name="TextBox 25"/>
          <p:cNvSpPr txBox="1">
            <a:spLocks noChangeArrowheads="1"/>
          </p:cNvSpPr>
          <p:nvPr/>
        </p:nvSpPr>
        <p:spPr bwMode="auto">
          <a:xfrm>
            <a:off x="5334000" y="4038600"/>
            <a:ext cx="3151376" cy="646331"/>
          </a:xfrm>
          <a:prstGeom prst="rect">
            <a:avLst/>
          </a:prstGeom>
          <a:noFill/>
          <a:ln w="9525">
            <a:noFill/>
            <a:miter lim="800000"/>
            <a:headEnd/>
            <a:tailEnd/>
          </a:ln>
        </p:spPr>
        <p:txBody>
          <a:bodyPr wrap="none">
            <a:spAutoFit/>
          </a:bodyPr>
          <a:lstStyle/>
          <a:p>
            <a:pPr algn="ctr"/>
            <a:r>
              <a:rPr lang="en-US" dirty="0" smtClean="0">
                <a:latin typeface="Calibri" pitchFamily="34" charset="0"/>
              </a:rPr>
              <a:t>Binding energy/work function= </a:t>
            </a:r>
          </a:p>
          <a:p>
            <a:pPr algn="ctr"/>
            <a:r>
              <a:rPr lang="en-US" dirty="0" smtClean="0">
                <a:latin typeface="Calibri" pitchFamily="34" charset="0"/>
              </a:rPr>
              <a:t>E </a:t>
            </a:r>
            <a:r>
              <a:rPr lang="en-US" dirty="0">
                <a:latin typeface="Calibri" pitchFamily="34" charset="0"/>
              </a:rPr>
              <a:t>= 8</a:t>
            </a:r>
          </a:p>
        </p:txBody>
      </p:sp>
      <p:cxnSp>
        <p:nvCxnSpPr>
          <p:cNvPr id="28" name="Straight Arrow Connector 27"/>
          <p:cNvCxnSpPr>
            <a:stCxn id="23560" idx="0"/>
          </p:cNvCxnSpPr>
          <p:nvPr/>
        </p:nvCxnSpPr>
        <p:spPr>
          <a:xfrm flipV="1">
            <a:off x="6909688" y="3352800"/>
            <a:ext cx="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3560" idx="2"/>
          </p:cNvCxnSpPr>
          <p:nvPr/>
        </p:nvCxnSpPr>
        <p:spPr>
          <a:xfrm>
            <a:off x="6909688" y="4684931"/>
            <a:ext cx="0" cy="5728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a:spLocks noChangeArrowheads="1"/>
          </p:cNvSpPr>
          <p:nvPr/>
        </p:nvSpPr>
        <p:spPr bwMode="auto">
          <a:xfrm>
            <a:off x="2667000" y="1152525"/>
            <a:ext cx="550863" cy="523875"/>
          </a:xfrm>
          <a:prstGeom prst="rect">
            <a:avLst/>
          </a:prstGeom>
          <a:noFill/>
          <a:ln w="9525">
            <a:noFill/>
            <a:miter lim="800000"/>
            <a:headEnd/>
            <a:tailEnd/>
          </a:ln>
        </p:spPr>
        <p:txBody>
          <a:bodyPr wrap="none">
            <a:spAutoFit/>
          </a:bodyPr>
          <a:lstStyle/>
          <a:p>
            <a:r>
              <a:rPr lang="en-US" sz="2800">
                <a:latin typeface="Calibri" pitchFamily="34" charset="0"/>
              </a:rPr>
              <a:t>10</a:t>
            </a:r>
          </a:p>
        </p:txBody>
      </p:sp>
      <p:sp>
        <p:nvSpPr>
          <p:cNvPr id="32" name="TextBox 31"/>
          <p:cNvSpPr txBox="1">
            <a:spLocks noChangeArrowheads="1"/>
          </p:cNvSpPr>
          <p:nvPr/>
        </p:nvSpPr>
        <p:spPr bwMode="auto">
          <a:xfrm>
            <a:off x="1676400" y="1152525"/>
            <a:ext cx="366713" cy="523875"/>
          </a:xfrm>
          <a:prstGeom prst="rect">
            <a:avLst/>
          </a:prstGeom>
          <a:noFill/>
          <a:ln w="9525">
            <a:noFill/>
            <a:miter lim="800000"/>
            <a:headEnd/>
            <a:tailEnd/>
          </a:ln>
        </p:spPr>
        <p:txBody>
          <a:bodyPr wrap="none">
            <a:spAutoFit/>
          </a:bodyPr>
          <a:lstStyle/>
          <a:p>
            <a:r>
              <a:rPr lang="en-US" sz="2800" dirty="0">
                <a:latin typeface="Calibri" pitchFamily="34" charset="0"/>
              </a:rPr>
              <a:t>2</a:t>
            </a:r>
          </a:p>
        </p:txBody>
      </p:sp>
      <p:sp>
        <p:nvSpPr>
          <p:cNvPr id="33" name="TextBox 32"/>
          <p:cNvSpPr txBox="1">
            <a:spLocks noChangeArrowheads="1"/>
          </p:cNvSpPr>
          <p:nvPr/>
        </p:nvSpPr>
        <p:spPr bwMode="auto">
          <a:xfrm>
            <a:off x="3657600" y="1152525"/>
            <a:ext cx="366713" cy="523875"/>
          </a:xfrm>
          <a:prstGeom prst="rect">
            <a:avLst/>
          </a:prstGeom>
          <a:noFill/>
          <a:ln w="9525">
            <a:noFill/>
            <a:miter lim="800000"/>
            <a:headEnd/>
            <a:tailEnd/>
          </a:ln>
        </p:spPr>
        <p:txBody>
          <a:bodyPr wrap="none">
            <a:spAutoFit/>
          </a:bodyPr>
          <a:lstStyle/>
          <a:p>
            <a:r>
              <a:rPr lang="en-US" sz="2800" dirty="0">
                <a:latin typeface="Calibri" pitchFamily="34" charset="0"/>
              </a:rPr>
              <a:t>8</a:t>
            </a:r>
          </a:p>
        </p:txBody>
      </p:sp>
      <p:sp>
        <p:nvSpPr>
          <p:cNvPr id="34" name="TextBox 33"/>
          <p:cNvSpPr txBox="1">
            <a:spLocks noChangeArrowheads="1"/>
          </p:cNvSpPr>
          <p:nvPr/>
        </p:nvSpPr>
        <p:spPr bwMode="auto">
          <a:xfrm>
            <a:off x="3276600" y="1152525"/>
            <a:ext cx="295275" cy="523875"/>
          </a:xfrm>
          <a:prstGeom prst="rect">
            <a:avLst/>
          </a:prstGeom>
          <a:noFill/>
          <a:ln w="9525">
            <a:noFill/>
            <a:miter lim="800000"/>
            <a:headEnd/>
            <a:tailEnd/>
          </a:ln>
        </p:spPr>
        <p:txBody>
          <a:bodyPr wrap="none">
            <a:spAutoFit/>
          </a:bodyPr>
          <a:lstStyle/>
          <a:p>
            <a:r>
              <a:rPr lang="en-US" sz="2800">
                <a:latin typeface="Calibri" pitchFamily="34" charset="0"/>
              </a:rPr>
              <a:t>-</a:t>
            </a:r>
          </a:p>
        </p:txBody>
      </p:sp>
      <p:sp>
        <p:nvSpPr>
          <p:cNvPr id="35" name="TextBox 34"/>
          <p:cNvSpPr txBox="1">
            <a:spLocks noChangeArrowheads="1"/>
          </p:cNvSpPr>
          <p:nvPr/>
        </p:nvSpPr>
        <p:spPr bwMode="auto">
          <a:xfrm>
            <a:off x="2133600" y="533400"/>
            <a:ext cx="363538" cy="523875"/>
          </a:xfrm>
          <a:prstGeom prst="rect">
            <a:avLst/>
          </a:prstGeom>
          <a:noFill/>
          <a:ln w="9525">
            <a:noFill/>
            <a:miter lim="800000"/>
            <a:headEnd/>
            <a:tailEnd/>
          </a:ln>
        </p:spPr>
        <p:txBody>
          <a:bodyPr wrap="none">
            <a:spAutoFit/>
          </a:bodyPr>
          <a:lstStyle/>
          <a:p>
            <a:r>
              <a:rPr lang="en-US" sz="2800">
                <a:latin typeface="Calibri" pitchFamily="34" charset="0"/>
              </a:rPr>
              <a:t>=</a:t>
            </a:r>
          </a:p>
        </p:txBody>
      </p:sp>
      <p:sp>
        <p:nvSpPr>
          <p:cNvPr id="37" name="TextBox 36"/>
          <p:cNvSpPr txBox="1">
            <a:spLocks noChangeArrowheads="1"/>
          </p:cNvSpPr>
          <p:nvPr/>
        </p:nvSpPr>
        <p:spPr bwMode="auto">
          <a:xfrm>
            <a:off x="2667000" y="609600"/>
            <a:ext cx="538163" cy="523875"/>
          </a:xfrm>
          <a:prstGeom prst="rect">
            <a:avLst/>
          </a:prstGeom>
          <a:noFill/>
          <a:ln w="9525">
            <a:noFill/>
            <a:miter lim="800000"/>
            <a:headEnd/>
            <a:tailEnd/>
          </a:ln>
        </p:spPr>
        <p:txBody>
          <a:bodyPr wrap="none">
            <a:spAutoFit/>
          </a:bodyPr>
          <a:lstStyle/>
          <a:p>
            <a:r>
              <a:rPr lang="en-US" sz="2800">
                <a:latin typeface="Calibri" pitchFamily="34" charset="0"/>
              </a:rPr>
              <a:t>E</a:t>
            </a:r>
            <a:r>
              <a:rPr lang="en-US" sz="2800" baseline="-25000">
                <a:latin typeface="Calibri" pitchFamily="34" charset="0"/>
              </a:rPr>
              <a:t>in</a:t>
            </a:r>
          </a:p>
        </p:txBody>
      </p:sp>
      <p:sp>
        <p:nvSpPr>
          <p:cNvPr id="38" name="TextBox 37"/>
          <p:cNvSpPr txBox="1">
            <a:spLocks noChangeArrowheads="1"/>
          </p:cNvSpPr>
          <p:nvPr/>
        </p:nvSpPr>
        <p:spPr bwMode="auto">
          <a:xfrm>
            <a:off x="833437" y="609600"/>
            <a:ext cx="1300163" cy="523875"/>
          </a:xfrm>
          <a:prstGeom prst="rect">
            <a:avLst/>
          </a:prstGeom>
          <a:noFill/>
          <a:ln w="9525">
            <a:noFill/>
            <a:miter lim="800000"/>
            <a:headEnd/>
            <a:tailEnd/>
          </a:ln>
        </p:spPr>
        <p:txBody>
          <a:bodyPr wrap="none">
            <a:spAutoFit/>
          </a:bodyPr>
          <a:lstStyle/>
          <a:p>
            <a:r>
              <a:rPr lang="en-US" sz="2800" dirty="0" err="1">
                <a:latin typeface="Calibri" pitchFamily="34" charset="0"/>
              </a:rPr>
              <a:t>KE</a:t>
            </a:r>
            <a:r>
              <a:rPr lang="en-US" sz="2800" baseline="-25000" dirty="0" err="1">
                <a:latin typeface="Calibri" pitchFamily="34" charset="0"/>
              </a:rPr>
              <a:t>leftover</a:t>
            </a:r>
            <a:endParaRPr lang="en-US" sz="2800" baseline="-25000" dirty="0">
              <a:latin typeface="Calibri" pitchFamily="34" charset="0"/>
            </a:endParaRPr>
          </a:p>
        </p:txBody>
      </p:sp>
      <p:sp>
        <p:nvSpPr>
          <p:cNvPr id="39" name="TextBox 38"/>
          <p:cNvSpPr txBox="1">
            <a:spLocks noChangeArrowheads="1"/>
          </p:cNvSpPr>
          <p:nvPr/>
        </p:nvSpPr>
        <p:spPr bwMode="auto">
          <a:xfrm>
            <a:off x="3657600" y="609600"/>
            <a:ext cx="1090613" cy="523875"/>
          </a:xfrm>
          <a:prstGeom prst="rect">
            <a:avLst/>
          </a:prstGeom>
          <a:noFill/>
          <a:ln w="9525">
            <a:noFill/>
            <a:miter lim="800000"/>
            <a:headEnd/>
            <a:tailEnd/>
          </a:ln>
        </p:spPr>
        <p:txBody>
          <a:bodyPr wrap="none">
            <a:spAutoFit/>
          </a:bodyPr>
          <a:lstStyle/>
          <a:p>
            <a:r>
              <a:rPr lang="en-US" sz="2800">
                <a:latin typeface="Calibri" pitchFamily="34" charset="0"/>
              </a:rPr>
              <a:t>E</a:t>
            </a:r>
            <a:r>
              <a:rPr lang="en-US" sz="2800" baseline="-25000">
                <a:latin typeface="Calibri" pitchFamily="34" charset="0"/>
              </a:rPr>
              <a:t>needed</a:t>
            </a:r>
          </a:p>
        </p:txBody>
      </p:sp>
      <p:sp>
        <p:nvSpPr>
          <p:cNvPr id="40" name="TextBox 39"/>
          <p:cNvSpPr txBox="1">
            <a:spLocks noChangeArrowheads="1"/>
          </p:cNvSpPr>
          <p:nvPr/>
        </p:nvSpPr>
        <p:spPr bwMode="auto">
          <a:xfrm>
            <a:off x="3276600" y="609600"/>
            <a:ext cx="295275" cy="523875"/>
          </a:xfrm>
          <a:prstGeom prst="rect">
            <a:avLst/>
          </a:prstGeom>
          <a:noFill/>
          <a:ln w="9525">
            <a:noFill/>
            <a:miter lim="800000"/>
            <a:headEnd/>
            <a:tailEnd/>
          </a:ln>
        </p:spPr>
        <p:txBody>
          <a:bodyPr wrap="none">
            <a:spAutoFit/>
          </a:bodyPr>
          <a:lstStyle/>
          <a:p>
            <a:r>
              <a:rPr lang="en-US" sz="2800">
                <a:latin typeface="Calibri" pitchFamily="34" charset="0"/>
              </a:rPr>
              <a:t>-</a:t>
            </a:r>
          </a:p>
        </p:txBody>
      </p:sp>
      <p:sp>
        <p:nvSpPr>
          <p:cNvPr id="41" name="TextBox 40"/>
          <p:cNvSpPr txBox="1">
            <a:spLocks noChangeArrowheads="1"/>
          </p:cNvSpPr>
          <p:nvPr/>
        </p:nvSpPr>
        <p:spPr bwMode="auto">
          <a:xfrm>
            <a:off x="2133600" y="1143000"/>
            <a:ext cx="363538" cy="523875"/>
          </a:xfrm>
          <a:prstGeom prst="rect">
            <a:avLst/>
          </a:prstGeom>
          <a:noFill/>
          <a:ln w="9525">
            <a:noFill/>
            <a:miter lim="800000"/>
            <a:headEnd/>
            <a:tailEnd/>
          </a:ln>
        </p:spPr>
        <p:txBody>
          <a:bodyPr wrap="none">
            <a:spAutoFit/>
          </a:bodyPr>
          <a:lstStyle/>
          <a:p>
            <a:r>
              <a:rPr lang="en-US" sz="2800" dirty="0">
                <a:latin typeface="Calibri" pitchFamily="34" charset="0"/>
              </a:rPr>
              <a:t>=</a:t>
            </a:r>
          </a:p>
        </p:txBody>
      </p:sp>
      <p:sp>
        <p:nvSpPr>
          <p:cNvPr id="42" name="TextBox 41"/>
          <p:cNvSpPr txBox="1">
            <a:spLocks noChangeArrowheads="1"/>
          </p:cNvSpPr>
          <p:nvPr/>
        </p:nvSpPr>
        <p:spPr bwMode="auto">
          <a:xfrm>
            <a:off x="2667000" y="1828800"/>
            <a:ext cx="481013" cy="523875"/>
          </a:xfrm>
          <a:prstGeom prst="rect">
            <a:avLst/>
          </a:prstGeom>
          <a:noFill/>
          <a:ln w="9525">
            <a:noFill/>
            <a:miter lim="800000"/>
            <a:headEnd/>
            <a:tailEnd/>
          </a:ln>
        </p:spPr>
        <p:txBody>
          <a:bodyPr wrap="none">
            <a:spAutoFit/>
          </a:bodyPr>
          <a:lstStyle/>
          <a:p>
            <a:r>
              <a:rPr lang="en-US" sz="2800">
                <a:latin typeface="Calibri" pitchFamily="34" charset="0"/>
              </a:rPr>
              <a:t>hf</a:t>
            </a:r>
          </a:p>
        </p:txBody>
      </p:sp>
      <p:sp>
        <p:nvSpPr>
          <p:cNvPr id="43" name="TextBox 42"/>
          <p:cNvSpPr txBox="1">
            <a:spLocks noChangeArrowheads="1"/>
          </p:cNvSpPr>
          <p:nvPr/>
        </p:nvSpPr>
        <p:spPr bwMode="auto">
          <a:xfrm>
            <a:off x="1371600" y="1828800"/>
            <a:ext cx="954088" cy="523875"/>
          </a:xfrm>
          <a:prstGeom prst="rect">
            <a:avLst/>
          </a:prstGeom>
          <a:noFill/>
          <a:ln w="9525">
            <a:noFill/>
            <a:miter lim="800000"/>
            <a:headEnd/>
            <a:tailEnd/>
          </a:ln>
        </p:spPr>
        <p:txBody>
          <a:bodyPr wrap="none">
            <a:spAutoFit/>
          </a:bodyPr>
          <a:lstStyle/>
          <a:p>
            <a:r>
              <a:rPr lang="en-US" sz="2800">
                <a:latin typeface="Calibri" pitchFamily="34" charset="0"/>
              </a:rPr>
              <a:t>KE</a:t>
            </a:r>
            <a:r>
              <a:rPr lang="en-US" sz="2800" baseline="-25000">
                <a:latin typeface="Calibri" pitchFamily="34" charset="0"/>
              </a:rPr>
              <a:t>max</a:t>
            </a:r>
          </a:p>
        </p:txBody>
      </p:sp>
      <p:sp>
        <p:nvSpPr>
          <p:cNvPr id="44" name="TextBox 43"/>
          <p:cNvSpPr txBox="1">
            <a:spLocks noChangeArrowheads="1"/>
          </p:cNvSpPr>
          <p:nvPr/>
        </p:nvSpPr>
        <p:spPr bwMode="auto">
          <a:xfrm>
            <a:off x="3657600" y="1828800"/>
            <a:ext cx="615950" cy="523875"/>
          </a:xfrm>
          <a:prstGeom prst="rect">
            <a:avLst/>
          </a:prstGeom>
          <a:noFill/>
          <a:ln w="9525">
            <a:noFill/>
            <a:miter lim="800000"/>
            <a:headEnd/>
            <a:tailEnd/>
          </a:ln>
        </p:spPr>
        <p:txBody>
          <a:bodyPr wrap="none">
            <a:spAutoFit/>
          </a:bodyPr>
          <a:lstStyle/>
          <a:p>
            <a:r>
              <a:rPr lang="en-US" sz="2800">
                <a:latin typeface="Calibri" pitchFamily="34" charset="0"/>
              </a:rPr>
              <a:t>W</a:t>
            </a:r>
            <a:r>
              <a:rPr lang="en-US" sz="2800" baseline="-25000">
                <a:latin typeface="Calibri" pitchFamily="34" charset="0"/>
              </a:rPr>
              <a:t>o</a:t>
            </a:r>
          </a:p>
        </p:txBody>
      </p:sp>
      <p:sp>
        <p:nvSpPr>
          <p:cNvPr id="45" name="TextBox 44"/>
          <p:cNvSpPr txBox="1">
            <a:spLocks noChangeArrowheads="1"/>
          </p:cNvSpPr>
          <p:nvPr/>
        </p:nvSpPr>
        <p:spPr bwMode="auto">
          <a:xfrm>
            <a:off x="3276600" y="1828800"/>
            <a:ext cx="295275" cy="523875"/>
          </a:xfrm>
          <a:prstGeom prst="rect">
            <a:avLst/>
          </a:prstGeom>
          <a:noFill/>
          <a:ln w="9525">
            <a:noFill/>
            <a:miter lim="800000"/>
            <a:headEnd/>
            <a:tailEnd/>
          </a:ln>
        </p:spPr>
        <p:txBody>
          <a:bodyPr wrap="none">
            <a:spAutoFit/>
          </a:bodyPr>
          <a:lstStyle/>
          <a:p>
            <a:r>
              <a:rPr lang="en-US" sz="2800">
                <a:latin typeface="Calibri" pitchFamily="34" charset="0"/>
              </a:rPr>
              <a:t>-</a:t>
            </a:r>
          </a:p>
        </p:txBody>
      </p:sp>
      <p:sp>
        <p:nvSpPr>
          <p:cNvPr id="46" name="TextBox 45"/>
          <p:cNvSpPr txBox="1">
            <a:spLocks noChangeArrowheads="1"/>
          </p:cNvSpPr>
          <p:nvPr/>
        </p:nvSpPr>
        <p:spPr bwMode="auto">
          <a:xfrm>
            <a:off x="2133600" y="1828800"/>
            <a:ext cx="363538" cy="523875"/>
          </a:xfrm>
          <a:prstGeom prst="rect">
            <a:avLst/>
          </a:prstGeom>
          <a:noFill/>
          <a:ln w="9525">
            <a:noFill/>
            <a:miter lim="800000"/>
            <a:headEnd/>
            <a:tailEnd/>
          </a:ln>
        </p:spPr>
        <p:txBody>
          <a:bodyPr wrap="none">
            <a:spAutoFit/>
          </a:bodyPr>
          <a:lstStyle/>
          <a:p>
            <a:r>
              <a:rPr lang="en-US" sz="2800">
                <a:latin typeface="Calibri" pitchFamily="34" charset="0"/>
              </a:rPr>
              <a:t>=</a:t>
            </a:r>
          </a:p>
        </p:txBody>
      </p:sp>
      <p:sp>
        <p:nvSpPr>
          <p:cNvPr id="47" name="TextBox 46"/>
          <p:cNvSpPr txBox="1">
            <a:spLocks noChangeArrowheads="1"/>
          </p:cNvSpPr>
          <p:nvPr/>
        </p:nvSpPr>
        <p:spPr bwMode="auto">
          <a:xfrm>
            <a:off x="5715000" y="914400"/>
            <a:ext cx="1524000" cy="369888"/>
          </a:xfrm>
          <a:prstGeom prst="rect">
            <a:avLst/>
          </a:prstGeom>
          <a:noFill/>
          <a:ln w="9525">
            <a:noFill/>
            <a:miter lim="800000"/>
            <a:headEnd/>
            <a:tailEnd/>
          </a:ln>
        </p:spPr>
        <p:txBody>
          <a:bodyPr wrap="none">
            <a:spAutoFit/>
          </a:bodyPr>
          <a:lstStyle/>
          <a:p>
            <a:r>
              <a:rPr lang="en-US">
                <a:latin typeface="Calibri" pitchFamily="34" charset="0"/>
              </a:rPr>
              <a:t>Work function</a:t>
            </a:r>
          </a:p>
        </p:txBody>
      </p:sp>
      <p:cxnSp>
        <p:nvCxnSpPr>
          <p:cNvPr id="49" name="Straight Arrow Connector 48"/>
          <p:cNvCxnSpPr>
            <a:endCxn id="44" idx="3"/>
          </p:cNvCxnSpPr>
          <p:nvPr/>
        </p:nvCxnSpPr>
        <p:spPr>
          <a:xfrm rot="10800000" flipV="1">
            <a:off x="4273550" y="1219200"/>
            <a:ext cx="1898650" cy="8715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a:spLocks noChangeArrowheads="1"/>
          </p:cNvSpPr>
          <p:nvPr/>
        </p:nvSpPr>
        <p:spPr bwMode="auto">
          <a:xfrm>
            <a:off x="2133600" y="4114800"/>
            <a:ext cx="419100" cy="369888"/>
          </a:xfrm>
          <a:prstGeom prst="rect">
            <a:avLst/>
          </a:prstGeom>
          <a:noFill/>
          <a:ln w="9525">
            <a:noFill/>
            <a:miter lim="800000"/>
            <a:headEnd/>
            <a:tailEnd/>
          </a:ln>
        </p:spPr>
        <p:txBody>
          <a:bodyPr wrap="none">
            <a:spAutoFit/>
          </a:bodyPr>
          <a:lstStyle/>
          <a:p>
            <a:r>
              <a:rPr lang="en-US">
                <a:latin typeface="Calibri" pitchFamily="34" charset="0"/>
              </a:rPr>
              <a:t>10</a:t>
            </a:r>
          </a:p>
        </p:txBody>
      </p:sp>
      <p:sp>
        <p:nvSpPr>
          <p:cNvPr id="51" name="TextBox 50"/>
          <p:cNvSpPr txBox="1">
            <a:spLocks noChangeArrowheads="1"/>
          </p:cNvSpPr>
          <p:nvPr/>
        </p:nvSpPr>
        <p:spPr bwMode="auto">
          <a:xfrm>
            <a:off x="6172200" y="1981200"/>
            <a:ext cx="301625" cy="369888"/>
          </a:xfrm>
          <a:prstGeom prst="rect">
            <a:avLst/>
          </a:prstGeom>
          <a:noFill/>
          <a:ln w="9525">
            <a:noFill/>
            <a:miter lim="800000"/>
            <a:headEnd/>
            <a:tailEnd/>
          </a:ln>
        </p:spPr>
        <p:txBody>
          <a:bodyPr wrap="none">
            <a:spAutoFit/>
          </a:bodyPr>
          <a:lstStyle/>
          <a:p>
            <a:r>
              <a:rPr lang="en-US">
                <a:latin typeface="Calibri" pitchFamily="34" charset="0"/>
              </a:rPr>
              <a:t>2</a:t>
            </a:r>
          </a:p>
        </p:txBody>
      </p:sp>
      <p:sp>
        <p:nvSpPr>
          <p:cNvPr id="52" name="TextBox 51"/>
          <p:cNvSpPr txBox="1">
            <a:spLocks noChangeArrowheads="1"/>
          </p:cNvSpPr>
          <p:nvPr/>
        </p:nvSpPr>
        <p:spPr bwMode="auto">
          <a:xfrm>
            <a:off x="1524000" y="2438400"/>
            <a:ext cx="2641600" cy="523875"/>
          </a:xfrm>
          <a:prstGeom prst="rect">
            <a:avLst/>
          </a:prstGeom>
          <a:noFill/>
          <a:ln w="9525">
            <a:noFill/>
            <a:miter lim="800000"/>
            <a:headEnd/>
            <a:tailEnd/>
          </a:ln>
        </p:spPr>
        <p:txBody>
          <a:bodyPr wrap="none">
            <a:spAutoFit/>
          </a:bodyPr>
          <a:lstStyle/>
          <a:p>
            <a:r>
              <a:rPr lang="en-US" sz="2800">
                <a:latin typeface="Calibri" pitchFamily="34" charset="0"/>
              </a:rPr>
              <a:t>y      =     mx  +   b</a:t>
            </a:r>
          </a:p>
        </p:txBody>
      </p:sp>
      <p:sp>
        <p:nvSpPr>
          <p:cNvPr id="36" name="TextBox 35"/>
          <p:cNvSpPr txBox="1">
            <a:spLocks noChangeArrowheads="1"/>
          </p:cNvSpPr>
          <p:nvPr/>
        </p:nvSpPr>
        <p:spPr bwMode="auto">
          <a:xfrm>
            <a:off x="2209800" y="3733800"/>
            <a:ext cx="301625" cy="369888"/>
          </a:xfrm>
          <a:prstGeom prst="rect">
            <a:avLst/>
          </a:prstGeom>
          <a:noFill/>
          <a:ln w="9525">
            <a:noFill/>
            <a:miter lim="800000"/>
            <a:headEnd/>
            <a:tailEnd/>
          </a:ln>
        </p:spPr>
        <p:txBody>
          <a:bodyPr wrap="none">
            <a:spAutoFit/>
          </a:bodyPr>
          <a:lstStyle/>
          <a:p>
            <a:r>
              <a:rPr lang="en-US">
                <a:latin typeface="Calibri" pitchFamily="34" charset="0"/>
              </a:rPr>
              <a:t>7</a:t>
            </a:r>
          </a:p>
        </p:txBody>
      </p:sp>
      <p:sp>
        <p:nvSpPr>
          <p:cNvPr id="2" name="TextBox 1"/>
          <p:cNvSpPr txBox="1"/>
          <p:nvPr/>
        </p:nvSpPr>
        <p:spPr>
          <a:xfrm>
            <a:off x="1219200" y="5371068"/>
            <a:ext cx="1569660" cy="369332"/>
          </a:xfrm>
          <a:prstGeom prst="rect">
            <a:avLst/>
          </a:prstGeom>
          <a:noFill/>
        </p:spPr>
        <p:txBody>
          <a:bodyPr wrap="none" rtlCol="0">
            <a:spAutoFit/>
          </a:bodyPr>
          <a:lstStyle/>
          <a:p>
            <a:r>
              <a:rPr lang="en-US" dirty="0" smtClean="0"/>
              <a:t>Energy levels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6.66667E-6 -3.7037E-6 C 0.00919 -0.00069 0.01857 -0.00093 0.02777 -0.00185 C 0.0335 -0.00255 0.03871 -0.00694 0.04444 -0.00741 C 0.05746 -0.00856 0.08333 -0.01111 0.08333 -0.01111 C 0.10468 -0.01829 0.1269 -0.01736 0.1486 -0.02222 C 0.16267 -0.02523 0.17708 -0.03634 0.19027 -0.04259 C 0.20399 -0.04907 0.21805 -0.05301 0.23194 -0.05926 C 0.24843 -0.07569 0.22742 -0.05625 0.24305 -0.06667 C 0.24305 -0.06667 0.25347 -0.07593 0.25555 -0.07778 C 0.26284 -0.08426 0.26666 -0.09375 0.2736 -0.1 C 0.27933 -0.11134 0.28576 -0.11991 0.29305 -0.12963 C 0.29531 -0.13889 0.29982 -0.14768 0.30416 -0.15556 C 0.30815 -0.1713 0.31301 -0.18657 0.31805 -0.20185 C 0.32169 -0.21273 0.32048 -0.2162 0.32638 -0.22407 C 0.32829 -0.23148 0.33055 -0.23518 0.33472 -0.24074 C 0.33663 -0.24861 0.34131 -0.25671 0.34722 -0.25926 C 0.34201 -0.24907 0.33645 -0.24097 0.33055 -0.23148 C 0.32517 -0.22292 0.32413 -0.21181 0.31805 -0.2037 C 0.31527 -0.19236 0.31267 -0.18079 0.30833 -0.17037 C 0.30676 -0.16643 0.30277 -0.15926 0.30277 -0.15926 C 0.30086 -0.14861 0.29635 -0.13958 0.29305 -0.12963 C 0.28819 -0.11505 0.29357 -0.12153 0.2861 -0.11481 C 0.28367 -0.10509 0.28645 -0.11273 0.28055 -0.10556 C 0.27031 -0.09329 0.26475 -0.08565 0.25138 -0.07963 C 0.24652 -0.06991 0.24149 -0.06875 0.23333 -0.06296 C 0.22794 -0.05903 0.22378 -0.0544 0.21805 -0.05185 C 0.2052 -0.03912 0.18992 -0.03634 0.17499 -0.02963 C 0.16961 -0.02731 0.16249 -0.02176 0.15694 -0.02037 C 0.12586 -0.01296 0.14669 -0.01968 0.13194 -0.01481 C 0.11961 -0.0037 0.0809 -0.00625 0.06944 -0.00556 C 0.04617 -0.00278 0.02291 0.00602 -6.66667E-6 -3.7037E-6 Z " pathEditMode="relative" ptsTypes="fffffffffffffffffffffffffffffff">
                                      <p:cBhvr>
                                        <p:cTn id="10" dur="2000" fill="hold"/>
                                        <p:tgtEl>
                                          <p:spTgt spid="17418"/>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5.55556E-6 -3.7037E-6 C 0.01353 -0.00278 0.02673 -0.00671 0.04027 -0.00926 C 0.05381 -0.01528 0.07412 -0.01713 0.08888 -0.02037 C 0.09912 -0.02593 0.10989 -0.03032 0.12083 -0.03333 C 0.13645 -0.04213 0.14808 -0.04444 0.16527 -0.0463 C 0.18437 -0.05486 0.20416 -0.06018 0.2236 -0.06667 C 0.22794 -0.0706 0.23888 -0.07708 0.24444 -0.07963 C 0.24808 -0.08356 0.25208 -0.08681 0.25555 -0.09074 C 0.26458 -0.10093 0.25468 -0.09143 0.26388 -0.1037 C 0.26961 -0.11134 0.27534 -0.11944 0.28194 -0.12593 C 0.28697 -0.13079 0.29131 -0.13518 0.29444 -0.14259 C 0.30173 -0.15972 0.30364 -0.17778 0.30833 -0.1963 C 0.31284 -0.21412 0.32551 -0.22037 0.33333 -0.23518 C 0.33662 -0.2412 0.34444 -0.25185 0.34444 -0.25185 C 0.34826 -0.2669 0.35642 -0.27268 0.36666 -0.27963 C 0.3861 -0.29259 0.39965 -0.29768 0.42221 -0.29815 C 0.43975 -0.29861 0.45746 -0.29815 0.47499 -0.29815 " pathEditMode="relative" ptsTypes="ffffffffffffffffA">
                                      <p:cBhvr>
                                        <p:cTn id="18" dur="2000" fill="hold"/>
                                        <p:tgtEl>
                                          <p:spTgt spid="17418"/>
                                        </p:tgtEl>
                                        <p:attrNameLst>
                                          <p:attrName>ppt_x</p:attrName>
                                          <p:attrName>ppt_y</p:attrName>
                                        </p:attrNameLst>
                                      </p:cBhvr>
                                    </p:animMotion>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9"/>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7" grpId="0"/>
      <p:bldP spid="38" grpId="0"/>
      <p:bldP spid="39" grpId="0"/>
      <p:bldP spid="40" grpId="0"/>
      <p:bldP spid="41" grpId="0"/>
      <p:bldP spid="42" grpId="0"/>
      <p:bldP spid="43" grpId="0"/>
      <p:bldP spid="44" grpId="0"/>
      <p:bldP spid="45" grpId="0"/>
      <p:bldP spid="46" grpId="0"/>
      <p:bldP spid="47" grpId="0"/>
      <p:bldP spid="50" grpId="0"/>
      <p:bldP spid="51" grpId="0"/>
      <p:bldP spid="52"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3200400" y="838200"/>
            <a:ext cx="2641600" cy="523875"/>
          </a:xfrm>
          <a:prstGeom prst="rect">
            <a:avLst/>
          </a:prstGeom>
          <a:noFill/>
          <a:ln w="9525">
            <a:noFill/>
            <a:miter lim="800000"/>
            <a:headEnd/>
            <a:tailEnd/>
          </a:ln>
        </p:spPr>
        <p:txBody>
          <a:bodyPr wrap="none">
            <a:spAutoFit/>
          </a:bodyPr>
          <a:lstStyle/>
          <a:p>
            <a:r>
              <a:rPr lang="en-US" sz="2800">
                <a:latin typeface="Calibri" pitchFamily="34" charset="0"/>
              </a:rPr>
              <a:t>y      =     mx  +   b</a:t>
            </a:r>
          </a:p>
        </p:txBody>
      </p:sp>
      <p:sp>
        <p:nvSpPr>
          <p:cNvPr id="3" name="TextBox 2"/>
          <p:cNvSpPr txBox="1">
            <a:spLocks noChangeArrowheads="1"/>
          </p:cNvSpPr>
          <p:nvPr/>
        </p:nvSpPr>
        <p:spPr bwMode="auto">
          <a:xfrm>
            <a:off x="4267200" y="304800"/>
            <a:ext cx="481013" cy="523875"/>
          </a:xfrm>
          <a:prstGeom prst="rect">
            <a:avLst/>
          </a:prstGeom>
          <a:noFill/>
          <a:ln w="9525">
            <a:noFill/>
            <a:miter lim="800000"/>
            <a:headEnd/>
            <a:tailEnd/>
          </a:ln>
        </p:spPr>
        <p:txBody>
          <a:bodyPr wrap="none">
            <a:spAutoFit/>
          </a:bodyPr>
          <a:lstStyle/>
          <a:p>
            <a:r>
              <a:rPr lang="en-US" sz="2800">
                <a:latin typeface="Calibri" pitchFamily="34" charset="0"/>
              </a:rPr>
              <a:t>hf</a:t>
            </a:r>
          </a:p>
        </p:txBody>
      </p:sp>
      <p:sp>
        <p:nvSpPr>
          <p:cNvPr id="4" name="TextBox 3"/>
          <p:cNvSpPr txBox="1">
            <a:spLocks noChangeArrowheads="1"/>
          </p:cNvSpPr>
          <p:nvPr/>
        </p:nvSpPr>
        <p:spPr bwMode="auto">
          <a:xfrm>
            <a:off x="2971800" y="304800"/>
            <a:ext cx="954088" cy="523875"/>
          </a:xfrm>
          <a:prstGeom prst="rect">
            <a:avLst/>
          </a:prstGeom>
          <a:noFill/>
          <a:ln w="9525">
            <a:noFill/>
            <a:miter lim="800000"/>
            <a:headEnd/>
            <a:tailEnd/>
          </a:ln>
        </p:spPr>
        <p:txBody>
          <a:bodyPr wrap="none">
            <a:spAutoFit/>
          </a:bodyPr>
          <a:lstStyle/>
          <a:p>
            <a:r>
              <a:rPr lang="en-US" sz="2800">
                <a:latin typeface="Calibri" pitchFamily="34" charset="0"/>
              </a:rPr>
              <a:t>KE</a:t>
            </a:r>
            <a:r>
              <a:rPr lang="en-US" sz="2800" baseline="-25000">
                <a:latin typeface="Calibri" pitchFamily="34" charset="0"/>
              </a:rPr>
              <a:t>max</a:t>
            </a:r>
          </a:p>
        </p:txBody>
      </p:sp>
      <p:sp>
        <p:nvSpPr>
          <p:cNvPr id="5" name="TextBox 4"/>
          <p:cNvSpPr txBox="1">
            <a:spLocks noChangeArrowheads="1"/>
          </p:cNvSpPr>
          <p:nvPr/>
        </p:nvSpPr>
        <p:spPr bwMode="auto">
          <a:xfrm>
            <a:off x="5257800" y="304800"/>
            <a:ext cx="615950" cy="523875"/>
          </a:xfrm>
          <a:prstGeom prst="rect">
            <a:avLst/>
          </a:prstGeom>
          <a:noFill/>
          <a:ln w="9525">
            <a:noFill/>
            <a:miter lim="800000"/>
            <a:headEnd/>
            <a:tailEnd/>
          </a:ln>
        </p:spPr>
        <p:txBody>
          <a:bodyPr wrap="none">
            <a:spAutoFit/>
          </a:bodyPr>
          <a:lstStyle/>
          <a:p>
            <a:r>
              <a:rPr lang="en-US" sz="2800">
                <a:latin typeface="Calibri" pitchFamily="34" charset="0"/>
              </a:rPr>
              <a:t>W</a:t>
            </a:r>
            <a:r>
              <a:rPr lang="en-US" sz="2800" baseline="-25000">
                <a:latin typeface="Calibri" pitchFamily="34" charset="0"/>
              </a:rPr>
              <a:t>o</a:t>
            </a:r>
          </a:p>
        </p:txBody>
      </p:sp>
      <p:sp>
        <p:nvSpPr>
          <p:cNvPr id="6" name="TextBox 5"/>
          <p:cNvSpPr txBox="1">
            <a:spLocks noChangeArrowheads="1"/>
          </p:cNvSpPr>
          <p:nvPr/>
        </p:nvSpPr>
        <p:spPr bwMode="auto">
          <a:xfrm>
            <a:off x="4876800" y="304800"/>
            <a:ext cx="295275" cy="523875"/>
          </a:xfrm>
          <a:prstGeom prst="rect">
            <a:avLst/>
          </a:prstGeom>
          <a:noFill/>
          <a:ln w="9525">
            <a:noFill/>
            <a:miter lim="800000"/>
            <a:headEnd/>
            <a:tailEnd/>
          </a:ln>
        </p:spPr>
        <p:txBody>
          <a:bodyPr wrap="none">
            <a:spAutoFit/>
          </a:bodyPr>
          <a:lstStyle/>
          <a:p>
            <a:r>
              <a:rPr lang="en-US" sz="2800">
                <a:latin typeface="Calibri" pitchFamily="34" charset="0"/>
              </a:rPr>
              <a:t>-</a:t>
            </a:r>
          </a:p>
        </p:txBody>
      </p:sp>
      <p:sp>
        <p:nvSpPr>
          <p:cNvPr id="7" name="TextBox 6"/>
          <p:cNvSpPr txBox="1">
            <a:spLocks noChangeArrowheads="1"/>
          </p:cNvSpPr>
          <p:nvPr/>
        </p:nvSpPr>
        <p:spPr bwMode="auto">
          <a:xfrm>
            <a:off x="3733800" y="304800"/>
            <a:ext cx="363538" cy="523875"/>
          </a:xfrm>
          <a:prstGeom prst="rect">
            <a:avLst/>
          </a:prstGeom>
          <a:noFill/>
          <a:ln w="9525">
            <a:noFill/>
            <a:miter lim="800000"/>
            <a:headEnd/>
            <a:tailEnd/>
          </a:ln>
        </p:spPr>
        <p:txBody>
          <a:bodyPr wrap="none">
            <a:spAutoFit/>
          </a:bodyPr>
          <a:lstStyle/>
          <a:p>
            <a:r>
              <a:rPr lang="en-US" sz="2800">
                <a:latin typeface="Calibri" pitchFamily="34" charset="0"/>
              </a:rPr>
              <a:t>=</a:t>
            </a:r>
          </a:p>
        </p:txBody>
      </p:sp>
      <p:cxnSp>
        <p:nvCxnSpPr>
          <p:cNvPr id="9" name="Straight Connector 8"/>
          <p:cNvCxnSpPr/>
          <p:nvPr/>
        </p:nvCxnSpPr>
        <p:spPr>
          <a:xfrm rot="5400000">
            <a:off x="-952499" y="3543300"/>
            <a:ext cx="4648200"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371600" y="3581400"/>
            <a:ext cx="6324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p:cNvSpPr txBox="1">
            <a:spLocks noChangeArrowheads="1"/>
          </p:cNvSpPr>
          <p:nvPr/>
        </p:nvSpPr>
        <p:spPr bwMode="auto">
          <a:xfrm>
            <a:off x="1143000" y="838200"/>
            <a:ext cx="417513" cy="369888"/>
          </a:xfrm>
          <a:prstGeom prst="rect">
            <a:avLst/>
          </a:prstGeom>
          <a:noFill/>
          <a:ln w="9525">
            <a:noFill/>
            <a:miter lim="800000"/>
            <a:headEnd/>
            <a:tailEnd/>
          </a:ln>
        </p:spPr>
        <p:txBody>
          <a:bodyPr wrap="none">
            <a:spAutoFit/>
          </a:bodyPr>
          <a:lstStyle/>
          <a:p>
            <a:r>
              <a:rPr lang="en-US">
                <a:latin typeface="Calibri" pitchFamily="34" charset="0"/>
              </a:rPr>
              <a:t>KE</a:t>
            </a:r>
          </a:p>
        </p:txBody>
      </p:sp>
      <p:sp>
        <p:nvSpPr>
          <p:cNvPr id="13" name="TextBox 12"/>
          <p:cNvSpPr txBox="1">
            <a:spLocks noChangeArrowheads="1"/>
          </p:cNvSpPr>
          <p:nvPr/>
        </p:nvSpPr>
        <p:spPr bwMode="auto">
          <a:xfrm>
            <a:off x="7772400" y="3352800"/>
            <a:ext cx="255588" cy="369888"/>
          </a:xfrm>
          <a:prstGeom prst="rect">
            <a:avLst/>
          </a:prstGeom>
          <a:noFill/>
          <a:ln w="9525">
            <a:noFill/>
            <a:miter lim="800000"/>
            <a:headEnd/>
            <a:tailEnd/>
          </a:ln>
        </p:spPr>
        <p:txBody>
          <a:bodyPr wrap="none">
            <a:spAutoFit/>
          </a:bodyPr>
          <a:lstStyle/>
          <a:p>
            <a:r>
              <a:rPr lang="en-US">
                <a:latin typeface="Calibri" pitchFamily="34" charset="0"/>
              </a:rPr>
              <a:t>f</a:t>
            </a:r>
          </a:p>
        </p:txBody>
      </p:sp>
      <p:cxnSp>
        <p:nvCxnSpPr>
          <p:cNvPr id="15" name="Straight Connector 14"/>
          <p:cNvCxnSpPr/>
          <p:nvPr/>
        </p:nvCxnSpPr>
        <p:spPr>
          <a:xfrm flipV="1">
            <a:off x="1371600" y="1676400"/>
            <a:ext cx="4038600" cy="327660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16" name="TextBox 15"/>
          <p:cNvSpPr txBox="1">
            <a:spLocks noChangeArrowheads="1"/>
          </p:cNvSpPr>
          <p:nvPr/>
        </p:nvSpPr>
        <p:spPr bwMode="auto">
          <a:xfrm>
            <a:off x="1066800" y="4800600"/>
            <a:ext cx="301625" cy="369888"/>
          </a:xfrm>
          <a:prstGeom prst="rect">
            <a:avLst/>
          </a:prstGeom>
          <a:noFill/>
          <a:ln w="9525">
            <a:noFill/>
            <a:miter lim="800000"/>
            <a:headEnd/>
            <a:tailEnd/>
          </a:ln>
        </p:spPr>
        <p:txBody>
          <a:bodyPr wrap="none">
            <a:spAutoFit/>
          </a:bodyPr>
          <a:lstStyle/>
          <a:p>
            <a:r>
              <a:rPr lang="en-US">
                <a:latin typeface="Calibri" pitchFamily="34" charset="0"/>
              </a:rPr>
              <a:t>8</a:t>
            </a:r>
          </a:p>
        </p:txBody>
      </p:sp>
      <p:sp>
        <p:nvSpPr>
          <p:cNvPr id="17" name="Left Brace 16"/>
          <p:cNvSpPr/>
          <p:nvPr/>
        </p:nvSpPr>
        <p:spPr>
          <a:xfrm>
            <a:off x="1066800" y="3581400"/>
            <a:ext cx="304800" cy="13716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8" name="TextBox 17"/>
          <p:cNvSpPr txBox="1">
            <a:spLocks noChangeArrowheads="1"/>
          </p:cNvSpPr>
          <p:nvPr/>
        </p:nvSpPr>
        <p:spPr bwMode="auto">
          <a:xfrm>
            <a:off x="609600" y="4343400"/>
            <a:ext cx="461963" cy="369888"/>
          </a:xfrm>
          <a:prstGeom prst="rect">
            <a:avLst/>
          </a:prstGeom>
          <a:noFill/>
          <a:ln w="9525">
            <a:noFill/>
            <a:miter lim="800000"/>
            <a:headEnd/>
            <a:tailEnd/>
          </a:ln>
        </p:spPr>
        <p:txBody>
          <a:bodyPr wrap="none">
            <a:spAutoFit/>
          </a:bodyPr>
          <a:lstStyle/>
          <a:p>
            <a:r>
              <a:rPr lang="en-US">
                <a:latin typeface="Calibri" pitchFamily="34" charset="0"/>
              </a:rPr>
              <a:t>W</a:t>
            </a:r>
            <a:r>
              <a:rPr lang="en-US" baseline="-25000">
                <a:latin typeface="Calibri" pitchFamily="34" charset="0"/>
              </a:rPr>
              <a:t>o</a:t>
            </a:r>
          </a:p>
        </p:txBody>
      </p:sp>
      <p:sp>
        <p:nvSpPr>
          <p:cNvPr id="19" name="TextBox 18"/>
          <p:cNvSpPr txBox="1">
            <a:spLocks noChangeArrowheads="1"/>
          </p:cNvSpPr>
          <p:nvPr/>
        </p:nvSpPr>
        <p:spPr bwMode="auto">
          <a:xfrm>
            <a:off x="5410200" y="1371600"/>
            <a:ext cx="306388" cy="369888"/>
          </a:xfrm>
          <a:prstGeom prst="rect">
            <a:avLst/>
          </a:prstGeom>
          <a:noFill/>
          <a:ln w="9525">
            <a:noFill/>
            <a:miter lim="800000"/>
            <a:headEnd/>
            <a:tailEnd/>
          </a:ln>
        </p:spPr>
        <p:txBody>
          <a:bodyPr wrap="none">
            <a:spAutoFit/>
          </a:bodyPr>
          <a:lstStyle/>
          <a:p>
            <a:r>
              <a:rPr lang="en-US">
                <a:latin typeface="Calibri" pitchFamily="34" charset="0"/>
              </a:rPr>
              <a:t>h</a:t>
            </a:r>
          </a:p>
        </p:txBody>
      </p:sp>
      <p:sp>
        <p:nvSpPr>
          <p:cNvPr id="20" name="Oval 19"/>
          <p:cNvSpPr/>
          <p:nvPr/>
        </p:nvSpPr>
        <p:spPr>
          <a:xfrm>
            <a:off x="2819400" y="3276600"/>
            <a:ext cx="609600" cy="609600"/>
          </a:xfrm>
          <a:prstGeom prst="ellipse">
            <a:avLst/>
          </a:prstGeom>
          <a:solidFill>
            <a:schemeClr val="accent1">
              <a:alpha val="1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TextBox 20"/>
          <p:cNvSpPr txBox="1">
            <a:spLocks noChangeArrowheads="1"/>
          </p:cNvSpPr>
          <p:nvPr/>
        </p:nvSpPr>
        <p:spPr bwMode="auto">
          <a:xfrm>
            <a:off x="3429000" y="3810000"/>
            <a:ext cx="5210175" cy="646113"/>
          </a:xfrm>
          <a:prstGeom prst="rect">
            <a:avLst/>
          </a:prstGeom>
          <a:noFill/>
          <a:ln w="9525">
            <a:noFill/>
            <a:miter lim="800000"/>
            <a:headEnd/>
            <a:tailEnd/>
          </a:ln>
        </p:spPr>
        <p:txBody>
          <a:bodyPr wrap="none">
            <a:spAutoFit/>
          </a:bodyPr>
          <a:lstStyle/>
          <a:p>
            <a:r>
              <a:rPr lang="en-US">
                <a:latin typeface="Calibri" pitchFamily="34" charset="0"/>
              </a:rPr>
              <a:t>Threshold frequency- minimum frequency needed to </a:t>
            </a:r>
          </a:p>
          <a:p>
            <a:r>
              <a:rPr lang="en-US">
                <a:latin typeface="Calibri" pitchFamily="34" charset="0"/>
              </a:rPr>
              <a:t>                                       expel electrons</a:t>
            </a:r>
          </a:p>
        </p:txBody>
      </p:sp>
      <p:cxnSp>
        <p:nvCxnSpPr>
          <p:cNvPr id="22" name="Straight Connector 21"/>
          <p:cNvCxnSpPr/>
          <p:nvPr/>
        </p:nvCxnSpPr>
        <p:spPr>
          <a:xfrm flipV="1">
            <a:off x="1371600" y="1447800"/>
            <a:ext cx="3505200" cy="2819400"/>
          </a:xfrm>
          <a:prstGeom prst="line">
            <a:avLst/>
          </a:prstGeom>
          <a:ln>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371600" y="1981200"/>
            <a:ext cx="4495800" cy="3657600"/>
          </a:xfrm>
          <a:prstGeom prst="line">
            <a:avLst/>
          </a:prstGeom>
          <a:ln>
            <a:solidFill>
              <a:srgbClr val="00B050"/>
            </a:solidFill>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12" grpId="0"/>
      <p:bldP spid="13" grpId="0"/>
      <p:bldP spid="16" grpId="0"/>
      <p:bldP spid="17" grpId="0" animBg="1"/>
      <p:bldP spid="18" grpId="0"/>
      <p:bldP spid="19" grpId="0"/>
      <p:bldP spid="20" grpId="0" animBg="1"/>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rtlCol="0">
            <a:normAutofit fontScale="90000"/>
          </a:bodyPr>
          <a:lstStyle/>
          <a:p>
            <a:pPr eaLnBrk="1" fontAlgn="auto" hangingPunct="1">
              <a:spcAft>
                <a:spcPts val="0"/>
              </a:spcAft>
              <a:defRPr/>
            </a:pPr>
            <a:r>
              <a:rPr lang="en-US" dirty="0" smtClean="0"/>
              <a:t>Let’s look at the </a:t>
            </a:r>
            <a:r>
              <a:rPr lang="en-US" dirty="0" smtClean="0">
                <a:hlinkClick r:id="rId2"/>
              </a:rPr>
              <a:t>photoelectric effect </a:t>
            </a:r>
            <a:r>
              <a:rPr lang="en-US" dirty="0" smtClean="0"/>
              <a:t>again…what happens when we increase the intensity of the light?</a:t>
            </a:r>
            <a:endParaRPr lang="en-US" dirty="0"/>
          </a:p>
        </p:txBody>
      </p:sp>
      <p:sp>
        <p:nvSpPr>
          <p:cNvPr id="24578" name="TextBox 2"/>
          <p:cNvSpPr txBox="1">
            <a:spLocks noChangeArrowheads="1"/>
          </p:cNvSpPr>
          <p:nvPr/>
        </p:nvSpPr>
        <p:spPr bwMode="auto">
          <a:xfrm>
            <a:off x="609600" y="2286000"/>
            <a:ext cx="7766050" cy="400050"/>
          </a:xfrm>
          <a:prstGeom prst="rect">
            <a:avLst/>
          </a:prstGeom>
          <a:noFill/>
          <a:ln w="9525">
            <a:noFill/>
            <a:miter lim="800000"/>
            <a:headEnd/>
            <a:tailEnd/>
          </a:ln>
        </p:spPr>
        <p:txBody>
          <a:bodyPr wrap="none">
            <a:spAutoFit/>
          </a:bodyPr>
          <a:lstStyle/>
          <a:p>
            <a:r>
              <a:rPr lang="en-US" sz="2000">
                <a:latin typeface="Calibri" pitchFamily="34" charset="0"/>
              </a:rPr>
              <a:t>When the intensity increases the number of electrons emitted increases.</a:t>
            </a:r>
          </a:p>
        </p:txBody>
      </p:sp>
      <p:cxnSp>
        <p:nvCxnSpPr>
          <p:cNvPr id="5" name="Straight Connector 4"/>
          <p:cNvCxnSpPr/>
          <p:nvPr/>
        </p:nvCxnSpPr>
        <p:spPr>
          <a:xfrm rot="5400000">
            <a:off x="1104901" y="4381500"/>
            <a:ext cx="2819400"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514600" y="5791200"/>
            <a:ext cx="37338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25605" name="TextBox 7"/>
          <p:cNvSpPr txBox="1">
            <a:spLocks noChangeArrowheads="1"/>
          </p:cNvSpPr>
          <p:nvPr/>
        </p:nvSpPr>
        <p:spPr bwMode="auto">
          <a:xfrm>
            <a:off x="2057400" y="4038600"/>
            <a:ext cx="263525" cy="369888"/>
          </a:xfrm>
          <a:prstGeom prst="rect">
            <a:avLst/>
          </a:prstGeom>
          <a:noFill/>
          <a:ln w="9525">
            <a:noFill/>
            <a:miter lim="800000"/>
            <a:headEnd/>
            <a:tailEnd/>
          </a:ln>
        </p:spPr>
        <p:txBody>
          <a:bodyPr wrap="none">
            <a:spAutoFit/>
          </a:bodyPr>
          <a:lstStyle/>
          <a:p>
            <a:r>
              <a:rPr lang="en-US">
                <a:latin typeface="Book Antiqua" pitchFamily="18" charset="0"/>
              </a:rPr>
              <a:t>I</a:t>
            </a:r>
          </a:p>
        </p:txBody>
      </p:sp>
      <p:sp>
        <p:nvSpPr>
          <p:cNvPr id="25606" name="TextBox 8"/>
          <p:cNvSpPr txBox="1">
            <a:spLocks noChangeArrowheads="1"/>
          </p:cNvSpPr>
          <p:nvPr/>
        </p:nvSpPr>
        <p:spPr bwMode="auto">
          <a:xfrm>
            <a:off x="3657600" y="5715000"/>
            <a:ext cx="1165225" cy="369888"/>
          </a:xfrm>
          <a:prstGeom prst="rect">
            <a:avLst/>
          </a:prstGeom>
          <a:noFill/>
          <a:ln w="9525">
            <a:noFill/>
            <a:miter lim="800000"/>
            <a:headEnd/>
            <a:tailEnd/>
          </a:ln>
        </p:spPr>
        <p:txBody>
          <a:bodyPr wrap="none">
            <a:spAutoFit/>
          </a:bodyPr>
          <a:lstStyle/>
          <a:p>
            <a:r>
              <a:rPr lang="en-US">
                <a:latin typeface="Book Antiqua" pitchFamily="18" charset="0"/>
              </a:rPr>
              <a:t># emitted</a:t>
            </a:r>
          </a:p>
        </p:txBody>
      </p:sp>
      <p:cxnSp>
        <p:nvCxnSpPr>
          <p:cNvPr id="11" name="Straight Connector 10"/>
          <p:cNvCxnSpPr/>
          <p:nvPr/>
        </p:nvCxnSpPr>
        <p:spPr>
          <a:xfrm flipV="1">
            <a:off x="2514600" y="3124200"/>
            <a:ext cx="3276600" cy="2667000"/>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sz="3600" smtClean="0"/>
              <a:t>What happens to the kinetic energy as the intensity increases?</a:t>
            </a:r>
          </a:p>
        </p:txBody>
      </p:sp>
      <p:cxnSp>
        <p:nvCxnSpPr>
          <p:cNvPr id="4" name="Straight Connector 3"/>
          <p:cNvCxnSpPr/>
          <p:nvPr/>
        </p:nvCxnSpPr>
        <p:spPr>
          <a:xfrm rot="5400000">
            <a:off x="800894" y="3237706"/>
            <a:ext cx="3429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516188" y="4951413"/>
            <a:ext cx="4648200" cy="3175"/>
          </a:xfrm>
          <a:prstGeom prst="line">
            <a:avLst/>
          </a:prstGeom>
        </p:spPr>
        <p:style>
          <a:lnRef idx="1">
            <a:schemeClr val="accent1"/>
          </a:lnRef>
          <a:fillRef idx="0">
            <a:schemeClr val="accent1"/>
          </a:fillRef>
          <a:effectRef idx="0">
            <a:schemeClr val="accent1"/>
          </a:effectRef>
          <a:fontRef idx="minor">
            <a:schemeClr val="tx1"/>
          </a:fontRef>
        </p:style>
      </p:cxnSp>
      <p:sp>
        <p:nvSpPr>
          <p:cNvPr id="26628" name="TextBox 6"/>
          <p:cNvSpPr txBox="1">
            <a:spLocks noChangeArrowheads="1"/>
          </p:cNvSpPr>
          <p:nvPr/>
        </p:nvSpPr>
        <p:spPr bwMode="auto">
          <a:xfrm>
            <a:off x="2135188" y="2817813"/>
            <a:ext cx="261937" cy="369887"/>
          </a:xfrm>
          <a:prstGeom prst="rect">
            <a:avLst/>
          </a:prstGeom>
          <a:noFill/>
          <a:ln w="9525">
            <a:noFill/>
            <a:miter lim="800000"/>
            <a:headEnd/>
            <a:tailEnd/>
          </a:ln>
        </p:spPr>
        <p:txBody>
          <a:bodyPr wrap="none">
            <a:spAutoFit/>
          </a:bodyPr>
          <a:lstStyle/>
          <a:p>
            <a:r>
              <a:rPr lang="en-US">
                <a:latin typeface="Book Antiqua" pitchFamily="18" charset="0"/>
              </a:rPr>
              <a:t>I</a:t>
            </a:r>
          </a:p>
        </p:txBody>
      </p:sp>
      <p:sp>
        <p:nvSpPr>
          <p:cNvPr id="26629" name="TextBox 7"/>
          <p:cNvSpPr txBox="1">
            <a:spLocks noChangeArrowheads="1"/>
          </p:cNvSpPr>
          <p:nvPr/>
        </p:nvSpPr>
        <p:spPr bwMode="auto">
          <a:xfrm>
            <a:off x="4192588" y="5027613"/>
            <a:ext cx="989012" cy="369887"/>
          </a:xfrm>
          <a:prstGeom prst="rect">
            <a:avLst/>
          </a:prstGeom>
          <a:noFill/>
          <a:ln w="9525">
            <a:noFill/>
            <a:miter lim="800000"/>
            <a:headEnd/>
            <a:tailEnd/>
          </a:ln>
        </p:spPr>
        <p:txBody>
          <a:bodyPr wrap="none">
            <a:spAutoFit/>
          </a:bodyPr>
          <a:lstStyle/>
          <a:p>
            <a:r>
              <a:rPr lang="en-US">
                <a:latin typeface="Book Antiqua" pitchFamily="18" charset="0"/>
              </a:rPr>
              <a:t>KE max</a:t>
            </a:r>
          </a:p>
        </p:txBody>
      </p:sp>
      <p:cxnSp>
        <p:nvCxnSpPr>
          <p:cNvPr id="10" name="Straight Connector 9"/>
          <p:cNvCxnSpPr/>
          <p:nvPr/>
        </p:nvCxnSpPr>
        <p:spPr>
          <a:xfrm rot="5400000" flipH="1" flipV="1">
            <a:off x="3010694" y="3237706"/>
            <a:ext cx="3429000" cy="1588"/>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457200" y="5410200"/>
            <a:ext cx="8229600" cy="1143000"/>
          </a:xfrm>
          <a:prstGeom prst="rect">
            <a:avLst/>
          </a:prstGeom>
        </p:spPr>
        <p:txBody>
          <a:bodyPr anchor="ctr"/>
          <a:lstStyle/>
          <a:p>
            <a:pPr algn="ctr" fontAlgn="auto">
              <a:spcAft>
                <a:spcPts val="0"/>
              </a:spcAft>
              <a:defRPr/>
            </a:pPr>
            <a:r>
              <a:rPr lang="en-US" sz="2800" dirty="0">
                <a:latin typeface="+mj-lt"/>
                <a:ea typeface="+mj-ea"/>
                <a:cs typeface="+mj-cs"/>
              </a:rPr>
              <a:t>Summary- When a photon (visible light) hits a metal atom at the right frequency it knocks out an electron.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9900" y="243681"/>
            <a:ext cx="8253413" cy="1570038"/>
          </a:xfrm>
          <a:prstGeom prst="rect">
            <a:avLst/>
          </a:prstGeom>
          <a:noFill/>
        </p:spPr>
        <p:txBody>
          <a:bodyPr wrap="none">
            <a:spAutoFit/>
          </a:bodyPr>
          <a:lstStyle/>
          <a:p>
            <a:pPr algn="ctr" fontAlgn="auto">
              <a:spcBef>
                <a:spcPts val="0"/>
              </a:spcBef>
              <a:spcAft>
                <a:spcPts val="0"/>
              </a:spcAft>
              <a:defRPr/>
            </a:pPr>
            <a:r>
              <a:rPr lang="en-US" sz="2400" dirty="0">
                <a:latin typeface="+mn-lt"/>
              </a:rPr>
              <a:t>When a very high frequency photon (like X-rays) strike a metal </a:t>
            </a:r>
          </a:p>
          <a:p>
            <a:pPr algn="ctr" fontAlgn="auto">
              <a:spcBef>
                <a:spcPts val="0"/>
              </a:spcBef>
              <a:spcAft>
                <a:spcPts val="0"/>
              </a:spcAft>
              <a:defRPr/>
            </a:pPr>
            <a:r>
              <a:rPr lang="en-US" sz="2400" dirty="0">
                <a:latin typeface="+mn-lt"/>
              </a:rPr>
              <a:t>surface, not only are electrons ejected but electromagnetic </a:t>
            </a:r>
          </a:p>
          <a:p>
            <a:pPr algn="ctr" fontAlgn="auto">
              <a:spcBef>
                <a:spcPts val="0"/>
              </a:spcBef>
              <a:spcAft>
                <a:spcPts val="0"/>
              </a:spcAft>
              <a:defRPr/>
            </a:pPr>
            <a:r>
              <a:rPr lang="en-US" sz="2400" dirty="0">
                <a:solidFill>
                  <a:schemeClr val="tx2">
                    <a:lumMod val="60000"/>
                    <a:lumOff val="40000"/>
                  </a:schemeClr>
                </a:solidFill>
                <a:latin typeface="+mn-lt"/>
              </a:rPr>
              <a:t>radiation of a lower frequency is also given off</a:t>
            </a:r>
            <a:r>
              <a:rPr lang="en-US" sz="2400" dirty="0">
                <a:latin typeface="+mn-lt"/>
              </a:rPr>
              <a:t>.  This is called the </a:t>
            </a:r>
          </a:p>
          <a:p>
            <a:pPr algn="ctr" fontAlgn="auto">
              <a:spcBef>
                <a:spcPts val="0"/>
              </a:spcBef>
              <a:spcAft>
                <a:spcPts val="0"/>
              </a:spcAft>
              <a:defRPr/>
            </a:pPr>
            <a:r>
              <a:rPr lang="en-US" sz="2400" dirty="0">
                <a:latin typeface="+mn-lt"/>
              </a:rPr>
              <a:t>Compton Effect.</a:t>
            </a:r>
          </a:p>
        </p:txBody>
      </p:sp>
      <p:sp>
        <p:nvSpPr>
          <p:cNvPr id="17" name="Rectangle 16"/>
          <p:cNvSpPr/>
          <p:nvPr/>
        </p:nvSpPr>
        <p:spPr>
          <a:xfrm>
            <a:off x="5257800" y="1981200"/>
            <a:ext cx="914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Rectangle 18"/>
          <p:cNvSpPr/>
          <p:nvPr/>
        </p:nvSpPr>
        <p:spPr>
          <a:xfrm>
            <a:off x="5410200" y="4191000"/>
            <a:ext cx="9144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Rectangle 19"/>
          <p:cNvSpPr/>
          <p:nvPr/>
        </p:nvSpPr>
        <p:spPr>
          <a:xfrm>
            <a:off x="2590800" y="4343400"/>
            <a:ext cx="9144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242" name="Picture 2" descr="http://drgstoothpix.com/wp-content/uploads/2012/10/compton-scatter-with-anima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239"/>
          <a:stretch/>
        </p:blipFill>
        <p:spPr bwMode="auto">
          <a:xfrm>
            <a:off x="786606" y="1981200"/>
            <a:ext cx="7620000" cy="4079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101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http://drgstoothpix.com/wp-content/uploads/2012/10/compton-scatter-with-anima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239"/>
          <a:stretch/>
        </p:blipFill>
        <p:spPr bwMode="auto">
          <a:xfrm>
            <a:off x="761206" y="406400"/>
            <a:ext cx="7620000" cy="407987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209800" y="1219200"/>
            <a:ext cx="9144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P ↑</a:t>
            </a:r>
          </a:p>
        </p:txBody>
      </p:sp>
      <p:sp>
        <p:nvSpPr>
          <p:cNvPr id="27653" name="TextBox 8"/>
          <p:cNvSpPr txBox="1">
            <a:spLocks noChangeArrowheads="1"/>
          </p:cNvSpPr>
          <p:nvPr/>
        </p:nvSpPr>
        <p:spPr bwMode="auto">
          <a:xfrm>
            <a:off x="6862763" y="2921000"/>
            <a:ext cx="781050" cy="523875"/>
          </a:xfrm>
          <a:prstGeom prst="rect">
            <a:avLst/>
          </a:prstGeom>
          <a:noFill/>
          <a:ln w="9525">
            <a:noFill/>
            <a:miter lim="800000"/>
            <a:headEnd/>
            <a:tailEnd/>
          </a:ln>
        </p:spPr>
        <p:txBody>
          <a:bodyPr wrap="none">
            <a:spAutoFit/>
          </a:bodyPr>
          <a:lstStyle/>
          <a:p>
            <a:r>
              <a:rPr lang="en-US" sz="2800" b="1" dirty="0">
                <a:solidFill>
                  <a:srgbClr val="FF0000"/>
                </a:solidFill>
                <a:latin typeface="Calibri" pitchFamily="34" charset="0"/>
              </a:rPr>
              <a:t>p ↑</a:t>
            </a:r>
          </a:p>
        </p:txBody>
      </p:sp>
      <p:sp>
        <p:nvSpPr>
          <p:cNvPr id="27654" name="TextBox 9"/>
          <p:cNvSpPr txBox="1">
            <a:spLocks noChangeArrowheads="1"/>
          </p:cNvSpPr>
          <p:nvPr/>
        </p:nvSpPr>
        <p:spPr bwMode="auto">
          <a:xfrm>
            <a:off x="6862763" y="3454400"/>
            <a:ext cx="766763" cy="523875"/>
          </a:xfrm>
          <a:prstGeom prst="rect">
            <a:avLst/>
          </a:prstGeom>
          <a:noFill/>
          <a:ln w="9525">
            <a:noFill/>
            <a:miter lim="800000"/>
            <a:headEnd/>
            <a:tailEnd/>
          </a:ln>
        </p:spPr>
        <p:txBody>
          <a:bodyPr wrap="none">
            <a:spAutoFit/>
          </a:bodyPr>
          <a:lstStyle/>
          <a:p>
            <a:r>
              <a:rPr lang="en-US" sz="2800" b="1">
                <a:solidFill>
                  <a:srgbClr val="FF0000"/>
                </a:solidFill>
                <a:latin typeface="Calibri" pitchFamily="34" charset="0"/>
              </a:rPr>
              <a:t>E ↑</a:t>
            </a:r>
          </a:p>
        </p:txBody>
      </p:sp>
      <p:sp>
        <p:nvSpPr>
          <p:cNvPr id="27655" name="TextBox 10"/>
          <p:cNvSpPr txBox="1">
            <a:spLocks noChangeArrowheads="1"/>
          </p:cNvSpPr>
          <p:nvPr/>
        </p:nvSpPr>
        <p:spPr bwMode="auto">
          <a:xfrm>
            <a:off x="8139112" y="238125"/>
            <a:ext cx="766763" cy="523875"/>
          </a:xfrm>
          <a:prstGeom prst="rect">
            <a:avLst/>
          </a:prstGeom>
          <a:noFill/>
          <a:ln w="9525">
            <a:noFill/>
            <a:miter lim="800000"/>
            <a:headEnd/>
            <a:tailEnd/>
          </a:ln>
        </p:spPr>
        <p:txBody>
          <a:bodyPr wrap="none">
            <a:spAutoFit/>
          </a:bodyPr>
          <a:lstStyle/>
          <a:p>
            <a:r>
              <a:rPr lang="en-US" sz="2800" b="1">
                <a:solidFill>
                  <a:srgbClr val="FF0000"/>
                </a:solidFill>
                <a:latin typeface="Calibri" pitchFamily="34" charset="0"/>
              </a:rPr>
              <a:t>E ↓</a:t>
            </a:r>
          </a:p>
        </p:txBody>
      </p:sp>
      <p:sp>
        <p:nvSpPr>
          <p:cNvPr id="27656" name="TextBox 11"/>
          <p:cNvSpPr txBox="1">
            <a:spLocks noChangeArrowheads="1"/>
          </p:cNvSpPr>
          <p:nvPr/>
        </p:nvSpPr>
        <p:spPr bwMode="auto">
          <a:xfrm>
            <a:off x="8291512" y="771525"/>
            <a:ext cx="684213" cy="523875"/>
          </a:xfrm>
          <a:prstGeom prst="rect">
            <a:avLst/>
          </a:prstGeom>
          <a:noFill/>
          <a:ln w="9525">
            <a:noFill/>
            <a:miter lim="800000"/>
            <a:headEnd/>
            <a:tailEnd/>
          </a:ln>
        </p:spPr>
        <p:txBody>
          <a:bodyPr wrap="none">
            <a:spAutoFit/>
          </a:bodyPr>
          <a:lstStyle/>
          <a:p>
            <a:r>
              <a:rPr lang="en-US" sz="2800" b="1">
                <a:solidFill>
                  <a:srgbClr val="FF0000"/>
                </a:solidFill>
                <a:latin typeface="Calibri" pitchFamily="34" charset="0"/>
              </a:rPr>
              <a:t>λ↑</a:t>
            </a:r>
          </a:p>
        </p:txBody>
      </p:sp>
      <p:sp>
        <p:nvSpPr>
          <p:cNvPr id="27657" name="TextBox 12"/>
          <p:cNvSpPr txBox="1">
            <a:spLocks noChangeArrowheads="1"/>
          </p:cNvSpPr>
          <p:nvPr/>
        </p:nvSpPr>
        <p:spPr bwMode="auto">
          <a:xfrm>
            <a:off x="8291512" y="1304925"/>
            <a:ext cx="700088" cy="523875"/>
          </a:xfrm>
          <a:prstGeom prst="rect">
            <a:avLst/>
          </a:prstGeom>
          <a:noFill/>
          <a:ln w="9525">
            <a:noFill/>
            <a:miter lim="800000"/>
            <a:headEnd/>
            <a:tailEnd/>
          </a:ln>
        </p:spPr>
        <p:txBody>
          <a:bodyPr wrap="none">
            <a:spAutoFit/>
          </a:bodyPr>
          <a:lstStyle/>
          <a:p>
            <a:r>
              <a:rPr lang="en-US" sz="2800" b="1" dirty="0">
                <a:solidFill>
                  <a:srgbClr val="FF0000"/>
                </a:solidFill>
                <a:latin typeface="Calibri" pitchFamily="34" charset="0"/>
              </a:rPr>
              <a:t>f ↓</a:t>
            </a:r>
          </a:p>
        </p:txBody>
      </p:sp>
      <p:sp>
        <p:nvSpPr>
          <p:cNvPr id="27658" name="TextBox 13"/>
          <p:cNvSpPr txBox="1">
            <a:spLocks noChangeArrowheads="1"/>
          </p:cNvSpPr>
          <p:nvPr/>
        </p:nvSpPr>
        <p:spPr bwMode="auto">
          <a:xfrm>
            <a:off x="331788" y="4724400"/>
            <a:ext cx="8339137" cy="1187450"/>
          </a:xfrm>
          <a:prstGeom prst="rect">
            <a:avLst/>
          </a:prstGeom>
          <a:noFill/>
          <a:ln w="9525">
            <a:noFill/>
            <a:miter lim="800000"/>
            <a:headEnd/>
            <a:tailEnd/>
          </a:ln>
        </p:spPr>
        <p:txBody>
          <a:bodyPr wrap="none">
            <a:spAutoFit/>
          </a:bodyPr>
          <a:lstStyle/>
          <a:p>
            <a:pPr algn="ctr"/>
            <a:r>
              <a:rPr lang="en-US" sz="2400">
                <a:latin typeface="Calibri" pitchFamily="34" charset="0"/>
              </a:rPr>
              <a:t>Energy and momentum are </a:t>
            </a:r>
            <a:r>
              <a:rPr lang="en-US" sz="2400" b="1">
                <a:solidFill>
                  <a:schemeClr val="accent1"/>
                </a:solidFill>
                <a:latin typeface="Calibri" pitchFamily="34" charset="0"/>
              </a:rPr>
              <a:t>AWLAYS</a:t>
            </a:r>
            <a:r>
              <a:rPr lang="en-US" sz="2400">
                <a:latin typeface="Calibri" pitchFamily="34" charset="0"/>
              </a:rPr>
              <a:t> conserved in this collision.  </a:t>
            </a:r>
          </a:p>
          <a:p>
            <a:pPr algn="ctr"/>
            <a:r>
              <a:rPr lang="en-US" sz="2400">
                <a:latin typeface="Calibri" pitchFamily="34" charset="0"/>
              </a:rPr>
              <a:t>The incident x-ray photon loses energy and momentum while the </a:t>
            </a:r>
          </a:p>
          <a:p>
            <a:pPr algn="ctr"/>
            <a:r>
              <a:rPr lang="en-US" sz="2400">
                <a:latin typeface="Calibri" pitchFamily="34" charset="0"/>
              </a:rPr>
              <a:t>electron gains energy and momentum.</a:t>
            </a:r>
          </a:p>
        </p:txBody>
      </p:sp>
    </p:spTree>
    <p:extLst>
      <p:ext uri="{BB962C8B-B14F-4D97-AF65-F5344CB8AC3E}">
        <p14:creationId xmlns:p14="http://schemas.microsoft.com/office/powerpoint/2010/main" val="91273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6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6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65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65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6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3" grpId="0"/>
      <p:bldP spid="27654" grpId="0"/>
      <p:bldP spid="27655" grpId="0"/>
      <p:bldP spid="27656" grpId="0"/>
      <p:bldP spid="27657" grpId="0"/>
      <p:bldP spid="2765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bwMode="auto">
          <a:xfrm>
            <a:off x="457200" y="381000"/>
            <a:ext cx="5029200" cy="117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charset="0"/>
              <a:buNone/>
            </a:pPr>
            <a:r>
              <a:rPr lang="en-US" sz="2800" dirty="0" smtClean="0"/>
              <a:t>Applications:</a:t>
            </a:r>
          </a:p>
          <a:p>
            <a:pPr marL="0" indent="0">
              <a:buNone/>
            </a:pPr>
            <a:r>
              <a:rPr lang="en-US" sz="2400" b="1" dirty="0" smtClean="0"/>
              <a:t>Automatic Doors</a:t>
            </a:r>
            <a:endParaRPr lang="en-US" sz="2400" dirty="0" smtClean="0"/>
          </a:p>
          <a:p>
            <a:r>
              <a:rPr lang="en-US" sz="2400" dirty="0" smtClean="0"/>
              <a:t>Many elevators and garage-door systems use a beam of light and a photoelectric device known as a </a:t>
            </a:r>
            <a:r>
              <a:rPr lang="en-US" sz="2400" i="1" dirty="0" smtClean="0"/>
              <a:t>photocell</a:t>
            </a:r>
            <a:r>
              <a:rPr lang="en-US" sz="2400" dirty="0" smtClean="0"/>
              <a:t> as a safety feature. As long as the beam of light strikes the photocell, the photoelectric effect generates enough ejected electrons to produce a detectable electric current.  When the light beam is blocked (by a person) the electric current is interrupted and the doors are signaled to open.</a:t>
            </a:r>
          </a:p>
          <a:p>
            <a:pPr marL="0" indent="0">
              <a:buFont typeface="Arial" charset="0"/>
              <a:buNone/>
            </a:pPr>
            <a:endParaRPr lang="en-US" dirty="0"/>
          </a:p>
        </p:txBody>
      </p:sp>
      <p:pic>
        <p:nvPicPr>
          <p:cNvPr id="7170" name="Picture 2" descr="http://www.electrical101.com/wpimages/garage-opener-receiving-ey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143000"/>
            <a:ext cx="327583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07379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457200" y="304800"/>
            <a:ext cx="8229600" cy="1143000"/>
          </a:xfrm>
        </p:spPr>
        <p:txBody>
          <a:bodyPr/>
          <a:lstStyle/>
          <a:p>
            <a:pPr eaLnBrk="1" hangingPunct="1"/>
            <a:r>
              <a:rPr lang="en-US" sz="3200" smtClean="0"/>
              <a:t>All of this information is going to help us as physicists to better understand the inside of the atom.  Let’s review early models of the atom…</a:t>
            </a:r>
          </a:p>
        </p:txBody>
      </p:sp>
      <p:pic>
        <p:nvPicPr>
          <p:cNvPr id="30722" name="Picture 2" descr="http://reich-chemistry.wikispaces.com/file/view/plumb_pudding.jpg/43571701/plumb_pudding.jpg"/>
          <p:cNvPicPr>
            <a:picLocks noChangeAspect="1" noChangeArrowheads="1"/>
          </p:cNvPicPr>
          <p:nvPr/>
        </p:nvPicPr>
        <p:blipFill>
          <a:blip r:embed="rId2"/>
          <a:srcRect/>
          <a:stretch>
            <a:fillRect/>
          </a:stretch>
        </p:blipFill>
        <p:spPr bwMode="auto">
          <a:xfrm>
            <a:off x="4800600" y="1828800"/>
            <a:ext cx="4095750" cy="4210050"/>
          </a:xfrm>
          <a:prstGeom prst="rect">
            <a:avLst/>
          </a:prstGeom>
          <a:noFill/>
          <a:ln w="9525">
            <a:noFill/>
            <a:miter lim="800000"/>
            <a:headEnd/>
            <a:tailEnd/>
          </a:ln>
        </p:spPr>
      </p:pic>
      <p:sp>
        <p:nvSpPr>
          <p:cNvPr id="4" name="TextBox 3"/>
          <p:cNvSpPr txBox="1"/>
          <p:nvPr/>
        </p:nvSpPr>
        <p:spPr>
          <a:xfrm>
            <a:off x="533400" y="2438400"/>
            <a:ext cx="4141788" cy="2678113"/>
          </a:xfrm>
          <a:prstGeom prst="rect">
            <a:avLst/>
          </a:prstGeom>
          <a:noFill/>
        </p:spPr>
        <p:txBody>
          <a:bodyPr wrap="none">
            <a:spAutoFit/>
          </a:bodyPr>
          <a:lstStyle/>
          <a:p>
            <a:pPr fontAlgn="auto">
              <a:spcBef>
                <a:spcPts val="0"/>
              </a:spcBef>
              <a:spcAft>
                <a:spcPts val="0"/>
              </a:spcAft>
              <a:defRPr/>
            </a:pPr>
            <a:r>
              <a:rPr lang="en-US" sz="2400" b="1" dirty="0">
                <a:solidFill>
                  <a:schemeClr val="tx2">
                    <a:lumMod val="60000"/>
                    <a:lumOff val="40000"/>
                  </a:schemeClr>
                </a:solidFill>
                <a:latin typeface="+mn-lt"/>
              </a:rPr>
              <a:t>1898- Thomson’s Model</a:t>
            </a:r>
            <a:r>
              <a:rPr lang="en-US" sz="2400" dirty="0">
                <a:latin typeface="+mn-lt"/>
              </a:rPr>
              <a:t>:</a:t>
            </a:r>
          </a:p>
          <a:p>
            <a:pPr fontAlgn="auto">
              <a:spcBef>
                <a:spcPts val="0"/>
              </a:spcBef>
              <a:spcAft>
                <a:spcPts val="0"/>
              </a:spcAft>
              <a:defRPr/>
            </a:pPr>
            <a:r>
              <a:rPr lang="en-US" sz="2400" dirty="0">
                <a:latin typeface="+mn-lt"/>
              </a:rPr>
              <a:t>Thomson proposed a model in </a:t>
            </a:r>
          </a:p>
          <a:p>
            <a:pPr fontAlgn="auto">
              <a:spcBef>
                <a:spcPts val="0"/>
              </a:spcBef>
              <a:spcAft>
                <a:spcPts val="0"/>
              </a:spcAft>
              <a:defRPr/>
            </a:pPr>
            <a:r>
              <a:rPr lang="en-US" sz="2400" dirty="0">
                <a:latin typeface="+mn-lt"/>
              </a:rPr>
              <a:t>which the atom consists of a </a:t>
            </a:r>
          </a:p>
          <a:p>
            <a:pPr fontAlgn="auto">
              <a:spcBef>
                <a:spcPts val="0"/>
              </a:spcBef>
              <a:spcAft>
                <a:spcPts val="0"/>
              </a:spcAft>
              <a:defRPr/>
            </a:pPr>
            <a:r>
              <a:rPr lang="en-US" sz="2400" dirty="0">
                <a:latin typeface="+mn-lt"/>
              </a:rPr>
              <a:t>uniform distribution of positive </a:t>
            </a:r>
          </a:p>
          <a:p>
            <a:pPr fontAlgn="auto">
              <a:spcBef>
                <a:spcPts val="0"/>
              </a:spcBef>
              <a:spcAft>
                <a:spcPts val="0"/>
              </a:spcAft>
              <a:defRPr/>
            </a:pPr>
            <a:r>
              <a:rPr lang="en-US" sz="2400" dirty="0">
                <a:latin typeface="+mn-lt"/>
              </a:rPr>
              <a:t>charge in which electrons are </a:t>
            </a:r>
          </a:p>
          <a:p>
            <a:pPr fontAlgn="auto">
              <a:spcBef>
                <a:spcPts val="0"/>
              </a:spcBef>
              <a:spcAft>
                <a:spcPts val="0"/>
              </a:spcAft>
              <a:defRPr/>
            </a:pPr>
            <a:r>
              <a:rPr lang="en-US" sz="2400" dirty="0">
                <a:latin typeface="+mn-lt"/>
              </a:rPr>
              <a:t>embedded, like raisins in plum </a:t>
            </a:r>
          </a:p>
          <a:p>
            <a:pPr fontAlgn="auto">
              <a:spcBef>
                <a:spcPts val="0"/>
              </a:spcBef>
              <a:spcAft>
                <a:spcPts val="0"/>
              </a:spcAft>
              <a:defRPr/>
            </a:pPr>
            <a:r>
              <a:rPr lang="en-US" sz="2400" dirty="0">
                <a:latin typeface="+mn-lt"/>
              </a:rPr>
              <a:t>pudding.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457200" y="-152400"/>
            <a:ext cx="8229600" cy="1143000"/>
          </a:xfrm>
        </p:spPr>
        <p:txBody>
          <a:bodyPr/>
          <a:lstStyle/>
          <a:p>
            <a:pPr eaLnBrk="1" hangingPunct="1"/>
            <a:r>
              <a:rPr lang="en-US" dirty="0" smtClean="0"/>
              <a:t>1911: Rutherford’s Model</a:t>
            </a:r>
          </a:p>
        </p:txBody>
      </p:sp>
      <p:sp>
        <p:nvSpPr>
          <p:cNvPr id="31746" name="TextBox 2"/>
          <p:cNvSpPr txBox="1">
            <a:spLocks noChangeArrowheads="1"/>
          </p:cNvSpPr>
          <p:nvPr/>
        </p:nvSpPr>
        <p:spPr bwMode="auto">
          <a:xfrm>
            <a:off x="2514600" y="4038600"/>
            <a:ext cx="6323013" cy="2246313"/>
          </a:xfrm>
          <a:prstGeom prst="rect">
            <a:avLst/>
          </a:prstGeom>
          <a:noFill/>
          <a:ln w="9525">
            <a:noFill/>
            <a:miter lim="800000"/>
            <a:headEnd/>
            <a:tailEnd/>
          </a:ln>
        </p:spPr>
        <p:txBody>
          <a:bodyPr wrap="none">
            <a:spAutoFit/>
          </a:bodyPr>
          <a:lstStyle/>
          <a:p>
            <a:r>
              <a:rPr lang="en-US" sz="2000">
                <a:latin typeface="Calibri" pitchFamily="34" charset="0"/>
              </a:rPr>
              <a:t>Discovered the nucleus of an atom and concluded that </a:t>
            </a:r>
          </a:p>
          <a:p>
            <a:r>
              <a:rPr lang="en-US" sz="2000">
                <a:latin typeface="Calibri" pitchFamily="34" charset="0"/>
              </a:rPr>
              <a:t>most of the atom is empty space.  Did you know that if </a:t>
            </a:r>
          </a:p>
          <a:p>
            <a:r>
              <a:rPr lang="en-US" sz="2000">
                <a:latin typeface="Calibri" pitchFamily="34" charset="0"/>
              </a:rPr>
              <a:t>the atom where the size of a football field the nucleus </a:t>
            </a:r>
          </a:p>
          <a:p>
            <a:r>
              <a:rPr lang="en-US" sz="2000">
                <a:latin typeface="Calibri" pitchFamily="34" charset="0"/>
              </a:rPr>
              <a:t>would be the size of a marble.  He also described the </a:t>
            </a:r>
          </a:p>
          <a:p>
            <a:r>
              <a:rPr lang="en-US" sz="2000">
                <a:latin typeface="Calibri" pitchFamily="34" charset="0"/>
              </a:rPr>
              <a:t>atom as being like a miniature solar system with negative </a:t>
            </a:r>
          </a:p>
          <a:p>
            <a:r>
              <a:rPr lang="en-US" sz="2000">
                <a:latin typeface="Calibri" pitchFamily="34" charset="0"/>
              </a:rPr>
              <a:t>electrons orbiting around a positively charged tiny nucleus </a:t>
            </a:r>
          </a:p>
          <a:p>
            <a:r>
              <a:rPr lang="en-US" sz="2000">
                <a:latin typeface="Calibri" pitchFamily="34" charset="0"/>
              </a:rPr>
              <a:t>due to Coulomb forces of attraction.</a:t>
            </a:r>
          </a:p>
        </p:txBody>
      </p:sp>
      <p:pic>
        <p:nvPicPr>
          <p:cNvPr id="31747" name="Picture 2" descr="http://openlearn.open.ac.uk/file.php/3561/S205_2_001i.jpg"/>
          <p:cNvPicPr>
            <a:picLocks noChangeAspect="1" noChangeArrowheads="1"/>
          </p:cNvPicPr>
          <p:nvPr/>
        </p:nvPicPr>
        <p:blipFill>
          <a:blip r:embed="rId2"/>
          <a:srcRect/>
          <a:stretch>
            <a:fillRect/>
          </a:stretch>
        </p:blipFill>
        <p:spPr bwMode="auto">
          <a:xfrm>
            <a:off x="457200" y="4191000"/>
            <a:ext cx="1905000" cy="1857375"/>
          </a:xfrm>
          <a:prstGeom prst="rect">
            <a:avLst/>
          </a:prstGeom>
          <a:noFill/>
          <a:ln w="9525">
            <a:noFill/>
            <a:miter lim="800000"/>
            <a:headEnd/>
            <a:tailEnd/>
          </a:ln>
        </p:spPr>
      </p:pic>
      <p:pic>
        <p:nvPicPr>
          <p:cNvPr id="4098" name="Picture 2" descr="http://www.regentsprep.org/regents/physics/phys05/catomodel/ruthexp.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838200"/>
            <a:ext cx="3095625" cy="30956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7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5" grpId="0"/>
      <p:bldP spid="317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smtClean="0"/>
              <a:t>Bohr Model- Energy Levels</a:t>
            </a:r>
          </a:p>
        </p:txBody>
      </p:sp>
      <p:sp>
        <p:nvSpPr>
          <p:cNvPr id="32771" name="TextBox 3"/>
          <p:cNvSpPr txBox="1">
            <a:spLocks noChangeArrowheads="1"/>
          </p:cNvSpPr>
          <p:nvPr/>
        </p:nvSpPr>
        <p:spPr bwMode="auto">
          <a:xfrm>
            <a:off x="228600" y="4495800"/>
            <a:ext cx="9004300" cy="1570038"/>
          </a:xfrm>
          <a:prstGeom prst="rect">
            <a:avLst/>
          </a:prstGeom>
          <a:noFill/>
          <a:ln w="9525">
            <a:noFill/>
            <a:miter lim="800000"/>
            <a:headEnd/>
            <a:tailEnd/>
          </a:ln>
        </p:spPr>
        <p:txBody>
          <a:bodyPr wrap="none">
            <a:spAutoFit/>
          </a:bodyPr>
          <a:lstStyle/>
          <a:p>
            <a:pPr algn="ctr"/>
            <a:r>
              <a:rPr lang="en-US" sz="2400" dirty="0">
                <a:latin typeface="Calibri" pitchFamily="34" charset="0"/>
              </a:rPr>
              <a:t>Electrons can jump from one orbit to a higher orbit by absorbing, or </a:t>
            </a:r>
          </a:p>
          <a:p>
            <a:pPr algn="ctr"/>
            <a:r>
              <a:rPr lang="en-US" sz="2400" dirty="0">
                <a:latin typeface="Calibri" pitchFamily="34" charset="0"/>
              </a:rPr>
              <a:t>lower orbit by emitting, a quantum of energy in the form of a photon.  </a:t>
            </a:r>
          </a:p>
          <a:p>
            <a:pPr algn="ctr"/>
            <a:r>
              <a:rPr lang="en-US" sz="2400" dirty="0">
                <a:latin typeface="Calibri" pitchFamily="34" charset="0"/>
              </a:rPr>
              <a:t>The orbit nearest the nucleus represents the smallest amount of </a:t>
            </a:r>
          </a:p>
          <a:p>
            <a:pPr algn="ctr"/>
            <a:r>
              <a:rPr lang="en-US" sz="2400" dirty="0">
                <a:latin typeface="Calibri" pitchFamily="34" charset="0"/>
              </a:rPr>
              <a:t>energy that the electron can have.</a:t>
            </a:r>
          </a:p>
        </p:txBody>
      </p:sp>
      <p:pic>
        <p:nvPicPr>
          <p:cNvPr id="5122" name="Picture 2" descr="Bohr atom &amp; energy levels (25k)"/>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447800"/>
            <a:ext cx="5486400" cy="2743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9" grpId="0"/>
      <p:bldP spid="3277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457200" y="-76200"/>
            <a:ext cx="8229600" cy="1143000"/>
          </a:xfrm>
        </p:spPr>
        <p:txBody>
          <a:bodyPr/>
          <a:lstStyle/>
          <a:p>
            <a:pPr eaLnBrk="1" hangingPunct="1"/>
            <a:r>
              <a:rPr lang="en-US" smtClean="0"/>
              <a:t>Bohr Model of Hydrogen</a:t>
            </a:r>
          </a:p>
        </p:txBody>
      </p:sp>
      <p:pic>
        <p:nvPicPr>
          <p:cNvPr id="35842" name="Picture 2" descr="http://library.thinkquest.org/C006669/media/Chem/img/bohr.gif"/>
          <p:cNvPicPr>
            <a:picLocks noChangeAspect="1" noChangeArrowheads="1"/>
          </p:cNvPicPr>
          <p:nvPr/>
        </p:nvPicPr>
        <p:blipFill>
          <a:blip r:embed="rId2"/>
          <a:srcRect/>
          <a:stretch>
            <a:fillRect/>
          </a:stretch>
        </p:blipFill>
        <p:spPr bwMode="auto">
          <a:xfrm>
            <a:off x="381000" y="1462504"/>
            <a:ext cx="3422650" cy="3492083"/>
          </a:xfrm>
          <a:prstGeom prst="rect">
            <a:avLst/>
          </a:prstGeom>
          <a:noFill/>
          <a:ln w="9525">
            <a:noFill/>
            <a:miter lim="800000"/>
            <a:headEnd/>
            <a:tailEnd/>
          </a:ln>
        </p:spPr>
      </p:pic>
      <p:pic>
        <p:nvPicPr>
          <p:cNvPr id="35843" name="Picture 3"/>
          <p:cNvPicPr>
            <a:picLocks noChangeAspect="1" noChangeArrowheads="1"/>
          </p:cNvPicPr>
          <p:nvPr/>
        </p:nvPicPr>
        <p:blipFill>
          <a:blip r:embed="rId3"/>
          <a:srcRect/>
          <a:stretch>
            <a:fillRect/>
          </a:stretch>
        </p:blipFill>
        <p:spPr bwMode="auto">
          <a:xfrm>
            <a:off x="4572000" y="790575"/>
            <a:ext cx="3597275" cy="5411787"/>
          </a:xfrm>
          <a:prstGeom prst="rect">
            <a:avLst/>
          </a:prstGeom>
          <a:noFill/>
          <a:ln w="9525">
            <a:noFill/>
            <a:miter lim="800000"/>
            <a:headEnd/>
            <a:tailEnd/>
          </a:ln>
        </p:spPr>
      </p:pic>
      <p:sp>
        <p:nvSpPr>
          <p:cNvPr id="2" name="TextBox 1"/>
          <p:cNvSpPr txBox="1"/>
          <p:nvPr/>
        </p:nvSpPr>
        <p:spPr>
          <a:xfrm>
            <a:off x="5486400" y="5562600"/>
            <a:ext cx="1742785" cy="307777"/>
          </a:xfrm>
          <a:prstGeom prst="rect">
            <a:avLst/>
          </a:prstGeom>
          <a:noFill/>
        </p:spPr>
        <p:txBody>
          <a:bodyPr wrap="none" rtlCol="0">
            <a:spAutoFit/>
          </a:bodyPr>
          <a:lstStyle/>
          <a:p>
            <a:r>
              <a:rPr lang="en-US" sz="1400" b="1" dirty="0">
                <a:solidFill>
                  <a:srgbClr val="FF0000"/>
                </a:solidFill>
              </a:rPr>
              <a:t>c</a:t>
            </a:r>
            <a:r>
              <a:rPr lang="en-US" sz="1400" b="1" dirty="0" smtClean="0">
                <a:solidFill>
                  <a:srgbClr val="FF0000"/>
                </a:solidFill>
              </a:rPr>
              <a:t>losest to nucleus</a:t>
            </a:r>
            <a:endParaRPr lang="en-US" sz="1400" b="1" dirty="0">
              <a:solidFill>
                <a:srgbClr val="FF0000"/>
              </a:solidFill>
            </a:endParaRPr>
          </a:p>
        </p:txBody>
      </p:sp>
      <p:sp>
        <p:nvSpPr>
          <p:cNvPr id="3" name="TextBox 2"/>
          <p:cNvSpPr txBox="1"/>
          <p:nvPr/>
        </p:nvSpPr>
        <p:spPr>
          <a:xfrm>
            <a:off x="6474812" y="1414790"/>
            <a:ext cx="1508746" cy="261610"/>
          </a:xfrm>
          <a:prstGeom prst="rect">
            <a:avLst/>
          </a:prstGeom>
          <a:noFill/>
        </p:spPr>
        <p:txBody>
          <a:bodyPr wrap="none" rtlCol="0">
            <a:spAutoFit/>
          </a:bodyPr>
          <a:lstStyle/>
          <a:p>
            <a:pPr algn="ctr"/>
            <a:r>
              <a:rPr lang="en-US" sz="1100" b="1" dirty="0" smtClean="0">
                <a:solidFill>
                  <a:srgbClr val="FF0000"/>
                </a:solidFill>
              </a:rPr>
              <a:t>Free- photoelectron</a:t>
            </a:r>
            <a:endParaRPr lang="en-US" sz="1100" b="1" dirty="0">
              <a:solidFill>
                <a:srgbClr val="FF0000"/>
              </a:solidFill>
            </a:endParaRPr>
          </a:p>
        </p:txBody>
      </p:sp>
      <p:cxnSp>
        <p:nvCxnSpPr>
          <p:cNvPr id="5" name="Straight Arrow Connector 4"/>
          <p:cNvCxnSpPr/>
          <p:nvPr/>
        </p:nvCxnSpPr>
        <p:spPr>
          <a:xfrm>
            <a:off x="8077200" y="1545595"/>
            <a:ext cx="0" cy="4017005"/>
          </a:xfrm>
          <a:prstGeom prst="straightConnector1">
            <a:avLst/>
          </a:prstGeom>
          <a:ln w="19050">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095993" y="1676400"/>
            <a:ext cx="385298" cy="4104970"/>
          </a:xfrm>
          <a:prstGeom prst="rect">
            <a:avLst/>
          </a:prstGeom>
          <a:noFill/>
        </p:spPr>
        <p:txBody>
          <a:bodyPr vert="wordArtVert" wrap="none" rtlCol="0">
            <a:spAutoFit/>
          </a:bodyPr>
          <a:lstStyle/>
          <a:p>
            <a:r>
              <a:rPr lang="en-US" sz="1200" b="1" dirty="0" smtClean="0">
                <a:solidFill>
                  <a:srgbClr val="FF0000"/>
                </a:solidFill>
              </a:rPr>
              <a:t>Emits energy/photons</a:t>
            </a:r>
            <a:endParaRPr lang="en-US" sz="1200" b="1" dirty="0">
              <a:solidFill>
                <a:srgbClr val="FF0000"/>
              </a:solidFill>
            </a:endParaRPr>
          </a:p>
        </p:txBody>
      </p:sp>
      <p:cxnSp>
        <p:nvCxnSpPr>
          <p:cNvPr id="10" name="Straight Arrow Connector 9"/>
          <p:cNvCxnSpPr/>
          <p:nvPr/>
        </p:nvCxnSpPr>
        <p:spPr>
          <a:xfrm>
            <a:off x="4648200" y="1621795"/>
            <a:ext cx="0" cy="4017005"/>
          </a:xfrm>
          <a:prstGeom prst="straightConnector1">
            <a:avLst/>
          </a:prstGeom>
          <a:ln w="19050">
            <a:solidFill>
              <a:schemeClr val="tx2"/>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110502" y="1747021"/>
            <a:ext cx="385298" cy="2901179"/>
          </a:xfrm>
          <a:prstGeom prst="rect">
            <a:avLst/>
          </a:prstGeom>
          <a:noFill/>
        </p:spPr>
        <p:txBody>
          <a:bodyPr vert="wordArtVert" wrap="none" rtlCol="0">
            <a:spAutoFit/>
          </a:bodyPr>
          <a:lstStyle/>
          <a:p>
            <a:r>
              <a:rPr lang="en-US" sz="1200" b="1" dirty="0" smtClean="0">
                <a:solidFill>
                  <a:srgbClr val="FF0000"/>
                </a:solidFill>
              </a:rPr>
              <a:t>Absorbs energy</a:t>
            </a:r>
            <a:endParaRPr lang="en-US" sz="1200" b="1" dirty="0">
              <a:solidFill>
                <a:srgbClr val="FF0000"/>
              </a:solidFill>
            </a:endParaRPr>
          </a:p>
        </p:txBody>
      </p:sp>
      <p:sp>
        <p:nvSpPr>
          <p:cNvPr id="7" name="TextBox 6"/>
          <p:cNvSpPr txBox="1"/>
          <p:nvPr/>
        </p:nvSpPr>
        <p:spPr>
          <a:xfrm>
            <a:off x="5734833" y="2176075"/>
            <a:ext cx="1199367" cy="276999"/>
          </a:xfrm>
          <a:prstGeom prst="rect">
            <a:avLst/>
          </a:prstGeom>
          <a:noFill/>
        </p:spPr>
        <p:txBody>
          <a:bodyPr wrap="none" rtlCol="0">
            <a:spAutoFit/>
          </a:bodyPr>
          <a:lstStyle/>
          <a:p>
            <a:r>
              <a:rPr lang="en-US" sz="1200" b="1" dirty="0">
                <a:solidFill>
                  <a:srgbClr val="FF0000"/>
                </a:solidFill>
              </a:rPr>
              <a:t>e</a:t>
            </a:r>
            <a:r>
              <a:rPr lang="en-US" sz="1200" b="1" dirty="0" smtClean="0">
                <a:solidFill>
                  <a:srgbClr val="FF0000"/>
                </a:solidFill>
              </a:rPr>
              <a:t>xcited states</a:t>
            </a:r>
            <a:endParaRPr lang="en-US" sz="1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11"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2"/>
          <p:cNvPicPr>
            <a:picLocks noChangeAspect="1" noChangeArrowheads="1"/>
          </p:cNvPicPr>
          <p:nvPr/>
        </p:nvPicPr>
        <p:blipFill>
          <a:blip r:embed="rId2"/>
          <a:srcRect/>
          <a:stretch>
            <a:fillRect/>
          </a:stretch>
        </p:blipFill>
        <p:spPr bwMode="auto">
          <a:xfrm>
            <a:off x="4267200" y="228600"/>
            <a:ext cx="4775200" cy="6477000"/>
          </a:xfrm>
          <a:prstGeom prst="rect">
            <a:avLst/>
          </a:prstGeom>
          <a:noFill/>
          <a:ln w="9525">
            <a:noFill/>
            <a:miter lim="800000"/>
            <a:headEnd/>
            <a:tailEnd/>
          </a:ln>
        </p:spPr>
      </p:pic>
      <p:sp>
        <p:nvSpPr>
          <p:cNvPr id="2" name="TextBox 1"/>
          <p:cNvSpPr txBox="1"/>
          <p:nvPr/>
        </p:nvSpPr>
        <p:spPr>
          <a:xfrm>
            <a:off x="228600" y="457200"/>
            <a:ext cx="4668907" cy="369332"/>
          </a:xfrm>
          <a:prstGeom prst="rect">
            <a:avLst/>
          </a:prstGeom>
          <a:noFill/>
        </p:spPr>
        <p:txBody>
          <a:bodyPr wrap="none" rtlCol="0">
            <a:spAutoFit/>
          </a:bodyPr>
          <a:lstStyle/>
          <a:p>
            <a:r>
              <a:rPr lang="en-US" dirty="0" smtClean="0"/>
              <a:t>In using mercury for the photoelectric effect:</a:t>
            </a:r>
            <a:endParaRPr lang="en-US" dirty="0"/>
          </a:p>
        </p:txBody>
      </p:sp>
      <p:sp>
        <p:nvSpPr>
          <p:cNvPr id="3" name="TextBox 2"/>
          <p:cNvSpPr txBox="1"/>
          <p:nvPr/>
        </p:nvSpPr>
        <p:spPr>
          <a:xfrm>
            <a:off x="228600" y="1295400"/>
            <a:ext cx="4608954" cy="646331"/>
          </a:xfrm>
          <a:prstGeom prst="rect">
            <a:avLst/>
          </a:prstGeom>
          <a:noFill/>
        </p:spPr>
        <p:txBody>
          <a:bodyPr wrap="none" rtlCol="0">
            <a:spAutoFit/>
          </a:bodyPr>
          <a:lstStyle/>
          <a:p>
            <a:pPr algn="ctr"/>
            <a:r>
              <a:rPr lang="en-US" dirty="0" smtClean="0"/>
              <a:t>Electrons need to get out of the negatives</a:t>
            </a:r>
          </a:p>
          <a:p>
            <a:pPr algn="ctr"/>
            <a:r>
              <a:rPr lang="en-US" dirty="0" smtClean="0"/>
              <a:t> in order for it to be free as a photoelectron.</a:t>
            </a:r>
            <a:endParaRPr lang="en-US" dirty="0"/>
          </a:p>
        </p:txBody>
      </p:sp>
      <p:sp>
        <p:nvSpPr>
          <p:cNvPr id="4" name="TextBox 3"/>
          <p:cNvSpPr txBox="1"/>
          <p:nvPr/>
        </p:nvSpPr>
        <p:spPr>
          <a:xfrm>
            <a:off x="266700" y="2438400"/>
            <a:ext cx="4506362" cy="646331"/>
          </a:xfrm>
          <a:prstGeom prst="rect">
            <a:avLst/>
          </a:prstGeom>
          <a:noFill/>
        </p:spPr>
        <p:txBody>
          <a:bodyPr wrap="none" rtlCol="0">
            <a:spAutoFit/>
          </a:bodyPr>
          <a:lstStyle/>
          <a:p>
            <a:pPr algn="ctr"/>
            <a:r>
              <a:rPr lang="en-US" dirty="0" smtClean="0"/>
              <a:t>Negative energy indicate that the electron </a:t>
            </a:r>
          </a:p>
          <a:p>
            <a:pPr algn="ctr"/>
            <a:r>
              <a:rPr lang="en-US" dirty="0" smtClean="0"/>
              <a:t>is bound to the atom.</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457200" y="533400"/>
            <a:ext cx="8229600" cy="1143000"/>
          </a:xfrm>
        </p:spPr>
        <p:txBody>
          <a:bodyPr/>
          <a:lstStyle/>
          <a:p>
            <a:pPr eaLnBrk="1" hangingPunct="1"/>
            <a:r>
              <a:rPr lang="en-US" sz="3200" smtClean="0"/>
              <a:t>Certain frequency light will have enough energy to bump and electron up an energy level, or more than one energy level, or cause it to completely ionize.</a:t>
            </a:r>
          </a:p>
        </p:txBody>
      </p:sp>
      <p:pic>
        <p:nvPicPr>
          <p:cNvPr id="40962" name="Picture 2" descr="http://upload.wikimedia.org/wikipedia/commons/thumb/b/b2/Hydrogen_transitions.svg/400px-Hydrogen_transitions.svg.png"/>
          <p:cNvPicPr>
            <a:picLocks noChangeAspect="1" noChangeArrowheads="1"/>
          </p:cNvPicPr>
          <p:nvPr/>
        </p:nvPicPr>
        <p:blipFill>
          <a:blip r:embed="rId2"/>
          <a:srcRect/>
          <a:stretch>
            <a:fillRect/>
          </a:stretch>
        </p:blipFill>
        <p:spPr bwMode="auto">
          <a:xfrm>
            <a:off x="228600" y="2133600"/>
            <a:ext cx="5689600" cy="4267200"/>
          </a:xfrm>
          <a:prstGeom prst="rect">
            <a:avLst/>
          </a:prstGeom>
          <a:noFill/>
          <a:ln w="9525">
            <a:noFill/>
            <a:miter lim="800000"/>
            <a:headEnd/>
            <a:tailEnd/>
          </a:ln>
        </p:spPr>
      </p:pic>
      <p:sp>
        <p:nvSpPr>
          <p:cNvPr id="40963" name="TextBox 3"/>
          <p:cNvSpPr txBox="1">
            <a:spLocks noChangeArrowheads="1"/>
          </p:cNvSpPr>
          <p:nvPr/>
        </p:nvSpPr>
        <p:spPr bwMode="auto">
          <a:xfrm>
            <a:off x="381000" y="1981200"/>
            <a:ext cx="1184275" cy="369888"/>
          </a:xfrm>
          <a:prstGeom prst="rect">
            <a:avLst/>
          </a:prstGeom>
          <a:noFill/>
          <a:ln w="9525">
            <a:noFill/>
            <a:miter lim="800000"/>
            <a:headEnd/>
            <a:tailEnd/>
          </a:ln>
        </p:spPr>
        <p:txBody>
          <a:bodyPr wrap="none">
            <a:spAutoFit/>
          </a:bodyPr>
          <a:lstStyle/>
          <a:p>
            <a:r>
              <a:rPr lang="en-US"/>
              <a:t>Hydrogen</a:t>
            </a:r>
          </a:p>
        </p:txBody>
      </p:sp>
      <p:sp>
        <p:nvSpPr>
          <p:cNvPr id="5" name="TextBox 4"/>
          <p:cNvSpPr txBox="1">
            <a:spLocks noChangeArrowheads="1"/>
          </p:cNvSpPr>
          <p:nvPr/>
        </p:nvSpPr>
        <p:spPr bwMode="auto">
          <a:xfrm>
            <a:off x="914400" y="4191000"/>
            <a:ext cx="838200" cy="369888"/>
          </a:xfrm>
          <a:prstGeom prst="rect">
            <a:avLst/>
          </a:prstGeom>
          <a:noFill/>
          <a:ln w="9525">
            <a:noFill/>
            <a:miter lim="800000"/>
            <a:headEnd/>
            <a:tailEnd/>
          </a:ln>
        </p:spPr>
        <p:txBody>
          <a:bodyPr wrap="none">
            <a:spAutoFit/>
          </a:bodyPr>
          <a:lstStyle/>
          <a:p>
            <a:r>
              <a:rPr lang="en-US" b="1">
                <a:solidFill>
                  <a:srgbClr val="FF0000"/>
                </a:solidFill>
              </a:rPr>
              <a:t>-13.60</a:t>
            </a:r>
          </a:p>
        </p:txBody>
      </p:sp>
      <p:sp>
        <p:nvSpPr>
          <p:cNvPr id="6" name="TextBox 5"/>
          <p:cNvSpPr txBox="1">
            <a:spLocks noChangeArrowheads="1"/>
          </p:cNvSpPr>
          <p:nvPr/>
        </p:nvSpPr>
        <p:spPr bwMode="auto">
          <a:xfrm>
            <a:off x="228600" y="2590800"/>
            <a:ext cx="1557338" cy="369888"/>
          </a:xfrm>
          <a:prstGeom prst="rect">
            <a:avLst/>
          </a:prstGeom>
          <a:noFill/>
          <a:ln w="9525">
            <a:noFill/>
            <a:miter lim="800000"/>
            <a:headEnd/>
            <a:tailEnd/>
          </a:ln>
        </p:spPr>
        <p:txBody>
          <a:bodyPr wrap="none">
            <a:spAutoFit/>
          </a:bodyPr>
          <a:lstStyle/>
          <a:p>
            <a:r>
              <a:rPr lang="en-US"/>
              <a:t>Ground State</a:t>
            </a:r>
          </a:p>
        </p:txBody>
      </p:sp>
      <p:cxnSp>
        <p:nvCxnSpPr>
          <p:cNvPr id="8" name="Straight Arrow Connector 7"/>
          <p:cNvCxnSpPr/>
          <p:nvPr/>
        </p:nvCxnSpPr>
        <p:spPr>
          <a:xfrm rot="16200000" flipH="1">
            <a:off x="419100" y="3238500"/>
            <a:ext cx="10668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a:spLocks noChangeArrowheads="1"/>
          </p:cNvSpPr>
          <p:nvPr/>
        </p:nvSpPr>
        <p:spPr bwMode="auto">
          <a:xfrm>
            <a:off x="1143000" y="4495800"/>
            <a:ext cx="711200" cy="369888"/>
          </a:xfrm>
          <a:prstGeom prst="rect">
            <a:avLst/>
          </a:prstGeom>
          <a:noFill/>
          <a:ln w="9525">
            <a:noFill/>
            <a:miter lim="800000"/>
            <a:headEnd/>
            <a:tailEnd/>
          </a:ln>
        </p:spPr>
        <p:txBody>
          <a:bodyPr wrap="none">
            <a:spAutoFit/>
          </a:bodyPr>
          <a:lstStyle/>
          <a:p>
            <a:r>
              <a:rPr lang="en-US" b="1">
                <a:solidFill>
                  <a:srgbClr val="FF0000"/>
                </a:solidFill>
              </a:rPr>
              <a:t>-3.40</a:t>
            </a:r>
          </a:p>
        </p:txBody>
      </p:sp>
      <p:sp>
        <p:nvSpPr>
          <p:cNvPr id="10" name="TextBox 9"/>
          <p:cNvSpPr txBox="1">
            <a:spLocks noChangeArrowheads="1"/>
          </p:cNvSpPr>
          <p:nvPr/>
        </p:nvSpPr>
        <p:spPr bwMode="auto">
          <a:xfrm>
            <a:off x="1295400" y="4953000"/>
            <a:ext cx="711200" cy="369888"/>
          </a:xfrm>
          <a:prstGeom prst="rect">
            <a:avLst/>
          </a:prstGeom>
          <a:noFill/>
          <a:ln w="9525">
            <a:noFill/>
            <a:miter lim="800000"/>
            <a:headEnd/>
            <a:tailEnd/>
          </a:ln>
        </p:spPr>
        <p:txBody>
          <a:bodyPr wrap="none">
            <a:spAutoFit/>
          </a:bodyPr>
          <a:lstStyle/>
          <a:p>
            <a:r>
              <a:rPr lang="en-US" b="1">
                <a:solidFill>
                  <a:srgbClr val="FF0000"/>
                </a:solidFill>
              </a:rPr>
              <a:t>-1.51</a:t>
            </a:r>
          </a:p>
        </p:txBody>
      </p:sp>
      <p:sp>
        <p:nvSpPr>
          <p:cNvPr id="11" name="TextBox 10"/>
          <p:cNvSpPr txBox="1">
            <a:spLocks noChangeArrowheads="1"/>
          </p:cNvSpPr>
          <p:nvPr/>
        </p:nvSpPr>
        <p:spPr bwMode="auto">
          <a:xfrm>
            <a:off x="1600200" y="5410200"/>
            <a:ext cx="711200" cy="369888"/>
          </a:xfrm>
          <a:prstGeom prst="rect">
            <a:avLst/>
          </a:prstGeom>
          <a:noFill/>
          <a:ln w="9525">
            <a:noFill/>
            <a:miter lim="800000"/>
            <a:headEnd/>
            <a:tailEnd/>
          </a:ln>
        </p:spPr>
        <p:txBody>
          <a:bodyPr wrap="none">
            <a:spAutoFit/>
          </a:bodyPr>
          <a:lstStyle/>
          <a:p>
            <a:r>
              <a:rPr lang="en-US" b="1">
                <a:solidFill>
                  <a:srgbClr val="FF0000"/>
                </a:solidFill>
              </a:rPr>
              <a:t>-0.85</a:t>
            </a:r>
          </a:p>
        </p:txBody>
      </p:sp>
      <p:sp>
        <p:nvSpPr>
          <p:cNvPr id="12" name="TextBox 11"/>
          <p:cNvSpPr txBox="1">
            <a:spLocks noChangeArrowheads="1"/>
          </p:cNvSpPr>
          <p:nvPr/>
        </p:nvSpPr>
        <p:spPr bwMode="auto">
          <a:xfrm>
            <a:off x="2590800" y="5486400"/>
            <a:ext cx="711200" cy="369888"/>
          </a:xfrm>
          <a:prstGeom prst="rect">
            <a:avLst/>
          </a:prstGeom>
          <a:noFill/>
          <a:ln w="9525">
            <a:noFill/>
            <a:miter lim="800000"/>
            <a:headEnd/>
            <a:tailEnd/>
          </a:ln>
        </p:spPr>
        <p:txBody>
          <a:bodyPr wrap="none">
            <a:spAutoFit/>
          </a:bodyPr>
          <a:lstStyle/>
          <a:p>
            <a:r>
              <a:rPr lang="en-US" b="1">
                <a:solidFill>
                  <a:srgbClr val="FF0000"/>
                </a:solidFill>
              </a:rPr>
              <a:t>-0.54</a:t>
            </a:r>
          </a:p>
        </p:txBody>
      </p:sp>
      <p:sp>
        <p:nvSpPr>
          <p:cNvPr id="13" name="TextBox 12"/>
          <p:cNvSpPr txBox="1">
            <a:spLocks noChangeArrowheads="1"/>
          </p:cNvSpPr>
          <p:nvPr/>
        </p:nvSpPr>
        <p:spPr bwMode="auto">
          <a:xfrm>
            <a:off x="3581400" y="5562600"/>
            <a:ext cx="711200" cy="369888"/>
          </a:xfrm>
          <a:prstGeom prst="rect">
            <a:avLst/>
          </a:prstGeom>
          <a:noFill/>
          <a:ln w="9525">
            <a:noFill/>
            <a:miter lim="800000"/>
            <a:headEnd/>
            <a:tailEnd/>
          </a:ln>
        </p:spPr>
        <p:txBody>
          <a:bodyPr wrap="none">
            <a:spAutoFit/>
          </a:bodyPr>
          <a:lstStyle/>
          <a:p>
            <a:r>
              <a:rPr lang="en-US" b="1">
                <a:solidFill>
                  <a:srgbClr val="FF0000"/>
                </a:solidFill>
              </a:rPr>
              <a:t>-0.38</a:t>
            </a:r>
          </a:p>
        </p:txBody>
      </p:sp>
      <p:sp>
        <p:nvSpPr>
          <p:cNvPr id="14" name="TextBox 13"/>
          <p:cNvSpPr txBox="1">
            <a:spLocks noChangeArrowheads="1"/>
          </p:cNvSpPr>
          <p:nvPr/>
        </p:nvSpPr>
        <p:spPr bwMode="auto">
          <a:xfrm>
            <a:off x="4419600" y="4953000"/>
            <a:ext cx="633413" cy="369888"/>
          </a:xfrm>
          <a:prstGeom prst="rect">
            <a:avLst/>
          </a:prstGeom>
          <a:noFill/>
          <a:ln w="9525">
            <a:noFill/>
            <a:miter lim="800000"/>
            <a:headEnd/>
            <a:tailEnd/>
          </a:ln>
        </p:spPr>
        <p:txBody>
          <a:bodyPr wrap="none">
            <a:spAutoFit/>
          </a:bodyPr>
          <a:lstStyle/>
          <a:p>
            <a:r>
              <a:rPr lang="en-US" b="1">
                <a:solidFill>
                  <a:srgbClr val="FF0000"/>
                </a:solidFill>
              </a:rPr>
              <a:t>0.00</a:t>
            </a:r>
          </a:p>
        </p:txBody>
      </p:sp>
      <p:sp>
        <p:nvSpPr>
          <p:cNvPr id="15" name="TextBox 14"/>
          <p:cNvSpPr txBox="1">
            <a:spLocks noChangeArrowheads="1"/>
          </p:cNvSpPr>
          <p:nvPr/>
        </p:nvSpPr>
        <p:spPr bwMode="auto">
          <a:xfrm>
            <a:off x="5715000" y="2895600"/>
            <a:ext cx="3098800" cy="1631950"/>
          </a:xfrm>
          <a:prstGeom prst="rect">
            <a:avLst/>
          </a:prstGeom>
          <a:noFill/>
          <a:ln w="9525">
            <a:noFill/>
            <a:miter lim="800000"/>
            <a:headEnd/>
            <a:tailEnd/>
          </a:ln>
        </p:spPr>
        <p:txBody>
          <a:bodyPr wrap="none">
            <a:spAutoFit/>
          </a:bodyPr>
          <a:lstStyle/>
          <a:p>
            <a:r>
              <a:rPr lang="en-US" sz="2000"/>
              <a:t>Different combinations of </a:t>
            </a:r>
          </a:p>
          <a:p>
            <a:r>
              <a:rPr lang="en-US" sz="2000"/>
              <a:t>jumps will produce </a:t>
            </a:r>
          </a:p>
          <a:p>
            <a:r>
              <a:rPr lang="en-US" sz="2000"/>
              <a:t>different colors which are </a:t>
            </a:r>
          </a:p>
          <a:p>
            <a:r>
              <a:rPr lang="en-US" sz="2000"/>
              <a:t>shown on an absorption/</a:t>
            </a:r>
          </a:p>
          <a:p>
            <a:r>
              <a:rPr lang="en-US" sz="2000"/>
              <a:t>emission spectrum.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0" grpId="0"/>
      <p:bldP spid="11" grpId="0"/>
      <p:bldP spid="12" grpId="0"/>
      <p:bldP spid="13" grpId="0"/>
      <p:bldP spid="14"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smtClean="0">
                <a:hlinkClick r:id="rId2"/>
              </a:rPr>
              <a:t>Emission (Bright-Line) Spectra</a:t>
            </a:r>
            <a:endParaRPr lang="en-US" smtClean="0"/>
          </a:p>
        </p:txBody>
      </p:sp>
      <p:pic>
        <p:nvPicPr>
          <p:cNvPr id="37890" name="Picture 2" descr="http://www.stmary.ws/highschool/physics/home/notes/modPhysics/black_12.gif"/>
          <p:cNvPicPr>
            <a:picLocks noChangeAspect="1" noChangeArrowheads="1"/>
          </p:cNvPicPr>
          <p:nvPr/>
        </p:nvPicPr>
        <p:blipFill>
          <a:blip r:embed="rId3"/>
          <a:srcRect/>
          <a:stretch>
            <a:fillRect/>
          </a:stretch>
        </p:blipFill>
        <p:spPr bwMode="auto">
          <a:xfrm>
            <a:off x="2057400" y="1524000"/>
            <a:ext cx="5162550" cy="1228725"/>
          </a:xfrm>
          <a:prstGeom prst="rect">
            <a:avLst/>
          </a:prstGeom>
          <a:noFill/>
          <a:ln w="9525">
            <a:noFill/>
            <a:miter lim="800000"/>
            <a:headEnd/>
            <a:tailEnd/>
          </a:ln>
        </p:spPr>
      </p:pic>
      <p:sp>
        <p:nvSpPr>
          <p:cNvPr id="37891" name="TextBox 3"/>
          <p:cNvSpPr txBox="1">
            <a:spLocks noChangeArrowheads="1"/>
          </p:cNvSpPr>
          <p:nvPr/>
        </p:nvSpPr>
        <p:spPr bwMode="auto">
          <a:xfrm>
            <a:off x="1216039" y="2965102"/>
            <a:ext cx="6845272" cy="1384995"/>
          </a:xfrm>
          <a:prstGeom prst="rect">
            <a:avLst/>
          </a:prstGeom>
          <a:noFill/>
          <a:ln w="9525">
            <a:noFill/>
            <a:miter lim="800000"/>
            <a:headEnd/>
            <a:tailEnd/>
          </a:ln>
        </p:spPr>
        <p:txBody>
          <a:bodyPr wrap="none">
            <a:spAutoFit/>
          </a:bodyPr>
          <a:lstStyle/>
          <a:p>
            <a:pPr algn="ctr"/>
            <a:r>
              <a:rPr lang="en-US" sz="2800" b="1" dirty="0">
                <a:latin typeface="Calibri" pitchFamily="34" charset="0"/>
              </a:rPr>
              <a:t>Every </a:t>
            </a:r>
            <a:r>
              <a:rPr lang="en-US" sz="2800" b="1" dirty="0" smtClean="0">
                <a:latin typeface="Calibri" pitchFamily="34" charset="0"/>
              </a:rPr>
              <a:t>energy </a:t>
            </a:r>
            <a:r>
              <a:rPr lang="en-US" sz="2800" b="1" dirty="0">
                <a:latin typeface="Calibri" pitchFamily="34" charset="0"/>
              </a:rPr>
              <a:t>level transition creates a single </a:t>
            </a:r>
            <a:endParaRPr lang="en-US" sz="2800" b="1" dirty="0" smtClean="0">
              <a:latin typeface="Calibri" pitchFamily="34" charset="0"/>
            </a:endParaRPr>
          </a:p>
          <a:p>
            <a:pPr algn="ctr"/>
            <a:r>
              <a:rPr lang="en-US" sz="2800" b="1" dirty="0" smtClean="0">
                <a:latin typeface="Calibri" pitchFamily="34" charset="0"/>
              </a:rPr>
              <a:t>spectral line of a certain frequency specific </a:t>
            </a:r>
          </a:p>
          <a:p>
            <a:pPr algn="ctr"/>
            <a:r>
              <a:rPr lang="en-US" sz="2800" b="1" dirty="0" smtClean="0">
                <a:latin typeface="Calibri" pitchFamily="34" charset="0"/>
              </a:rPr>
              <a:t>to that element.</a:t>
            </a:r>
            <a:endParaRPr lang="en-US" sz="2800" dirty="0">
              <a:latin typeface="Calibri"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48000" y="160338"/>
            <a:ext cx="4608954" cy="646331"/>
          </a:xfrm>
          <a:prstGeom prst="rect">
            <a:avLst/>
          </a:prstGeom>
          <a:noFill/>
        </p:spPr>
        <p:txBody>
          <a:bodyPr wrap="none" rtlCol="0">
            <a:spAutoFit/>
          </a:bodyPr>
          <a:lstStyle/>
          <a:p>
            <a:pPr algn="ctr"/>
            <a:r>
              <a:rPr lang="en-US" u="sng" dirty="0" smtClean="0"/>
              <a:t>Energy/frequency of photon emitted during </a:t>
            </a:r>
          </a:p>
          <a:p>
            <a:pPr algn="ctr"/>
            <a:r>
              <a:rPr lang="en-US" u="sng" dirty="0" smtClean="0"/>
              <a:t>specific transitions in a hydrogen atom:</a:t>
            </a:r>
            <a:endParaRPr lang="en-US" u="sng" dirty="0"/>
          </a:p>
        </p:txBody>
      </p:sp>
      <p:sp>
        <p:nvSpPr>
          <p:cNvPr id="6" name="TextBox 5"/>
          <p:cNvSpPr txBox="1"/>
          <p:nvPr/>
        </p:nvSpPr>
        <p:spPr>
          <a:xfrm>
            <a:off x="2167133" y="1113035"/>
            <a:ext cx="4241867" cy="307777"/>
          </a:xfrm>
          <a:prstGeom prst="rect">
            <a:avLst/>
          </a:prstGeom>
          <a:noFill/>
        </p:spPr>
        <p:txBody>
          <a:bodyPr wrap="none" rtlCol="0">
            <a:spAutoFit/>
          </a:bodyPr>
          <a:lstStyle/>
          <a:p>
            <a:r>
              <a:rPr lang="en-US" sz="1400" dirty="0" smtClean="0"/>
              <a:t>n=6 to n=2: emits 3.02 eV = f = 7.3 x 10</a:t>
            </a:r>
            <a:r>
              <a:rPr lang="en-US" sz="1400" baseline="30000" dirty="0" smtClean="0"/>
              <a:t>14 </a:t>
            </a:r>
            <a:r>
              <a:rPr lang="en-US" sz="1400" dirty="0" smtClean="0"/>
              <a:t>Hz- violet</a:t>
            </a:r>
            <a:endParaRPr lang="en-US" sz="1400" dirty="0"/>
          </a:p>
        </p:txBody>
      </p:sp>
      <p:cxnSp>
        <p:nvCxnSpPr>
          <p:cNvPr id="8" name="Straight Arrow Connector 7"/>
          <p:cNvCxnSpPr/>
          <p:nvPr/>
        </p:nvCxnSpPr>
        <p:spPr>
          <a:xfrm>
            <a:off x="1100333" y="1265435"/>
            <a:ext cx="990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167133" y="1494035"/>
            <a:ext cx="4639412" cy="307777"/>
          </a:xfrm>
          <a:prstGeom prst="rect">
            <a:avLst/>
          </a:prstGeom>
          <a:noFill/>
        </p:spPr>
        <p:txBody>
          <a:bodyPr wrap="none" rtlCol="0">
            <a:spAutoFit/>
          </a:bodyPr>
          <a:lstStyle/>
          <a:p>
            <a:r>
              <a:rPr lang="en-US" sz="1400" dirty="0" smtClean="0"/>
              <a:t>n=5 to n=2: emits 2.86 eV = f = 6.9 x 10</a:t>
            </a:r>
            <a:r>
              <a:rPr lang="en-US" sz="1400" baseline="30000" dirty="0" smtClean="0"/>
              <a:t>14 </a:t>
            </a:r>
            <a:r>
              <a:rPr lang="en-US" sz="1400" dirty="0" smtClean="0"/>
              <a:t>Hz- blue-violet</a:t>
            </a:r>
            <a:endParaRPr lang="en-US" sz="1400" dirty="0"/>
          </a:p>
        </p:txBody>
      </p:sp>
      <p:cxnSp>
        <p:nvCxnSpPr>
          <p:cNvPr id="11" name="Straight Arrow Connector 10"/>
          <p:cNvCxnSpPr/>
          <p:nvPr/>
        </p:nvCxnSpPr>
        <p:spPr>
          <a:xfrm>
            <a:off x="1100333" y="1646435"/>
            <a:ext cx="990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AutoShape 2" descr="http://ch301.cm.utexas.edu/svg/H-emission-spectrum.sv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30540" b="34730"/>
          <a:stretch/>
        </p:blipFill>
        <p:spPr bwMode="auto">
          <a:xfrm rot="5400000">
            <a:off x="-2157217" y="3224017"/>
            <a:ext cx="5943600" cy="562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descr="http://media-2.web.britannica.com/eb-media/30/27030-004-293E0372.jpg"/>
          <p:cNvPicPr>
            <a:picLocks noChangeAspect="1" noChangeArrowheads="1"/>
          </p:cNvPicPr>
          <p:nvPr/>
        </p:nvPicPr>
        <p:blipFill rotWithShape="1">
          <a:blip r:embed="rId3">
            <a:extLst>
              <a:ext uri="{28A0092B-C50C-407E-A947-70E740481C1C}">
                <a14:useLocalDpi xmlns:a14="http://schemas.microsoft.com/office/drawing/2010/main" val="0"/>
              </a:ext>
            </a:extLst>
          </a:blip>
          <a:srcRect b="37600"/>
          <a:stretch/>
        </p:blipFill>
        <p:spPr bwMode="auto">
          <a:xfrm>
            <a:off x="1273715" y="2792412"/>
            <a:ext cx="6858000" cy="13716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2167133" y="2106612"/>
            <a:ext cx="4777270" cy="307777"/>
          </a:xfrm>
          <a:prstGeom prst="rect">
            <a:avLst/>
          </a:prstGeom>
          <a:noFill/>
        </p:spPr>
        <p:txBody>
          <a:bodyPr wrap="none" rtlCol="0">
            <a:spAutoFit/>
          </a:bodyPr>
          <a:lstStyle/>
          <a:p>
            <a:r>
              <a:rPr lang="en-US" sz="1400" dirty="0" smtClean="0"/>
              <a:t>n=4 to n=2: emits 2.55 eV = f = 6.15 x 10</a:t>
            </a:r>
            <a:r>
              <a:rPr lang="en-US" sz="1400" baseline="30000" dirty="0" smtClean="0"/>
              <a:t>14 </a:t>
            </a:r>
            <a:r>
              <a:rPr lang="en-US" sz="1400" dirty="0" smtClean="0"/>
              <a:t>Hz- blue-green</a:t>
            </a:r>
            <a:endParaRPr lang="en-US" sz="1400" dirty="0"/>
          </a:p>
        </p:txBody>
      </p:sp>
      <p:cxnSp>
        <p:nvCxnSpPr>
          <p:cNvPr id="16" name="Straight Arrow Connector 15"/>
          <p:cNvCxnSpPr/>
          <p:nvPr/>
        </p:nvCxnSpPr>
        <p:spPr>
          <a:xfrm>
            <a:off x="1100333" y="2259012"/>
            <a:ext cx="990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167133" y="4770635"/>
            <a:ext cx="4180953" cy="307777"/>
          </a:xfrm>
          <a:prstGeom prst="rect">
            <a:avLst/>
          </a:prstGeom>
          <a:noFill/>
        </p:spPr>
        <p:txBody>
          <a:bodyPr wrap="none" rtlCol="0">
            <a:spAutoFit/>
          </a:bodyPr>
          <a:lstStyle/>
          <a:p>
            <a:r>
              <a:rPr lang="en-US" sz="1400" dirty="0" smtClean="0"/>
              <a:t>n=3 to n=2: emits 1.89 eV = f = 4.56 x 10</a:t>
            </a:r>
            <a:r>
              <a:rPr lang="en-US" sz="1400" baseline="30000" dirty="0" smtClean="0"/>
              <a:t>14 </a:t>
            </a:r>
            <a:r>
              <a:rPr lang="en-US" sz="1400" dirty="0" smtClean="0"/>
              <a:t>Hz- red</a:t>
            </a:r>
            <a:endParaRPr lang="en-US" sz="1400" dirty="0"/>
          </a:p>
        </p:txBody>
      </p:sp>
      <p:cxnSp>
        <p:nvCxnSpPr>
          <p:cNvPr id="18" name="Straight Arrow Connector 17"/>
          <p:cNvCxnSpPr/>
          <p:nvPr/>
        </p:nvCxnSpPr>
        <p:spPr>
          <a:xfrm>
            <a:off x="1100333" y="4923035"/>
            <a:ext cx="990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0844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5"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sz="3200" b="1" dirty="0" smtClean="0"/>
              <a:t>How many different spectral lines can be produced by an atom with 3 energy levels?</a:t>
            </a:r>
            <a:endParaRPr lang="en-US" sz="3200" dirty="0" smtClean="0"/>
          </a:p>
        </p:txBody>
      </p:sp>
      <p:pic>
        <p:nvPicPr>
          <p:cNvPr id="38914" name="Picture 2" descr="http://www.stmary.ws/highschool/physics/home/notes/modPhysics/black_3.gif"/>
          <p:cNvPicPr>
            <a:picLocks noChangeAspect="1" noChangeArrowheads="1"/>
          </p:cNvPicPr>
          <p:nvPr/>
        </p:nvPicPr>
        <p:blipFill rotWithShape="1">
          <a:blip r:embed="rId2"/>
          <a:srcRect t="54902"/>
          <a:stretch/>
        </p:blipFill>
        <p:spPr bwMode="auto">
          <a:xfrm>
            <a:off x="1143000" y="2157412"/>
            <a:ext cx="1857375" cy="1752600"/>
          </a:xfrm>
          <a:prstGeom prst="rect">
            <a:avLst/>
          </a:prstGeom>
          <a:noFill/>
          <a:ln w="9525">
            <a:noFill/>
            <a:miter lim="800000"/>
            <a:headEnd/>
            <a:tailEnd/>
          </a:ln>
        </p:spPr>
      </p:pic>
      <p:pic>
        <p:nvPicPr>
          <p:cNvPr id="37891" name="Picture 4" descr="http://www.stmary.ws/highschool/physics/home/notes/modPhysics/black_4.gif"/>
          <p:cNvPicPr>
            <a:picLocks noChangeAspect="1" noChangeArrowheads="1"/>
          </p:cNvPicPr>
          <p:nvPr/>
        </p:nvPicPr>
        <p:blipFill rotWithShape="1">
          <a:blip r:embed="rId3"/>
          <a:srcRect l="32198" t="54006" r="25077"/>
          <a:stretch/>
        </p:blipFill>
        <p:spPr bwMode="auto">
          <a:xfrm>
            <a:off x="5334000" y="2128837"/>
            <a:ext cx="1314450" cy="1476375"/>
          </a:xfrm>
          <a:prstGeom prst="rect">
            <a:avLst/>
          </a:prstGeom>
          <a:noFill/>
          <a:ln w="9525">
            <a:noFill/>
            <a:miter lim="800000"/>
            <a:headEnd/>
            <a:tailEnd/>
          </a:ln>
        </p:spPr>
      </p:pic>
      <p:sp>
        <p:nvSpPr>
          <p:cNvPr id="2" name="TextBox 1"/>
          <p:cNvSpPr txBox="1"/>
          <p:nvPr/>
        </p:nvSpPr>
        <p:spPr>
          <a:xfrm>
            <a:off x="7086600" y="2286000"/>
            <a:ext cx="356188" cy="461665"/>
          </a:xfrm>
          <a:prstGeom prst="rect">
            <a:avLst/>
          </a:prstGeom>
          <a:noFill/>
        </p:spPr>
        <p:txBody>
          <a:bodyPr wrap="none" rtlCol="0">
            <a:spAutoFit/>
          </a:bodyPr>
          <a:lstStyle/>
          <a:p>
            <a:r>
              <a:rPr lang="en-US" sz="2400" b="1" dirty="0" smtClean="0">
                <a:solidFill>
                  <a:srgbClr val="FF0000"/>
                </a:solidFill>
              </a:rPr>
              <a:t>3</a:t>
            </a:r>
            <a:endParaRPr lang="en-US" sz="2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sz="3200" b="1" dirty="0" smtClean="0"/>
              <a:t>How many different spectral lines can be produced by an atom with 5 energy levels?</a:t>
            </a:r>
            <a:endParaRPr lang="en-US" sz="3200" dirty="0" smtClean="0"/>
          </a:p>
        </p:txBody>
      </p:sp>
      <p:pic>
        <p:nvPicPr>
          <p:cNvPr id="38914" name="Picture 2" descr="http://www.stmary.ws/highschool/physics/home/notes/modPhysics/black_3.gif"/>
          <p:cNvPicPr>
            <a:picLocks noChangeAspect="1" noChangeArrowheads="1"/>
          </p:cNvPicPr>
          <p:nvPr/>
        </p:nvPicPr>
        <p:blipFill>
          <a:blip r:embed="rId2"/>
          <a:srcRect/>
          <a:stretch>
            <a:fillRect/>
          </a:stretch>
        </p:blipFill>
        <p:spPr bwMode="auto">
          <a:xfrm>
            <a:off x="990600" y="2057400"/>
            <a:ext cx="1857375" cy="3886200"/>
          </a:xfrm>
          <a:prstGeom prst="rect">
            <a:avLst/>
          </a:prstGeom>
          <a:noFill/>
          <a:ln w="9525">
            <a:noFill/>
            <a:miter lim="800000"/>
            <a:headEnd/>
            <a:tailEnd/>
          </a:ln>
        </p:spPr>
      </p:pic>
      <p:pic>
        <p:nvPicPr>
          <p:cNvPr id="37891" name="Picture 4" descr="http://www.stmary.ws/highschool/physics/home/notes/modPhysics/black_4.gif"/>
          <p:cNvPicPr>
            <a:picLocks noChangeAspect="1" noChangeArrowheads="1"/>
          </p:cNvPicPr>
          <p:nvPr/>
        </p:nvPicPr>
        <p:blipFill>
          <a:blip r:embed="rId3"/>
          <a:srcRect/>
          <a:stretch>
            <a:fillRect/>
          </a:stretch>
        </p:blipFill>
        <p:spPr bwMode="auto">
          <a:xfrm>
            <a:off x="4648200" y="2286000"/>
            <a:ext cx="3076575" cy="3209925"/>
          </a:xfrm>
          <a:prstGeom prst="rect">
            <a:avLst/>
          </a:prstGeom>
          <a:noFill/>
          <a:ln w="9525">
            <a:noFill/>
            <a:miter lim="800000"/>
            <a:headEnd/>
            <a:tailEnd/>
          </a:ln>
        </p:spPr>
      </p:pic>
      <p:sp>
        <p:nvSpPr>
          <p:cNvPr id="2" name="TextBox 1"/>
          <p:cNvSpPr txBox="1"/>
          <p:nvPr/>
        </p:nvSpPr>
        <p:spPr>
          <a:xfrm>
            <a:off x="7086600" y="2286000"/>
            <a:ext cx="527709" cy="461665"/>
          </a:xfrm>
          <a:prstGeom prst="rect">
            <a:avLst/>
          </a:prstGeom>
          <a:noFill/>
        </p:spPr>
        <p:txBody>
          <a:bodyPr wrap="none" rtlCol="0">
            <a:spAutoFit/>
          </a:bodyPr>
          <a:lstStyle/>
          <a:p>
            <a:r>
              <a:rPr lang="en-US" sz="2400" b="1" dirty="0" smtClean="0">
                <a:solidFill>
                  <a:srgbClr val="FF0000"/>
                </a:solidFill>
              </a:rPr>
              <a:t>10</a:t>
            </a:r>
            <a:endParaRPr lang="en-US" sz="2400" b="1" dirty="0">
              <a:solidFill>
                <a:srgbClr val="FF0000"/>
              </a:solidFill>
            </a:endParaRPr>
          </a:p>
        </p:txBody>
      </p:sp>
    </p:spTree>
    <p:extLst>
      <p:ext uri="{BB962C8B-B14F-4D97-AF65-F5344CB8AC3E}">
        <p14:creationId xmlns:p14="http://schemas.microsoft.com/office/powerpoint/2010/main" val="211450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8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43000"/>
          </a:xfrm>
        </p:spPr>
        <p:txBody>
          <a:bodyPr/>
          <a:lstStyle/>
          <a:p>
            <a:r>
              <a:rPr lang="en-US" dirty="0" smtClean="0"/>
              <a:t>Different frequencies of radiation for emission of elections in hydrogen:</a:t>
            </a: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5160">
            <a:off x="1740015" y="1545486"/>
            <a:ext cx="5689568" cy="48932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Oval 2"/>
          <p:cNvSpPr/>
          <p:nvPr/>
        </p:nvSpPr>
        <p:spPr>
          <a:xfrm>
            <a:off x="3505200" y="3982590"/>
            <a:ext cx="3048000" cy="13514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0462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457200" y="274638"/>
            <a:ext cx="8229600" cy="1782762"/>
          </a:xfrm>
        </p:spPr>
        <p:txBody>
          <a:bodyPr/>
          <a:lstStyle/>
          <a:p>
            <a:pPr eaLnBrk="1" hangingPunct="1"/>
            <a:r>
              <a:rPr lang="en-US" sz="2000" smtClean="0"/>
              <a:t>The diagram below represents the bright-line spectra of four elements, A, B, C, and D, and the spectrum of an unknown gaseous sample.</a:t>
            </a:r>
            <a:br>
              <a:rPr lang="en-US" sz="2000" smtClean="0"/>
            </a:br>
            <a:r>
              <a:rPr lang="en-US" sz="2000" smtClean="0"/>
              <a:t/>
            </a:r>
            <a:br>
              <a:rPr lang="en-US" sz="2000" smtClean="0"/>
            </a:br>
            <a:r>
              <a:rPr lang="en-US" sz="2000" smtClean="0"/>
              <a:t> Based on comparisons of these spectra, which two elements are found </a:t>
            </a:r>
            <a:br>
              <a:rPr lang="en-US" sz="2000" smtClean="0"/>
            </a:br>
            <a:r>
              <a:rPr lang="en-US" sz="2000" smtClean="0"/>
              <a:t>in the unknown sample?</a:t>
            </a:r>
            <a:br>
              <a:rPr lang="en-US" sz="2000" smtClean="0"/>
            </a:br>
            <a:endParaRPr lang="en-US" sz="2000" smtClean="0"/>
          </a:p>
        </p:txBody>
      </p:sp>
      <p:pic>
        <p:nvPicPr>
          <p:cNvPr id="39938" name="Picture 2" descr="http://www.stmary.ws/highschool/physics/home/notes/modPhysics/img10.gif"/>
          <p:cNvPicPr>
            <a:picLocks noChangeAspect="1" noChangeArrowheads="1"/>
          </p:cNvPicPr>
          <p:nvPr/>
        </p:nvPicPr>
        <p:blipFill>
          <a:blip r:embed="rId2"/>
          <a:srcRect/>
          <a:stretch>
            <a:fillRect/>
          </a:stretch>
        </p:blipFill>
        <p:spPr bwMode="auto">
          <a:xfrm>
            <a:off x="1600200" y="1981200"/>
            <a:ext cx="6334125" cy="4562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p:txBody>
          <a:bodyPr/>
          <a:lstStyle/>
          <a:p>
            <a:pPr eaLnBrk="1" hangingPunct="1"/>
            <a:r>
              <a:rPr lang="en-US" sz="3200" smtClean="0"/>
              <a:t>What color light (frequency) would appear on an emission spectrum for hydrogen if an electron fell from energy level 3 to 2?</a:t>
            </a:r>
          </a:p>
        </p:txBody>
      </p:sp>
      <p:pic>
        <p:nvPicPr>
          <p:cNvPr id="41986" name="Picture 3"/>
          <p:cNvPicPr>
            <a:picLocks noChangeAspect="1" noChangeArrowheads="1"/>
          </p:cNvPicPr>
          <p:nvPr/>
        </p:nvPicPr>
        <p:blipFill>
          <a:blip r:embed="rId2"/>
          <a:srcRect/>
          <a:stretch>
            <a:fillRect/>
          </a:stretch>
        </p:blipFill>
        <p:spPr bwMode="auto">
          <a:xfrm>
            <a:off x="609600" y="1981200"/>
            <a:ext cx="2938463" cy="4421188"/>
          </a:xfrm>
          <a:prstGeom prst="rect">
            <a:avLst/>
          </a:prstGeom>
          <a:noFill/>
          <a:ln w="9525">
            <a:noFill/>
            <a:miter lim="800000"/>
            <a:headEnd/>
            <a:tailEnd/>
          </a:ln>
        </p:spPr>
      </p:pic>
      <p:cxnSp>
        <p:nvCxnSpPr>
          <p:cNvPr id="5" name="Straight Arrow Connector 4"/>
          <p:cNvCxnSpPr/>
          <p:nvPr/>
        </p:nvCxnSpPr>
        <p:spPr>
          <a:xfrm rot="5400000" flipH="1" flipV="1">
            <a:off x="1828801" y="3352800"/>
            <a:ext cx="457200" cy="3175"/>
          </a:xfrm>
          <a:prstGeom prst="straightConnector1">
            <a:avLst/>
          </a:prstGeom>
          <a:ln>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6" name="TextBox 5"/>
          <p:cNvSpPr txBox="1">
            <a:spLocks noChangeArrowheads="1"/>
          </p:cNvSpPr>
          <p:nvPr/>
        </p:nvSpPr>
        <p:spPr bwMode="auto">
          <a:xfrm>
            <a:off x="4648200" y="1828800"/>
            <a:ext cx="2478088" cy="523875"/>
          </a:xfrm>
          <a:prstGeom prst="rect">
            <a:avLst/>
          </a:prstGeom>
          <a:noFill/>
          <a:ln w="9525">
            <a:noFill/>
            <a:miter lim="800000"/>
            <a:headEnd/>
            <a:tailEnd/>
          </a:ln>
        </p:spPr>
        <p:txBody>
          <a:bodyPr wrap="none">
            <a:spAutoFit/>
          </a:bodyPr>
          <a:lstStyle/>
          <a:p>
            <a:r>
              <a:rPr lang="en-US" sz="2800"/>
              <a:t>E</a:t>
            </a:r>
            <a:r>
              <a:rPr lang="en-US" sz="2800" baseline="-25000"/>
              <a:t>photon</a:t>
            </a:r>
            <a:r>
              <a:rPr lang="en-US" sz="2800"/>
              <a:t> = E</a:t>
            </a:r>
            <a:r>
              <a:rPr lang="en-US" sz="2800" baseline="-25000"/>
              <a:t>i</a:t>
            </a:r>
            <a:r>
              <a:rPr lang="en-US" sz="2800"/>
              <a:t> - E</a:t>
            </a:r>
            <a:r>
              <a:rPr lang="en-US" sz="2800" baseline="-25000"/>
              <a:t>f</a:t>
            </a:r>
          </a:p>
        </p:txBody>
      </p:sp>
      <p:sp>
        <p:nvSpPr>
          <p:cNvPr id="7" name="TextBox 6"/>
          <p:cNvSpPr txBox="1">
            <a:spLocks noChangeArrowheads="1"/>
          </p:cNvSpPr>
          <p:nvPr/>
        </p:nvSpPr>
        <p:spPr bwMode="auto">
          <a:xfrm>
            <a:off x="4648200" y="2514600"/>
            <a:ext cx="4600940" cy="523220"/>
          </a:xfrm>
          <a:prstGeom prst="rect">
            <a:avLst/>
          </a:prstGeom>
          <a:noFill/>
          <a:ln w="9525">
            <a:noFill/>
            <a:miter lim="800000"/>
            <a:headEnd/>
            <a:tailEnd/>
          </a:ln>
        </p:spPr>
        <p:txBody>
          <a:bodyPr wrap="none">
            <a:spAutoFit/>
          </a:bodyPr>
          <a:lstStyle/>
          <a:p>
            <a:r>
              <a:rPr lang="en-US" sz="2800" dirty="0" err="1"/>
              <a:t>E</a:t>
            </a:r>
            <a:r>
              <a:rPr lang="en-US" sz="2800" baseline="-25000" dirty="0" err="1"/>
              <a:t>photon</a:t>
            </a:r>
            <a:r>
              <a:rPr lang="en-US" sz="2800" dirty="0"/>
              <a:t> = </a:t>
            </a:r>
            <a:r>
              <a:rPr lang="en-US" sz="2800" dirty="0" smtClean="0"/>
              <a:t>-1.51 </a:t>
            </a:r>
            <a:r>
              <a:rPr lang="en-US" sz="2800" dirty="0"/>
              <a:t>eV - </a:t>
            </a:r>
            <a:r>
              <a:rPr lang="en-US" sz="2800" dirty="0" smtClean="0"/>
              <a:t>-3.40 </a:t>
            </a:r>
            <a:r>
              <a:rPr lang="en-US" sz="2800" dirty="0"/>
              <a:t>eV</a:t>
            </a:r>
            <a:endParaRPr lang="en-US" sz="2800" baseline="-25000" dirty="0"/>
          </a:p>
        </p:txBody>
      </p:sp>
      <p:sp>
        <p:nvSpPr>
          <p:cNvPr id="8" name="TextBox 7"/>
          <p:cNvSpPr txBox="1">
            <a:spLocks noChangeArrowheads="1"/>
          </p:cNvSpPr>
          <p:nvPr/>
        </p:nvSpPr>
        <p:spPr bwMode="auto">
          <a:xfrm>
            <a:off x="4648200" y="3200400"/>
            <a:ext cx="2801938" cy="523875"/>
          </a:xfrm>
          <a:prstGeom prst="rect">
            <a:avLst/>
          </a:prstGeom>
          <a:noFill/>
          <a:ln w="9525">
            <a:noFill/>
            <a:miter lim="800000"/>
            <a:headEnd/>
            <a:tailEnd/>
          </a:ln>
        </p:spPr>
        <p:txBody>
          <a:bodyPr wrap="none">
            <a:spAutoFit/>
          </a:bodyPr>
          <a:lstStyle/>
          <a:p>
            <a:r>
              <a:rPr lang="en-US" sz="2800"/>
              <a:t>E</a:t>
            </a:r>
            <a:r>
              <a:rPr lang="en-US" sz="2800" baseline="-25000"/>
              <a:t>photon</a:t>
            </a:r>
            <a:r>
              <a:rPr lang="en-US" sz="2800"/>
              <a:t> = 1.89 eV</a:t>
            </a:r>
            <a:endParaRPr lang="en-US" sz="2800" baseline="-25000"/>
          </a:p>
        </p:txBody>
      </p:sp>
      <p:sp>
        <p:nvSpPr>
          <p:cNvPr id="9" name="TextBox 8"/>
          <p:cNvSpPr txBox="1">
            <a:spLocks noChangeArrowheads="1"/>
          </p:cNvSpPr>
          <p:nvPr/>
        </p:nvSpPr>
        <p:spPr bwMode="auto">
          <a:xfrm>
            <a:off x="4495800" y="3962400"/>
            <a:ext cx="3416300" cy="646113"/>
          </a:xfrm>
          <a:prstGeom prst="rect">
            <a:avLst/>
          </a:prstGeom>
          <a:noFill/>
          <a:ln w="9525">
            <a:noFill/>
            <a:miter lim="800000"/>
            <a:headEnd/>
            <a:tailEnd/>
          </a:ln>
        </p:spPr>
        <p:txBody>
          <a:bodyPr wrap="none">
            <a:spAutoFit/>
          </a:bodyPr>
          <a:lstStyle/>
          <a:p>
            <a:r>
              <a:rPr lang="en-US"/>
              <a:t>Before we go any further you </a:t>
            </a:r>
          </a:p>
          <a:p>
            <a:r>
              <a:rPr lang="en-US"/>
              <a:t>need to change eV into Joules:</a:t>
            </a:r>
          </a:p>
        </p:txBody>
      </p:sp>
      <p:sp>
        <p:nvSpPr>
          <p:cNvPr id="10" name="TextBox 9"/>
          <p:cNvSpPr txBox="1">
            <a:spLocks noChangeArrowheads="1"/>
          </p:cNvSpPr>
          <p:nvPr/>
        </p:nvSpPr>
        <p:spPr bwMode="auto">
          <a:xfrm>
            <a:off x="4395199" y="5486400"/>
            <a:ext cx="3868738" cy="523875"/>
          </a:xfrm>
          <a:prstGeom prst="rect">
            <a:avLst/>
          </a:prstGeom>
          <a:noFill/>
          <a:ln w="9525">
            <a:noFill/>
            <a:miter lim="800000"/>
            <a:headEnd/>
            <a:tailEnd/>
          </a:ln>
        </p:spPr>
        <p:txBody>
          <a:bodyPr wrap="none">
            <a:spAutoFit/>
          </a:bodyPr>
          <a:lstStyle/>
          <a:p>
            <a:r>
              <a:rPr lang="en-US" sz="2800" dirty="0" err="1"/>
              <a:t>E</a:t>
            </a:r>
            <a:r>
              <a:rPr lang="en-US" sz="2800" baseline="-25000" dirty="0" err="1"/>
              <a:t>photon</a:t>
            </a:r>
            <a:r>
              <a:rPr lang="en-US" sz="2800" dirty="0"/>
              <a:t> = 3.024 x 10</a:t>
            </a:r>
            <a:r>
              <a:rPr lang="en-US" sz="2800" baseline="30000" dirty="0"/>
              <a:t>-19</a:t>
            </a:r>
            <a:r>
              <a:rPr lang="en-US" sz="2800" dirty="0"/>
              <a:t> J</a:t>
            </a:r>
            <a:endParaRPr lang="en-US" sz="2800" baseline="-25000" dirty="0"/>
          </a:p>
        </p:txBody>
      </p:sp>
      <p:cxnSp>
        <p:nvCxnSpPr>
          <p:cNvPr id="12" name="Straight Arrow Connector 11"/>
          <p:cNvCxnSpPr/>
          <p:nvPr/>
        </p:nvCxnSpPr>
        <p:spPr>
          <a:xfrm>
            <a:off x="5257800" y="6172200"/>
            <a:ext cx="3429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3" name="Picture 4" descr="http://drgstoothpix.com/wp-content/uploads/2012/10/photoelectric-effect-1.jpg"/>
          <p:cNvPicPr>
            <a:picLocks noChangeAspect="1" noChangeArrowheads="1"/>
          </p:cNvPicPr>
          <p:nvPr/>
        </p:nvPicPr>
        <p:blipFill rotWithShape="1">
          <a:blip r:embed="rId3">
            <a:extLst>
              <a:ext uri="{28A0092B-C50C-407E-A947-70E740481C1C}">
                <a14:useLocalDpi xmlns:a14="http://schemas.microsoft.com/office/drawing/2010/main" val="0"/>
              </a:ext>
            </a:extLst>
          </a:blip>
          <a:srcRect l="5432" t="50562" r="45708" b="35973"/>
          <a:stretch/>
        </p:blipFill>
        <p:spPr bwMode="auto">
          <a:xfrm rot="5400000">
            <a:off x="1244893" y="2418007"/>
            <a:ext cx="2128299" cy="198486"/>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p:cNvSpPr>
            <a:spLocks noChangeAspect="1"/>
          </p:cNvSpPr>
          <p:nvPr/>
        </p:nvSpPr>
        <p:spPr>
          <a:xfrm>
            <a:off x="2209800" y="3011487"/>
            <a:ext cx="228600"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
            </a:r>
            <a:endParaRPr lang="en-US" dirty="0"/>
          </a:p>
        </p:txBody>
      </p:sp>
      <p:sp>
        <p:nvSpPr>
          <p:cNvPr id="3" name="TextBox 2"/>
          <p:cNvSpPr txBox="1"/>
          <p:nvPr/>
        </p:nvSpPr>
        <p:spPr>
          <a:xfrm>
            <a:off x="5257800" y="4605269"/>
            <a:ext cx="2143536" cy="369332"/>
          </a:xfrm>
          <a:prstGeom prst="rect">
            <a:avLst/>
          </a:prstGeom>
          <a:noFill/>
        </p:spPr>
        <p:txBody>
          <a:bodyPr wrap="none" rtlCol="0">
            <a:spAutoFit/>
          </a:bodyPr>
          <a:lstStyle/>
          <a:p>
            <a:r>
              <a:rPr lang="en-US" dirty="0" smtClean="0"/>
              <a:t>1 eV = 1.6 x 10</a:t>
            </a:r>
            <a:r>
              <a:rPr lang="en-US" baseline="30000" dirty="0" smtClean="0"/>
              <a:t>-19</a:t>
            </a:r>
            <a:r>
              <a:rPr lang="en-US" dirty="0" smtClean="0"/>
              <a:t> J</a:t>
            </a:r>
            <a:endParaRPr lang="en-US" dirty="0"/>
          </a:p>
        </p:txBody>
      </p:sp>
      <p:sp>
        <p:nvSpPr>
          <p:cNvPr id="4" name="TextBox 3"/>
          <p:cNvSpPr txBox="1"/>
          <p:nvPr/>
        </p:nvSpPr>
        <p:spPr>
          <a:xfrm>
            <a:off x="4955188" y="4995804"/>
            <a:ext cx="2797561" cy="646331"/>
          </a:xfrm>
          <a:prstGeom prst="rect">
            <a:avLst/>
          </a:prstGeom>
          <a:noFill/>
        </p:spPr>
        <p:txBody>
          <a:bodyPr wrap="none" rtlCol="0">
            <a:spAutoFit/>
          </a:bodyPr>
          <a:lstStyle/>
          <a:p>
            <a:r>
              <a:rPr lang="en-US" dirty="0" smtClean="0"/>
              <a:t>1.89 eV x (</a:t>
            </a:r>
            <a:r>
              <a:rPr lang="en-US" dirty="0"/>
              <a:t>1.6 x 10</a:t>
            </a:r>
            <a:r>
              <a:rPr lang="en-US" baseline="30000" dirty="0"/>
              <a:t>-19</a:t>
            </a:r>
            <a:r>
              <a:rPr lang="en-US" dirty="0"/>
              <a:t> </a:t>
            </a:r>
            <a:r>
              <a:rPr lang="en-US" dirty="0" smtClean="0"/>
              <a:t>J) =</a:t>
            </a:r>
            <a:endParaRPr lang="en-US" dirty="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33333E-6 -7.37913E-7 L -0.00417 0.04418 " pathEditMode="relative" rAng="0" ptsTypes="AA">
                                      <p:cBhvr>
                                        <p:cTn id="10" dur="2000" fill="hold"/>
                                        <p:tgtEl>
                                          <p:spTgt spid="2"/>
                                        </p:tgtEl>
                                        <p:attrNameLst>
                                          <p:attrName>ppt_x</p:attrName>
                                          <p:attrName>ppt_y</p:attrName>
                                        </p:attrNameLst>
                                      </p:cBhvr>
                                      <p:rCtr x="-208" y="2198"/>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1" fill="hold" nodeType="clickEffect">
                                  <p:stCondLst>
                                    <p:cond delay="0"/>
                                  </p:stCondLst>
                                  <p:childTnLst>
                                    <p:anim calcmode="lin" valueType="num">
                                      <p:cBhvr additive="base">
                                        <p:cTn id="18" dur="500"/>
                                        <p:tgtEl>
                                          <p:spTgt spid="13"/>
                                        </p:tgtEl>
                                        <p:attrNameLst>
                                          <p:attrName>ppt_x</p:attrName>
                                        </p:attrNameLst>
                                      </p:cBhvr>
                                      <p:tavLst>
                                        <p:tav tm="0">
                                          <p:val>
                                            <p:strVal val="ppt_x"/>
                                          </p:val>
                                        </p:tav>
                                        <p:tav tm="100000">
                                          <p:val>
                                            <p:strVal val="ppt_x"/>
                                          </p:val>
                                        </p:tav>
                                      </p:tavLst>
                                    </p:anim>
                                    <p:anim calcmode="lin" valueType="num">
                                      <p:cBhvr additive="base">
                                        <p:cTn id="19" dur="500"/>
                                        <p:tgtEl>
                                          <p:spTgt spid="13"/>
                                        </p:tgtEl>
                                        <p:attrNameLst>
                                          <p:attrName>ppt_y</p:attrName>
                                        </p:attrNameLst>
                                      </p:cBhvr>
                                      <p:tavLst>
                                        <p:tav tm="0">
                                          <p:val>
                                            <p:strVal val="ppt_y"/>
                                          </p:val>
                                        </p:tav>
                                        <p:tav tm="100000">
                                          <p:val>
                                            <p:strVal val="0-ppt_h/2"/>
                                          </p:val>
                                        </p:tav>
                                      </p:tavLst>
                                    </p:anim>
                                    <p:set>
                                      <p:cBhvr>
                                        <p:cTn id="20" dur="1" fill="hold">
                                          <p:stCondLst>
                                            <p:cond delay="499"/>
                                          </p:stCondLst>
                                        </p:cTn>
                                        <p:tgtEl>
                                          <p:spTgt spid="13"/>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2" grpId="0" animBg="1"/>
      <p:bldP spid="3" grpId="0"/>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xtBox 2"/>
          <p:cNvSpPr txBox="1">
            <a:spLocks noChangeArrowheads="1"/>
          </p:cNvSpPr>
          <p:nvPr/>
        </p:nvSpPr>
        <p:spPr bwMode="auto">
          <a:xfrm>
            <a:off x="2590800" y="457200"/>
            <a:ext cx="3868738" cy="523875"/>
          </a:xfrm>
          <a:prstGeom prst="rect">
            <a:avLst/>
          </a:prstGeom>
          <a:noFill/>
          <a:ln w="9525">
            <a:noFill/>
            <a:miter lim="800000"/>
            <a:headEnd/>
            <a:tailEnd/>
          </a:ln>
        </p:spPr>
        <p:txBody>
          <a:bodyPr wrap="none">
            <a:spAutoFit/>
          </a:bodyPr>
          <a:lstStyle/>
          <a:p>
            <a:r>
              <a:rPr lang="en-US" sz="2800"/>
              <a:t>E</a:t>
            </a:r>
            <a:r>
              <a:rPr lang="en-US" sz="2800" baseline="-25000"/>
              <a:t>photon</a:t>
            </a:r>
            <a:r>
              <a:rPr lang="en-US" sz="2800"/>
              <a:t> = 3.024 x 10</a:t>
            </a:r>
            <a:r>
              <a:rPr lang="en-US" sz="2800" baseline="30000"/>
              <a:t>-19</a:t>
            </a:r>
            <a:r>
              <a:rPr lang="en-US" sz="2800"/>
              <a:t> J</a:t>
            </a:r>
            <a:endParaRPr lang="en-US" sz="2800" baseline="-25000"/>
          </a:p>
        </p:txBody>
      </p:sp>
      <p:sp>
        <p:nvSpPr>
          <p:cNvPr id="4" name="TextBox 3"/>
          <p:cNvSpPr txBox="1">
            <a:spLocks noChangeArrowheads="1"/>
          </p:cNvSpPr>
          <p:nvPr/>
        </p:nvSpPr>
        <p:spPr bwMode="auto">
          <a:xfrm>
            <a:off x="533400" y="1295400"/>
            <a:ext cx="1344613" cy="708025"/>
          </a:xfrm>
          <a:prstGeom prst="rect">
            <a:avLst/>
          </a:prstGeom>
          <a:noFill/>
          <a:ln w="9525">
            <a:noFill/>
            <a:miter lim="800000"/>
            <a:headEnd/>
            <a:tailEnd/>
          </a:ln>
        </p:spPr>
        <p:txBody>
          <a:bodyPr wrap="none">
            <a:spAutoFit/>
          </a:bodyPr>
          <a:lstStyle/>
          <a:p>
            <a:r>
              <a:rPr lang="en-US" sz="4000">
                <a:latin typeface="Calibri" pitchFamily="34" charset="0"/>
              </a:rPr>
              <a:t>E = hf</a:t>
            </a:r>
          </a:p>
        </p:txBody>
      </p:sp>
      <p:sp>
        <p:nvSpPr>
          <p:cNvPr id="5" name="TextBox 4"/>
          <p:cNvSpPr txBox="1">
            <a:spLocks noChangeArrowheads="1"/>
          </p:cNvSpPr>
          <p:nvPr/>
        </p:nvSpPr>
        <p:spPr bwMode="auto">
          <a:xfrm>
            <a:off x="762000" y="2286000"/>
            <a:ext cx="989013" cy="1200150"/>
          </a:xfrm>
          <a:prstGeom prst="rect">
            <a:avLst/>
          </a:prstGeom>
          <a:noFill/>
          <a:ln w="9525">
            <a:noFill/>
            <a:miter lim="800000"/>
            <a:headEnd/>
            <a:tailEnd/>
          </a:ln>
        </p:spPr>
        <p:txBody>
          <a:bodyPr wrap="none">
            <a:spAutoFit/>
          </a:bodyPr>
          <a:lstStyle/>
          <a:p>
            <a:r>
              <a:rPr lang="en-US" sz="3600">
                <a:latin typeface="Calibri" pitchFamily="34" charset="0"/>
              </a:rPr>
              <a:t>f = </a:t>
            </a:r>
            <a:r>
              <a:rPr lang="en-US" sz="3600" u="sng">
                <a:latin typeface="Calibri" pitchFamily="34" charset="0"/>
              </a:rPr>
              <a:t>E</a:t>
            </a:r>
          </a:p>
          <a:p>
            <a:r>
              <a:rPr lang="en-US" sz="3600">
                <a:latin typeface="Calibri" pitchFamily="34" charset="0"/>
              </a:rPr>
              <a:t>     h</a:t>
            </a:r>
          </a:p>
        </p:txBody>
      </p:sp>
      <p:sp>
        <p:nvSpPr>
          <p:cNvPr id="6" name="TextBox 5"/>
          <p:cNvSpPr txBox="1">
            <a:spLocks noChangeArrowheads="1"/>
          </p:cNvSpPr>
          <p:nvPr/>
        </p:nvSpPr>
        <p:spPr bwMode="auto">
          <a:xfrm>
            <a:off x="762000" y="3581400"/>
            <a:ext cx="3090863" cy="954088"/>
          </a:xfrm>
          <a:prstGeom prst="rect">
            <a:avLst/>
          </a:prstGeom>
          <a:noFill/>
          <a:ln w="9525">
            <a:noFill/>
            <a:miter lim="800000"/>
            <a:headEnd/>
            <a:tailEnd/>
          </a:ln>
        </p:spPr>
        <p:txBody>
          <a:bodyPr wrap="none">
            <a:spAutoFit/>
          </a:bodyPr>
          <a:lstStyle/>
          <a:p>
            <a:r>
              <a:rPr lang="en-US" sz="2800"/>
              <a:t>f = </a:t>
            </a:r>
            <a:r>
              <a:rPr lang="en-US" sz="2800" u="sng"/>
              <a:t>3.024 x 10</a:t>
            </a:r>
            <a:r>
              <a:rPr lang="en-US" sz="2800" u="sng" baseline="30000"/>
              <a:t>-19</a:t>
            </a:r>
            <a:r>
              <a:rPr lang="en-US" sz="2800" u="sng"/>
              <a:t> J</a:t>
            </a:r>
          </a:p>
          <a:p>
            <a:r>
              <a:rPr lang="en-US" sz="2800"/>
              <a:t>     6.63 x 10</a:t>
            </a:r>
            <a:r>
              <a:rPr lang="en-US" sz="2800" baseline="30000"/>
              <a:t>-34</a:t>
            </a:r>
            <a:r>
              <a:rPr lang="en-US" sz="2800"/>
              <a:t> J•s</a:t>
            </a:r>
          </a:p>
        </p:txBody>
      </p:sp>
      <p:sp>
        <p:nvSpPr>
          <p:cNvPr id="7" name="TextBox 6"/>
          <p:cNvSpPr txBox="1">
            <a:spLocks noChangeArrowheads="1"/>
          </p:cNvSpPr>
          <p:nvPr/>
        </p:nvSpPr>
        <p:spPr bwMode="auto">
          <a:xfrm>
            <a:off x="838200" y="4724400"/>
            <a:ext cx="2976563" cy="523875"/>
          </a:xfrm>
          <a:prstGeom prst="rect">
            <a:avLst/>
          </a:prstGeom>
          <a:noFill/>
          <a:ln w="9525">
            <a:noFill/>
            <a:miter lim="800000"/>
            <a:headEnd/>
            <a:tailEnd/>
          </a:ln>
        </p:spPr>
        <p:txBody>
          <a:bodyPr wrap="none">
            <a:spAutoFit/>
          </a:bodyPr>
          <a:lstStyle/>
          <a:p>
            <a:r>
              <a:rPr lang="en-US" sz="2800"/>
              <a:t>f = 4.56 x 10</a:t>
            </a:r>
            <a:r>
              <a:rPr lang="en-US" sz="2800" baseline="30000"/>
              <a:t>14</a:t>
            </a:r>
            <a:r>
              <a:rPr lang="en-US" sz="2800"/>
              <a:t> Hz</a:t>
            </a:r>
          </a:p>
        </p:txBody>
      </p:sp>
      <p:pic>
        <p:nvPicPr>
          <p:cNvPr id="8" name="Picture 2"/>
          <p:cNvPicPr>
            <a:picLocks noChangeAspect="1" noChangeArrowheads="1"/>
          </p:cNvPicPr>
          <p:nvPr/>
        </p:nvPicPr>
        <p:blipFill>
          <a:blip r:embed="rId2"/>
          <a:srcRect/>
          <a:stretch>
            <a:fillRect/>
          </a:stretch>
        </p:blipFill>
        <p:spPr bwMode="auto">
          <a:xfrm>
            <a:off x="4267200" y="1524000"/>
            <a:ext cx="4324350" cy="2266950"/>
          </a:xfrm>
          <a:prstGeom prst="rect">
            <a:avLst/>
          </a:prstGeom>
          <a:noFill/>
          <a:ln w="9525">
            <a:noFill/>
            <a:miter lim="800000"/>
            <a:headEnd/>
            <a:tailEnd/>
          </a:ln>
        </p:spPr>
      </p:pic>
      <p:cxnSp>
        <p:nvCxnSpPr>
          <p:cNvPr id="10" name="Straight Arrow Connector 9"/>
          <p:cNvCxnSpPr/>
          <p:nvPr/>
        </p:nvCxnSpPr>
        <p:spPr>
          <a:xfrm rot="5400000" flipH="1" flipV="1">
            <a:off x="7239001" y="4038600"/>
            <a:ext cx="16764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40962" name="Picture 2" descr="http://www.astronomyknowhow.com/pics-res/hydrogen-spectra.jpg"/>
          <p:cNvPicPr>
            <a:picLocks noChangeAspect="1" noChangeArrowheads="1"/>
          </p:cNvPicPr>
          <p:nvPr/>
        </p:nvPicPr>
        <p:blipFill>
          <a:blip r:embed="rId3"/>
          <a:srcRect t="41142"/>
          <a:stretch>
            <a:fillRect/>
          </a:stretch>
        </p:blipFill>
        <p:spPr bwMode="auto">
          <a:xfrm>
            <a:off x="3733800" y="4267200"/>
            <a:ext cx="5353050" cy="2209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09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n-US" smtClean="0"/>
              <a:t>What color is emitted with a fall from energy level 2 to 1?</a:t>
            </a:r>
          </a:p>
        </p:txBody>
      </p:sp>
      <p:pic>
        <p:nvPicPr>
          <p:cNvPr id="44036" name="Picture 4"/>
          <p:cNvPicPr>
            <a:picLocks noChangeAspect="1" noChangeArrowheads="1"/>
          </p:cNvPicPr>
          <p:nvPr/>
        </p:nvPicPr>
        <p:blipFill>
          <a:blip r:embed="rId2"/>
          <a:srcRect/>
          <a:stretch>
            <a:fillRect/>
          </a:stretch>
        </p:blipFill>
        <p:spPr bwMode="auto">
          <a:xfrm>
            <a:off x="914400" y="2743200"/>
            <a:ext cx="7462838" cy="3473450"/>
          </a:xfrm>
          <a:prstGeom prst="rect">
            <a:avLst/>
          </a:prstGeom>
          <a:noFill/>
          <a:ln w="9525">
            <a:noFill/>
            <a:miter lim="800000"/>
            <a:headEnd/>
            <a:tailEnd/>
          </a:ln>
          <a:effectLst/>
        </p:spPr>
      </p:pic>
      <p:sp>
        <p:nvSpPr>
          <p:cNvPr id="44037" name="Text Box 5"/>
          <p:cNvSpPr txBox="1">
            <a:spLocks noChangeArrowheads="1"/>
          </p:cNvSpPr>
          <p:nvPr/>
        </p:nvSpPr>
        <p:spPr bwMode="auto">
          <a:xfrm>
            <a:off x="3260725" y="1868488"/>
            <a:ext cx="2551113" cy="457200"/>
          </a:xfrm>
          <a:prstGeom prst="rect">
            <a:avLst/>
          </a:prstGeom>
          <a:noFill/>
          <a:ln w="9525">
            <a:noFill/>
            <a:miter lim="800000"/>
            <a:headEnd/>
            <a:tailEnd/>
          </a:ln>
          <a:effectLst/>
        </p:spPr>
        <p:txBody>
          <a:bodyPr wrap="none">
            <a:spAutoFit/>
          </a:bodyPr>
          <a:lstStyle/>
          <a:p>
            <a:r>
              <a:rPr lang="en-US" sz="2400"/>
              <a:t>f = 2.46 x 10</a:t>
            </a:r>
            <a:r>
              <a:rPr lang="en-US" sz="2400" baseline="30000"/>
              <a:t>15</a:t>
            </a:r>
            <a:r>
              <a:rPr lang="en-US" sz="2400"/>
              <a:t> Hz</a:t>
            </a:r>
          </a:p>
        </p:txBody>
      </p:sp>
      <p:cxnSp>
        <p:nvCxnSpPr>
          <p:cNvPr id="3" name="Straight Arrow Connector 2"/>
          <p:cNvCxnSpPr/>
          <p:nvPr/>
        </p:nvCxnSpPr>
        <p:spPr>
          <a:xfrm flipV="1">
            <a:off x="3657600" y="3886200"/>
            <a:ext cx="0" cy="990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724400" y="4692134"/>
            <a:ext cx="3788217" cy="369332"/>
          </a:xfrm>
          <a:prstGeom prst="rect">
            <a:avLst/>
          </a:prstGeom>
          <a:noFill/>
        </p:spPr>
        <p:txBody>
          <a:bodyPr wrap="none" rtlCol="0">
            <a:spAutoFit/>
          </a:bodyPr>
          <a:lstStyle/>
          <a:p>
            <a:r>
              <a:rPr lang="en-US" b="1" dirty="0" smtClean="0">
                <a:solidFill>
                  <a:srgbClr val="FF0000"/>
                </a:solidFill>
              </a:rPr>
              <a:t>Ultraviolet range- cannot “see” it</a:t>
            </a:r>
            <a:endParaRPr 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0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lstStyle/>
          <a:p>
            <a:r>
              <a:rPr lang="en-US" dirty="0" smtClean="0"/>
              <a:t>Current Atomic Model- Cloud Model</a:t>
            </a:r>
            <a:endParaRPr lang="en-US" dirty="0"/>
          </a:p>
        </p:txBody>
      </p:sp>
      <p:pic>
        <p:nvPicPr>
          <p:cNvPr id="2050" name="Picture 2" descr="http://image.slidesharecdn.com/1k0106fparticlesofmatter-120111021958-phpapp02/95/1-k-0106fparticles-of-matter-6-728.jpg?cb=1326249641"/>
          <p:cNvPicPr>
            <a:picLocks noChangeAspect="1" noChangeArrowheads="1"/>
          </p:cNvPicPr>
          <p:nvPr/>
        </p:nvPicPr>
        <p:blipFill rotWithShape="1">
          <a:blip r:embed="rId2">
            <a:extLst>
              <a:ext uri="{28A0092B-C50C-407E-A947-70E740481C1C}">
                <a14:useLocalDpi xmlns:a14="http://schemas.microsoft.com/office/drawing/2010/main" val="0"/>
              </a:ext>
            </a:extLst>
          </a:blip>
          <a:srcRect l="7280" t="25458" r="10714" b="5862"/>
          <a:stretch/>
        </p:blipFill>
        <p:spPr bwMode="auto">
          <a:xfrm>
            <a:off x="1828800" y="1447800"/>
            <a:ext cx="5686425" cy="35718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572000" y="4724400"/>
            <a:ext cx="4275529" cy="1200329"/>
          </a:xfrm>
          <a:prstGeom prst="rect">
            <a:avLst/>
          </a:prstGeom>
          <a:noFill/>
        </p:spPr>
        <p:txBody>
          <a:bodyPr wrap="none" rtlCol="0">
            <a:spAutoFit/>
          </a:bodyPr>
          <a:lstStyle/>
          <a:p>
            <a:pPr algn="ctr"/>
            <a:r>
              <a:rPr lang="en-US" dirty="0" smtClean="0"/>
              <a:t>Electrons not confined to specific orbits </a:t>
            </a:r>
          </a:p>
          <a:p>
            <a:pPr algn="ctr"/>
            <a:r>
              <a:rPr lang="en-US" dirty="0" smtClean="0"/>
              <a:t>but spread out in space in a form called </a:t>
            </a:r>
          </a:p>
          <a:p>
            <a:pPr algn="ctr"/>
            <a:r>
              <a:rPr lang="en-US" dirty="0" smtClean="0"/>
              <a:t>an electron cloud- more dense areas = </a:t>
            </a:r>
          </a:p>
          <a:p>
            <a:pPr algn="ctr"/>
            <a:r>
              <a:rPr lang="en-US" dirty="0" smtClean="0"/>
              <a:t>higher probability of an electron.</a:t>
            </a:r>
            <a:endParaRPr lang="en-US" dirty="0"/>
          </a:p>
        </p:txBody>
      </p:sp>
    </p:spTree>
    <p:extLst>
      <p:ext uri="{BB962C8B-B14F-4D97-AF65-F5344CB8AC3E}">
        <p14:creationId xmlns:p14="http://schemas.microsoft.com/office/powerpoint/2010/main" val="16177249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Summary:</a:t>
            </a:r>
            <a:endParaRPr lang="en-US" dirty="0"/>
          </a:p>
        </p:txBody>
      </p:sp>
      <p:sp>
        <p:nvSpPr>
          <p:cNvPr id="3" name="Content Placeholder 2"/>
          <p:cNvSpPr>
            <a:spLocks noGrp="1"/>
          </p:cNvSpPr>
          <p:nvPr>
            <p:ph idx="1"/>
          </p:nvPr>
        </p:nvSpPr>
        <p:spPr>
          <a:xfrm>
            <a:off x="457200" y="914400"/>
            <a:ext cx="8229600" cy="2057400"/>
          </a:xfrm>
        </p:spPr>
        <p:txBody>
          <a:bodyPr/>
          <a:lstStyle/>
          <a:p>
            <a:r>
              <a:rPr lang="en-US" sz="2400" dirty="0" smtClean="0"/>
              <a:t>Electrons can only absorb, or emit, photons having specific amounts of energy as per their energy level diagrams.  These energies are equal to specific differences in their energy levels.</a:t>
            </a:r>
          </a:p>
          <a:p>
            <a:r>
              <a:rPr lang="en-US" sz="2400" dirty="0" smtClean="0"/>
              <a:t>Moving from higher to lower energy levels = emission of a photon (releasing energy) = moving closer to the nucleus.</a:t>
            </a:r>
          </a:p>
          <a:p>
            <a:r>
              <a:rPr lang="en-US" sz="2400" dirty="0" smtClean="0"/>
              <a:t>Moving from lower to higher energy levels = absorption of a photon (absorbing energy) = moving away from the nucleus into an excited state.</a:t>
            </a:r>
          </a:p>
          <a:p>
            <a:pPr marL="0" indent="0">
              <a:buNone/>
            </a:pPr>
            <a:endParaRPr lang="en-US" sz="2400" dirty="0"/>
          </a:p>
        </p:txBody>
      </p:sp>
      <p:pic>
        <p:nvPicPr>
          <p:cNvPr id="3074" name="Picture 2" descr="https://www.patana.ac.th/secondary/science/anrophysics/ntopic13/images/e_lev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4191000"/>
            <a:ext cx="3095625" cy="2289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36524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819400"/>
            <a:ext cx="8229600" cy="1143000"/>
          </a:xfrm>
        </p:spPr>
        <p:txBody>
          <a:bodyPr rtlCol="0">
            <a:normAutofit fontScale="90000"/>
          </a:bodyPr>
          <a:lstStyle/>
          <a:p>
            <a:pPr eaLnBrk="1" fontAlgn="auto" hangingPunct="1">
              <a:spcAft>
                <a:spcPts val="0"/>
              </a:spcAft>
              <a:defRPr/>
            </a:pPr>
            <a:r>
              <a:rPr lang="en-US" dirty="0" smtClean="0"/>
              <a:t>So light can act like a wave and a particle (or matter)…</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t>
            </a:r>
            <a:br>
              <a:rPr lang="en-US" dirty="0" smtClean="0"/>
            </a:br>
            <a:r>
              <a:rPr lang="en-US" dirty="0" smtClean="0"/>
              <a:t>Matter can also have a wave nature…</a:t>
            </a:r>
            <a:endParaRPr lang="en-US" dirty="0"/>
          </a:p>
        </p:txBody>
      </p:sp>
      <p:pic>
        <p:nvPicPr>
          <p:cNvPr id="29698" name="Picture 2" descr="http://www.stmary.ws/highschool/physics/home/hand_4/wave_particle.gif"/>
          <p:cNvPicPr>
            <a:picLocks noChangeAspect="1" noChangeArrowheads="1"/>
          </p:cNvPicPr>
          <p:nvPr/>
        </p:nvPicPr>
        <p:blipFill>
          <a:blip r:embed="rId2"/>
          <a:srcRect/>
          <a:stretch>
            <a:fillRect/>
          </a:stretch>
        </p:blipFill>
        <p:spPr bwMode="auto">
          <a:xfrm>
            <a:off x="3505200" y="2362200"/>
            <a:ext cx="1857375" cy="2371725"/>
          </a:xfrm>
          <a:prstGeom prst="rect">
            <a:avLst/>
          </a:prstGeom>
          <a:noFill/>
          <a:ln w="9525">
            <a:noFill/>
            <a:miter lim="800000"/>
            <a:headEnd/>
            <a:tailEnd/>
          </a:ln>
        </p:spPr>
      </p:pic>
    </p:spTree>
    <p:extLst>
      <p:ext uri="{BB962C8B-B14F-4D97-AF65-F5344CB8AC3E}">
        <p14:creationId xmlns:p14="http://schemas.microsoft.com/office/powerpoint/2010/main" val="26159694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2"/>
          <p:cNvSpPr txBox="1">
            <a:spLocks noChangeArrowheads="1"/>
          </p:cNvSpPr>
          <p:nvPr/>
        </p:nvSpPr>
        <p:spPr bwMode="auto">
          <a:xfrm>
            <a:off x="838200" y="1096962"/>
            <a:ext cx="7342188" cy="2308225"/>
          </a:xfrm>
          <a:prstGeom prst="rect">
            <a:avLst/>
          </a:prstGeom>
          <a:noFill/>
          <a:ln w="9525">
            <a:noFill/>
            <a:miter lim="800000"/>
            <a:headEnd/>
            <a:tailEnd/>
          </a:ln>
        </p:spPr>
        <p:txBody>
          <a:bodyPr wrap="none">
            <a:spAutoFit/>
          </a:bodyPr>
          <a:lstStyle/>
          <a:p>
            <a:pPr algn="ctr"/>
            <a:r>
              <a:rPr lang="en-US" sz="2400" dirty="0">
                <a:latin typeface="Calibri" pitchFamily="34" charset="0"/>
              </a:rPr>
              <a:t>The wavelength of the waves associated with the motion </a:t>
            </a:r>
          </a:p>
          <a:p>
            <a:pPr algn="ctr"/>
            <a:r>
              <a:rPr lang="en-US" sz="2400" dirty="0">
                <a:latin typeface="Calibri" pitchFamily="34" charset="0"/>
              </a:rPr>
              <a:t>of ordinary matter </a:t>
            </a:r>
            <a:r>
              <a:rPr lang="en-US" sz="2400" dirty="0" smtClean="0">
                <a:latin typeface="Calibri" pitchFamily="34" charset="0"/>
              </a:rPr>
              <a:t>objects, </a:t>
            </a:r>
            <a:r>
              <a:rPr lang="en-US" sz="2400" dirty="0">
                <a:latin typeface="Calibri" pitchFamily="34" charset="0"/>
              </a:rPr>
              <a:t>like a </a:t>
            </a:r>
            <a:r>
              <a:rPr lang="en-US" sz="2400" dirty="0" smtClean="0">
                <a:latin typeface="Calibri" pitchFamily="34" charset="0"/>
              </a:rPr>
              <a:t>Frisbee, </a:t>
            </a:r>
            <a:r>
              <a:rPr lang="en-US" sz="2400" dirty="0">
                <a:latin typeface="Calibri" pitchFamily="34" charset="0"/>
              </a:rPr>
              <a:t>are too small to </a:t>
            </a:r>
          </a:p>
          <a:p>
            <a:pPr algn="ctr"/>
            <a:r>
              <a:rPr lang="en-US" sz="2400" dirty="0">
                <a:latin typeface="Calibri" pitchFamily="34" charset="0"/>
              </a:rPr>
              <a:t>detect.  But the waves associated with the motion of </a:t>
            </a:r>
          </a:p>
          <a:p>
            <a:pPr algn="ctr"/>
            <a:r>
              <a:rPr lang="en-US" sz="2400" dirty="0">
                <a:latin typeface="Calibri" pitchFamily="34" charset="0"/>
              </a:rPr>
              <a:t>smaller particles (atomic or subatomic scale) like </a:t>
            </a:r>
          </a:p>
          <a:p>
            <a:pPr algn="ctr"/>
            <a:r>
              <a:rPr lang="en-US" sz="2400" dirty="0">
                <a:latin typeface="Calibri" pitchFamily="34" charset="0"/>
              </a:rPr>
              <a:t>electrons can be detected.  We can actually measure the</a:t>
            </a:r>
          </a:p>
          <a:p>
            <a:pPr algn="ctr"/>
            <a:r>
              <a:rPr lang="en-US" sz="2400" dirty="0">
                <a:latin typeface="Calibri" pitchFamily="34" charset="0"/>
              </a:rPr>
              <a:t>wavelength at which these subatomic particles vibrate.</a:t>
            </a:r>
          </a:p>
        </p:txBody>
      </p:sp>
      <p:pic>
        <p:nvPicPr>
          <p:cNvPr id="30723" name="Picture 2" descr="http://web.sbu.edu/chemistry/wier/electrons/bohrstandingwave.jpg"/>
          <p:cNvPicPr>
            <a:picLocks noChangeAspect="1" noChangeArrowheads="1"/>
          </p:cNvPicPr>
          <p:nvPr/>
        </p:nvPicPr>
        <p:blipFill>
          <a:blip r:embed="rId2"/>
          <a:srcRect/>
          <a:stretch>
            <a:fillRect/>
          </a:stretch>
        </p:blipFill>
        <p:spPr bwMode="auto">
          <a:xfrm>
            <a:off x="457200" y="3840162"/>
            <a:ext cx="2282825" cy="2362200"/>
          </a:xfrm>
          <a:prstGeom prst="rect">
            <a:avLst/>
          </a:prstGeom>
          <a:noFill/>
          <a:ln w="9525">
            <a:noFill/>
            <a:miter lim="800000"/>
            <a:headEnd/>
            <a:tailEnd/>
          </a:ln>
        </p:spPr>
      </p:pic>
      <p:sp>
        <p:nvSpPr>
          <p:cNvPr id="30724" name="TextBox 4"/>
          <p:cNvSpPr txBox="1">
            <a:spLocks noChangeArrowheads="1"/>
          </p:cNvSpPr>
          <p:nvPr/>
        </p:nvSpPr>
        <p:spPr bwMode="auto">
          <a:xfrm>
            <a:off x="2057400" y="3611562"/>
            <a:ext cx="6938962" cy="369888"/>
          </a:xfrm>
          <a:prstGeom prst="rect">
            <a:avLst/>
          </a:prstGeom>
          <a:noFill/>
          <a:ln w="9525">
            <a:noFill/>
            <a:miter lim="800000"/>
            <a:headEnd/>
            <a:tailEnd/>
          </a:ln>
        </p:spPr>
        <p:txBody>
          <a:bodyPr wrap="none">
            <a:spAutoFit/>
          </a:bodyPr>
          <a:lstStyle/>
          <a:p>
            <a:r>
              <a:rPr lang="en-US">
                <a:latin typeface="Calibri" pitchFamily="34" charset="0"/>
              </a:rPr>
              <a:t>The wavelength of a matter wave is known as the de Broglie wavelength:</a:t>
            </a:r>
          </a:p>
        </p:txBody>
      </p:sp>
      <p:sp>
        <p:nvSpPr>
          <p:cNvPr id="6" name="TextBox 5"/>
          <p:cNvSpPr txBox="1"/>
          <p:nvPr/>
        </p:nvSpPr>
        <p:spPr>
          <a:xfrm>
            <a:off x="3733800" y="4525962"/>
            <a:ext cx="1157288" cy="1077913"/>
          </a:xfrm>
          <a:prstGeom prst="rect">
            <a:avLst/>
          </a:prstGeom>
          <a:noFill/>
        </p:spPr>
        <p:txBody>
          <a:bodyPr wrap="none">
            <a:spAutoFit/>
          </a:bodyPr>
          <a:lstStyle/>
          <a:p>
            <a:pPr fontAlgn="auto">
              <a:spcBef>
                <a:spcPts val="0"/>
              </a:spcBef>
              <a:spcAft>
                <a:spcPts val="0"/>
              </a:spcAft>
              <a:defRPr/>
            </a:pPr>
            <a:r>
              <a:rPr lang="el-GR" sz="3200" dirty="0">
                <a:solidFill>
                  <a:schemeClr val="tx2">
                    <a:lumMod val="60000"/>
                    <a:lumOff val="40000"/>
                  </a:schemeClr>
                </a:solidFill>
                <a:latin typeface="+mn-lt"/>
              </a:rPr>
              <a:t>λ</a:t>
            </a:r>
            <a:r>
              <a:rPr lang="en-US" sz="3200" dirty="0">
                <a:solidFill>
                  <a:schemeClr val="tx2">
                    <a:lumMod val="60000"/>
                    <a:lumOff val="40000"/>
                  </a:schemeClr>
                </a:solidFill>
                <a:latin typeface="+mn-lt"/>
              </a:rPr>
              <a:t> = </a:t>
            </a:r>
            <a:r>
              <a:rPr lang="en-US" sz="3200" u="sng" dirty="0">
                <a:solidFill>
                  <a:schemeClr val="tx2">
                    <a:lumMod val="60000"/>
                    <a:lumOff val="40000"/>
                  </a:schemeClr>
                </a:solidFill>
                <a:latin typeface="+mn-lt"/>
              </a:rPr>
              <a:t>h</a:t>
            </a:r>
          </a:p>
          <a:p>
            <a:pPr fontAlgn="auto">
              <a:spcBef>
                <a:spcPts val="0"/>
              </a:spcBef>
              <a:spcAft>
                <a:spcPts val="0"/>
              </a:spcAft>
              <a:defRPr/>
            </a:pPr>
            <a:r>
              <a:rPr lang="en-US" sz="3200" dirty="0">
                <a:solidFill>
                  <a:schemeClr val="tx2">
                    <a:lumMod val="60000"/>
                    <a:lumOff val="40000"/>
                  </a:schemeClr>
                </a:solidFill>
                <a:latin typeface="+mn-lt"/>
              </a:rPr>
              <a:t>     </a:t>
            </a:r>
            <a:r>
              <a:rPr lang="en-US" sz="3200" dirty="0" err="1">
                <a:solidFill>
                  <a:schemeClr val="tx2">
                    <a:lumMod val="60000"/>
                    <a:lumOff val="40000"/>
                  </a:schemeClr>
                </a:solidFill>
                <a:latin typeface="+mn-lt"/>
              </a:rPr>
              <a:t>mv</a:t>
            </a:r>
            <a:endParaRPr lang="en-US" sz="3200" dirty="0">
              <a:solidFill>
                <a:schemeClr val="tx2">
                  <a:lumMod val="60000"/>
                  <a:lumOff val="40000"/>
                </a:schemeClr>
              </a:solidFill>
              <a:latin typeface="+mn-lt"/>
            </a:endParaRPr>
          </a:p>
        </p:txBody>
      </p:sp>
      <p:pic>
        <p:nvPicPr>
          <p:cNvPr id="30726" name="Picture 4" descr="http://www.kutl.kyushu-u.ac.jp/seminar/MicroWorld2_E/2Part1_E/2P11_E/deBroglie_E.jpg"/>
          <p:cNvPicPr>
            <a:picLocks noChangeAspect="1" noChangeArrowheads="1"/>
          </p:cNvPicPr>
          <p:nvPr/>
        </p:nvPicPr>
        <p:blipFill>
          <a:blip r:embed="rId3"/>
          <a:srcRect/>
          <a:stretch>
            <a:fillRect/>
          </a:stretch>
        </p:blipFill>
        <p:spPr bwMode="auto">
          <a:xfrm>
            <a:off x="6019800" y="4221162"/>
            <a:ext cx="2257425" cy="1781175"/>
          </a:xfrm>
          <a:prstGeom prst="rect">
            <a:avLst/>
          </a:prstGeom>
          <a:noFill/>
          <a:ln w="9525">
            <a:noFill/>
            <a:miter lim="800000"/>
            <a:headEnd/>
            <a:tailEnd/>
          </a:ln>
        </p:spPr>
      </p:pic>
      <p:sp>
        <p:nvSpPr>
          <p:cNvPr id="9" name="Title 1"/>
          <p:cNvSpPr txBox="1">
            <a:spLocks/>
          </p:cNvSpPr>
          <p:nvPr/>
        </p:nvSpPr>
        <p:spPr bwMode="auto">
          <a:xfrm>
            <a:off x="457200" y="-762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US" smtClean="0">
                <a:hlinkClick r:id="rId4"/>
              </a:rPr>
              <a:t>Dr. Quantum</a:t>
            </a:r>
            <a:endParaRPr lang="en-US" dirty="0" smtClean="0"/>
          </a:p>
        </p:txBody>
      </p:sp>
    </p:spTree>
    <p:extLst>
      <p:ext uri="{BB962C8B-B14F-4D97-AF65-F5344CB8AC3E}">
        <p14:creationId xmlns:p14="http://schemas.microsoft.com/office/powerpoint/2010/main" val="3083342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en-US" smtClean="0"/>
              <a:t>Inside the nucleus…</a:t>
            </a:r>
          </a:p>
        </p:txBody>
      </p:sp>
      <p:sp>
        <p:nvSpPr>
          <p:cNvPr id="7" name="Content Placeholder 6"/>
          <p:cNvSpPr>
            <a:spLocks noGrp="1"/>
          </p:cNvSpPr>
          <p:nvPr>
            <p:ph sz="quarter" idx="4"/>
          </p:nvPr>
        </p:nvSpPr>
        <p:spPr>
          <a:xfrm>
            <a:off x="4114800" y="1600200"/>
            <a:ext cx="4575175" cy="4724400"/>
          </a:xfrm>
        </p:spPr>
        <p:txBody>
          <a:bodyPr/>
          <a:lstStyle/>
          <a:p>
            <a:pPr eaLnBrk="1" hangingPunct="1"/>
            <a:r>
              <a:rPr lang="en-US" sz="2000" dirty="0" smtClean="0"/>
              <a:t>Most of the time the nucleus contains more than 1 positively charged proton.</a:t>
            </a:r>
          </a:p>
          <a:p>
            <a:pPr eaLnBrk="1" hangingPunct="1"/>
            <a:r>
              <a:rPr lang="en-US" sz="2000" dirty="0" smtClean="0"/>
              <a:t>The protons are only separated by a distance of 10</a:t>
            </a:r>
            <a:r>
              <a:rPr lang="en-US" sz="2000" baseline="30000" dirty="0" smtClean="0"/>
              <a:t>-15</a:t>
            </a:r>
            <a:r>
              <a:rPr lang="en-US" sz="2000" dirty="0" smtClean="0"/>
              <a:t> m.</a:t>
            </a:r>
          </a:p>
          <a:p>
            <a:pPr eaLnBrk="1" hangingPunct="1"/>
            <a:r>
              <a:rPr lang="en-US" sz="2000" dirty="0" smtClean="0"/>
              <a:t>Don’t two positively charged objects repel?  Why doesn’t the nucleus just explode?</a:t>
            </a:r>
          </a:p>
          <a:p>
            <a:pPr eaLnBrk="1" hangingPunct="1"/>
            <a:r>
              <a:rPr lang="en-US" sz="2000" dirty="0" smtClean="0"/>
              <a:t>There is a VERY strong force between the protons and the neutrons called the </a:t>
            </a:r>
            <a:r>
              <a:rPr lang="en-US" sz="2000" dirty="0" smtClean="0">
                <a:hlinkClick r:id="rId2"/>
              </a:rPr>
              <a:t>STRONG NUCLEAR FORCE</a:t>
            </a:r>
            <a:r>
              <a:rPr lang="en-US" sz="2000" dirty="0" smtClean="0"/>
              <a:t>.</a:t>
            </a:r>
          </a:p>
          <a:p>
            <a:pPr eaLnBrk="1" hangingPunct="1"/>
            <a:r>
              <a:rPr lang="en-US" sz="2000" dirty="0" smtClean="0"/>
              <a:t>This is responsible for the stability of the nucleus.</a:t>
            </a:r>
          </a:p>
          <a:p>
            <a:pPr eaLnBrk="1" hangingPunct="1"/>
            <a:endParaRPr lang="en-US" dirty="0" smtClean="0"/>
          </a:p>
          <a:p>
            <a:pPr eaLnBrk="1" hangingPunct="1"/>
            <a:endParaRPr lang="en-US" dirty="0" smtClean="0"/>
          </a:p>
        </p:txBody>
      </p:sp>
      <p:pic>
        <p:nvPicPr>
          <p:cNvPr id="45059" name="Picture 2" descr="http://www.safetyoffice.uwaterloo.ca/hse/radiation/rad_sealed/matter/graphic/atom.jpg"/>
          <p:cNvPicPr>
            <a:picLocks noChangeAspect="1" noChangeArrowheads="1"/>
          </p:cNvPicPr>
          <p:nvPr/>
        </p:nvPicPr>
        <p:blipFill>
          <a:blip r:embed="rId3"/>
          <a:srcRect/>
          <a:stretch>
            <a:fillRect/>
          </a:stretch>
        </p:blipFill>
        <p:spPr bwMode="auto">
          <a:xfrm>
            <a:off x="762000" y="1752600"/>
            <a:ext cx="3670300" cy="2755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6"/>
          <p:cNvSpPr>
            <a:spLocks noGrp="1"/>
          </p:cNvSpPr>
          <p:nvPr>
            <p:ph type="title"/>
          </p:nvPr>
        </p:nvSpPr>
        <p:spPr/>
        <p:txBody>
          <a:bodyPr/>
          <a:lstStyle/>
          <a:p>
            <a:pPr eaLnBrk="1" hangingPunct="1"/>
            <a:r>
              <a:rPr lang="en-US" smtClean="0"/>
              <a:t>Universal Mass Unit (u)</a:t>
            </a:r>
          </a:p>
        </p:txBody>
      </p:sp>
      <p:sp>
        <p:nvSpPr>
          <p:cNvPr id="8" name="Content Placeholder 7"/>
          <p:cNvSpPr>
            <a:spLocks noGrp="1"/>
          </p:cNvSpPr>
          <p:nvPr>
            <p:ph sz="half" idx="1"/>
          </p:nvPr>
        </p:nvSpPr>
        <p:spPr>
          <a:xfrm>
            <a:off x="304800" y="1600200"/>
            <a:ext cx="4038600" cy="4525963"/>
          </a:xfrm>
        </p:spPr>
        <p:txBody>
          <a:bodyPr/>
          <a:lstStyle/>
          <a:p>
            <a:pPr eaLnBrk="1" hangingPunct="1"/>
            <a:r>
              <a:rPr lang="en-US" sz="2400" smtClean="0"/>
              <a:t>1 u = 1.66 x 10</a:t>
            </a:r>
            <a:r>
              <a:rPr lang="en-US" sz="2400" baseline="30000" smtClean="0"/>
              <a:t>-27</a:t>
            </a:r>
            <a:r>
              <a:rPr lang="en-US" sz="2400" smtClean="0"/>
              <a:t> kg.</a:t>
            </a:r>
          </a:p>
          <a:p>
            <a:pPr eaLnBrk="1" hangingPunct="1"/>
            <a:r>
              <a:rPr lang="en-US" sz="2400" smtClean="0"/>
              <a:t>More convenient then using very very small numbers in kg.</a:t>
            </a:r>
          </a:p>
          <a:p>
            <a:pPr eaLnBrk="1" hangingPunct="1"/>
            <a:r>
              <a:rPr lang="en-US" sz="2400" smtClean="0"/>
              <a:t>What’s the mass of a Helium nucleus (2 protons, 2 neutrons)?</a:t>
            </a:r>
          </a:p>
          <a:p>
            <a:pPr eaLnBrk="1" hangingPunct="1"/>
            <a:r>
              <a:rPr lang="en-US" sz="2400" smtClean="0"/>
              <a:t>Protons = 1.0073 u x 2 = 2.0146 u</a:t>
            </a:r>
          </a:p>
          <a:p>
            <a:pPr eaLnBrk="1" hangingPunct="1"/>
            <a:r>
              <a:rPr lang="en-US" sz="2400" smtClean="0"/>
              <a:t>Neutrons = 1.0087 u x 2 = 2.0174</a:t>
            </a:r>
          </a:p>
        </p:txBody>
      </p:sp>
      <p:sp>
        <p:nvSpPr>
          <p:cNvPr id="9" name="Content Placeholder 8"/>
          <p:cNvSpPr>
            <a:spLocks noGrp="1"/>
          </p:cNvSpPr>
          <p:nvPr>
            <p:ph sz="half" idx="2"/>
          </p:nvPr>
        </p:nvSpPr>
        <p:spPr>
          <a:xfrm>
            <a:off x="4419600" y="1600200"/>
            <a:ext cx="4572000" cy="3200400"/>
          </a:xfrm>
        </p:spPr>
        <p:txBody>
          <a:bodyPr/>
          <a:lstStyle/>
          <a:p>
            <a:pPr eaLnBrk="1" hangingPunct="1"/>
            <a:r>
              <a:rPr lang="en-US" smtClean="0"/>
              <a:t>Mass of proton is 1.0073 u</a:t>
            </a:r>
          </a:p>
          <a:p>
            <a:pPr eaLnBrk="1" hangingPunct="1"/>
            <a:r>
              <a:rPr lang="en-US" smtClean="0"/>
              <a:t>Mass of neutron is 1.0087 u</a:t>
            </a:r>
          </a:p>
          <a:p>
            <a:pPr eaLnBrk="1" hangingPunct="1"/>
            <a:r>
              <a:rPr lang="en-US" smtClean="0"/>
              <a:t>Mass of electron 0.0005 u</a:t>
            </a:r>
          </a:p>
          <a:p>
            <a:pPr eaLnBrk="1" hangingPunct="1"/>
            <a:endParaRPr lang="en-US" smtClean="0"/>
          </a:p>
          <a:p>
            <a:pPr eaLnBrk="1" hangingPunct="1"/>
            <a:endParaRPr lang="en-US" smtClean="0"/>
          </a:p>
          <a:p>
            <a:pPr eaLnBrk="1" hangingPunct="1">
              <a:buFont typeface="Arial" charset="0"/>
              <a:buNone/>
            </a:pPr>
            <a:endParaRPr lang="en-US" smtClean="0"/>
          </a:p>
          <a:p>
            <a:pPr eaLnBrk="1" hangingPunct="1">
              <a:buFont typeface="Arial" charset="0"/>
              <a:buNone/>
            </a:pPr>
            <a:endParaRPr lang="en-US" smtClean="0"/>
          </a:p>
          <a:p>
            <a:pPr eaLnBrk="1" hangingPunct="1"/>
            <a:r>
              <a:rPr lang="en-US" smtClean="0"/>
              <a:t>Expected Total = 4.032 u</a:t>
            </a:r>
          </a:p>
          <a:p>
            <a:pPr eaLnBrk="1" hangingPunct="1"/>
            <a:r>
              <a:rPr lang="en-US" smtClean="0"/>
              <a:t>Actual Mass of Helium nucleus = 4.016 u</a:t>
            </a:r>
          </a:p>
          <a:p>
            <a:pPr eaLnBrk="1" hangingPunct="1"/>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en-US" smtClean="0"/>
              <a:t>Where is the missing .016 u?</a:t>
            </a:r>
          </a:p>
        </p:txBody>
      </p:sp>
      <p:sp>
        <p:nvSpPr>
          <p:cNvPr id="3" name="Content Placeholder 2"/>
          <p:cNvSpPr>
            <a:spLocks noGrp="1"/>
          </p:cNvSpPr>
          <p:nvPr>
            <p:ph sz="half" idx="1"/>
          </p:nvPr>
        </p:nvSpPr>
        <p:spPr>
          <a:xfrm>
            <a:off x="457200" y="1600200"/>
            <a:ext cx="8153400" cy="4525963"/>
          </a:xfrm>
        </p:spPr>
        <p:txBody>
          <a:bodyPr/>
          <a:lstStyle/>
          <a:p>
            <a:pPr eaLnBrk="1" hangingPunct="1"/>
            <a:r>
              <a:rPr lang="en-US" smtClean="0"/>
              <a:t>The lost mass is called the </a:t>
            </a:r>
            <a:r>
              <a:rPr lang="en-US" smtClean="0">
                <a:solidFill>
                  <a:schemeClr val="accent1"/>
                </a:solidFill>
              </a:rPr>
              <a:t>mass defect</a:t>
            </a:r>
            <a:r>
              <a:rPr lang="en-US" smtClean="0"/>
              <a:t>.</a:t>
            </a:r>
          </a:p>
          <a:p>
            <a:pPr eaLnBrk="1" hangingPunct="1"/>
            <a:r>
              <a:rPr lang="en-US" smtClean="0"/>
              <a:t>When nucleons come together to form a nucleus, energy is released (</a:t>
            </a:r>
            <a:r>
              <a:rPr lang="en-US" smtClean="0">
                <a:solidFill>
                  <a:schemeClr val="accent1"/>
                </a:solidFill>
              </a:rPr>
              <a:t>binding energy</a:t>
            </a:r>
            <a:r>
              <a:rPr lang="en-US" smtClean="0"/>
              <a:t>) and an equivalent amount of matter is lost.</a:t>
            </a:r>
          </a:p>
          <a:p>
            <a:pPr eaLnBrk="1" hangingPunct="1"/>
            <a:r>
              <a:rPr lang="en-US" smtClean="0"/>
              <a:t>To break up the nucleus and separate the nucleons, work must be done against the strong nuclear force.</a:t>
            </a:r>
          </a:p>
          <a:p>
            <a:pPr eaLnBrk="1" hangingPunct="1"/>
            <a:r>
              <a:rPr lang="en-US" smtClean="0"/>
              <a:t>The energy needed to separate the nucleons (binding energy) appears as an equivalent increase in their total mass.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4"/>
          <p:cNvSpPr>
            <a:spLocks noGrp="1"/>
          </p:cNvSpPr>
          <p:nvPr>
            <p:ph type="title"/>
          </p:nvPr>
        </p:nvSpPr>
        <p:spPr>
          <a:xfrm>
            <a:off x="533400" y="2514600"/>
            <a:ext cx="8229600" cy="1143000"/>
          </a:xfrm>
        </p:spPr>
        <p:txBody>
          <a:bodyPr/>
          <a:lstStyle/>
          <a:p>
            <a:pPr eaLnBrk="1" hangingPunct="1"/>
            <a:r>
              <a:rPr lang="en-US" sz="9600" smtClean="0">
                <a:hlinkClick r:id="rId2"/>
              </a:rPr>
              <a:t>E = mc</a:t>
            </a:r>
            <a:r>
              <a:rPr lang="en-US" sz="9600" baseline="30000" smtClean="0">
                <a:hlinkClick r:id="rId2"/>
              </a:rPr>
              <a:t>2</a:t>
            </a:r>
            <a:endParaRPr lang="en-US" sz="9600" baseline="3000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457200" y="304800"/>
            <a:ext cx="8229600" cy="1143000"/>
          </a:xfrm>
        </p:spPr>
        <p:txBody>
          <a:bodyPr/>
          <a:lstStyle/>
          <a:p>
            <a:pPr eaLnBrk="1" hangingPunct="1"/>
            <a:r>
              <a:rPr lang="en-US" sz="3200" smtClean="0"/>
              <a:t>1 u = 1.66 x 10-27 kg.  Find the energy equivalent of 1 u in megaelectronvolts (MeV).</a:t>
            </a:r>
          </a:p>
        </p:txBody>
      </p:sp>
      <p:sp>
        <p:nvSpPr>
          <p:cNvPr id="3" name="TextBox 2"/>
          <p:cNvSpPr txBox="1">
            <a:spLocks noChangeArrowheads="1"/>
          </p:cNvSpPr>
          <p:nvPr/>
        </p:nvSpPr>
        <p:spPr bwMode="auto">
          <a:xfrm>
            <a:off x="1066800" y="2286000"/>
            <a:ext cx="1444625" cy="523875"/>
          </a:xfrm>
          <a:prstGeom prst="rect">
            <a:avLst/>
          </a:prstGeom>
          <a:noFill/>
          <a:ln w="9525">
            <a:noFill/>
            <a:miter lim="800000"/>
            <a:headEnd/>
            <a:tailEnd/>
          </a:ln>
        </p:spPr>
        <p:txBody>
          <a:bodyPr wrap="none">
            <a:spAutoFit/>
          </a:bodyPr>
          <a:lstStyle/>
          <a:p>
            <a:r>
              <a:rPr lang="en-US" sz="2800"/>
              <a:t>E = mc</a:t>
            </a:r>
            <a:r>
              <a:rPr lang="en-US" sz="2800" baseline="30000"/>
              <a:t>2</a:t>
            </a:r>
          </a:p>
        </p:txBody>
      </p:sp>
      <p:sp>
        <p:nvSpPr>
          <p:cNvPr id="4" name="TextBox 3"/>
          <p:cNvSpPr txBox="1">
            <a:spLocks noChangeArrowheads="1"/>
          </p:cNvSpPr>
          <p:nvPr/>
        </p:nvSpPr>
        <p:spPr bwMode="auto">
          <a:xfrm>
            <a:off x="1066800" y="2895600"/>
            <a:ext cx="5721350" cy="523875"/>
          </a:xfrm>
          <a:prstGeom prst="rect">
            <a:avLst/>
          </a:prstGeom>
          <a:noFill/>
          <a:ln w="9525">
            <a:noFill/>
            <a:miter lim="800000"/>
            <a:headEnd/>
            <a:tailEnd/>
          </a:ln>
        </p:spPr>
        <p:txBody>
          <a:bodyPr wrap="none">
            <a:spAutoFit/>
          </a:bodyPr>
          <a:lstStyle/>
          <a:p>
            <a:r>
              <a:rPr lang="en-US" sz="2800"/>
              <a:t>E = (1.66 x 10</a:t>
            </a:r>
            <a:r>
              <a:rPr lang="en-US" sz="2800" baseline="30000"/>
              <a:t>-27</a:t>
            </a:r>
            <a:r>
              <a:rPr lang="en-US" sz="2800"/>
              <a:t> kg)(3 x 10</a:t>
            </a:r>
            <a:r>
              <a:rPr lang="en-US" sz="2800" baseline="30000"/>
              <a:t>8</a:t>
            </a:r>
            <a:r>
              <a:rPr lang="en-US" sz="2800"/>
              <a:t> m/s</a:t>
            </a:r>
            <a:r>
              <a:rPr lang="en-US" sz="2800" baseline="30000"/>
              <a:t>2</a:t>
            </a:r>
            <a:r>
              <a:rPr lang="en-US" sz="2800"/>
              <a:t>)</a:t>
            </a:r>
            <a:endParaRPr lang="en-US" sz="2800" baseline="30000"/>
          </a:p>
        </p:txBody>
      </p:sp>
      <p:sp>
        <p:nvSpPr>
          <p:cNvPr id="5" name="TextBox 4"/>
          <p:cNvSpPr txBox="1">
            <a:spLocks noChangeArrowheads="1"/>
          </p:cNvSpPr>
          <p:nvPr/>
        </p:nvSpPr>
        <p:spPr bwMode="auto">
          <a:xfrm>
            <a:off x="1066800" y="3505200"/>
            <a:ext cx="4016375" cy="523875"/>
          </a:xfrm>
          <a:prstGeom prst="rect">
            <a:avLst/>
          </a:prstGeom>
          <a:noFill/>
          <a:ln w="9525">
            <a:noFill/>
            <a:miter lim="800000"/>
            <a:headEnd/>
            <a:tailEnd/>
          </a:ln>
        </p:spPr>
        <p:txBody>
          <a:bodyPr wrap="none">
            <a:spAutoFit/>
          </a:bodyPr>
          <a:lstStyle/>
          <a:p>
            <a:r>
              <a:rPr lang="en-US" sz="2800"/>
              <a:t>E = 1.49 x 10</a:t>
            </a:r>
            <a:r>
              <a:rPr lang="en-US" sz="2800" baseline="30000"/>
              <a:t>-10</a:t>
            </a:r>
            <a:r>
              <a:rPr lang="en-US" sz="2800"/>
              <a:t> </a:t>
            </a:r>
            <a:r>
              <a:rPr lang="en-US" sz="2800">
                <a:solidFill>
                  <a:srgbClr val="FF0000"/>
                </a:solidFill>
              </a:rPr>
              <a:t>kg m/s</a:t>
            </a:r>
            <a:r>
              <a:rPr lang="en-US" sz="2800" baseline="30000">
                <a:solidFill>
                  <a:srgbClr val="FF0000"/>
                </a:solidFill>
              </a:rPr>
              <a:t>2</a:t>
            </a:r>
          </a:p>
        </p:txBody>
      </p:sp>
      <p:sp>
        <p:nvSpPr>
          <p:cNvPr id="6" name="TextBox 5"/>
          <p:cNvSpPr txBox="1">
            <a:spLocks noChangeArrowheads="1"/>
          </p:cNvSpPr>
          <p:nvPr/>
        </p:nvSpPr>
        <p:spPr bwMode="auto">
          <a:xfrm>
            <a:off x="1066800" y="4114800"/>
            <a:ext cx="2936875" cy="523875"/>
          </a:xfrm>
          <a:prstGeom prst="rect">
            <a:avLst/>
          </a:prstGeom>
          <a:noFill/>
          <a:ln w="9525">
            <a:noFill/>
            <a:miter lim="800000"/>
            <a:headEnd/>
            <a:tailEnd/>
          </a:ln>
        </p:spPr>
        <p:txBody>
          <a:bodyPr wrap="none">
            <a:spAutoFit/>
          </a:bodyPr>
          <a:lstStyle/>
          <a:p>
            <a:r>
              <a:rPr lang="en-US" sz="2800"/>
              <a:t>E = 1.49 x 10</a:t>
            </a:r>
            <a:r>
              <a:rPr lang="en-US" sz="2800" baseline="30000"/>
              <a:t>-10</a:t>
            </a:r>
            <a:r>
              <a:rPr lang="en-US" sz="2800"/>
              <a:t> J</a:t>
            </a:r>
            <a:endParaRPr lang="en-US" sz="2800" baseline="30000"/>
          </a:p>
        </p:txBody>
      </p:sp>
      <p:sp>
        <p:nvSpPr>
          <p:cNvPr id="7" name="TextBox 6"/>
          <p:cNvSpPr txBox="1">
            <a:spLocks noChangeArrowheads="1"/>
          </p:cNvSpPr>
          <p:nvPr/>
        </p:nvSpPr>
        <p:spPr bwMode="auto">
          <a:xfrm>
            <a:off x="914400" y="5029200"/>
            <a:ext cx="3184525" cy="954088"/>
          </a:xfrm>
          <a:prstGeom prst="rect">
            <a:avLst/>
          </a:prstGeom>
          <a:noFill/>
          <a:ln w="9525">
            <a:noFill/>
            <a:miter lim="800000"/>
            <a:headEnd/>
            <a:tailEnd/>
          </a:ln>
        </p:spPr>
        <p:txBody>
          <a:bodyPr wrap="none">
            <a:spAutoFit/>
          </a:bodyPr>
          <a:lstStyle/>
          <a:p>
            <a:r>
              <a:rPr lang="en-US" sz="2800"/>
              <a:t>eV = </a:t>
            </a:r>
            <a:r>
              <a:rPr lang="en-US" sz="2800" u="sng"/>
              <a:t>1.49 x 10</a:t>
            </a:r>
            <a:r>
              <a:rPr lang="en-US" sz="2800" u="sng" baseline="30000"/>
              <a:t>-10</a:t>
            </a:r>
            <a:r>
              <a:rPr lang="en-US" sz="2800" u="sng"/>
              <a:t> J</a:t>
            </a:r>
          </a:p>
          <a:p>
            <a:r>
              <a:rPr lang="en-US" sz="2800"/>
              <a:t>         1.60 x 10</a:t>
            </a:r>
            <a:r>
              <a:rPr lang="en-US" sz="2800" baseline="30000"/>
              <a:t>-19</a:t>
            </a:r>
            <a:r>
              <a:rPr lang="en-US" sz="2800"/>
              <a:t> J</a:t>
            </a:r>
          </a:p>
        </p:txBody>
      </p:sp>
      <p:sp>
        <p:nvSpPr>
          <p:cNvPr id="8" name="TextBox 7"/>
          <p:cNvSpPr txBox="1">
            <a:spLocks noChangeArrowheads="1"/>
          </p:cNvSpPr>
          <p:nvPr/>
        </p:nvSpPr>
        <p:spPr bwMode="auto">
          <a:xfrm>
            <a:off x="1447800" y="6096000"/>
            <a:ext cx="2644775" cy="523875"/>
          </a:xfrm>
          <a:prstGeom prst="rect">
            <a:avLst/>
          </a:prstGeom>
          <a:noFill/>
          <a:ln w="9525">
            <a:noFill/>
            <a:miter lim="800000"/>
            <a:headEnd/>
            <a:tailEnd/>
          </a:ln>
        </p:spPr>
        <p:txBody>
          <a:bodyPr wrap="none">
            <a:spAutoFit/>
          </a:bodyPr>
          <a:lstStyle/>
          <a:p>
            <a:r>
              <a:rPr lang="en-US" sz="2800"/>
              <a:t>= 9.31 x 10</a:t>
            </a:r>
            <a:r>
              <a:rPr lang="en-US" sz="2800" baseline="30000"/>
              <a:t>8</a:t>
            </a:r>
            <a:r>
              <a:rPr lang="en-US" sz="2800"/>
              <a:t> eV</a:t>
            </a:r>
          </a:p>
        </p:txBody>
      </p:sp>
      <p:sp>
        <p:nvSpPr>
          <p:cNvPr id="9" name="TextBox 8"/>
          <p:cNvSpPr txBox="1">
            <a:spLocks noChangeArrowheads="1"/>
          </p:cNvSpPr>
          <p:nvPr/>
        </p:nvSpPr>
        <p:spPr bwMode="auto">
          <a:xfrm>
            <a:off x="5791200" y="3810000"/>
            <a:ext cx="2705100" cy="523875"/>
          </a:xfrm>
          <a:prstGeom prst="rect">
            <a:avLst/>
          </a:prstGeom>
          <a:noFill/>
          <a:ln w="9525">
            <a:noFill/>
            <a:miter lim="800000"/>
            <a:headEnd/>
            <a:tailEnd/>
          </a:ln>
        </p:spPr>
        <p:txBody>
          <a:bodyPr wrap="none">
            <a:spAutoFit/>
          </a:bodyPr>
          <a:lstStyle/>
          <a:p>
            <a:r>
              <a:rPr lang="en-US" sz="2800"/>
              <a:t>1 MeV = 10</a:t>
            </a:r>
            <a:r>
              <a:rPr lang="en-US" sz="2800" baseline="30000"/>
              <a:t>6</a:t>
            </a:r>
            <a:r>
              <a:rPr lang="en-US" sz="2800"/>
              <a:t> eV</a:t>
            </a:r>
          </a:p>
        </p:txBody>
      </p:sp>
      <p:sp>
        <p:nvSpPr>
          <p:cNvPr id="10" name="TextBox 9"/>
          <p:cNvSpPr txBox="1">
            <a:spLocks noChangeArrowheads="1"/>
          </p:cNvSpPr>
          <p:nvPr/>
        </p:nvSpPr>
        <p:spPr bwMode="auto">
          <a:xfrm>
            <a:off x="5562600" y="4572000"/>
            <a:ext cx="2982913" cy="954088"/>
          </a:xfrm>
          <a:prstGeom prst="rect">
            <a:avLst/>
          </a:prstGeom>
          <a:noFill/>
          <a:ln w="9525">
            <a:noFill/>
            <a:miter lim="800000"/>
            <a:headEnd/>
            <a:tailEnd/>
          </a:ln>
        </p:spPr>
        <p:txBody>
          <a:bodyPr wrap="none">
            <a:spAutoFit/>
          </a:bodyPr>
          <a:lstStyle/>
          <a:p>
            <a:r>
              <a:rPr lang="en-US" sz="2800"/>
              <a:t>E = </a:t>
            </a:r>
            <a:r>
              <a:rPr lang="en-US" sz="2800" u="sng"/>
              <a:t>9.31 x 10</a:t>
            </a:r>
            <a:r>
              <a:rPr lang="en-US" sz="2800" u="sng" baseline="30000"/>
              <a:t>8</a:t>
            </a:r>
            <a:r>
              <a:rPr lang="en-US" sz="2800" u="sng"/>
              <a:t> eV</a:t>
            </a:r>
          </a:p>
          <a:p>
            <a:r>
              <a:rPr lang="en-US" sz="2800"/>
              <a:t>              10</a:t>
            </a:r>
            <a:r>
              <a:rPr lang="en-US" sz="2800" baseline="30000"/>
              <a:t>6</a:t>
            </a:r>
            <a:r>
              <a:rPr lang="en-US" sz="2800"/>
              <a:t> eV</a:t>
            </a:r>
          </a:p>
        </p:txBody>
      </p:sp>
      <p:sp>
        <p:nvSpPr>
          <p:cNvPr id="11" name="TextBox 10"/>
          <p:cNvSpPr txBox="1">
            <a:spLocks noChangeArrowheads="1"/>
          </p:cNvSpPr>
          <p:nvPr/>
        </p:nvSpPr>
        <p:spPr bwMode="auto">
          <a:xfrm>
            <a:off x="5791200" y="5638800"/>
            <a:ext cx="2271713" cy="523875"/>
          </a:xfrm>
          <a:prstGeom prst="rect">
            <a:avLst/>
          </a:prstGeom>
          <a:noFill/>
          <a:ln w="9525">
            <a:noFill/>
            <a:miter lim="800000"/>
            <a:headEnd/>
            <a:tailEnd/>
          </a:ln>
        </p:spPr>
        <p:txBody>
          <a:bodyPr wrap="none">
            <a:spAutoFit/>
          </a:bodyPr>
          <a:lstStyle/>
          <a:p>
            <a:r>
              <a:rPr lang="en-US" sz="2800"/>
              <a:t>E = 931 MeV</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p:cNvSpPr>
          <p:nvPr>
            <p:ph type="title"/>
          </p:nvPr>
        </p:nvSpPr>
        <p:spPr>
          <a:xfrm>
            <a:off x="457200" y="0"/>
            <a:ext cx="8229600" cy="1143000"/>
          </a:xfrm>
        </p:spPr>
        <p:txBody>
          <a:bodyPr/>
          <a:lstStyle/>
          <a:p>
            <a:r>
              <a:rPr lang="en-US" smtClean="0"/>
              <a:t>The Standard Model</a:t>
            </a:r>
          </a:p>
        </p:txBody>
      </p:sp>
      <p:sp>
        <p:nvSpPr>
          <p:cNvPr id="49155" name="Rectangle 3"/>
          <p:cNvSpPr>
            <a:spLocks noGrp="1"/>
          </p:cNvSpPr>
          <p:nvPr>
            <p:ph type="body" idx="1"/>
          </p:nvPr>
        </p:nvSpPr>
        <p:spPr>
          <a:xfrm>
            <a:off x="457200" y="1325562"/>
            <a:ext cx="8229600" cy="1371600"/>
          </a:xfrm>
        </p:spPr>
        <p:txBody>
          <a:bodyPr/>
          <a:lstStyle/>
          <a:p>
            <a:pPr algn="ctr">
              <a:buFont typeface="Arial" charset="0"/>
              <a:buNone/>
            </a:pPr>
            <a:r>
              <a:rPr lang="en-US" sz="2400" smtClean="0"/>
              <a:t>Current theory used to explain the existence of all the subatomic particles that have been observed and the forces that hold atoms together or lead to their decay.</a:t>
            </a:r>
          </a:p>
        </p:txBody>
      </p:sp>
      <p:pic>
        <p:nvPicPr>
          <p:cNvPr id="50179" name="Picture 5" descr="standard_model_from_fermi_lab"/>
          <p:cNvPicPr>
            <a:picLocks noChangeAspect="1" noChangeArrowheads="1"/>
          </p:cNvPicPr>
          <p:nvPr/>
        </p:nvPicPr>
        <p:blipFill>
          <a:blip r:embed="rId2"/>
          <a:srcRect/>
          <a:stretch>
            <a:fillRect/>
          </a:stretch>
        </p:blipFill>
        <p:spPr bwMode="auto">
          <a:xfrm>
            <a:off x="2743200" y="2849562"/>
            <a:ext cx="3638550" cy="32480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p:cNvSpPr>
          <p:nvPr>
            <p:ph type="title"/>
          </p:nvPr>
        </p:nvSpPr>
        <p:spPr>
          <a:xfrm>
            <a:off x="457200" y="-76200"/>
            <a:ext cx="8229600" cy="1143000"/>
          </a:xfrm>
        </p:spPr>
        <p:txBody>
          <a:bodyPr/>
          <a:lstStyle/>
          <a:p>
            <a:r>
              <a:rPr lang="en-US" smtClean="0"/>
              <a:t>The Fundamental Forces in Nature</a:t>
            </a:r>
          </a:p>
        </p:txBody>
      </p:sp>
      <p:graphicFrame>
        <p:nvGraphicFramePr>
          <p:cNvPr id="50232" name="Group 56"/>
          <p:cNvGraphicFramePr>
            <a:graphicFrameLocks noGrp="1"/>
          </p:cNvGraphicFramePr>
          <p:nvPr>
            <p:ph idx="1"/>
            <p:extLst>
              <p:ext uri="{D42A27DB-BD31-4B8C-83A1-F6EECF244321}">
                <p14:modId xmlns:p14="http://schemas.microsoft.com/office/powerpoint/2010/main" val="4264347163"/>
              </p:ext>
            </p:extLst>
          </p:nvPr>
        </p:nvGraphicFramePr>
        <p:xfrm>
          <a:off x="457200" y="1096962"/>
          <a:ext cx="8229600" cy="5133658"/>
        </p:xfrm>
        <a:graphic>
          <a:graphicData uri="http://schemas.openxmlformats.org/drawingml/2006/table">
            <a:tbl>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904875">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dirty="0" smtClean="0">
                          <a:ln>
                            <a:noFill/>
                          </a:ln>
                          <a:solidFill>
                            <a:schemeClr val="tx1"/>
                          </a:solidFill>
                          <a:effectLst/>
                          <a:latin typeface="Calibri" pitchFamily="34" charset="0"/>
                        </a:rPr>
                        <a:t>Force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Relative Strength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Range of Force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Force Carrier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Mass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chemeClr val="tx1"/>
                          </a:solidFill>
                          <a:effectLst/>
                          <a:latin typeface="Calibri" pitchFamily="34" charset="0"/>
                        </a:rPr>
                        <a:t>Charge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extLst>
                  <a:ext uri="{0D108BD9-81ED-4DB2-BD59-A6C34878D82A}">
                    <a16:rowId xmlns:a16="http://schemas.microsoft.com/office/drawing/2014/main" val="10000"/>
                  </a:ext>
                </a:extLst>
              </a:tr>
              <a:tr h="904875">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rgbClr val="FF0000"/>
                          </a:solidFill>
                          <a:effectLst/>
                          <a:latin typeface="Calibri" pitchFamily="34" charset="0"/>
                        </a:rPr>
                        <a:t>Strong</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rgbClr val="FF0000"/>
                          </a:solidFill>
                          <a:effectLst/>
                          <a:latin typeface="Calibri" pitchFamily="34" charset="0"/>
                        </a:rPr>
                        <a:t>(nuclear)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rPr>
                        <a:t>10</a:t>
                      </a:r>
                      <a:r>
                        <a:rPr kumimoji="0" lang="en-US" sz="2000" b="0" i="0" u="none" strike="noStrike" cap="none" normalizeH="0" baseline="30000" dirty="0" smtClean="0">
                          <a:ln>
                            <a:noFill/>
                          </a:ln>
                          <a:solidFill>
                            <a:schemeClr val="tx1"/>
                          </a:solidFill>
                          <a:effectLst/>
                          <a:latin typeface="Calibri" pitchFamily="34" charset="0"/>
                        </a:rPr>
                        <a:t>0</a:t>
                      </a:r>
                      <a:endParaRPr kumimoji="0" lang="en-US" sz="2000" b="0" i="0" u="none" strike="noStrike" cap="none" normalizeH="0" baseline="0" dirty="0" smtClean="0">
                        <a:ln>
                          <a:noFill/>
                        </a:ln>
                        <a:solidFill>
                          <a:schemeClr val="tx1"/>
                        </a:solidFill>
                        <a:effectLst/>
                        <a:latin typeface="Calibri" pitchFamily="34" charset="0"/>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en-US" sz="2000" b="0" i="0" u="none" strike="noStrike" cap="none" normalizeH="0" baseline="0" dirty="0" smtClean="0">
                        <a:ln>
                          <a:noFill/>
                        </a:ln>
                        <a:solidFill>
                          <a:schemeClr val="tx1"/>
                        </a:solidFill>
                        <a:effectLst/>
                        <a:latin typeface="Calibri" pitchFamily="34" charset="0"/>
                      </a:endParaRP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dirty="0" smtClean="0">
                          <a:ln>
                            <a:noFill/>
                          </a:ln>
                          <a:solidFill>
                            <a:schemeClr val="tx1"/>
                          </a:solidFill>
                          <a:effectLst/>
                          <a:latin typeface="Calibri" pitchFamily="34" charset="0"/>
                        </a:rPr>
                        <a:t>(1)</a:t>
                      </a:r>
                      <a:endParaRPr kumimoji="0" lang="en-US" sz="2000" b="0" i="0" u="none" strike="noStrike" cap="none" normalizeH="0" baseline="30000" dirty="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10</a:t>
                      </a:r>
                      <a:r>
                        <a:rPr kumimoji="0" lang="en-US" sz="2000" b="0" i="0" u="none" strike="noStrike" cap="none" normalizeH="0" baseline="30000" smtClean="0">
                          <a:ln>
                            <a:noFill/>
                          </a:ln>
                          <a:solidFill>
                            <a:schemeClr val="tx1"/>
                          </a:solidFill>
                          <a:effectLst/>
                          <a:latin typeface="Calibri" pitchFamily="34" charset="0"/>
                        </a:rPr>
                        <a:t>-15</a:t>
                      </a:r>
                      <a:r>
                        <a:rPr kumimoji="0" lang="en-US" sz="2000" b="0" i="0" u="none" strike="noStrike" cap="none" normalizeH="0" baseline="0" smtClean="0">
                          <a:ln>
                            <a:noFill/>
                          </a:ln>
                          <a:solidFill>
                            <a:schemeClr val="tx1"/>
                          </a:solidFill>
                          <a:effectLst/>
                          <a:latin typeface="Calibri" pitchFamily="34" charset="0"/>
                        </a:rPr>
                        <a:t> 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gluon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extLst>
                  <a:ext uri="{0D108BD9-81ED-4DB2-BD59-A6C34878D82A}">
                    <a16:rowId xmlns:a16="http://schemas.microsoft.com/office/drawing/2014/main" val="10001"/>
                  </a:ext>
                </a:extLst>
              </a:tr>
              <a:tr h="906463">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rgbClr val="FF0000"/>
                          </a:solidFill>
                          <a:effectLst/>
                          <a:latin typeface="Calibri" pitchFamily="34" charset="0"/>
                        </a:rPr>
                        <a:t>Electro-</a:t>
                      </a: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rgbClr val="FF0000"/>
                          </a:solidFill>
                          <a:effectLst/>
                          <a:latin typeface="Calibri" pitchFamily="34" charset="0"/>
                        </a:rPr>
                        <a:t>magnetic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10</a:t>
                      </a:r>
                      <a:r>
                        <a:rPr kumimoji="0" lang="en-US" sz="2000" b="0" i="0" u="none" strike="noStrike" cap="none" normalizeH="0" baseline="30000" smtClean="0">
                          <a:ln>
                            <a:noFill/>
                          </a:ln>
                          <a:solidFill>
                            <a:schemeClr val="tx1"/>
                          </a:solidFill>
                          <a:effectLst/>
                          <a:latin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800" b="0" i="0" u="none" strike="noStrike" cap="none" normalizeH="0" baseline="0" smtClean="0">
                          <a:ln>
                            <a:noFill/>
                          </a:ln>
                          <a:solidFill>
                            <a:schemeClr val="tx1"/>
                          </a:solidFill>
                          <a:effectLst/>
                          <a:latin typeface="Calibri" pitchFamily="34" charset="0"/>
                        </a:rPr>
                        <a:t>Proportional</a:t>
                      </a:r>
                      <a:r>
                        <a:rPr kumimoji="0" lang="en-US" sz="2000" b="0" i="0" u="none" strike="noStrike" cap="none" normalizeH="0" baseline="0" smtClean="0">
                          <a:ln>
                            <a:noFill/>
                          </a:ln>
                          <a:solidFill>
                            <a:schemeClr val="tx1"/>
                          </a:solidFill>
                          <a:effectLst/>
                          <a:latin typeface="Calibri" pitchFamily="34" charset="0"/>
                        </a:rPr>
                        <a:t> to 1/r</a:t>
                      </a:r>
                      <a:r>
                        <a:rPr kumimoji="0" lang="en-US" sz="2000" b="0" i="0" u="none" strike="noStrike" cap="none" normalizeH="0" baseline="30000" smtClean="0">
                          <a:ln>
                            <a:noFill/>
                          </a:ln>
                          <a:solidFill>
                            <a:schemeClr val="tx1"/>
                          </a:solidFill>
                          <a:effectLst/>
                          <a:latin typeface="Calibri" pitchFamily="34"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photon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extLst>
                  <a:ext uri="{0D108BD9-81ED-4DB2-BD59-A6C34878D82A}">
                    <a16:rowId xmlns:a16="http://schemas.microsoft.com/office/drawing/2014/main" val="10002"/>
                  </a:ext>
                </a:extLst>
              </a:tr>
              <a:tr h="904875">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2000" b="1" i="0" u="none" strike="noStrike" cap="none" normalizeH="0" baseline="0" smtClean="0">
                          <a:ln>
                            <a:noFill/>
                          </a:ln>
                          <a:solidFill>
                            <a:srgbClr val="FF0000"/>
                          </a:solidFill>
                          <a:effectLst/>
                          <a:latin typeface="Calibri" pitchFamily="34" charset="0"/>
                        </a:rPr>
                        <a:t>Weak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10</a:t>
                      </a:r>
                      <a:r>
                        <a:rPr kumimoji="0" lang="en-US" sz="2000" b="0" i="0" u="none" strike="noStrike" cap="none" normalizeH="0" baseline="30000" smtClean="0">
                          <a:ln>
                            <a:noFill/>
                          </a:ln>
                          <a:solidFill>
                            <a:schemeClr val="tx1"/>
                          </a:solidFill>
                          <a:effectLst/>
                          <a:latin typeface="Calibri" pitchFamily="34"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&lt;10</a:t>
                      </a:r>
                      <a:r>
                        <a:rPr kumimoji="0" lang="en-US" sz="2000" b="0" i="0" u="none" strike="noStrike" cap="none" normalizeH="0" baseline="30000" smtClean="0">
                          <a:ln>
                            <a:noFill/>
                          </a:ln>
                          <a:solidFill>
                            <a:schemeClr val="tx1"/>
                          </a:solidFill>
                          <a:effectLst/>
                          <a:latin typeface="Calibri" pitchFamily="34" charset="0"/>
                        </a:rPr>
                        <a:t>-18</a:t>
                      </a:r>
                      <a:r>
                        <a:rPr kumimoji="0" lang="en-US" sz="2000" b="0" i="0" u="none" strike="noStrike" cap="none" normalizeH="0" baseline="0" smtClean="0">
                          <a:ln>
                            <a:noFill/>
                          </a:ln>
                          <a:solidFill>
                            <a:schemeClr val="tx1"/>
                          </a:solidFill>
                          <a:effectLst/>
                          <a:latin typeface="Calibri" pitchFamily="34" charset="0"/>
                        </a:rPr>
                        <a:t> 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W boson</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W boson</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Z boson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80.6 eV</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80.6 eV</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91.2 eV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 e</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 e</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EE7F2"/>
                    </a:solidFill>
                  </a:tcPr>
                </a:tc>
                <a:extLst>
                  <a:ext uri="{0D108BD9-81ED-4DB2-BD59-A6C34878D82A}">
                    <a16:rowId xmlns:a16="http://schemas.microsoft.com/office/drawing/2014/main" val="10003"/>
                  </a:ext>
                </a:extLst>
              </a:tr>
              <a:tr h="904875">
                <a:tc>
                  <a:txBody>
                    <a:body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0" lang="en-US" sz="1600" b="1" i="0" u="none" strike="noStrike" cap="none" normalizeH="0" baseline="0" smtClean="0">
                          <a:ln>
                            <a:noFill/>
                          </a:ln>
                          <a:solidFill>
                            <a:srgbClr val="FF0000"/>
                          </a:solidFill>
                          <a:effectLst/>
                          <a:latin typeface="Calibri" pitchFamily="34" charset="0"/>
                        </a:rPr>
                        <a:t>Gravitational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10</a:t>
                      </a:r>
                      <a:r>
                        <a:rPr kumimoji="0" lang="en-US" sz="2000" b="0" i="0" u="none" strike="noStrike" cap="none" normalizeH="0" baseline="30000" smtClean="0">
                          <a:ln>
                            <a:noFill/>
                          </a:ln>
                          <a:solidFill>
                            <a:schemeClr val="tx1"/>
                          </a:solidFill>
                          <a:effectLst/>
                          <a:latin typeface="Calibri" pitchFamily="34" charset="0"/>
                        </a:rPr>
                        <a:t>-38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1800" b="0" i="0" u="none" strike="noStrike" cap="none" normalizeH="0" baseline="0" smtClean="0">
                          <a:ln>
                            <a:noFill/>
                          </a:ln>
                          <a:solidFill>
                            <a:schemeClr val="tx1"/>
                          </a:solidFill>
                          <a:effectLst/>
                          <a:latin typeface="Calibri" pitchFamily="34" charset="0"/>
                        </a:rPr>
                        <a:t>Proportional</a:t>
                      </a:r>
                      <a:r>
                        <a:rPr kumimoji="0" lang="en-US" sz="2000" b="0" i="0" u="none" strike="noStrike" cap="none" normalizeH="0" baseline="0" smtClean="0">
                          <a:ln>
                            <a:noFill/>
                          </a:ln>
                          <a:solidFill>
                            <a:schemeClr val="tx1"/>
                          </a:solidFill>
                          <a:effectLst/>
                          <a:latin typeface="Calibri" pitchFamily="34" charset="0"/>
                        </a:rPr>
                        <a:t> to 1/r</a:t>
                      </a:r>
                      <a:r>
                        <a:rPr kumimoji="0" lang="en-US" sz="2000" b="0" i="0" u="none" strike="noStrike" cap="none" normalizeH="0" baseline="30000" smtClean="0">
                          <a:ln>
                            <a:noFill/>
                          </a:ln>
                          <a:solidFill>
                            <a:schemeClr val="tx1"/>
                          </a:solidFill>
                          <a:effectLst/>
                          <a:latin typeface="Calibri" pitchFamily="34" charset="0"/>
                        </a:rPr>
                        <a:t>2</a:t>
                      </a:r>
                    </a:p>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0" lang="en-US" sz="2000" b="0" i="0" u="none" strike="noStrike" cap="none" normalizeH="0" baseline="0" smtClean="0">
                        <a:ln>
                          <a:noFill/>
                        </a:ln>
                        <a:solidFill>
                          <a:schemeClr val="tx1"/>
                        </a:solidFill>
                        <a:effectLst/>
                        <a:latin typeface="Calibri"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graviton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EE7F2"/>
                    </a:solidFill>
                  </a:tcPr>
                </a:tc>
                <a:tc>
                  <a:txBody>
                    <a:body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0" lang="en-US" sz="2000" b="0" i="0" u="none" strike="noStrike" cap="none" normalizeH="0" baseline="0" smtClean="0">
                          <a:ln>
                            <a:noFill/>
                          </a:ln>
                          <a:solidFill>
                            <a:schemeClr val="tx1"/>
                          </a:solidFill>
                          <a:effectLst/>
                          <a:latin typeface="Calibri" pitchFamily="34"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EE7F2"/>
                    </a:solid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p:cNvSpPr>
          <p:nvPr>
            <p:ph type="title"/>
          </p:nvPr>
        </p:nvSpPr>
        <p:spPr>
          <a:xfrm>
            <a:off x="457200" y="-76200"/>
            <a:ext cx="8229600" cy="1143000"/>
          </a:xfrm>
        </p:spPr>
        <p:txBody>
          <a:bodyPr/>
          <a:lstStyle/>
          <a:p>
            <a:r>
              <a:rPr lang="en-US" smtClean="0"/>
              <a:t>Classification of Particles</a:t>
            </a:r>
          </a:p>
        </p:txBody>
      </p:sp>
      <p:sp>
        <p:nvSpPr>
          <p:cNvPr id="51204" name="Text Box 4"/>
          <p:cNvSpPr txBox="1">
            <a:spLocks noChangeArrowheads="1"/>
          </p:cNvSpPr>
          <p:nvPr/>
        </p:nvSpPr>
        <p:spPr bwMode="auto">
          <a:xfrm>
            <a:off x="533400" y="1096962"/>
            <a:ext cx="8274050" cy="366713"/>
          </a:xfrm>
          <a:prstGeom prst="rect">
            <a:avLst/>
          </a:prstGeom>
          <a:noFill/>
          <a:ln w="9525">
            <a:noFill/>
            <a:miter lim="800000"/>
            <a:headEnd/>
            <a:tailEnd/>
          </a:ln>
        </p:spPr>
        <p:txBody>
          <a:bodyPr wrap="none">
            <a:spAutoFit/>
          </a:bodyPr>
          <a:lstStyle/>
          <a:p>
            <a:r>
              <a:rPr lang="en-US"/>
              <a:t>They are first classified by the type of interactions they have with other particles:</a:t>
            </a:r>
          </a:p>
        </p:txBody>
      </p:sp>
      <p:pic>
        <p:nvPicPr>
          <p:cNvPr id="51206" name="Picture 6" descr="img63"/>
          <p:cNvPicPr>
            <a:picLocks noChangeAspect="1" noChangeArrowheads="1"/>
          </p:cNvPicPr>
          <p:nvPr/>
        </p:nvPicPr>
        <p:blipFill>
          <a:blip r:embed="rId2"/>
          <a:srcRect l="18605" t="13014" b="50000"/>
          <a:stretch>
            <a:fillRect/>
          </a:stretch>
        </p:blipFill>
        <p:spPr bwMode="auto">
          <a:xfrm>
            <a:off x="3048000" y="1858962"/>
            <a:ext cx="3667125" cy="2057400"/>
          </a:xfrm>
          <a:prstGeom prst="rect">
            <a:avLst/>
          </a:prstGeom>
          <a:noFill/>
          <a:ln w="9525">
            <a:noFill/>
            <a:miter lim="800000"/>
            <a:headEnd/>
            <a:tailEnd/>
          </a:ln>
        </p:spPr>
      </p:pic>
      <p:sp>
        <p:nvSpPr>
          <p:cNvPr id="51207" name="Line 7"/>
          <p:cNvSpPr>
            <a:spLocks noChangeShapeType="1"/>
          </p:cNvSpPr>
          <p:nvPr/>
        </p:nvSpPr>
        <p:spPr bwMode="auto">
          <a:xfrm flipH="1">
            <a:off x="1981200" y="3611562"/>
            <a:ext cx="1143000" cy="1143000"/>
          </a:xfrm>
          <a:prstGeom prst="line">
            <a:avLst/>
          </a:prstGeom>
          <a:noFill/>
          <a:ln w="9525">
            <a:solidFill>
              <a:srgbClr val="FF0000"/>
            </a:solidFill>
            <a:round/>
            <a:headEnd/>
            <a:tailEnd type="triangle" w="med" len="med"/>
          </a:ln>
        </p:spPr>
        <p:txBody>
          <a:bodyPr/>
          <a:lstStyle/>
          <a:p>
            <a:endParaRPr lang="en-US"/>
          </a:p>
        </p:txBody>
      </p:sp>
      <p:sp>
        <p:nvSpPr>
          <p:cNvPr id="51208" name="Text Box 8"/>
          <p:cNvSpPr txBox="1">
            <a:spLocks noChangeArrowheads="1"/>
          </p:cNvSpPr>
          <p:nvPr/>
        </p:nvSpPr>
        <p:spPr bwMode="auto">
          <a:xfrm>
            <a:off x="762000" y="4754562"/>
            <a:ext cx="3327400" cy="935038"/>
          </a:xfrm>
          <a:prstGeom prst="rect">
            <a:avLst/>
          </a:prstGeom>
          <a:noFill/>
          <a:ln w="19050">
            <a:solidFill>
              <a:srgbClr val="FF0000"/>
            </a:solidFill>
            <a:miter lim="800000"/>
            <a:headEnd/>
            <a:tailEnd/>
          </a:ln>
        </p:spPr>
        <p:txBody>
          <a:bodyPr wrap="none">
            <a:spAutoFit/>
          </a:bodyPr>
          <a:lstStyle/>
          <a:p>
            <a:r>
              <a:rPr lang="en-US"/>
              <a:t>Particles that interact through </a:t>
            </a:r>
          </a:p>
          <a:p>
            <a:r>
              <a:rPr lang="en-US"/>
              <a:t>strong, weak, electromag, and </a:t>
            </a:r>
          </a:p>
          <a:p>
            <a:r>
              <a:rPr lang="en-US"/>
              <a:t>grav forces</a:t>
            </a:r>
          </a:p>
        </p:txBody>
      </p:sp>
      <p:sp>
        <p:nvSpPr>
          <p:cNvPr id="51209" name="Text Box 9"/>
          <p:cNvSpPr txBox="1">
            <a:spLocks noChangeArrowheads="1"/>
          </p:cNvSpPr>
          <p:nvPr/>
        </p:nvSpPr>
        <p:spPr bwMode="auto">
          <a:xfrm>
            <a:off x="5410200" y="4678362"/>
            <a:ext cx="3238500" cy="1209675"/>
          </a:xfrm>
          <a:prstGeom prst="rect">
            <a:avLst/>
          </a:prstGeom>
          <a:noFill/>
          <a:ln w="19050">
            <a:solidFill>
              <a:srgbClr val="FF0000"/>
            </a:solidFill>
            <a:miter lim="800000"/>
            <a:headEnd/>
            <a:tailEnd/>
          </a:ln>
        </p:spPr>
        <p:txBody>
          <a:bodyPr wrap="none">
            <a:spAutoFit/>
          </a:bodyPr>
          <a:lstStyle/>
          <a:p>
            <a:r>
              <a:rPr lang="en-US"/>
              <a:t>Particles that interact through </a:t>
            </a:r>
          </a:p>
          <a:p>
            <a:r>
              <a:rPr lang="en-US"/>
              <a:t>weak, electromag, and grav </a:t>
            </a:r>
          </a:p>
          <a:p>
            <a:r>
              <a:rPr lang="en-US"/>
              <a:t>forces (not strong) – mass is </a:t>
            </a:r>
          </a:p>
          <a:p>
            <a:r>
              <a:rPr lang="en-US"/>
              <a:t>less than a proton</a:t>
            </a:r>
          </a:p>
        </p:txBody>
      </p:sp>
      <p:sp>
        <p:nvSpPr>
          <p:cNvPr id="51210" name="Line 10"/>
          <p:cNvSpPr>
            <a:spLocks noChangeShapeType="1"/>
          </p:cNvSpPr>
          <p:nvPr/>
        </p:nvSpPr>
        <p:spPr bwMode="auto">
          <a:xfrm>
            <a:off x="6629400" y="3611562"/>
            <a:ext cx="1371600" cy="1066800"/>
          </a:xfrm>
          <a:prstGeom prst="line">
            <a:avLst/>
          </a:prstGeom>
          <a:noFill/>
          <a:ln w="9525">
            <a:solidFill>
              <a:srgbClr val="FF0000"/>
            </a:solidFill>
            <a:round/>
            <a:headEnd/>
            <a:tailEnd type="triangle" w="med" len="med"/>
          </a:ln>
        </p:spPr>
        <p:txBody>
          <a:bodyPr/>
          <a:lstStyle/>
          <a:p>
            <a:endParaRPr lang="en-US"/>
          </a:p>
        </p:txBody>
      </p:sp>
      <p:sp>
        <p:nvSpPr>
          <p:cNvPr id="51211" name="Text Box 11"/>
          <p:cNvSpPr txBox="1">
            <a:spLocks noChangeArrowheads="1"/>
          </p:cNvSpPr>
          <p:nvPr/>
        </p:nvSpPr>
        <p:spPr bwMode="auto">
          <a:xfrm>
            <a:off x="762000" y="5821362"/>
            <a:ext cx="3219450" cy="366713"/>
          </a:xfrm>
          <a:prstGeom prst="rect">
            <a:avLst/>
          </a:prstGeom>
          <a:noFill/>
          <a:ln w="9525">
            <a:noFill/>
            <a:miter lim="800000"/>
            <a:headEnd/>
            <a:tailEnd/>
          </a:ln>
        </p:spPr>
        <p:txBody>
          <a:bodyPr wrap="none">
            <a:spAutoFit/>
          </a:bodyPr>
          <a:lstStyle/>
          <a:p>
            <a:r>
              <a:rPr lang="en-US" b="1">
                <a:solidFill>
                  <a:srgbClr val="FF0000"/>
                </a:solidFill>
              </a:rPr>
              <a:t>PROTONS AND NEUTRONS</a:t>
            </a:r>
          </a:p>
        </p:txBody>
      </p:sp>
      <p:sp>
        <p:nvSpPr>
          <p:cNvPr id="51212" name="Text Box 12"/>
          <p:cNvSpPr txBox="1">
            <a:spLocks noChangeArrowheads="1"/>
          </p:cNvSpPr>
          <p:nvPr/>
        </p:nvSpPr>
        <p:spPr bwMode="auto">
          <a:xfrm>
            <a:off x="4648200" y="5973762"/>
            <a:ext cx="4583306" cy="369332"/>
          </a:xfrm>
          <a:prstGeom prst="rect">
            <a:avLst/>
          </a:prstGeom>
          <a:noFill/>
          <a:ln w="9525">
            <a:noFill/>
            <a:miter lim="800000"/>
            <a:headEnd/>
            <a:tailEnd/>
          </a:ln>
        </p:spPr>
        <p:txBody>
          <a:bodyPr wrap="none">
            <a:spAutoFit/>
          </a:bodyPr>
          <a:lstStyle/>
          <a:p>
            <a:r>
              <a:rPr lang="en-US" b="1" dirty="0" smtClean="0">
                <a:solidFill>
                  <a:srgbClr val="FF0000"/>
                </a:solidFill>
              </a:rPr>
              <a:t>ELECTRONS, POSITRONS, NEUTRINOS</a:t>
            </a:r>
            <a:endParaRPr lang="en-US"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0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0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20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12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12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120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1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4" grpId="0"/>
      <p:bldP spid="51207" grpId="0" animBg="1"/>
      <p:bldP spid="51208" grpId="0" animBg="1"/>
      <p:bldP spid="51209" grpId="0" animBg="1"/>
      <p:bldP spid="51210" grpId="0" animBg="1"/>
      <p:bldP spid="51211" grpId="0"/>
      <p:bldP spid="5121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5" descr="img63"/>
          <p:cNvPicPr>
            <a:picLocks noChangeAspect="1" noChangeArrowheads="1"/>
          </p:cNvPicPr>
          <p:nvPr/>
        </p:nvPicPr>
        <p:blipFill>
          <a:blip r:embed="rId2"/>
          <a:srcRect l="5075" t="13014" b="26714"/>
          <a:stretch>
            <a:fillRect/>
          </a:stretch>
        </p:blipFill>
        <p:spPr bwMode="auto">
          <a:xfrm>
            <a:off x="4651375" y="76200"/>
            <a:ext cx="3133725" cy="2457450"/>
          </a:xfrm>
          <a:prstGeom prst="rect">
            <a:avLst/>
          </a:prstGeom>
          <a:noFill/>
          <a:ln w="9525">
            <a:noFill/>
            <a:miter lim="800000"/>
            <a:headEnd/>
            <a:tailEnd/>
          </a:ln>
        </p:spPr>
      </p:pic>
      <p:sp>
        <p:nvSpPr>
          <p:cNvPr id="52230" name="Text Box 6"/>
          <p:cNvSpPr txBox="1">
            <a:spLocks noChangeArrowheads="1"/>
          </p:cNvSpPr>
          <p:nvPr/>
        </p:nvSpPr>
        <p:spPr bwMode="auto">
          <a:xfrm>
            <a:off x="688975" y="1295400"/>
            <a:ext cx="3101975" cy="938213"/>
          </a:xfrm>
          <a:prstGeom prst="rect">
            <a:avLst/>
          </a:prstGeom>
          <a:noFill/>
          <a:ln w="22225">
            <a:solidFill>
              <a:srgbClr val="FF0000"/>
            </a:solidFill>
            <a:miter lim="800000"/>
            <a:headEnd/>
            <a:tailEnd/>
          </a:ln>
        </p:spPr>
        <p:txBody>
          <a:bodyPr wrap="none">
            <a:spAutoFit/>
          </a:bodyPr>
          <a:lstStyle/>
          <a:p>
            <a:pPr algn="ctr"/>
            <a:r>
              <a:rPr lang="en-US" b="1"/>
              <a:t>Heavy</a:t>
            </a:r>
            <a:r>
              <a:rPr lang="en-US"/>
              <a:t> elementary particles </a:t>
            </a:r>
          </a:p>
          <a:p>
            <a:pPr algn="ctr"/>
            <a:r>
              <a:rPr lang="en-US"/>
              <a:t>that are put together to form </a:t>
            </a:r>
          </a:p>
          <a:p>
            <a:pPr algn="ctr"/>
            <a:r>
              <a:rPr lang="en-US"/>
              <a:t>protons and neutrons.</a:t>
            </a:r>
          </a:p>
        </p:txBody>
      </p:sp>
      <p:sp>
        <p:nvSpPr>
          <p:cNvPr id="52231" name="Line 7"/>
          <p:cNvSpPr>
            <a:spLocks noChangeShapeType="1"/>
          </p:cNvSpPr>
          <p:nvPr/>
        </p:nvSpPr>
        <p:spPr bwMode="auto">
          <a:xfrm flipH="1" flipV="1">
            <a:off x="3813175" y="1676400"/>
            <a:ext cx="914400" cy="609600"/>
          </a:xfrm>
          <a:prstGeom prst="line">
            <a:avLst/>
          </a:prstGeom>
          <a:noFill/>
          <a:ln w="9525">
            <a:solidFill>
              <a:srgbClr val="FF0000"/>
            </a:solidFill>
            <a:round/>
            <a:headEnd/>
            <a:tailEnd type="triangle" w="med" len="med"/>
          </a:ln>
        </p:spPr>
        <p:txBody>
          <a:bodyPr/>
          <a:lstStyle/>
          <a:p>
            <a:endParaRPr lang="en-US"/>
          </a:p>
        </p:txBody>
      </p:sp>
      <p:pic>
        <p:nvPicPr>
          <p:cNvPr id="52232" name="Picture 8" descr="img63"/>
          <p:cNvPicPr>
            <a:picLocks noChangeAspect="1" noChangeArrowheads="1"/>
          </p:cNvPicPr>
          <p:nvPr/>
        </p:nvPicPr>
        <p:blipFill>
          <a:blip r:embed="rId2"/>
          <a:srcRect l="5075" t="72820" r="27988" b="-853"/>
          <a:stretch>
            <a:fillRect/>
          </a:stretch>
        </p:blipFill>
        <p:spPr bwMode="auto">
          <a:xfrm>
            <a:off x="4651375" y="2514600"/>
            <a:ext cx="2209800" cy="1143000"/>
          </a:xfrm>
          <a:prstGeom prst="rect">
            <a:avLst/>
          </a:prstGeom>
          <a:noFill/>
          <a:ln w="9525">
            <a:noFill/>
            <a:miter lim="800000"/>
            <a:headEnd/>
            <a:tailEnd/>
          </a:ln>
        </p:spPr>
      </p:pic>
      <p:pic>
        <p:nvPicPr>
          <p:cNvPr id="52234" name="Picture 10" descr="img6D"/>
          <p:cNvPicPr>
            <a:picLocks noChangeAspect="1" noChangeArrowheads="1"/>
          </p:cNvPicPr>
          <p:nvPr/>
        </p:nvPicPr>
        <p:blipFill>
          <a:blip r:embed="rId3"/>
          <a:srcRect/>
          <a:stretch>
            <a:fillRect/>
          </a:stretch>
        </p:blipFill>
        <p:spPr bwMode="auto">
          <a:xfrm>
            <a:off x="155575" y="3581400"/>
            <a:ext cx="4572000" cy="2476500"/>
          </a:xfrm>
          <a:prstGeom prst="rect">
            <a:avLst/>
          </a:prstGeom>
          <a:noFill/>
          <a:ln w="9525">
            <a:noFill/>
            <a:miter lim="800000"/>
            <a:headEnd/>
            <a:tailEnd/>
          </a:ln>
        </p:spPr>
      </p:pic>
      <p:sp>
        <p:nvSpPr>
          <p:cNvPr id="52235" name="Line 11"/>
          <p:cNvSpPr>
            <a:spLocks noChangeShapeType="1"/>
          </p:cNvSpPr>
          <p:nvPr/>
        </p:nvSpPr>
        <p:spPr bwMode="auto">
          <a:xfrm flipH="1">
            <a:off x="993775" y="3352800"/>
            <a:ext cx="3733800" cy="381000"/>
          </a:xfrm>
          <a:prstGeom prst="line">
            <a:avLst/>
          </a:prstGeom>
          <a:noFill/>
          <a:ln w="9525">
            <a:solidFill>
              <a:srgbClr val="FF0000"/>
            </a:solidFill>
            <a:round/>
            <a:headEnd/>
            <a:tailEnd type="triangle" w="med" len="med"/>
          </a:ln>
        </p:spPr>
        <p:txBody>
          <a:bodyPr/>
          <a:lstStyle/>
          <a:p>
            <a:endParaRPr lang="en-US"/>
          </a:p>
        </p:txBody>
      </p:sp>
      <p:sp>
        <p:nvSpPr>
          <p:cNvPr id="2" name="Rectangle 1"/>
          <p:cNvSpPr/>
          <p:nvPr/>
        </p:nvSpPr>
        <p:spPr>
          <a:xfrm>
            <a:off x="4651374" y="1568450"/>
            <a:ext cx="2325687" cy="9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https://i.ytimg.com/vi/nlv06lSAC7c/maxresdefaul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1092" y="3771900"/>
            <a:ext cx="3720166" cy="20955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5712618" y="1568450"/>
            <a:ext cx="1264444" cy="2089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2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2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22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23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22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0" grpId="0" animBg="1"/>
      <p:bldP spid="52231" grpId="0" animBg="1"/>
      <p:bldP spid="52235" grpId="0" animBg="1"/>
      <p:bldP spid="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p:cNvSpPr>
          <p:nvPr>
            <p:ph type="title"/>
          </p:nvPr>
        </p:nvSpPr>
        <p:spPr/>
        <p:txBody>
          <a:bodyPr/>
          <a:lstStyle/>
          <a:p>
            <a:r>
              <a:rPr lang="en-US" sz="4000" smtClean="0"/>
              <a:t>Protons and neutrons are made up of 3 quarks, no more, no less, always 3.</a:t>
            </a:r>
          </a:p>
        </p:txBody>
      </p:sp>
      <p:pic>
        <p:nvPicPr>
          <p:cNvPr id="54274" name="Picture 5" descr="standard_model_all"/>
          <p:cNvPicPr>
            <a:picLocks noChangeAspect="1" noChangeArrowheads="1"/>
          </p:cNvPicPr>
          <p:nvPr/>
        </p:nvPicPr>
        <p:blipFill>
          <a:blip r:embed="rId2"/>
          <a:srcRect l="34668" t="14769" r="35199" b="46550"/>
          <a:stretch>
            <a:fillRect/>
          </a:stretch>
        </p:blipFill>
        <p:spPr bwMode="auto">
          <a:xfrm>
            <a:off x="838200" y="1828800"/>
            <a:ext cx="4495800" cy="4376738"/>
          </a:xfrm>
          <a:prstGeom prst="rect">
            <a:avLst/>
          </a:prstGeom>
          <a:noFill/>
          <a:ln w="9525">
            <a:noFill/>
            <a:miter lim="800000"/>
            <a:headEnd/>
            <a:tailEnd/>
          </a:ln>
        </p:spPr>
      </p:pic>
      <p:sp>
        <p:nvSpPr>
          <p:cNvPr id="54278" name="Line 6"/>
          <p:cNvSpPr>
            <a:spLocks noChangeShapeType="1"/>
          </p:cNvSpPr>
          <p:nvPr/>
        </p:nvSpPr>
        <p:spPr bwMode="auto">
          <a:xfrm flipV="1">
            <a:off x="2971800" y="2743200"/>
            <a:ext cx="2895600" cy="609600"/>
          </a:xfrm>
          <a:prstGeom prst="line">
            <a:avLst/>
          </a:prstGeom>
          <a:noFill/>
          <a:ln w="25400">
            <a:solidFill>
              <a:srgbClr val="FF0000"/>
            </a:solidFill>
            <a:round/>
            <a:headEnd/>
            <a:tailEnd type="triangle" w="med" len="med"/>
          </a:ln>
        </p:spPr>
        <p:txBody>
          <a:bodyPr/>
          <a:lstStyle/>
          <a:p>
            <a:endParaRPr lang="en-US"/>
          </a:p>
        </p:txBody>
      </p:sp>
      <p:sp>
        <p:nvSpPr>
          <p:cNvPr id="54279" name="Text Box 7"/>
          <p:cNvSpPr txBox="1">
            <a:spLocks noChangeArrowheads="1"/>
          </p:cNvSpPr>
          <p:nvPr/>
        </p:nvSpPr>
        <p:spPr bwMode="auto">
          <a:xfrm>
            <a:off x="5943600" y="2314575"/>
            <a:ext cx="2506663" cy="528638"/>
          </a:xfrm>
          <a:prstGeom prst="rect">
            <a:avLst/>
          </a:prstGeom>
          <a:noFill/>
          <a:ln w="9525">
            <a:solidFill>
              <a:srgbClr val="FF0000"/>
            </a:solidFill>
            <a:miter lim="800000"/>
            <a:headEnd/>
            <a:tailEnd/>
          </a:ln>
        </p:spPr>
        <p:txBody>
          <a:bodyPr wrap="none">
            <a:spAutoFit/>
          </a:bodyPr>
          <a:lstStyle/>
          <a:p>
            <a:r>
              <a:rPr lang="en-US" sz="2800"/>
              <a:t>PROTON: uud</a:t>
            </a:r>
          </a:p>
        </p:txBody>
      </p:sp>
      <p:sp>
        <p:nvSpPr>
          <p:cNvPr id="54280" name="Line 8"/>
          <p:cNvSpPr>
            <a:spLocks noChangeShapeType="1"/>
          </p:cNvSpPr>
          <p:nvPr/>
        </p:nvSpPr>
        <p:spPr bwMode="auto">
          <a:xfrm>
            <a:off x="3733800" y="3810000"/>
            <a:ext cx="2209800" cy="457200"/>
          </a:xfrm>
          <a:prstGeom prst="line">
            <a:avLst/>
          </a:prstGeom>
          <a:noFill/>
          <a:ln w="25400">
            <a:solidFill>
              <a:srgbClr val="FF0000"/>
            </a:solidFill>
            <a:round/>
            <a:headEnd/>
            <a:tailEnd type="triangle" w="med" len="med"/>
          </a:ln>
        </p:spPr>
        <p:txBody>
          <a:bodyPr/>
          <a:lstStyle/>
          <a:p>
            <a:endParaRPr lang="en-US"/>
          </a:p>
        </p:txBody>
      </p:sp>
      <p:sp>
        <p:nvSpPr>
          <p:cNvPr id="54281" name="Text Box 9"/>
          <p:cNvSpPr txBox="1">
            <a:spLocks noChangeArrowheads="1"/>
          </p:cNvSpPr>
          <p:nvPr/>
        </p:nvSpPr>
        <p:spPr bwMode="auto">
          <a:xfrm>
            <a:off x="5943600" y="3962400"/>
            <a:ext cx="2744788" cy="528638"/>
          </a:xfrm>
          <a:prstGeom prst="rect">
            <a:avLst/>
          </a:prstGeom>
          <a:noFill/>
          <a:ln w="9525">
            <a:solidFill>
              <a:srgbClr val="FF0000"/>
            </a:solidFill>
            <a:miter lim="800000"/>
            <a:headEnd/>
            <a:tailEnd/>
          </a:ln>
        </p:spPr>
        <p:txBody>
          <a:bodyPr wrap="none">
            <a:spAutoFit/>
          </a:bodyPr>
          <a:lstStyle/>
          <a:p>
            <a:r>
              <a:rPr lang="en-US" sz="2800"/>
              <a:t>NEUTRON: udd</a:t>
            </a:r>
          </a:p>
        </p:txBody>
      </p:sp>
      <p:sp>
        <p:nvSpPr>
          <p:cNvPr id="54282" name="Text Box 10"/>
          <p:cNvSpPr txBox="1">
            <a:spLocks noChangeArrowheads="1"/>
          </p:cNvSpPr>
          <p:nvPr/>
        </p:nvSpPr>
        <p:spPr bwMode="auto">
          <a:xfrm>
            <a:off x="7772400" y="3505200"/>
            <a:ext cx="896938" cy="457200"/>
          </a:xfrm>
          <a:prstGeom prst="rect">
            <a:avLst/>
          </a:prstGeom>
          <a:noFill/>
          <a:ln w="9525">
            <a:noFill/>
            <a:miter lim="800000"/>
            <a:headEnd/>
            <a:tailEnd/>
          </a:ln>
        </p:spPr>
        <p:txBody>
          <a:bodyPr wrap="none">
            <a:spAutoFit/>
          </a:bodyPr>
          <a:lstStyle/>
          <a:p>
            <a:r>
              <a:rPr lang="en-US" sz="2400"/>
              <a:t>“dud”</a:t>
            </a:r>
          </a:p>
        </p:txBody>
      </p:sp>
      <p:sp>
        <p:nvSpPr>
          <p:cNvPr id="54283" name="Text Box 11"/>
          <p:cNvSpPr txBox="1">
            <a:spLocks noChangeArrowheads="1"/>
          </p:cNvSpPr>
          <p:nvPr/>
        </p:nvSpPr>
        <p:spPr bwMode="auto">
          <a:xfrm>
            <a:off x="5602288" y="5105400"/>
            <a:ext cx="3575018" cy="1569660"/>
          </a:xfrm>
          <a:prstGeom prst="rect">
            <a:avLst/>
          </a:prstGeom>
          <a:noFill/>
          <a:ln w="9525">
            <a:noFill/>
            <a:miter lim="800000"/>
            <a:headEnd/>
            <a:tailEnd/>
          </a:ln>
        </p:spPr>
        <p:txBody>
          <a:bodyPr wrap="none">
            <a:spAutoFit/>
          </a:bodyPr>
          <a:lstStyle/>
          <a:p>
            <a:r>
              <a:rPr lang="en-US" sz="2400" dirty="0"/>
              <a:t>When combining quarks </a:t>
            </a:r>
          </a:p>
          <a:p>
            <a:r>
              <a:rPr lang="en-US" sz="2400" dirty="0"/>
              <a:t>their combined charge </a:t>
            </a:r>
          </a:p>
          <a:p>
            <a:r>
              <a:rPr lang="en-US" sz="2400" dirty="0"/>
              <a:t>must add up to </a:t>
            </a:r>
            <a:r>
              <a:rPr lang="en-US" sz="2400" dirty="0" smtClean="0"/>
              <a:t>0e, </a:t>
            </a:r>
            <a:r>
              <a:rPr lang="en-US" sz="2400" dirty="0"/>
              <a:t>+</a:t>
            </a:r>
            <a:r>
              <a:rPr lang="en-US" sz="2400" dirty="0" smtClean="0"/>
              <a:t>1e, </a:t>
            </a:r>
            <a:endParaRPr lang="en-US" sz="2400" dirty="0"/>
          </a:p>
          <a:p>
            <a:r>
              <a:rPr lang="en-US" sz="2400" dirty="0"/>
              <a:t>or -</a:t>
            </a:r>
            <a:r>
              <a:rPr lang="en-US" sz="2400" dirty="0" smtClean="0"/>
              <a:t>1e.</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27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428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28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28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42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8" grpId="0" animBg="1"/>
      <p:bldP spid="54279" grpId="0" animBg="1"/>
      <p:bldP spid="54280" grpId="0" animBg="1"/>
      <p:bldP spid="54281" grpId="0" animBg="1"/>
      <p:bldP spid="54282" grpId="0"/>
      <p:bldP spid="5428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img63"/>
          <p:cNvPicPr>
            <a:picLocks noChangeAspect="1" noChangeArrowheads="1"/>
          </p:cNvPicPr>
          <p:nvPr/>
        </p:nvPicPr>
        <p:blipFill>
          <a:blip r:embed="rId2"/>
          <a:srcRect l="5075" t="13014" b="26714"/>
          <a:stretch>
            <a:fillRect/>
          </a:stretch>
        </p:blipFill>
        <p:spPr bwMode="auto">
          <a:xfrm>
            <a:off x="307975" y="76200"/>
            <a:ext cx="3133725" cy="2457450"/>
          </a:xfrm>
          <a:prstGeom prst="rect">
            <a:avLst/>
          </a:prstGeom>
          <a:noFill/>
          <a:ln w="9525">
            <a:noFill/>
            <a:miter lim="800000"/>
            <a:headEnd/>
            <a:tailEnd/>
          </a:ln>
        </p:spPr>
      </p:pic>
      <p:pic>
        <p:nvPicPr>
          <p:cNvPr id="5" name="Picture 8" descr="img63"/>
          <p:cNvPicPr>
            <a:picLocks noChangeAspect="1" noChangeArrowheads="1"/>
          </p:cNvPicPr>
          <p:nvPr/>
        </p:nvPicPr>
        <p:blipFill>
          <a:blip r:embed="rId2"/>
          <a:srcRect l="5075" t="72820" r="27988" b="-853"/>
          <a:stretch>
            <a:fillRect/>
          </a:stretch>
        </p:blipFill>
        <p:spPr bwMode="auto">
          <a:xfrm>
            <a:off x="307975" y="2514600"/>
            <a:ext cx="2209800" cy="1143000"/>
          </a:xfrm>
          <a:prstGeom prst="rect">
            <a:avLst/>
          </a:prstGeom>
          <a:noFill/>
          <a:ln w="9525">
            <a:noFill/>
            <a:miter lim="800000"/>
            <a:headEnd/>
            <a:tailEnd/>
          </a:ln>
        </p:spPr>
      </p:pic>
      <p:sp>
        <p:nvSpPr>
          <p:cNvPr id="6" name="Text Box 12"/>
          <p:cNvSpPr txBox="1">
            <a:spLocks noChangeArrowheads="1"/>
          </p:cNvSpPr>
          <p:nvPr/>
        </p:nvSpPr>
        <p:spPr bwMode="auto">
          <a:xfrm>
            <a:off x="4457700" y="228600"/>
            <a:ext cx="3686175" cy="2024063"/>
          </a:xfrm>
          <a:prstGeom prst="rect">
            <a:avLst/>
          </a:prstGeom>
          <a:noFill/>
          <a:ln w="9525">
            <a:solidFill>
              <a:srgbClr val="FF0000"/>
            </a:solidFill>
            <a:miter lim="800000"/>
            <a:headEnd/>
            <a:tailEnd/>
          </a:ln>
        </p:spPr>
        <p:txBody>
          <a:bodyPr wrap="none">
            <a:spAutoFit/>
          </a:bodyPr>
          <a:lstStyle/>
          <a:p>
            <a:pPr algn="ctr"/>
            <a:r>
              <a:rPr lang="en-US" b="1"/>
              <a:t>Antimatter</a:t>
            </a:r>
            <a:r>
              <a:rPr lang="en-US"/>
              <a:t>- material consisting of </a:t>
            </a:r>
          </a:p>
          <a:p>
            <a:pPr algn="ctr"/>
            <a:r>
              <a:rPr lang="en-US"/>
              <a:t>atoms that are composed of </a:t>
            </a:r>
          </a:p>
          <a:p>
            <a:pPr algn="ctr"/>
            <a:r>
              <a:rPr lang="en-US"/>
              <a:t>antiparticles (particles having the </a:t>
            </a:r>
          </a:p>
          <a:p>
            <a:pPr algn="ctr"/>
            <a:r>
              <a:rPr lang="en-US"/>
              <a:t>same mass, lifetime, and spin as </a:t>
            </a:r>
          </a:p>
          <a:p>
            <a:pPr algn="ctr"/>
            <a:r>
              <a:rPr lang="en-US"/>
              <a:t>the associated particle but </a:t>
            </a:r>
          </a:p>
          <a:p>
            <a:pPr algn="ctr"/>
            <a:r>
              <a:rPr lang="en-US" b="1"/>
              <a:t>opposite in sign</a:t>
            </a:r>
            <a:r>
              <a:rPr lang="en-US"/>
              <a:t>).  Denoted by a</a:t>
            </a:r>
          </a:p>
          <a:p>
            <a:pPr algn="ctr"/>
            <a:r>
              <a:rPr lang="en-US"/>
              <a:t>bar over the symbol.</a:t>
            </a:r>
          </a:p>
        </p:txBody>
      </p:sp>
      <p:sp>
        <p:nvSpPr>
          <p:cNvPr id="7" name="Line 13"/>
          <p:cNvSpPr>
            <a:spLocks noChangeShapeType="1"/>
          </p:cNvSpPr>
          <p:nvPr/>
        </p:nvSpPr>
        <p:spPr bwMode="auto">
          <a:xfrm flipH="1">
            <a:off x="2438400" y="421480"/>
            <a:ext cx="2019300" cy="3007519"/>
          </a:xfrm>
          <a:prstGeom prst="line">
            <a:avLst/>
          </a:prstGeom>
          <a:noFill/>
          <a:ln w="9525">
            <a:solidFill>
              <a:srgbClr val="FF0000"/>
            </a:solidFill>
            <a:round/>
            <a:headEnd/>
            <a:tailEnd type="triangle" w="med" len="med"/>
          </a:ln>
        </p:spPr>
        <p:txBody>
          <a:bodyPr/>
          <a:lstStyle/>
          <a:p>
            <a:endParaRPr lang="en-US"/>
          </a:p>
        </p:txBody>
      </p:sp>
      <p:sp>
        <p:nvSpPr>
          <p:cNvPr id="8" name="Text Box 14"/>
          <p:cNvSpPr txBox="1">
            <a:spLocks noChangeArrowheads="1"/>
          </p:cNvSpPr>
          <p:nvPr/>
        </p:nvSpPr>
        <p:spPr bwMode="auto">
          <a:xfrm>
            <a:off x="1443891" y="4075111"/>
            <a:ext cx="1944687" cy="1377950"/>
          </a:xfrm>
          <a:prstGeom prst="rect">
            <a:avLst/>
          </a:prstGeom>
          <a:noFill/>
          <a:ln w="9525">
            <a:solidFill>
              <a:srgbClr val="FF0000"/>
            </a:solidFill>
            <a:miter lim="800000"/>
            <a:headEnd/>
            <a:tailEnd/>
          </a:ln>
        </p:spPr>
        <p:txBody>
          <a:bodyPr wrap="none">
            <a:spAutoFit/>
          </a:bodyPr>
          <a:lstStyle/>
          <a:p>
            <a:pPr algn="ctr"/>
            <a:r>
              <a:rPr lang="en-US" sz="1400" dirty="0"/>
              <a:t>Example: </a:t>
            </a:r>
          </a:p>
          <a:p>
            <a:pPr algn="ctr"/>
            <a:r>
              <a:rPr lang="en-US" sz="1400" dirty="0"/>
              <a:t>an </a:t>
            </a:r>
            <a:r>
              <a:rPr lang="en-US" sz="1400" b="1" dirty="0"/>
              <a:t>antiproton</a:t>
            </a:r>
            <a:r>
              <a:rPr lang="en-US" sz="1400" dirty="0"/>
              <a:t> has all </a:t>
            </a:r>
          </a:p>
          <a:p>
            <a:pPr algn="ctr"/>
            <a:r>
              <a:rPr lang="en-US" sz="1400" dirty="0"/>
              <a:t>the same features of </a:t>
            </a:r>
          </a:p>
          <a:p>
            <a:pPr algn="ctr"/>
            <a:r>
              <a:rPr lang="en-US" sz="1400" dirty="0"/>
              <a:t>a proton but it is </a:t>
            </a:r>
          </a:p>
          <a:p>
            <a:pPr algn="ctr"/>
            <a:r>
              <a:rPr lang="en-US" sz="1400" b="1" dirty="0"/>
              <a:t>negatively charged</a:t>
            </a:r>
            <a:r>
              <a:rPr lang="en-US" sz="1400" dirty="0"/>
              <a:t>.  </a:t>
            </a:r>
          </a:p>
          <a:p>
            <a:pPr algn="ctr"/>
            <a:r>
              <a:rPr lang="en-US" sz="1400" dirty="0"/>
              <a:t>Symbol </a:t>
            </a:r>
            <a:r>
              <a:rPr lang="en-US" sz="1400" dirty="0" smtClean="0"/>
              <a:t>p with bar.</a:t>
            </a:r>
            <a:endParaRPr lang="en-US" sz="1400" dirty="0"/>
          </a:p>
        </p:txBody>
      </p:sp>
      <p:sp>
        <p:nvSpPr>
          <p:cNvPr id="11" name="Rectangle 10"/>
          <p:cNvSpPr/>
          <p:nvPr/>
        </p:nvSpPr>
        <p:spPr>
          <a:xfrm>
            <a:off x="370008" y="1568450"/>
            <a:ext cx="2147767" cy="9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07975" y="1568451"/>
            <a:ext cx="1166933" cy="2089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ttp://schoolphysics.co.uk/age16-19/Nuclear%20physics/Nuclear%20structure/text/Quarks_/images/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399" y="2613024"/>
            <a:ext cx="4974191" cy="3025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391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4" descr="img63"/>
          <p:cNvPicPr>
            <a:picLocks noChangeAspect="1" noChangeArrowheads="1"/>
          </p:cNvPicPr>
          <p:nvPr/>
        </p:nvPicPr>
        <p:blipFill>
          <a:blip r:embed="rId2"/>
          <a:srcRect l="5075" t="13014" b="49608"/>
          <a:stretch>
            <a:fillRect/>
          </a:stretch>
        </p:blipFill>
        <p:spPr bwMode="auto">
          <a:xfrm>
            <a:off x="533400" y="381000"/>
            <a:ext cx="3133725" cy="1524000"/>
          </a:xfrm>
          <a:prstGeom prst="rect">
            <a:avLst/>
          </a:prstGeom>
          <a:noFill/>
          <a:ln w="9525">
            <a:noFill/>
            <a:miter lim="800000"/>
            <a:headEnd/>
            <a:tailEnd/>
          </a:ln>
        </p:spPr>
      </p:pic>
      <p:sp>
        <p:nvSpPr>
          <p:cNvPr id="55301" name="Line 5"/>
          <p:cNvSpPr>
            <a:spLocks noChangeShapeType="1"/>
          </p:cNvSpPr>
          <p:nvPr/>
        </p:nvSpPr>
        <p:spPr bwMode="auto">
          <a:xfrm>
            <a:off x="3048000" y="1828800"/>
            <a:ext cx="0" cy="1295400"/>
          </a:xfrm>
          <a:prstGeom prst="line">
            <a:avLst/>
          </a:prstGeom>
          <a:noFill/>
          <a:ln w="9525">
            <a:solidFill>
              <a:srgbClr val="FF0000"/>
            </a:solidFill>
            <a:round/>
            <a:headEnd/>
            <a:tailEnd type="triangle" w="med" len="med"/>
          </a:ln>
        </p:spPr>
        <p:txBody>
          <a:bodyPr/>
          <a:lstStyle/>
          <a:p>
            <a:endParaRPr lang="en-US"/>
          </a:p>
        </p:txBody>
      </p:sp>
      <p:sp>
        <p:nvSpPr>
          <p:cNvPr id="55302" name="Text Box 6"/>
          <p:cNvSpPr txBox="1">
            <a:spLocks noChangeArrowheads="1"/>
          </p:cNvSpPr>
          <p:nvPr/>
        </p:nvSpPr>
        <p:spPr bwMode="auto">
          <a:xfrm>
            <a:off x="215900" y="3124200"/>
            <a:ext cx="3635375" cy="1200150"/>
          </a:xfrm>
          <a:prstGeom prst="rect">
            <a:avLst/>
          </a:prstGeom>
          <a:noFill/>
          <a:ln w="9525">
            <a:solidFill>
              <a:srgbClr val="FF0000"/>
            </a:solidFill>
            <a:miter lim="800000"/>
            <a:headEnd/>
            <a:tailEnd/>
          </a:ln>
        </p:spPr>
        <p:txBody>
          <a:bodyPr wrap="none">
            <a:spAutoFit/>
          </a:bodyPr>
          <a:lstStyle/>
          <a:p>
            <a:pPr algn="ctr"/>
            <a:r>
              <a:rPr lang="en-US" b="1"/>
              <a:t>ELECTRONS AND NEUTRINOS</a:t>
            </a:r>
            <a:r>
              <a:rPr lang="en-US"/>
              <a:t> </a:t>
            </a:r>
          </a:p>
          <a:p>
            <a:pPr algn="ctr"/>
            <a:r>
              <a:rPr lang="en-US"/>
              <a:t>(neutral particle with little if any </a:t>
            </a:r>
          </a:p>
          <a:p>
            <a:pPr algn="ctr"/>
            <a:r>
              <a:rPr lang="en-US"/>
              <a:t>mass yet has energy and </a:t>
            </a:r>
          </a:p>
          <a:p>
            <a:pPr algn="ctr"/>
            <a:r>
              <a:rPr lang="en-US"/>
              <a:t>momentum. </a:t>
            </a:r>
          </a:p>
        </p:txBody>
      </p:sp>
      <p:pic>
        <p:nvPicPr>
          <p:cNvPr id="55304" name="Picture 8" descr="img62"/>
          <p:cNvPicPr>
            <a:picLocks noChangeAspect="1" noChangeArrowheads="1"/>
          </p:cNvPicPr>
          <p:nvPr/>
        </p:nvPicPr>
        <p:blipFill>
          <a:blip r:embed="rId3"/>
          <a:srcRect/>
          <a:stretch>
            <a:fillRect/>
          </a:stretch>
        </p:blipFill>
        <p:spPr bwMode="auto">
          <a:xfrm>
            <a:off x="4343400" y="2590800"/>
            <a:ext cx="4419600" cy="2374900"/>
          </a:xfrm>
          <a:prstGeom prst="rect">
            <a:avLst/>
          </a:prstGeom>
          <a:noFill/>
          <a:ln w="9525">
            <a:noFill/>
            <a:miter lim="800000"/>
            <a:headEnd/>
            <a:tailEnd/>
          </a:ln>
        </p:spPr>
      </p:pic>
      <p:sp>
        <p:nvSpPr>
          <p:cNvPr id="55305" name="Line 9"/>
          <p:cNvSpPr>
            <a:spLocks noChangeShapeType="1"/>
          </p:cNvSpPr>
          <p:nvPr/>
        </p:nvSpPr>
        <p:spPr bwMode="auto">
          <a:xfrm flipV="1">
            <a:off x="3810000" y="2819400"/>
            <a:ext cx="762000" cy="838200"/>
          </a:xfrm>
          <a:prstGeom prst="line">
            <a:avLst/>
          </a:prstGeom>
          <a:noFill/>
          <a:ln w="9525">
            <a:solidFill>
              <a:srgbClr val="FF0000"/>
            </a:solidFill>
            <a:round/>
            <a:headEnd/>
            <a:tailEnd type="triangle" w="med" len="med"/>
          </a:ln>
        </p:spPr>
        <p:txBody>
          <a:bodyPr/>
          <a:lstStyle/>
          <a:p>
            <a:endParaRPr lang="en-US"/>
          </a:p>
        </p:txBody>
      </p:sp>
      <p:sp>
        <p:nvSpPr>
          <p:cNvPr id="55306" name="Line 10"/>
          <p:cNvSpPr>
            <a:spLocks noChangeShapeType="1"/>
          </p:cNvSpPr>
          <p:nvPr/>
        </p:nvSpPr>
        <p:spPr bwMode="auto">
          <a:xfrm flipV="1">
            <a:off x="5486400" y="1447800"/>
            <a:ext cx="1066800" cy="1447800"/>
          </a:xfrm>
          <a:prstGeom prst="line">
            <a:avLst/>
          </a:prstGeom>
          <a:noFill/>
          <a:ln w="9525">
            <a:solidFill>
              <a:srgbClr val="FF0000"/>
            </a:solidFill>
            <a:round/>
            <a:headEnd/>
            <a:tailEnd type="triangle" w="med" len="med"/>
          </a:ln>
        </p:spPr>
        <p:txBody>
          <a:bodyPr/>
          <a:lstStyle/>
          <a:p>
            <a:endParaRPr lang="en-US"/>
          </a:p>
        </p:txBody>
      </p:sp>
      <p:sp>
        <p:nvSpPr>
          <p:cNvPr id="55307" name="Text Box 11"/>
          <p:cNvSpPr txBox="1">
            <a:spLocks noChangeArrowheads="1"/>
          </p:cNvSpPr>
          <p:nvPr/>
        </p:nvSpPr>
        <p:spPr bwMode="auto">
          <a:xfrm>
            <a:off x="6684963" y="1255713"/>
            <a:ext cx="2149475" cy="925512"/>
          </a:xfrm>
          <a:prstGeom prst="rect">
            <a:avLst/>
          </a:prstGeom>
          <a:noFill/>
          <a:ln w="9525">
            <a:solidFill>
              <a:srgbClr val="FF0000"/>
            </a:solidFill>
            <a:miter lim="800000"/>
            <a:headEnd/>
            <a:tailEnd/>
          </a:ln>
        </p:spPr>
        <p:txBody>
          <a:bodyPr wrap="none">
            <a:spAutoFit/>
          </a:bodyPr>
          <a:lstStyle/>
          <a:p>
            <a:pPr algn="ctr"/>
            <a:r>
              <a:rPr lang="en-US"/>
              <a:t>Antiparticle of an </a:t>
            </a:r>
          </a:p>
          <a:p>
            <a:pPr algn="ctr"/>
            <a:r>
              <a:rPr lang="en-US"/>
              <a:t>electron is called a </a:t>
            </a:r>
          </a:p>
          <a:p>
            <a:pPr algn="ctr"/>
            <a:r>
              <a:rPr lang="en-US" b="1"/>
              <a:t>positron</a:t>
            </a:r>
            <a:r>
              <a:rPr lang="en-US"/>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30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30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30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530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30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3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1" grpId="0" animBg="1"/>
      <p:bldP spid="55302" grpId="0" animBg="1"/>
      <p:bldP spid="55305" grpId="0" animBg="1"/>
      <p:bldP spid="55306" grpId="0" animBg="1"/>
      <p:bldP spid="5530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p:cNvSpPr>
          <p:nvPr>
            <p:ph type="title"/>
          </p:nvPr>
        </p:nvSpPr>
        <p:spPr>
          <a:xfrm>
            <a:off x="457200" y="762000"/>
            <a:ext cx="8229600" cy="1143000"/>
          </a:xfrm>
        </p:spPr>
        <p:txBody>
          <a:bodyPr/>
          <a:lstStyle/>
          <a:p>
            <a:r>
              <a:rPr lang="en-US" sz="3200" smtClean="0"/>
              <a:t>A lithium atom consists of 3 protons, 4 neutrons, and 3 electrons. What is the total number of quarks and leptons in this atom?</a:t>
            </a:r>
            <a:r>
              <a:rPr lang="en-US" sz="4000" smtClean="0"/>
              <a:t> </a:t>
            </a:r>
          </a:p>
        </p:txBody>
      </p:sp>
      <p:sp>
        <p:nvSpPr>
          <p:cNvPr id="56324" name="Text Box 4"/>
          <p:cNvSpPr txBox="1">
            <a:spLocks noChangeArrowheads="1"/>
          </p:cNvSpPr>
          <p:nvPr/>
        </p:nvSpPr>
        <p:spPr bwMode="auto">
          <a:xfrm>
            <a:off x="2514600" y="2743200"/>
            <a:ext cx="4487863" cy="457200"/>
          </a:xfrm>
          <a:prstGeom prst="rect">
            <a:avLst/>
          </a:prstGeom>
          <a:noFill/>
          <a:ln w="9525">
            <a:noFill/>
            <a:miter lim="800000"/>
            <a:headEnd/>
            <a:tailEnd/>
          </a:ln>
        </p:spPr>
        <p:txBody>
          <a:bodyPr wrap="none">
            <a:spAutoFit/>
          </a:bodyPr>
          <a:lstStyle/>
          <a:p>
            <a:r>
              <a:rPr lang="en-US" sz="2400"/>
              <a:t>3 protons = 3 quarks = </a:t>
            </a:r>
            <a:r>
              <a:rPr lang="en-US" sz="2400">
                <a:solidFill>
                  <a:srgbClr val="FF0000"/>
                </a:solidFill>
              </a:rPr>
              <a:t>9 quarks</a:t>
            </a:r>
          </a:p>
        </p:txBody>
      </p:sp>
      <p:sp>
        <p:nvSpPr>
          <p:cNvPr id="56325" name="Text Box 5"/>
          <p:cNvSpPr txBox="1">
            <a:spLocks noChangeArrowheads="1"/>
          </p:cNvSpPr>
          <p:nvPr/>
        </p:nvSpPr>
        <p:spPr bwMode="auto">
          <a:xfrm>
            <a:off x="2286000" y="3429000"/>
            <a:ext cx="4827588" cy="457200"/>
          </a:xfrm>
          <a:prstGeom prst="rect">
            <a:avLst/>
          </a:prstGeom>
          <a:noFill/>
          <a:ln w="9525">
            <a:noFill/>
            <a:miter lim="800000"/>
            <a:headEnd/>
            <a:tailEnd/>
          </a:ln>
        </p:spPr>
        <p:txBody>
          <a:bodyPr wrap="none">
            <a:spAutoFit/>
          </a:bodyPr>
          <a:lstStyle/>
          <a:p>
            <a:r>
              <a:rPr lang="en-US" sz="2400"/>
              <a:t>4 neutrons = 3 quarks = </a:t>
            </a:r>
            <a:r>
              <a:rPr lang="en-US" sz="2400">
                <a:solidFill>
                  <a:srgbClr val="FF0000"/>
                </a:solidFill>
              </a:rPr>
              <a:t>12 quarks</a:t>
            </a:r>
          </a:p>
        </p:txBody>
      </p:sp>
      <p:sp>
        <p:nvSpPr>
          <p:cNvPr id="56326" name="Text Box 6"/>
          <p:cNvSpPr txBox="1">
            <a:spLocks noChangeArrowheads="1"/>
          </p:cNvSpPr>
          <p:nvPr/>
        </p:nvSpPr>
        <p:spPr bwMode="auto">
          <a:xfrm>
            <a:off x="3048000" y="4114800"/>
            <a:ext cx="3260725" cy="457200"/>
          </a:xfrm>
          <a:prstGeom prst="rect">
            <a:avLst/>
          </a:prstGeom>
          <a:noFill/>
          <a:ln w="9525">
            <a:noFill/>
            <a:miter lim="800000"/>
            <a:headEnd/>
            <a:tailEnd/>
          </a:ln>
        </p:spPr>
        <p:txBody>
          <a:bodyPr wrap="none">
            <a:spAutoFit/>
          </a:bodyPr>
          <a:lstStyle/>
          <a:p>
            <a:r>
              <a:rPr lang="en-US" sz="2400"/>
              <a:t>3 electrons = </a:t>
            </a:r>
            <a:r>
              <a:rPr lang="en-US" sz="2400">
                <a:solidFill>
                  <a:srgbClr val="FF0000"/>
                </a:solidFill>
              </a:rPr>
              <a:t>3 leptons</a:t>
            </a:r>
          </a:p>
        </p:txBody>
      </p:sp>
      <p:sp>
        <p:nvSpPr>
          <p:cNvPr id="56327" name="Text Box 7"/>
          <p:cNvSpPr txBox="1">
            <a:spLocks noChangeArrowheads="1"/>
          </p:cNvSpPr>
          <p:nvPr/>
        </p:nvSpPr>
        <p:spPr bwMode="auto">
          <a:xfrm>
            <a:off x="2514600" y="4800600"/>
            <a:ext cx="4464050" cy="457200"/>
          </a:xfrm>
          <a:prstGeom prst="rect">
            <a:avLst/>
          </a:prstGeom>
          <a:noFill/>
          <a:ln w="9525">
            <a:noFill/>
            <a:miter lim="800000"/>
            <a:headEnd/>
            <a:tailEnd/>
          </a:ln>
        </p:spPr>
        <p:txBody>
          <a:bodyPr wrap="none">
            <a:spAutoFit/>
          </a:bodyPr>
          <a:lstStyle/>
          <a:p>
            <a:r>
              <a:rPr lang="en-US" sz="2400"/>
              <a:t>Total = </a:t>
            </a:r>
            <a:r>
              <a:rPr lang="en-US" sz="2400">
                <a:solidFill>
                  <a:srgbClr val="FF0000"/>
                </a:solidFill>
              </a:rPr>
              <a:t>21 quarks and 3 leptons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3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3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32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63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4" grpId="0"/>
      <p:bldP spid="56325" grpId="0"/>
      <p:bldP spid="5632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p:cNvSpPr>
          <p:nvPr>
            <p:ph type="title"/>
          </p:nvPr>
        </p:nvSpPr>
        <p:spPr/>
        <p:txBody>
          <a:bodyPr/>
          <a:lstStyle/>
          <a:p>
            <a:r>
              <a:rPr lang="en-US" sz="4000" smtClean="0"/>
              <a:t>Which combination of quarks could produce a neutral baryon? </a:t>
            </a:r>
          </a:p>
        </p:txBody>
      </p:sp>
      <p:sp>
        <p:nvSpPr>
          <p:cNvPr id="57346" name="Rectangle 3"/>
          <p:cNvSpPr>
            <a:spLocks noGrp="1"/>
          </p:cNvSpPr>
          <p:nvPr>
            <p:ph type="body" idx="1"/>
          </p:nvPr>
        </p:nvSpPr>
        <p:spPr>
          <a:xfrm>
            <a:off x="457200" y="1600200"/>
            <a:ext cx="1752600" cy="2438400"/>
          </a:xfrm>
        </p:spPr>
        <p:txBody>
          <a:bodyPr/>
          <a:lstStyle/>
          <a:p>
            <a:pPr marL="609600" indent="-609600">
              <a:buFont typeface="Arial" charset="0"/>
              <a:buAutoNum type="alphaLcParenR"/>
            </a:pPr>
            <a:r>
              <a:rPr lang="en-US" smtClean="0"/>
              <a:t>cdt</a:t>
            </a:r>
          </a:p>
          <a:p>
            <a:pPr marL="609600" indent="-609600">
              <a:buFont typeface="Arial" charset="0"/>
              <a:buAutoNum type="alphaLcParenR"/>
            </a:pPr>
            <a:r>
              <a:rPr lang="en-US" smtClean="0"/>
              <a:t>cts</a:t>
            </a:r>
          </a:p>
          <a:p>
            <a:pPr marL="609600" indent="-609600">
              <a:buFont typeface="Arial" charset="0"/>
              <a:buAutoNum type="alphaLcParenR"/>
            </a:pPr>
            <a:r>
              <a:rPr lang="en-US" smtClean="0"/>
              <a:t>cdb</a:t>
            </a:r>
          </a:p>
          <a:p>
            <a:pPr marL="609600" indent="-609600">
              <a:buFont typeface="Arial" charset="0"/>
              <a:buAutoNum type="alphaLcParenR"/>
            </a:pPr>
            <a:r>
              <a:rPr lang="en-US" smtClean="0"/>
              <a:t>cdu</a:t>
            </a:r>
          </a:p>
        </p:txBody>
      </p:sp>
      <p:sp>
        <p:nvSpPr>
          <p:cNvPr id="57348" name="Text Box 4"/>
          <p:cNvSpPr txBox="1">
            <a:spLocks noChangeArrowheads="1"/>
          </p:cNvSpPr>
          <p:nvPr/>
        </p:nvSpPr>
        <p:spPr bwMode="auto">
          <a:xfrm>
            <a:off x="7696200" y="1524000"/>
            <a:ext cx="920750" cy="641350"/>
          </a:xfrm>
          <a:prstGeom prst="rect">
            <a:avLst/>
          </a:prstGeom>
          <a:noFill/>
          <a:ln w="9525">
            <a:noFill/>
            <a:miter lim="800000"/>
            <a:headEnd/>
            <a:tailEnd/>
          </a:ln>
        </p:spPr>
        <p:txBody>
          <a:bodyPr wrap="none">
            <a:spAutoFit/>
          </a:bodyPr>
          <a:lstStyle/>
          <a:p>
            <a:r>
              <a:rPr lang="en-US" sz="3600"/>
              <a:t>cdb</a:t>
            </a:r>
          </a:p>
        </p:txBody>
      </p:sp>
      <p:pic>
        <p:nvPicPr>
          <p:cNvPr id="2" name="Picture 5" descr="img6D"/>
          <p:cNvPicPr>
            <a:picLocks noChangeAspect="1" noChangeArrowheads="1"/>
          </p:cNvPicPr>
          <p:nvPr/>
        </p:nvPicPr>
        <p:blipFill>
          <a:blip r:embed="rId2"/>
          <a:srcRect/>
          <a:stretch>
            <a:fillRect/>
          </a:stretch>
        </p:blipFill>
        <p:spPr bwMode="auto">
          <a:xfrm>
            <a:off x="3048000" y="2819400"/>
            <a:ext cx="5257800" cy="28479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p:cNvSpPr>
          <p:nvPr>
            <p:ph type="title"/>
          </p:nvPr>
        </p:nvSpPr>
        <p:spPr/>
        <p:txBody>
          <a:bodyPr/>
          <a:lstStyle/>
          <a:p>
            <a:r>
              <a:rPr lang="en-US" sz="3600" smtClean="0"/>
              <a:t>What is the electric charge on a particle having quark composition ubb?</a:t>
            </a:r>
          </a:p>
        </p:txBody>
      </p:sp>
      <p:pic>
        <p:nvPicPr>
          <p:cNvPr id="58370" name="Picture 4" descr="img6D"/>
          <p:cNvPicPr>
            <a:picLocks noChangeAspect="1" noChangeArrowheads="1"/>
          </p:cNvPicPr>
          <p:nvPr/>
        </p:nvPicPr>
        <p:blipFill>
          <a:blip r:embed="rId2"/>
          <a:srcRect/>
          <a:stretch>
            <a:fillRect/>
          </a:stretch>
        </p:blipFill>
        <p:spPr bwMode="auto">
          <a:xfrm>
            <a:off x="1600200" y="2438400"/>
            <a:ext cx="6019800" cy="3260725"/>
          </a:xfrm>
          <a:prstGeom prst="rect">
            <a:avLst/>
          </a:prstGeom>
          <a:noFill/>
          <a:ln w="9525">
            <a:noFill/>
            <a:miter lim="800000"/>
            <a:headEnd/>
            <a:tailEnd/>
          </a:ln>
        </p:spPr>
      </p:pic>
      <p:sp>
        <p:nvSpPr>
          <p:cNvPr id="58373" name="Text Box 5"/>
          <p:cNvSpPr txBox="1">
            <a:spLocks noChangeArrowheads="1"/>
          </p:cNvSpPr>
          <p:nvPr/>
        </p:nvSpPr>
        <p:spPr bwMode="auto">
          <a:xfrm>
            <a:off x="7239000" y="1752600"/>
            <a:ext cx="635000" cy="579438"/>
          </a:xfrm>
          <a:prstGeom prst="rect">
            <a:avLst/>
          </a:prstGeom>
          <a:noFill/>
          <a:ln w="9525">
            <a:noFill/>
            <a:miter lim="800000"/>
            <a:headEnd/>
            <a:tailEnd/>
          </a:ln>
        </p:spPr>
        <p:txBody>
          <a:bodyPr wrap="none">
            <a:spAutoFit/>
          </a:bodyPr>
          <a:lstStyle/>
          <a:p>
            <a:r>
              <a:rPr lang="en-US" sz="3200"/>
              <a:t>0e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3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1858</TotalTime>
  <Words>2307</Words>
  <Application>Microsoft Office PowerPoint</Application>
  <PresentationFormat>On-screen Show (4:3)</PresentationFormat>
  <Paragraphs>361</Paragraphs>
  <Slides>53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Book Antiqua</vt:lpstr>
      <vt:lpstr>Calibri</vt:lpstr>
      <vt:lpstr>Office Theme</vt:lpstr>
      <vt:lpstr>Modern Physics</vt:lpstr>
      <vt:lpstr>Wave-Particle Duality</vt:lpstr>
      <vt:lpstr>Light acting like a PARTICLE- “particles” of EM radiation are called photons.</vt:lpstr>
      <vt:lpstr>PowerPoint Presentation</vt:lpstr>
      <vt:lpstr>The Photoelectric Effect</vt:lpstr>
      <vt:lpstr>Quantum Theory</vt:lpstr>
      <vt:lpstr>Light is sent out in quanta called photons.</vt:lpstr>
      <vt:lpstr>In which part of the electromagnetic spectrum does a photon have the most energy?</vt:lpstr>
      <vt:lpstr>A photon of orange light has a frequency of about 5 x 1014 Hz.  What is the energy associated with this photon?</vt:lpstr>
      <vt:lpstr>Try this…</vt:lpstr>
      <vt:lpstr>The photoelectric effect demonstrates that when a photon in the visible light range is incident on a metal surface, the photon’s energy is completely absorbed and transferred to the emitted electron (photoelectron). </vt:lpstr>
      <vt:lpstr>Freeing electrons:</vt:lpstr>
      <vt:lpstr>PowerPoint Presentation</vt:lpstr>
      <vt:lpstr>PowerPoint Presentation</vt:lpstr>
      <vt:lpstr>Let’s look at the photoelectric effect again…what happens when we increase the intensity of the light?</vt:lpstr>
      <vt:lpstr>What happens to the kinetic energy as the intensity increases?</vt:lpstr>
      <vt:lpstr>PowerPoint Presentation</vt:lpstr>
      <vt:lpstr>PowerPoint Presentation</vt:lpstr>
      <vt:lpstr>PowerPoint Presentation</vt:lpstr>
      <vt:lpstr>All of this information is going to help us as physicists to better understand the inside of the atom.  Let’s review early models of the atom…</vt:lpstr>
      <vt:lpstr>1911: Rutherford’s Model</vt:lpstr>
      <vt:lpstr>Bohr Model- Energy Levels</vt:lpstr>
      <vt:lpstr>Bohr Model of Hydrogen</vt:lpstr>
      <vt:lpstr>PowerPoint Presentation</vt:lpstr>
      <vt:lpstr>Certain frequency light will have enough energy to bump and electron up an energy level, or more than one energy level, or cause it to completely ionize.</vt:lpstr>
      <vt:lpstr>Emission (Bright-Line) Spectra</vt:lpstr>
      <vt:lpstr>PowerPoint Presentation</vt:lpstr>
      <vt:lpstr>How many different spectral lines can be produced by an atom with 3 energy levels?</vt:lpstr>
      <vt:lpstr>How many different spectral lines can be produced by an atom with 5 energy levels?</vt:lpstr>
      <vt:lpstr>Different frequencies of radiation for emission of elections in hydrogen:</vt:lpstr>
      <vt:lpstr>The diagram below represents the bright-line spectra of four elements, A, B, C, and D, and the spectrum of an unknown gaseous sample.   Based on comparisons of these spectra, which two elements are found  in the unknown sample? </vt:lpstr>
      <vt:lpstr>What color light (frequency) would appear on an emission spectrum for hydrogen if an electron fell from energy level 3 to 2?</vt:lpstr>
      <vt:lpstr>PowerPoint Presentation</vt:lpstr>
      <vt:lpstr>What color is emitted with a fall from energy level 2 to 1?</vt:lpstr>
      <vt:lpstr>Current Atomic Model- Cloud Model</vt:lpstr>
      <vt:lpstr>Summary:</vt:lpstr>
      <vt:lpstr>So light can act like a wave and a particle (or matter)…         Matter can also have a wave nature…</vt:lpstr>
      <vt:lpstr>PowerPoint Presentation</vt:lpstr>
      <vt:lpstr>Inside the nucleus…</vt:lpstr>
      <vt:lpstr>Universal Mass Unit (u)</vt:lpstr>
      <vt:lpstr>Where is the missing .016 u?</vt:lpstr>
      <vt:lpstr>E = mc2</vt:lpstr>
      <vt:lpstr>1 u = 1.66 x 10-27 kg.  Find the energy equivalent of 1 u in megaelectronvolts (MeV).</vt:lpstr>
      <vt:lpstr>The Standard Model</vt:lpstr>
      <vt:lpstr>The Fundamental Forces in Nature</vt:lpstr>
      <vt:lpstr>Classification of Particles</vt:lpstr>
      <vt:lpstr>PowerPoint Presentation</vt:lpstr>
      <vt:lpstr>Protons and neutrons are made up of 3 quarks, no more, no less, always 3.</vt:lpstr>
      <vt:lpstr>PowerPoint Presentation</vt:lpstr>
      <vt:lpstr>PowerPoint Presentation</vt:lpstr>
      <vt:lpstr>A lithium atom consists of 3 protons, 4 neutrons, and 3 electrons. What is the total number of quarks and leptons in this atom? </vt:lpstr>
      <vt:lpstr>Which combination of quarks could produce a neutral baryon? </vt:lpstr>
      <vt:lpstr>What is the electric charge on a particle having quark composition ubb?</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Physics</dc:title>
  <dc:creator>Marcy</dc:creator>
  <cp:lastModifiedBy>Randall, Richard</cp:lastModifiedBy>
  <cp:revision>99</cp:revision>
  <dcterms:created xsi:type="dcterms:W3CDTF">2010-05-17T21:55:51Z</dcterms:created>
  <dcterms:modified xsi:type="dcterms:W3CDTF">2016-09-16T20:56:57Z</dcterms:modified>
</cp:coreProperties>
</file>