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88"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408"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239F9D-D306-47E5-A519-EA4363C3E731}" type="datetimeFigureOut">
              <a:rPr lang="en-US" smtClean="0"/>
              <a:t>9/16/2016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9A0E22-1967-4980-B80F-9AD71A3897FD}" type="slidenum">
              <a:rPr lang="en-US" smtClean="0"/>
              <a:t>‹#›</a:t>
            </a:fld>
            <a:endParaRPr lang="en-US"/>
          </a:p>
        </p:txBody>
      </p:sp>
    </p:spTree>
    <p:extLst>
      <p:ext uri="{BB962C8B-B14F-4D97-AF65-F5344CB8AC3E}">
        <p14:creationId xmlns:p14="http://schemas.microsoft.com/office/powerpoint/2010/main" val="2568983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DB850BC-3509-47BD-B47A-C50278D90F3A}" type="slidenum">
              <a:rPr lang="en-US" altLang="en-US" smtClean="0"/>
              <a:pPr eaLnBrk="1" hangingPunct="1">
                <a:spcBef>
                  <a:spcPct val="0"/>
                </a:spcBef>
              </a:pPr>
              <a:t>2</a:t>
            </a:fld>
            <a:endParaRPr lang="en-US" altLang="en-US" smtClean="0"/>
          </a:p>
        </p:txBody>
      </p:sp>
      <p:sp>
        <p:nvSpPr>
          <p:cNvPr id="347139" name="Rectangle 2"/>
          <p:cNvSpPr>
            <a:spLocks noGrp="1" noRot="1" noChangeAspect="1" noChangeArrowheads="1" noTextEdit="1"/>
          </p:cNvSpPr>
          <p:nvPr>
            <p:ph type="sldImg"/>
          </p:nvPr>
        </p:nvSpPr>
        <p:spPr>
          <a:ln/>
        </p:spPr>
      </p:sp>
      <p:sp>
        <p:nvSpPr>
          <p:cNvPr id="34714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D5655AD-8AE9-4480-9690-E98FA8E7C29A}" type="slidenum">
              <a:rPr lang="en-US" altLang="en-US" smtClean="0"/>
              <a:pPr eaLnBrk="1" hangingPunct="1">
                <a:spcBef>
                  <a:spcPct val="0"/>
                </a:spcBef>
              </a:pPr>
              <a:t>3</a:t>
            </a:fld>
            <a:endParaRPr lang="en-US" altLang="en-US" smtClean="0"/>
          </a:p>
        </p:txBody>
      </p:sp>
      <p:sp>
        <p:nvSpPr>
          <p:cNvPr id="348163" name="Rectangle 2"/>
          <p:cNvSpPr>
            <a:spLocks noGrp="1" noRot="1" noChangeAspect="1" noChangeArrowheads="1" noTextEdit="1"/>
          </p:cNvSpPr>
          <p:nvPr>
            <p:ph type="sldImg"/>
          </p:nvPr>
        </p:nvSpPr>
        <p:spPr>
          <a:ln/>
        </p:spPr>
      </p:sp>
      <p:sp>
        <p:nvSpPr>
          <p:cNvPr id="34816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5CC656A-ED80-40DB-9F01-367C5DAB2D06}" type="slidenum">
              <a:rPr lang="en-US" altLang="en-US" smtClean="0"/>
              <a:pPr eaLnBrk="1" hangingPunct="1">
                <a:spcBef>
                  <a:spcPct val="0"/>
                </a:spcBef>
              </a:pPr>
              <a:t>4</a:t>
            </a:fld>
            <a:endParaRPr lang="en-US" altLang="en-US" smtClean="0"/>
          </a:p>
        </p:txBody>
      </p:sp>
      <p:sp>
        <p:nvSpPr>
          <p:cNvPr id="349187" name="Rectangle 2"/>
          <p:cNvSpPr>
            <a:spLocks noGrp="1" noRot="1" noChangeAspect="1" noChangeArrowheads="1" noTextEdit="1"/>
          </p:cNvSpPr>
          <p:nvPr>
            <p:ph type="sldImg"/>
          </p:nvPr>
        </p:nvSpPr>
        <p:spPr>
          <a:ln/>
        </p:spPr>
      </p:sp>
      <p:sp>
        <p:nvSpPr>
          <p:cNvPr id="34918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4478FD1-6DA0-40F7-9C8C-FD0EBE13AB3F}" type="slidenum">
              <a:rPr lang="en-US" altLang="en-US" smtClean="0"/>
              <a:pPr eaLnBrk="1" hangingPunct="1">
                <a:spcBef>
                  <a:spcPct val="0"/>
                </a:spcBef>
              </a:pPr>
              <a:t>5</a:t>
            </a:fld>
            <a:endParaRPr lang="en-US" altLang="en-US" smtClean="0"/>
          </a:p>
        </p:txBody>
      </p:sp>
      <p:sp>
        <p:nvSpPr>
          <p:cNvPr id="350211" name="Rectangle 2"/>
          <p:cNvSpPr>
            <a:spLocks noGrp="1" noRot="1" noChangeAspect="1" noChangeArrowheads="1" noTextEdit="1"/>
          </p:cNvSpPr>
          <p:nvPr>
            <p:ph type="sldImg"/>
          </p:nvPr>
        </p:nvSpPr>
        <p:spPr>
          <a:ln/>
        </p:spPr>
      </p:sp>
      <p:sp>
        <p:nvSpPr>
          <p:cNvPr id="35021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3BB7851-7201-43B0-B6A6-4D3896482357}" type="slidenum">
              <a:rPr lang="en-US" altLang="en-US" smtClean="0"/>
              <a:pPr eaLnBrk="1" hangingPunct="1">
                <a:spcBef>
                  <a:spcPct val="0"/>
                </a:spcBef>
              </a:pPr>
              <a:t>6</a:t>
            </a:fld>
            <a:endParaRPr lang="en-US" altLang="en-US" smtClean="0"/>
          </a:p>
        </p:txBody>
      </p:sp>
      <p:sp>
        <p:nvSpPr>
          <p:cNvPr id="351235" name="Rectangle 2"/>
          <p:cNvSpPr>
            <a:spLocks noGrp="1" noRot="1" noChangeAspect="1" noChangeArrowheads="1" noTextEdit="1"/>
          </p:cNvSpPr>
          <p:nvPr>
            <p:ph type="sldImg"/>
          </p:nvPr>
        </p:nvSpPr>
        <p:spPr>
          <a:ln/>
        </p:spPr>
      </p:sp>
      <p:sp>
        <p:nvSpPr>
          <p:cNvPr id="35123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55D291D-7BA0-4178-B509-DA2602F2A045}" type="slidenum">
              <a:rPr lang="en-US" altLang="en-US" smtClean="0"/>
              <a:pPr eaLnBrk="1" hangingPunct="1">
                <a:spcBef>
                  <a:spcPct val="0"/>
                </a:spcBef>
              </a:pPr>
              <a:t>7</a:t>
            </a:fld>
            <a:endParaRPr lang="en-US" altLang="en-US" smtClean="0"/>
          </a:p>
        </p:txBody>
      </p:sp>
      <p:sp>
        <p:nvSpPr>
          <p:cNvPr id="352259" name="Rectangle 2"/>
          <p:cNvSpPr>
            <a:spLocks noGrp="1" noRot="1" noChangeAspect="1" noChangeArrowheads="1" noTextEdit="1"/>
          </p:cNvSpPr>
          <p:nvPr>
            <p:ph type="sldImg"/>
          </p:nvPr>
        </p:nvSpPr>
        <p:spPr>
          <a:ln/>
        </p:spPr>
      </p:sp>
      <p:sp>
        <p:nvSpPr>
          <p:cNvPr id="35226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F159DB48-20BE-4B85-9544-6C18D33F7A10}" type="slidenum">
              <a:rPr lang="en-US" altLang="en-US" smtClean="0"/>
              <a:pPr eaLnBrk="1" hangingPunct="1">
                <a:spcBef>
                  <a:spcPct val="0"/>
                </a:spcBef>
              </a:pPr>
              <a:t>8</a:t>
            </a:fld>
            <a:endParaRPr lang="en-US" altLang="en-US" smtClean="0"/>
          </a:p>
        </p:txBody>
      </p:sp>
      <p:sp>
        <p:nvSpPr>
          <p:cNvPr id="353283" name="Rectangle 2"/>
          <p:cNvSpPr>
            <a:spLocks noGrp="1" noRot="1" noChangeAspect="1" noChangeArrowheads="1" noTextEdit="1"/>
          </p:cNvSpPr>
          <p:nvPr>
            <p:ph type="sldImg"/>
          </p:nvPr>
        </p:nvSpPr>
        <p:spPr>
          <a:ln/>
        </p:spPr>
      </p:sp>
      <p:sp>
        <p:nvSpPr>
          <p:cNvPr id="35328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551C281-5820-4C8F-86A0-A8AFDE5BFA6A}" type="slidenum">
              <a:rPr lang="en-US" altLang="en-US" smtClean="0"/>
              <a:pPr eaLnBrk="1" hangingPunct="1">
                <a:spcBef>
                  <a:spcPct val="0"/>
                </a:spcBef>
              </a:pPr>
              <a:t>9</a:t>
            </a:fld>
            <a:endParaRPr lang="en-US" altLang="en-US" smtClean="0"/>
          </a:p>
        </p:txBody>
      </p:sp>
      <p:sp>
        <p:nvSpPr>
          <p:cNvPr id="354307" name="Rectangle 2"/>
          <p:cNvSpPr>
            <a:spLocks noGrp="1" noRot="1" noChangeAspect="1" noChangeArrowheads="1" noTextEdit="1"/>
          </p:cNvSpPr>
          <p:nvPr>
            <p:ph type="sldImg"/>
          </p:nvPr>
        </p:nvSpPr>
        <p:spPr>
          <a:ln/>
        </p:spPr>
      </p:sp>
      <p:sp>
        <p:nvSpPr>
          <p:cNvPr id="3543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2F1849A-585F-45C9-A02F-AA6015730B4F}" type="slidenum">
              <a:rPr lang="en-US" altLang="en-US" smtClean="0"/>
              <a:pPr eaLnBrk="1" hangingPunct="1">
                <a:spcBef>
                  <a:spcPct val="0"/>
                </a:spcBef>
              </a:pPr>
              <a:t>11</a:t>
            </a:fld>
            <a:endParaRPr lang="en-US" altLang="en-US" smtClean="0"/>
          </a:p>
        </p:txBody>
      </p:sp>
      <p:sp>
        <p:nvSpPr>
          <p:cNvPr id="355331" name="Rectangle 2"/>
          <p:cNvSpPr>
            <a:spLocks noGrp="1" noRot="1" noChangeAspect="1" noChangeArrowheads="1" noTextEdit="1"/>
          </p:cNvSpPr>
          <p:nvPr>
            <p:ph type="sldImg"/>
          </p:nvPr>
        </p:nvSpPr>
        <p:spPr>
          <a:ln/>
        </p:spPr>
      </p:sp>
      <p:sp>
        <p:nvSpPr>
          <p:cNvPr id="35533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99024470-73BF-418B-921F-E4906B33B65D}" type="slidenum">
              <a:rPr lang="en-US" altLang="en-US" smtClean="0"/>
              <a:pPr eaLnBrk="1" hangingPunct="1">
                <a:spcBef>
                  <a:spcPct val="0"/>
                </a:spcBef>
              </a:pPr>
              <a:t>12</a:t>
            </a:fld>
            <a:endParaRPr lang="en-US" altLang="en-US" smtClean="0"/>
          </a:p>
        </p:txBody>
      </p:sp>
      <p:sp>
        <p:nvSpPr>
          <p:cNvPr id="356355" name="Rectangle 2"/>
          <p:cNvSpPr>
            <a:spLocks noGrp="1" noRot="1" noChangeAspect="1" noChangeArrowheads="1" noTextEdit="1"/>
          </p:cNvSpPr>
          <p:nvPr>
            <p:ph type="sldImg"/>
          </p:nvPr>
        </p:nvSpPr>
        <p:spPr>
          <a:ln/>
        </p:spPr>
      </p:sp>
      <p:sp>
        <p:nvSpPr>
          <p:cNvPr id="35635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94646F1-F07F-4C5B-BDD1-31903F071B04}" type="slidenum">
              <a:rPr lang="en-US" altLang="en-US" smtClean="0"/>
              <a:pPr eaLnBrk="1" hangingPunct="1">
                <a:spcBef>
                  <a:spcPct val="0"/>
                </a:spcBef>
              </a:pPr>
              <a:t>13</a:t>
            </a:fld>
            <a:endParaRPr lang="en-US" altLang="en-US" smtClean="0"/>
          </a:p>
        </p:txBody>
      </p:sp>
      <p:sp>
        <p:nvSpPr>
          <p:cNvPr id="357379" name="Rectangle 2"/>
          <p:cNvSpPr>
            <a:spLocks noGrp="1" noRot="1" noChangeAspect="1" noChangeArrowheads="1" noTextEdit="1"/>
          </p:cNvSpPr>
          <p:nvPr>
            <p:ph type="sldImg"/>
          </p:nvPr>
        </p:nvSpPr>
        <p:spPr>
          <a:ln/>
        </p:spPr>
      </p:sp>
      <p:sp>
        <p:nvSpPr>
          <p:cNvPr id="35738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0DF2FCB-CF54-473A-BFFD-3EE2678A45FD}" type="slidenum">
              <a:rPr lang="en-US" altLang="en-US" smtClean="0"/>
              <a:pPr eaLnBrk="1" hangingPunct="1">
                <a:spcBef>
                  <a:spcPct val="0"/>
                </a:spcBef>
              </a:pPr>
              <a:t>14</a:t>
            </a:fld>
            <a:endParaRPr lang="en-US" altLang="en-US" smtClean="0"/>
          </a:p>
        </p:txBody>
      </p:sp>
      <p:sp>
        <p:nvSpPr>
          <p:cNvPr id="358403" name="Rectangle 2"/>
          <p:cNvSpPr>
            <a:spLocks noGrp="1" noRot="1" noChangeAspect="1" noChangeArrowheads="1" noTextEdit="1"/>
          </p:cNvSpPr>
          <p:nvPr>
            <p:ph type="sldImg"/>
          </p:nvPr>
        </p:nvSpPr>
        <p:spPr>
          <a:ln/>
        </p:spPr>
      </p:sp>
      <p:sp>
        <p:nvSpPr>
          <p:cNvPr id="35840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0ACCA4A-2910-4650-9988-B8CA34E5CDBC}" type="slidenum">
              <a:rPr lang="en-US" altLang="en-US" smtClean="0"/>
              <a:pPr eaLnBrk="1" hangingPunct="1">
                <a:spcBef>
                  <a:spcPct val="0"/>
                </a:spcBef>
              </a:pPr>
              <a:t>15</a:t>
            </a:fld>
            <a:endParaRPr lang="en-US" altLang="en-US" smtClean="0"/>
          </a:p>
        </p:txBody>
      </p:sp>
      <p:sp>
        <p:nvSpPr>
          <p:cNvPr id="359427" name="Rectangle 2"/>
          <p:cNvSpPr>
            <a:spLocks noGrp="1" noRot="1" noChangeAspect="1" noChangeArrowheads="1" noTextEdit="1"/>
          </p:cNvSpPr>
          <p:nvPr>
            <p:ph type="sldImg"/>
          </p:nvPr>
        </p:nvSpPr>
        <p:spPr>
          <a:ln/>
        </p:spPr>
      </p:sp>
      <p:sp>
        <p:nvSpPr>
          <p:cNvPr id="35942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56249D8-9336-41A2-B591-C450041EB133}" type="slidenum">
              <a:rPr lang="en-US" altLang="en-US" smtClean="0"/>
              <a:pPr eaLnBrk="1" hangingPunct="1">
                <a:spcBef>
                  <a:spcPct val="0"/>
                </a:spcBef>
              </a:pPr>
              <a:t>16</a:t>
            </a:fld>
            <a:endParaRPr lang="en-US" altLang="en-US" smtClean="0"/>
          </a:p>
        </p:txBody>
      </p:sp>
      <p:sp>
        <p:nvSpPr>
          <p:cNvPr id="360451" name="Rectangle 2"/>
          <p:cNvSpPr>
            <a:spLocks noGrp="1" noRot="1" noChangeAspect="1" noChangeArrowheads="1" noTextEdit="1"/>
          </p:cNvSpPr>
          <p:nvPr>
            <p:ph type="sldImg"/>
          </p:nvPr>
        </p:nvSpPr>
        <p:spPr>
          <a:ln/>
        </p:spPr>
      </p:sp>
      <p:sp>
        <p:nvSpPr>
          <p:cNvPr id="36045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F817026-D6D4-4299-9479-96D1A201EB08}" type="slidenum">
              <a:rPr lang="en-US" altLang="en-US" smtClean="0"/>
              <a:pPr eaLnBrk="1" hangingPunct="1">
                <a:spcBef>
                  <a:spcPct val="0"/>
                </a:spcBef>
              </a:pPr>
              <a:t>17</a:t>
            </a:fld>
            <a:endParaRPr lang="en-US" altLang="en-US" smtClean="0"/>
          </a:p>
        </p:txBody>
      </p:sp>
      <p:sp>
        <p:nvSpPr>
          <p:cNvPr id="361475" name="Rectangle 2"/>
          <p:cNvSpPr>
            <a:spLocks noGrp="1" noRot="1" noChangeAspect="1" noChangeArrowheads="1" noTextEdit="1"/>
          </p:cNvSpPr>
          <p:nvPr>
            <p:ph type="sldImg"/>
          </p:nvPr>
        </p:nvSpPr>
        <p:spPr>
          <a:ln/>
        </p:spPr>
      </p:sp>
      <p:sp>
        <p:nvSpPr>
          <p:cNvPr id="36147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1E058E5-3506-41A5-B61B-11FC105A5C02}" type="slidenum">
              <a:rPr lang="en-US" altLang="en-US" smtClean="0"/>
              <a:pPr eaLnBrk="1" hangingPunct="1">
                <a:spcBef>
                  <a:spcPct val="0"/>
                </a:spcBef>
              </a:pPr>
              <a:t>18</a:t>
            </a:fld>
            <a:endParaRPr lang="en-US" altLang="en-US" smtClean="0"/>
          </a:p>
        </p:txBody>
      </p:sp>
      <p:sp>
        <p:nvSpPr>
          <p:cNvPr id="362499" name="Rectangle 2"/>
          <p:cNvSpPr>
            <a:spLocks noGrp="1" noRot="1" noChangeAspect="1" noChangeArrowheads="1" noTextEdit="1"/>
          </p:cNvSpPr>
          <p:nvPr>
            <p:ph type="sldImg"/>
          </p:nvPr>
        </p:nvSpPr>
        <p:spPr>
          <a:ln/>
        </p:spPr>
      </p:sp>
      <p:sp>
        <p:nvSpPr>
          <p:cNvPr id="36250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FB3831FE-F94D-4766-BC26-F17BB3A3EC28}" type="slidenum">
              <a:rPr lang="en-US" altLang="en-US" smtClean="0"/>
              <a:pPr eaLnBrk="1" hangingPunct="1">
                <a:spcBef>
                  <a:spcPct val="0"/>
                </a:spcBef>
              </a:pPr>
              <a:t>19</a:t>
            </a:fld>
            <a:endParaRPr lang="en-US" altLang="en-US" smtClean="0"/>
          </a:p>
        </p:txBody>
      </p:sp>
      <p:sp>
        <p:nvSpPr>
          <p:cNvPr id="363523" name="Rectangle 2"/>
          <p:cNvSpPr>
            <a:spLocks noGrp="1" noRot="1" noChangeAspect="1" noChangeArrowheads="1" noTextEdit="1"/>
          </p:cNvSpPr>
          <p:nvPr>
            <p:ph type="sldImg"/>
          </p:nvPr>
        </p:nvSpPr>
        <p:spPr>
          <a:ln/>
        </p:spPr>
      </p:sp>
      <p:sp>
        <p:nvSpPr>
          <p:cNvPr id="36352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6BA53F7-8BE1-40EC-998F-AD824249C250}" type="slidenum">
              <a:rPr lang="en-US" altLang="en-US" smtClean="0"/>
              <a:pPr eaLnBrk="1" hangingPunct="1">
                <a:spcBef>
                  <a:spcPct val="0"/>
                </a:spcBef>
              </a:pPr>
              <a:t>20</a:t>
            </a:fld>
            <a:endParaRPr lang="en-US" altLang="en-US" smtClean="0"/>
          </a:p>
        </p:txBody>
      </p:sp>
      <p:sp>
        <p:nvSpPr>
          <p:cNvPr id="364547" name="Rectangle 2"/>
          <p:cNvSpPr>
            <a:spLocks noGrp="1" noRot="1" noChangeAspect="1" noChangeArrowheads="1" noTextEdit="1"/>
          </p:cNvSpPr>
          <p:nvPr>
            <p:ph type="sldImg"/>
          </p:nvPr>
        </p:nvSpPr>
        <p:spPr>
          <a:ln/>
        </p:spPr>
      </p:sp>
      <p:sp>
        <p:nvSpPr>
          <p:cNvPr id="36454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BFEB68DD-2002-430C-97B9-83C185DD9227}" type="slidenum">
              <a:rPr lang="en-US" altLang="en-US" smtClean="0"/>
              <a:pPr eaLnBrk="1" hangingPunct="1">
                <a:spcBef>
                  <a:spcPct val="0"/>
                </a:spcBef>
              </a:pPr>
              <a:t>21</a:t>
            </a:fld>
            <a:endParaRPr lang="en-US" altLang="en-US" smtClean="0"/>
          </a:p>
        </p:txBody>
      </p:sp>
      <p:sp>
        <p:nvSpPr>
          <p:cNvPr id="365571" name="Rectangle 2"/>
          <p:cNvSpPr>
            <a:spLocks noGrp="1" noRot="1" noChangeAspect="1" noChangeArrowheads="1" noTextEdit="1"/>
          </p:cNvSpPr>
          <p:nvPr>
            <p:ph type="sldImg"/>
          </p:nvPr>
        </p:nvSpPr>
        <p:spPr>
          <a:ln/>
        </p:spPr>
      </p:sp>
      <p:sp>
        <p:nvSpPr>
          <p:cNvPr id="36557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AAE5601-DFE1-48A3-8620-0402F0C39A1B}" type="slidenum">
              <a:rPr lang="en-US" altLang="en-US" smtClean="0"/>
              <a:pPr eaLnBrk="1" hangingPunct="1">
                <a:spcBef>
                  <a:spcPct val="0"/>
                </a:spcBef>
              </a:pPr>
              <a:t>22</a:t>
            </a:fld>
            <a:endParaRPr lang="en-US" altLang="en-US" smtClean="0"/>
          </a:p>
        </p:txBody>
      </p:sp>
      <p:sp>
        <p:nvSpPr>
          <p:cNvPr id="366595" name="Rectangle 2"/>
          <p:cNvSpPr>
            <a:spLocks noGrp="1" noRot="1" noChangeAspect="1" noChangeArrowheads="1" noTextEdit="1"/>
          </p:cNvSpPr>
          <p:nvPr>
            <p:ph type="sldImg"/>
          </p:nvPr>
        </p:nvSpPr>
        <p:spPr>
          <a:ln/>
        </p:spPr>
      </p:sp>
      <p:sp>
        <p:nvSpPr>
          <p:cNvPr id="36659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B87559C-5E80-4FE3-B7AF-D34659E3FE9F}" type="slidenum">
              <a:rPr lang="en-US" altLang="en-US" smtClean="0"/>
              <a:pPr eaLnBrk="1" hangingPunct="1">
                <a:spcBef>
                  <a:spcPct val="0"/>
                </a:spcBef>
              </a:pPr>
              <a:t>23</a:t>
            </a:fld>
            <a:endParaRPr lang="en-US" altLang="en-US" smtClean="0"/>
          </a:p>
        </p:txBody>
      </p:sp>
      <p:sp>
        <p:nvSpPr>
          <p:cNvPr id="367619" name="Rectangle 2"/>
          <p:cNvSpPr>
            <a:spLocks noGrp="1" noRot="1" noChangeAspect="1" noChangeArrowheads="1" noTextEdit="1"/>
          </p:cNvSpPr>
          <p:nvPr>
            <p:ph type="sldImg"/>
          </p:nvPr>
        </p:nvSpPr>
        <p:spPr>
          <a:ln/>
        </p:spPr>
      </p:sp>
      <p:sp>
        <p:nvSpPr>
          <p:cNvPr id="36762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19953E2-6337-4063-AD95-CA8930C68252}"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476CD-C35A-4685-87AB-69FFD15B01F9}" type="slidenum">
              <a:rPr lang="en-US" smtClean="0"/>
              <a:t>‹#›</a:t>
            </a:fld>
            <a:endParaRPr lang="en-US"/>
          </a:p>
        </p:txBody>
      </p:sp>
    </p:spTree>
    <p:extLst>
      <p:ext uri="{BB962C8B-B14F-4D97-AF65-F5344CB8AC3E}">
        <p14:creationId xmlns:p14="http://schemas.microsoft.com/office/powerpoint/2010/main" val="824647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9953E2-6337-4063-AD95-CA8930C68252}"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476CD-C35A-4685-87AB-69FFD15B01F9}" type="slidenum">
              <a:rPr lang="en-US" smtClean="0"/>
              <a:t>‹#›</a:t>
            </a:fld>
            <a:endParaRPr lang="en-US"/>
          </a:p>
        </p:txBody>
      </p:sp>
    </p:spTree>
    <p:extLst>
      <p:ext uri="{BB962C8B-B14F-4D97-AF65-F5344CB8AC3E}">
        <p14:creationId xmlns:p14="http://schemas.microsoft.com/office/powerpoint/2010/main" val="2650152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9953E2-6337-4063-AD95-CA8930C68252}"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476CD-C35A-4685-87AB-69FFD15B01F9}" type="slidenum">
              <a:rPr lang="en-US" smtClean="0"/>
              <a:t>‹#›</a:t>
            </a:fld>
            <a:endParaRPr lang="en-US"/>
          </a:p>
        </p:txBody>
      </p:sp>
    </p:spTree>
    <p:extLst>
      <p:ext uri="{BB962C8B-B14F-4D97-AF65-F5344CB8AC3E}">
        <p14:creationId xmlns:p14="http://schemas.microsoft.com/office/powerpoint/2010/main" val="319094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19953E2-6337-4063-AD95-CA8930C68252}" type="datetimeFigureOut">
              <a:rPr lang="en-US" smtClean="0"/>
              <a:t>9/16/2016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4476CD-C35A-4685-87AB-69FFD15B01F9}" type="slidenum">
              <a:rPr lang="en-US" smtClean="0"/>
              <a:t>‹#›</a:t>
            </a:fld>
            <a:endParaRPr lang="en-US"/>
          </a:p>
        </p:txBody>
      </p:sp>
    </p:spTree>
    <p:extLst>
      <p:ext uri="{BB962C8B-B14F-4D97-AF65-F5344CB8AC3E}">
        <p14:creationId xmlns:p14="http://schemas.microsoft.com/office/powerpoint/2010/main" val="3594002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19953E2-6337-4063-AD95-CA8930C68252}" type="datetimeFigureOut">
              <a:rPr lang="en-US" smtClean="0"/>
              <a:t>9/16/2016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4476CD-C35A-4685-87AB-69FFD15B01F9}" type="slidenum">
              <a:rPr lang="en-US" smtClean="0"/>
              <a:t>‹#›</a:t>
            </a:fld>
            <a:endParaRPr lang="en-US"/>
          </a:p>
        </p:txBody>
      </p:sp>
    </p:spTree>
    <p:extLst>
      <p:ext uri="{BB962C8B-B14F-4D97-AF65-F5344CB8AC3E}">
        <p14:creationId xmlns:p14="http://schemas.microsoft.com/office/powerpoint/2010/main" val="87782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9953E2-6337-4063-AD95-CA8930C68252}" type="datetimeFigureOut">
              <a:rPr lang="en-US" smtClean="0"/>
              <a:t>9/16/2016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4476CD-C35A-4685-87AB-69FFD15B01F9}" type="slidenum">
              <a:rPr lang="en-US" smtClean="0"/>
              <a:t>‹#›</a:t>
            </a:fld>
            <a:endParaRPr lang="en-US"/>
          </a:p>
        </p:txBody>
      </p:sp>
    </p:spTree>
    <p:extLst>
      <p:ext uri="{BB962C8B-B14F-4D97-AF65-F5344CB8AC3E}">
        <p14:creationId xmlns:p14="http://schemas.microsoft.com/office/powerpoint/2010/main" val="282297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9953E2-6337-4063-AD95-CA8930C68252}" type="datetimeFigureOut">
              <a:rPr lang="en-US" smtClean="0"/>
              <a:t>9/16/2016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4476CD-C35A-4685-87AB-69FFD15B01F9}" type="slidenum">
              <a:rPr lang="en-US" smtClean="0"/>
              <a:t>‹#›</a:t>
            </a:fld>
            <a:endParaRPr lang="en-US"/>
          </a:p>
        </p:txBody>
      </p:sp>
    </p:spTree>
    <p:extLst>
      <p:ext uri="{BB962C8B-B14F-4D97-AF65-F5344CB8AC3E}">
        <p14:creationId xmlns:p14="http://schemas.microsoft.com/office/powerpoint/2010/main" val="340205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9953E2-6337-4063-AD95-CA8930C68252}" type="datetimeFigureOut">
              <a:rPr lang="en-US" smtClean="0"/>
              <a:t>9/16/2016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4476CD-C35A-4685-87AB-69FFD15B01F9}" type="slidenum">
              <a:rPr lang="en-US" smtClean="0"/>
              <a:t>‹#›</a:t>
            </a:fld>
            <a:endParaRPr lang="en-US"/>
          </a:p>
        </p:txBody>
      </p:sp>
    </p:spTree>
    <p:extLst>
      <p:ext uri="{BB962C8B-B14F-4D97-AF65-F5344CB8AC3E}">
        <p14:creationId xmlns:p14="http://schemas.microsoft.com/office/powerpoint/2010/main" val="613457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9953E2-6337-4063-AD95-CA8930C68252}" type="datetimeFigureOut">
              <a:rPr lang="en-US" smtClean="0"/>
              <a:t>9/16/2016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4476CD-C35A-4685-87AB-69FFD15B01F9}" type="slidenum">
              <a:rPr lang="en-US" smtClean="0"/>
              <a:t>‹#›</a:t>
            </a:fld>
            <a:endParaRPr lang="en-US"/>
          </a:p>
        </p:txBody>
      </p:sp>
    </p:spTree>
    <p:extLst>
      <p:ext uri="{BB962C8B-B14F-4D97-AF65-F5344CB8AC3E}">
        <p14:creationId xmlns:p14="http://schemas.microsoft.com/office/powerpoint/2010/main" val="3922119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9953E2-6337-4063-AD95-CA8930C68252}"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476CD-C35A-4685-87AB-69FFD15B01F9}" type="slidenum">
              <a:rPr lang="en-US" smtClean="0"/>
              <a:t>‹#›</a:t>
            </a:fld>
            <a:endParaRPr lang="en-US"/>
          </a:p>
        </p:txBody>
      </p:sp>
    </p:spTree>
    <p:extLst>
      <p:ext uri="{BB962C8B-B14F-4D97-AF65-F5344CB8AC3E}">
        <p14:creationId xmlns:p14="http://schemas.microsoft.com/office/powerpoint/2010/main" val="54752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9953E2-6337-4063-AD95-CA8930C68252}"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4476CD-C35A-4685-87AB-69FFD15B01F9}" type="slidenum">
              <a:rPr lang="en-US" smtClean="0"/>
              <a:t>‹#›</a:t>
            </a:fld>
            <a:endParaRPr lang="en-US"/>
          </a:p>
        </p:txBody>
      </p:sp>
    </p:spTree>
    <p:extLst>
      <p:ext uri="{BB962C8B-B14F-4D97-AF65-F5344CB8AC3E}">
        <p14:creationId xmlns:p14="http://schemas.microsoft.com/office/powerpoint/2010/main" val="24323877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600200"/>
            <a:ext cx="4038600" cy="4525963"/>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BA59B6A0-3E61-4101-9BEC-936F0FA069A8}" type="slidenum">
              <a:rPr lang="en-US" altLang="en-US"/>
              <a:pPr>
                <a:defRPr/>
              </a:pPr>
              <a:t>‹#›</a:t>
            </a:fld>
            <a:endParaRPr lang="en-US" altLang="en-US"/>
          </a:p>
        </p:txBody>
      </p:sp>
    </p:spTree>
    <p:extLst>
      <p:ext uri="{BB962C8B-B14F-4D97-AF65-F5344CB8AC3E}">
        <p14:creationId xmlns:p14="http://schemas.microsoft.com/office/powerpoint/2010/main" val="3462118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457200" y="1600200"/>
            <a:ext cx="4038600" cy="4525963"/>
          </a:xfrm>
        </p:spPr>
        <p:txBody>
          <a:bodyPr/>
          <a:lstStyle/>
          <a:p>
            <a:pPr lvl="0"/>
            <a:endParaRPr lang="en-US" noProof="0" smtClean="0"/>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EA7F51FB-DCC0-41C6-A805-F96A1258D62F}" type="slidenum">
              <a:rPr lang="en-US" altLang="en-US"/>
              <a:pPr>
                <a:defRPr/>
              </a:pPr>
              <a:t>‹#›</a:t>
            </a:fld>
            <a:endParaRPr lang="en-US" altLang="en-US"/>
          </a:p>
        </p:txBody>
      </p:sp>
    </p:spTree>
    <p:extLst>
      <p:ext uri="{BB962C8B-B14F-4D97-AF65-F5344CB8AC3E}">
        <p14:creationId xmlns:p14="http://schemas.microsoft.com/office/powerpoint/2010/main" val="702270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9953E2-6337-4063-AD95-CA8930C68252}" type="datetimeFigureOut">
              <a:rPr lang="en-US" smtClean="0"/>
              <a:t>9/16/2016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4476CD-C35A-4685-87AB-69FFD15B01F9}" type="slidenum">
              <a:rPr lang="en-US" smtClean="0"/>
              <a:t>‹#›</a:t>
            </a:fld>
            <a:endParaRPr lang="en-US"/>
          </a:p>
        </p:txBody>
      </p:sp>
    </p:spTree>
    <p:extLst>
      <p:ext uri="{BB962C8B-B14F-4D97-AF65-F5344CB8AC3E}">
        <p14:creationId xmlns:p14="http://schemas.microsoft.com/office/powerpoint/2010/main" val="2545663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www.pbase.com/jsq/panorama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online.wsj.com/article/SB10001424052970204518504574417212362984366.html#video%3D81C56182-07AA-490A-BB32-60391DE4035D%26articleTabs%3Dvideo"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28600"/>
            <a:ext cx="7772400" cy="1470025"/>
          </a:xfrm>
        </p:spPr>
        <p:txBody>
          <a:bodyPr/>
          <a:lstStyle/>
          <a:p>
            <a:r>
              <a:rPr lang="en-US" dirty="0" smtClean="0"/>
              <a:t>Momentum and Impulse</a:t>
            </a:r>
            <a:endParaRPr lang="en-US" dirty="0"/>
          </a:p>
        </p:txBody>
      </p:sp>
      <p:sp>
        <p:nvSpPr>
          <p:cNvPr id="3" name="Subtitle 2"/>
          <p:cNvSpPr>
            <a:spLocks noGrp="1"/>
          </p:cNvSpPr>
          <p:nvPr>
            <p:ph type="subTitle" idx="1"/>
          </p:nvPr>
        </p:nvSpPr>
        <p:spPr>
          <a:xfrm>
            <a:off x="1371600" y="4495800"/>
            <a:ext cx="6400800" cy="1143000"/>
          </a:xfrm>
        </p:spPr>
        <p:txBody>
          <a:bodyPr/>
          <a:lstStyle/>
          <a:p>
            <a:r>
              <a:rPr lang="en-US" dirty="0" smtClean="0"/>
              <a:t>Conservation of Momentum</a:t>
            </a:r>
            <a:endParaRPr lang="en-US" dirty="0"/>
          </a:p>
        </p:txBody>
      </p:sp>
      <p:sp>
        <p:nvSpPr>
          <p:cNvPr id="4" name="AutoShape 2" descr="Image result for momentum and impuls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Image result for momentum and impuls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734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976387"/>
            <a:ext cx="6708449"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02314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457200" y="-76200"/>
            <a:ext cx="8229600" cy="1143000"/>
          </a:xfrm>
        </p:spPr>
        <p:txBody>
          <a:bodyPr/>
          <a:lstStyle/>
          <a:p>
            <a:pPr eaLnBrk="1" hangingPunct="1"/>
            <a:r>
              <a:rPr lang="en-US" altLang="en-US" smtClean="0"/>
              <a:t>Momentum</a:t>
            </a:r>
          </a:p>
        </p:txBody>
      </p:sp>
      <p:sp>
        <p:nvSpPr>
          <p:cNvPr id="611331" name="Rectangle 3"/>
          <p:cNvSpPr>
            <a:spLocks noGrp="1" noChangeArrowheads="1"/>
          </p:cNvSpPr>
          <p:nvPr>
            <p:ph type="body" sz="half" idx="1"/>
          </p:nvPr>
        </p:nvSpPr>
        <p:spPr>
          <a:xfrm>
            <a:off x="457200" y="990600"/>
            <a:ext cx="4038600" cy="4525962"/>
          </a:xfrm>
        </p:spPr>
        <p:txBody>
          <a:bodyPr>
            <a:normAutofit lnSpcReduction="10000"/>
          </a:bodyPr>
          <a:lstStyle/>
          <a:p>
            <a:pPr eaLnBrk="1" hangingPunct="1"/>
            <a:r>
              <a:rPr lang="en-US" altLang="en-US" sz="2800" dirty="0" smtClean="0"/>
              <a:t>Measures how hard it is to stop a moving object.</a:t>
            </a:r>
          </a:p>
          <a:p>
            <a:pPr eaLnBrk="1" hangingPunct="1"/>
            <a:r>
              <a:rPr lang="en-US" altLang="en-US" sz="2800" dirty="0" smtClean="0"/>
              <a:t>Momentum can be defined as </a:t>
            </a:r>
            <a:r>
              <a:rPr lang="en-US" altLang="en-US" sz="2800" dirty="0" smtClean="0">
                <a:solidFill>
                  <a:schemeClr val="accent2"/>
                </a:solidFill>
              </a:rPr>
              <a:t>"mass in motion."</a:t>
            </a:r>
            <a:r>
              <a:rPr lang="en-US" altLang="en-US" sz="2800" dirty="0" smtClean="0"/>
              <a:t> </a:t>
            </a:r>
          </a:p>
          <a:p>
            <a:pPr eaLnBrk="1" hangingPunct="1"/>
            <a:r>
              <a:rPr lang="en-US" altLang="en-US" sz="2800" dirty="0" smtClean="0"/>
              <a:t>All objects have mass; so if an object is moving, then it has momentum - it has its mass in motion. </a:t>
            </a:r>
          </a:p>
        </p:txBody>
      </p:sp>
      <p:pic>
        <p:nvPicPr>
          <p:cNvPr id="171012" name="Picture 6" descr="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249363"/>
            <a:ext cx="380523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35969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1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13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113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a:lstStyle/>
          <a:p>
            <a:pPr eaLnBrk="1" hangingPunct="1"/>
            <a:r>
              <a:rPr lang="en-US" altLang="en-US" sz="3200" smtClean="0"/>
              <a:t>So what are the variables that influence how much momentum an object has?</a:t>
            </a:r>
          </a:p>
        </p:txBody>
      </p:sp>
      <p:sp>
        <p:nvSpPr>
          <p:cNvPr id="612355" name="Rectangle 3"/>
          <p:cNvSpPr>
            <a:spLocks noGrp="1" noChangeArrowheads="1"/>
          </p:cNvSpPr>
          <p:nvPr>
            <p:ph type="body" idx="1"/>
          </p:nvPr>
        </p:nvSpPr>
        <p:spPr/>
        <p:txBody>
          <a:bodyPr/>
          <a:lstStyle/>
          <a:p>
            <a:pPr eaLnBrk="1" hangingPunct="1"/>
            <a:r>
              <a:rPr lang="en-US" altLang="en-US" smtClean="0"/>
              <a:t>The amount of momentum which an object has is dependent upon two variables: the mass of the object and the velocity of the object.</a:t>
            </a:r>
          </a:p>
          <a:p>
            <a:pPr algn="ctr" eaLnBrk="1" hangingPunct="1">
              <a:buFontTx/>
              <a:buNone/>
            </a:pPr>
            <a:r>
              <a:rPr lang="en-US" altLang="en-US" b="1" smtClean="0">
                <a:solidFill>
                  <a:srgbClr val="FF0000"/>
                </a:solidFill>
              </a:rPr>
              <a:t>  Momentum = mass • velocity</a:t>
            </a:r>
            <a:endParaRPr lang="en-US" altLang="en-US" b="1" smtClean="0">
              <a:solidFill>
                <a:srgbClr val="0099CC"/>
              </a:solidFill>
            </a:endParaRPr>
          </a:p>
          <a:p>
            <a:pPr eaLnBrk="1" hangingPunct="1"/>
            <a:r>
              <a:rPr lang="en-US" altLang="en-US" smtClean="0"/>
              <a:t>Momentum is the lower case "p". Thus, the above equation can be rewritten as</a:t>
            </a:r>
          </a:p>
          <a:p>
            <a:pPr algn="ctr" eaLnBrk="1" hangingPunct="1">
              <a:buFontTx/>
              <a:buNone/>
            </a:pPr>
            <a:r>
              <a:rPr lang="en-US" altLang="en-US" b="1" smtClean="0">
                <a:solidFill>
                  <a:srgbClr val="FF0000"/>
                </a:solidFill>
              </a:rPr>
              <a:t>p = mv</a:t>
            </a:r>
            <a:endParaRPr lang="en-US" altLang="en-US" smtClean="0"/>
          </a:p>
          <a:p>
            <a:pPr eaLnBrk="1" hangingPunct="1"/>
            <a:endParaRPr lang="en-US" altLang="en-US" smtClean="0"/>
          </a:p>
        </p:txBody>
      </p:sp>
    </p:spTree>
    <p:extLst>
      <p:ext uri="{BB962C8B-B14F-4D97-AF65-F5344CB8AC3E}">
        <p14:creationId xmlns:p14="http://schemas.microsoft.com/office/powerpoint/2010/main" val="16596776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23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123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1235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1235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457200" y="-228600"/>
            <a:ext cx="8229600" cy="1143000"/>
          </a:xfrm>
        </p:spPr>
        <p:txBody>
          <a:bodyPr/>
          <a:lstStyle/>
          <a:p>
            <a:pPr eaLnBrk="1" hangingPunct="1"/>
            <a:r>
              <a:rPr lang="en-US" altLang="en-US" sz="4000" smtClean="0"/>
              <a:t>Determine the momentum of a…</a:t>
            </a:r>
          </a:p>
        </p:txBody>
      </p:sp>
      <p:sp>
        <p:nvSpPr>
          <p:cNvPr id="614403" name="Rectangle 3"/>
          <p:cNvSpPr>
            <a:spLocks noGrp="1" noChangeArrowheads="1"/>
          </p:cNvSpPr>
          <p:nvPr>
            <p:ph type="body" idx="1"/>
          </p:nvPr>
        </p:nvSpPr>
        <p:spPr>
          <a:xfrm>
            <a:off x="457200" y="1096963"/>
            <a:ext cx="8229600" cy="4525962"/>
          </a:xfrm>
        </p:spPr>
        <p:txBody>
          <a:bodyPr/>
          <a:lstStyle/>
          <a:p>
            <a:pPr marL="609600" indent="-609600" eaLnBrk="1" hangingPunct="1">
              <a:buFontTx/>
              <a:buNone/>
            </a:pPr>
            <a:r>
              <a:rPr lang="en-US" altLang="en-US" smtClean="0"/>
              <a:t>a. 60-kg halfback moving eastward at 9 m/s.</a:t>
            </a:r>
          </a:p>
          <a:p>
            <a:pPr marL="609600" indent="-609600" eaLnBrk="1" hangingPunct="1">
              <a:buFontTx/>
              <a:buNone/>
            </a:pPr>
            <a:endParaRPr lang="en-US" altLang="en-US" smtClean="0"/>
          </a:p>
          <a:p>
            <a:pPr marL="609600" indent="-609600" eaLnBrk="1" hangingPunct="1">
              <a:buFontTx/>
              <a:buNone/>
            </a:pPr>
            <a:endParaRPr lang="en-US" altLang="en-US" smtClean="0"/>
          </a:p>
          <a:p>
            <a:pPr marL="609600" indent="-609600" eaLnBrk="1" hangingPunct="1">
              <a:buFontTx/>
              <a:buNone/>
            </a:pPr>
            <a:r>
              <a:rPr lang="en-US" altLang="en-US" smtClean="0"/>
              <a:t>b. 1000-kg car moving northward at 20 m/s.</a:t>
            </a:r>
          </a:p>
          <a:p>
            <a:pPr marL="609600" indent="-609600" eaLnBrk="1" hangingPunct="1">
              <a:buFontTx/>
              <a:buNone/>
            </a:pPr>
            <a:endParaRPr lang="en-US" altLang="en-US" smtClean="0"/>
          </a:p>
          <a:p>
            <a:pPr marL="609600" indent="-609600" eaLnBrk="1" hangingPunct="1">
              <a:buFontTx/>
              <a:buNone/>
            </a:pPr>
            <a:r>
              <a:rPr lang="en-US" altLang="en-US" smtClean="0"/>
              <a:t>c. Can the halfback and the car ever have the same momentum?  How?</a:t>
            </a:r>
          </a:p>
        </p:txBody>
      </p:sp>
      <p:sp>
        <p:nvSpPr>
          <p:cNvPr id="614404" name="Text Box 4"/>
          <p:cNvSpPr txBox="1">
            <a:spLocks noChangeArrowheads="1"/>
          </p:cNvSpPr>
          <p:nvPr/>
        </p:nvSpPr>
        <p:spPr bwMode="auto">
          <a:xfrm>
            <a:off x="2057400" y="2011363"/>
            <a:ext cx="5481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a:solidFill>
                  <a:srgbClr val="FF0000"/>
                </a:solidFill>
              </a:rPr>
              <a:t>p = mv = 60 kg (9 m/s) = 540 N</a:t>
            </a:r>
            <a:r>
              <a:rPr lang="en-US" altLang="en-US" sz="2400" b="1">
                <a:solidFill>
                  <a:srgbClr val="FF0000"/>
                </a:solidFill>
                <a:cs typeface="Arial" charset="0"/>
              </a:rPr>
              <a:t>•</a:t>
            </a:r>
            <a:r>
              <a:rPr lang="en-US" altLang="en-US" sz="2400" b="1">
                <a:solidFill>
                  <a:srgbClr val="FF0000"/>
                </a:solidFill>
              </a:rPr>
              <a:t>s east</a:t>
            </a:r>
          </a:p>
        </p:txBody>
      </p:sp>
      <p:sp>
        <p:nvSpPr>
          <p:cNvPr id="614405" name="Text Box 5"/>
          <p:cNvSpPr txBox="1">
            <a:spLocks noChangeArrowheads="1"/>
          </p:cNvSpPr>
          <p:nvPr/>
        </p:nvSpPr>
        <p:spPr bwMode="auto">
          <a:xfrm>
            <a:off x="1676400" y="3459163"/>
            <a:ext cx="6581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a:solidFill>
                  <a:srgbClr val="FF0000"/>
                </a:solidFill>
              </a:rPr>
              <a:t>p = mv = 1000 kg (20 m/s) = 20,000 N</a:t>
            </a:r>
            <a:r>
              <a:rPr lang="en-US" altLang="en-US" sz="2400" b="1">
                <a:solidFill>
                  <a:srgbClr val="FF0000"/>
                </a:solidFill>
                <a:cs typeface="Arial" charset="0"/>
              </a:rPr>
              <a:t>•</a:t>
            </a:r>
            <a:r>
              <a:rPr lang="en-US" altLang="en-US" sz="2400" b="1">
                <a:solidFill>
                  <a:srgbClr val="FF0000"/>
                </a:solidFill>
              </a:rPr>
              <a:t>s north</a:t>
            </a:r>
          </a:p>
        </p:txBody>
      </p:sp>
      <p:sp>
        <p:nvSpPr>
          <p:cNvPr id="614407" name="Text Box 7"/>
          <p:cNvSpPr txBox="1">
            <a:spLocks noChangeArrowheads="1"/>
          </p:cNvSpPr>
          <p:nvPr/>
        </p:nvSpPr>
        <p:spPr bwMode="auto">
          <a:xfrm>
            <a:off x="609600" y="5287963"/>
            <a:ext cx="82613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a:solidFill>
                  <a:srgbClr val="FF0000"/>
                </a:solidFill>
              </a:rPr>
              <a:t>The halfback can increase his velocity to 333 m/s, or the car can decrease </a:t>
            </a:r>
          </a:p>
          <a:p>
            <a:pPr eaLnBrk="1" hangingPunct="1">
              <a:spcBef>
                <a:spcPct val="0"/>
              </a:spcBef>
              <a:buFontTx/>
              <a:buNone/>
            </a:pPr>
            <a:r>
              <a:rPr lang="en-US" altLang="en-US" sz="1800" b="1">
                <a:solidFill>
                  <a:srgbClr val="FF0000"/>
                </a:solidFill>
              </a:rPr>
              <a:t>it’s velocity to .54 m/s</a:t>
            </a:r>
          </a:p>
        </p:txBody>
      </p:sp>
      <p:sp>
        <p:nvSpPr>
          <p:cNvPr id="173063" name="Text Box 8"/>
          <p:cNvSpPr txBox="1">
            <a:spLocks noChangeArrowheads="1"/>
          </p:cNvSpPr>
          <p:nvPr/>
        </p:nvSpPr>
        <p:spPr bwMode="auto">
          <a:xfrm>
            <a:off x="1371600" y="2544763"/>
            <a:ext cx="6838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a:solidFill>
                  <a:schemeClr val="accent2"/>
                </a:solidFill>
              </a:rPr>
              <a:t>Momentum is a vector and has the same direction as velocity</a:t>
            </a:r>
          </a:p>
        </p:txBody>
      </p:sp>
    </p:spTree>
    <p:extLst>
      <p:ext uri="{BB962C8B-B14F-4D97-AF65-F5344CB8AC3E}">
        <p14:creationId xmlns:p14="http://schemas.microsoft.com/office/powerpoint/2010/main" val="31846703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0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40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1440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4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04" grpId="0"/>
      <p:bldP spid="614405" grpId="0"/>
      <p:bldP spid="61440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381000" y="304800"/>
            <a:ext cx="8458200" cy="1143000"/>
          </a:xfrm>
        </p:spPr>
        <p:txBody>
          <a:bodyPr/>
          <a:lstStyle/>
          <a:p>
            <a:pPr eaLnBrk="1" hangingPunct="1"/>
            <a:r>
              <a:rPr lang="en-US" altLang="en-US" sz="3200" smtClean="0"/>
              <a:t>A car possesses 20,000 kg m/s of momentum. What would be the car's new momentum if ...</a:t>
            </a:r>
          </a:p>
        </p:txBody>
      </p:sp>
      <p:sp>
        <p:nvSpPr>
          <p:cNvPr id="615427" name="Rectangle 3"/>
          <p:cNvSpPr>
            <a:spLocks noGrp="1" noChangeArrowheads="1"/>
          </p:cNvSpPr>
          <p:nvPr>
            <p:ph type="body" idx="1"/>
          </p:nvPr>
        </p:nvSpPr>
        <p:spPr>
          <a:xfrm>
            <a:off x="533400" y="1981200"/>
            <a:ext cx="8229600" cy="4525963"/>
          </a:xfrm>
        </p:spPr>
        <p:txBody>
          <a:bodyPr/>
          <a:lstStyle/>
          <a:p>
            <a:pPr marL="609600" indent="-609600" eaLnBrk="1" hangingPunct="1">
              <a:buFontTx/>
              <a:buAutoNum type="alphaLcPeriod"/>
            </a:pPr>
            <a:r>
              <a:rPr lang="en-US" altLang="en-US" smtClean="0"/>
              <a:t>its velocity were doubled. </a:t>
            </a:r>
          </a:p>
          <a:p>
            <a:pPr marL="609600" indent="-609600" eaLnBrk="1" hangingPunct="1">
              <a:buFontTx/>
              <a:buAutoNum type="alphaLcPeriod"/>
            </a:pPr>
            <a:r>
              <a:rPr lang="en-US" altLang="en-US" smtClean="0"/>
              <a:t>its velocity were tripled.</a:t>
            </a:r>
          </a:p>
          <a:p>
            <a:pPr marL="609600" indent="-609600" eaLnBrk="1" hangingPunct="1">
              <a:buFontTx/>
              <a:buAutoNum type="alphaLcPeriod"/>
            </a:pPr>
            <a:r>
              <a:rPr lang="en-US" altLang="en-US" smtClean="0"/>
              <a:t>its mass were doubled (by adding more passengers and a greater load)</a:t>
            </a:r>
          </a:p>
          <a:p>
            <a:pPr marL="609600" indent="-609600" eaLnBrk="1" hangingPunct="1">
              <a:buFontTx/>
              <a:buAutoNum type="alphaLcPeriod"/>
            </a:pPr>
            <a:r>
              <a:rPr lang="en-US" altLang="en-US" smtClean="0"/>
              <a:t>both its velocity were doubled and its mass were doubled.</a:t>
            </a:r>
          </a:p>
          <a:p>
            <a:pPr marL="609600" indent="-609600" eaLnBrk="1" hangingPunct="1">
              <a:buFontTx/>
              <a:buNone/>
            </a:pPr>
            <a:endParaRPr lang="en-US" altLang="en-US" smtClean="0"/>
          </a:p>
        </p:txBody>
      </p:sp>
      <p:sp>
        <p:nvSpPr>
          <p:cNvPr id="615428" name="Text Box 4"/>
          <p:cNvSpPr txBox="1">
            <a:spLocks noChangeArrowheads="1"/>
          </p:cNvSpPr>
          <p:nvPr/>
        </p:nvSpPr>
        <p:spPr bwMode="auto">
          <a:xfrm>
            <a:off x="6003925" y="2093913"/>
            <a:ext cx="438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2p</a:t>
            </a:r>
          </a:p>
        </p:txBody>
      </p:sp>
      <p:sp>
        <p:nvSpPr>
          <p:cNvPr id="615429" name="Text Box 5"/>
          <p:cNvSpPr txBox="1">
            <a:spLocks noChangeArrowheads="1"/>
          </p:cNvSpPr>
          <p:nvPr/>
        </p:nvSpPr>
        <p:spPr bwMode="auto">
          <a:xfrm>
            <a:off x="5562600" y="2667000"/>
            <a:ext cx="438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3p</a:t>
            </a:r>
          </a:p>
        </p:txBody>
      </p:sp>
      <p:sp>
        <p:nvSpPr>
          <p:cNvPr id="615430" name="Text Box 6"/>
          <p:cNvSpPr txBox="1">
            <a:spLocks noChangeArrowheads="1"/>
          </p:cNvSpPr>
          <p:nvPr/>
        </p:nvSpPr>
        <p:spPr bwMode="auto">
          <a:xfrm>
            <a:off x="7086600" y="3733800"/>
            <a:ext cx="438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2p</a:t>
            </a:r>
          </a:p>
        </p:txBody>
      </p:sp>
      <p:sp>
        <p:nvSpPr>
          <p:cNvPr id="615431" name="Text Box 7"/>
          <p:cNvSpPr txBox="1">
            <a:spLocks noChangeArrowheads="1"/>
          </p:cNvSpPr>
          <p:nvPr/>
        </p:nvSpPr>
        <p:spPr bwMode="auto">
          <a:xfrm>
            <a:off x="5029200" y="4800600"/>
            <a:ext cx="438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4p</a:t>
            </a:r>
          </a:p>
        </p:txBody>
      </p:sp>
    </p:spTree>
    <p:extLst>
      <p:ext uri="{BB962C8B-B14F-4D97-AF65-F5344CB8AC3E}">
        <p14:creationId xmlns:p14="http://schemas.microsoft.com/office/powerpoint/2010/main" val="34181207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54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542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15427">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542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15427">
                                            <p:txEl>
                                              <p:pRg st="2" end="2"/>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543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615427">
                                            <p:txEl>
                                              <p:pRg st="3" end="3"/>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154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28" grpId="0"/>
      <p:bldP spid="615429" grpId="0"/>
      <p:bldP spid="615430" grpId="0"/>
      <p:bldP spid="6154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381000" y="533400"/>
            <a:ext cx="8229600" cy="1143000"/>
          </a:xfrm>
        </p:spPr>
        <p:txBody>
          <a:bodyPr>
            <a:normAutofit fontScale="90000"/>
          </a:bodyPr>
          <a:lstStyle/>
          <a:p>
            <a:pPr eaLnBrk="1" hangingPunct="1"/>
            <a:r>
              <a:rPr lang="en-US" altLang="en-US" sz="2800" smtClean="0"/>
              <a:t>A 100 kg football player runs straight down the field with a velocity of 4 m/s.  A 1 kg artillery shell leaves the barrel of a gun with a muzzle velocity of 500 m/s.  Which has the greater momentum?</a:t>
            </a:r>
          </a:p>
        </p:txBody>
      </p:sp>
      <p:sp>
        <p:nvSpPr>
          <p:cNvPr id="616452" name="Text Box 4"/>
          <p:cNvSpPr txBox="1">
            <a:spLocks noChangeArrowheads="1"/>
          </p:cNvSpPr>
          <p:nvPr/>
        </p:nvSpPr>
        <p:spPr bwMode="auto">
          <a:xfrm>
            <a:off x="593725" y="2274888"/>
            <a:ext cx="2768600" cy="265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a:solidFill>
                  <a:srgbClr val="FF0000"/>
                </a:solidFill>
              </a:rPr>
              <a:t>Football Player:</a:t>
            </a:r>
          </a:p>
          <a:p>
            <a:pPr eaLnBrk="1" hangingPunct="1">
              <a:spcBef>
                <a:spcPct val="0"/>
              </a:spcBef>
              <a:buFontTx/>
              <a:buNone/>
            </a:pPr>
            <a:endParaRPr lang="en-US" altLang="en-US" sz="2800">
              <a:solidFill>
                <a:srgbClr val="FF0000"/>
              </a:solidFill>
            </a:endParaRPr>
          </a:p>
          <a:p>
            <a:pPr eaLnBrk="1" hangingPunct="1">
              <a:spcBef>
                <a:spcPct val="0"/>
              </a:spcBef>
              <a:buFontTx/>
              <a:buNone/>
            </a:pPr>
            <a:r>
              <a:rPr lang="en-US" altLang="en-US" sz="2800">
                <a:solidFill>
                  <a:srgbClr val="FF0000"/>
                </a:solidFill>
              </a:rPr>
              <a:t>p = mv</a:t>
            </a:r>
          </a:p>
          <a:p>
            <a:pPr eaLnBrk="1" hangingPunct="1">
              <a:spcBef>
                <a:spcPct val="0"/>
              </a:spcBef>
              <a:buFontTx/>
              <a:buNone/>
            </a:pPr>
            <a:endParaRPr lang="en-US" altLang="en-US" sz="2800">
              <a:solidFill>
                <a:srgbClr val="FF0000"/>
              </a:solidFill>
            </a:endParaRPr>
          </a:p>
          <a:p>
            <a:pPr eaLnBrk="1" hangingPunct="1">
              <a:spcBef>
                <a:spcPct val="0"/>
              </a:spcBef>
              <a:buFontTx/>
              <a:buNone/>
            </a:pPr>
            <a:r>
              <a:rPr lang="en-US" altLang="en-US" sz="2800">
                <a:solidFill>
                  <a:srgbClr val="FF0000"/>
                </a:solidFill>
              </a:rPr>
              <a:t>p = 100kg(4m/s)</a:t>
            </a:r>
          </a:p>
          <a:p>
            <a:pPr eaLnBrk="1" hangingPunct="1">
              <a:spcBef>
                <a:spcPct val="0"/>
              </a:spcBef>
              <a:buFontTx/>
              <a:buNone/>
            </a:pPr>
            <a:r>
              <a:rPr lang="en-US" altLang="en-US" sz="2800">
                <a:solidFill>
                  <a:srgbClr val="FF0000"/>
                </a:solidFill>
              </a:rPr>
              <a:t>   = 400 N</a:t>
            </a:r>
            <a:r>
              <a:rPr lang="en-US" altLang="en-US" sz="2800">
                <a:solidFill>
                  <a:srgbClr val="FF0000"/>
                </a:solidFill>
                <a:cs typeface="Arial" charset="0"/>
              </a:rPr>
              <a:t>•</a:t>
            </a:r>
            <a:r>
              <a:rPr lang="en-US" altLang="en-US" sz="2800">
                <a:solidFill>
                  <a:srgbClr val="FF0000"/>
                </a:solidFill>
              </a:rPr>
              <a:t>s</a:t>
            </a:r>
            <a:r>
              <a:rPr lang="en-US" altLang="en-US" sz="2400" b="1">
                <a:solidFill>
                  <a:srgbClr val="FF0000"/>
                </a:solidFill>
              </a:rPr>
              <a:t> </a:t>
            </a:r>
          </a:p>
        </p:txBody>
      </p:sp>
      <p:sp>
        <p:nvSpPr>
          <p:cNvPr id="616453" name="Text Box 5"/>
          <p:cNvSpPr txBox="1">
            <a:spLocks noChangeArrowheads="1"/>
          </p:cNvSpPr>
          <p:nvPr/>
        </p:nvSpPr>
        <p:spPr bwMode="auto">
          <a:xfrm>
            <a:off x="4876800" y="2286000"/>
            <a:ext cx="2768600" cy="265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a:solidFill>
                  <a:srgbClr val="FF0000"/>
                </a:solidFill>
              </a:rPr>
              <a:t>Artillery Shell:</a:t>
            </a:r>
          </a:p>
          <a:p>
            <a:pPr eaLnBrk="1" hangingPunct="1">
              <a:spcBef>
                <a:spcPct val="0"/>
              </a:spcBef>
              <a:buFontTx/>
              <a:buNone/>
            </a:pPr>
            <a:endParaRPr lang="en-US" altLang="en-US" sz="2800">
              <a:solidFill>
                <a:srgbClr val="FF0000"/>
              </a:solidFill>
            </a:endParaRPr>
          </a:p>
          <a:p>
            <a:pPr eaLnBrk="1" hangingPunct="1">
              <a:spcBef>
                <a:spcPct val="0"/>
              </a:spcBef>
              <a:buFontTx/>
              <a:buNone/>
            </a:pPr>
            <a:r>
              <a:rPr lang="en-US" altLang="en-US" sz="2800">
                <a:solidFill>
                  <a:srgbClr val="FF0000"/>
                </a:solidFill>
              </a:rPr>
              <a:t>p = mv</a:t>
            </a:r>
          </a:p>
          <a:p>
            <a:pPr eaLnBrk="1" hangingPunct="1">
              <a:spcBef>
                <a:spcPct val="0"/>
              </a:spcBef>
              <a:buFontTx/>
              <a:buNone/>
            </a:pPr>
            <a:endParaRPr lang="en-US" altLang="en-US" sz="2800">
              <a:solidFill>
                <a:srgbClr val="FF0000"/>
              </a:solidFill>
            </a:endParaRPr>
          </a:p>
          <a:p>
            <a:pPr eaLnBrk="1" hangingPunct="1">
              <a:spcBef>
                <a:spcPct val="0"/>
              </a:spcBef>
              <a:buFontTx/>
              <a:buNone/>
            </a:pPr>
            <a:r>
              <a:rPr lang="en-US" altLang="en-US" sz="2800">
                <a:solidFill>
                  <a:srgbClr val="FF0000"/>
                </a:solidFill>
              </a:rPr>
              <a:t>p = 1kg(500m/s)</a:t>
            </a:r>
          </a:p>
          <a:p>
            <a:pPr eaLnBrk="1" hangingPunct="1">
              <a:spcBef>
                <a:spcPct val="0"/>
              </a:spcBef>
              <a:buFontTx/>
              <a:buNone/>
            </a:pPr>
            <a:r>
              <a:rPr lang="en-US" altLang="en-US" sz="2800">
                <a:solidFill>
                  <a:srgbClr val="FF0000"/>
                </a:solidFill>
              </a:rPr>
              <a:t>   = 500 N</a:t>
            </a:r>
            <a:r>
              <a:rPr lang="en-US" altLang="en-US" sz="2800">
                <a:solidFill>
                  <a:srgbClr val="FF0000"/>
                </a:solidFill>
                <a:cs typeface="Arial" charset="0"/>
              </a:rPr>
              <a:t>•</a:t>
            </a:r>
            <a:r>
              <a:rPr lang="en-US" altLang="en-US" sz="2800">
                <a:solidFill>
                  <a:srgbClr val="FF0000"/>
                </a:solidFill>
              </a:rPr>
              <a:t>s</a:t>
            </a:r>
            <a:r>
              <a:rPr lang="en-US" altLang="en-US" sz="2400" b="1">
                <a:solidFill>
                  <a:srgbClr val="FF0000"/>
                </a:solidFill>
              </a:rPr>
              <a:t> </a:t>
            </a:r>
          </a:p>
        </p:txBody>
      </p:sp>
      <p:sp>
        <p:nvSpPr>
          <p:cNvPr id="616454" name="Text Box 6"/>
          <p:cNvSpPr txBox="1">
            <a:spLocks noChangeArrowheads="1"/>
          </p:cNvSpPr>
          <p:nvPr/>
        </p:nvSpPr>
        <p:spPr bwMode="auto">
          <a:xfrm>
            <a:off x="609600" y="5029200"/>
            <a:ext cx="7575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In this case the lighter, or less massive, shell has the greater momentum.</a:t>
            </a:r>
          </a:p>
        </p:txBody>
      </p:sp>
    </p:spTree>
    <p:extLst>
      <p:ext uri="{BB962C8B-B14F-4D97-AF65-F5344CB8AC3E}">
        <p14:creationId xmlns:p14="http://schemas.microsoft.com/office/powerpoint/2010/main" val="21757551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645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645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64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452" grpId="0"/>
      <p:bldP spid="616453" grpId="0"/>
      <p:bldP spid="61645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1026"/>
          <p:cNvSpPr>
            <a:spLocks noGrp="1" noChangeArrowheads="1"/>
          </p:cNvSpPr>
          <p:nvPr>
            <p:ph type="title"/>
          </p:nvPr>
        </p:nvSpPr>
        <p:spPr>
          <a:xfrm>
            <a:off x="457200" y="-152400"/>
            <a:ext cx="8229600" cy="1143000"/>
          </a:xfrm>
        </p:spPr>
        <p:txBody>
          <a:bodyPr/>
          <a:lstStyle/>
          <a:p>
            <a:pPr eaLnBrk="1" hangingPunct="1"/>
            <a:r>
              <a:rPr lang="en-US" altLang="en-US" smtClean="0"/>
              <a:t>Impulse</a:t>
            </a:r>
          </a:p>
        </p:txBody>
      </p:sp>
      <p:sp>
        <p:nvSpPr>
          <p:cNvPr id="618499" name="Rectangle 1027"/>
          <p:cNvSpPr>
            <a:spLocks noGrp="1" noChangeArrowheads="1"/>
          </p:cNvSpPr>
          <p:nvPr>
            <p:ph type="body" sz="half" idx="2"/>
          </p:nvPr>
        </p:nvSpPr>
        <p:spPr>
          <a:xfrm>
            <a:off x="4648200" y="1173163"/>
            <a:ext cx="4038600" cy="4525962"/>
          </a:xfrm>
        </p:spPr>
        <p:txBody>
          <a:bodyPr/>
          <a:lstStyle/>
          <a:p>
            <a:pPr eaLnBrk="1" hangingPunct="1"/>
            <a:r>
              <a:rPr lang="en-US" altLang="en-US" sz="2800" smtClean="0"/>
              <a:t>The more momentum an object has, the harder it is to stop.</a:t>
            </a:r>
          </a:p>
          <a:p>
            <a:pPr eaLnBrk="1" hangingPunct="1"/>
            <a:r>
              <a:rPr lang="en-US" altLang="en-US" sz="2800" smtClean="0"/>
              <a:t>To stop such an object, it is necessary to apply a </a:t>
            </a:r>
            <a:r>
              <a:rPr lang="en-US" altLang="en-US" sz="2800" u="sng" smtClean="0">
                <a:solidFill>
                  <a:schemeClr val="accent2"/>
                </a:solidFill>
              </a:rPr>
              <a:t>force</a:t>
            </a:r>
            <a:r>
              <a:rPr lang="en-US" altLang="en-US" sz="2800" smtClean="0">
                <a:solidFill>
                  <a:schemeClr val="accent2"/>
                </a:solidFill>
              </a:rPr>
              <a:t> </a:t>
            </a:r>
            <a:r>
              <a:rPr lang="en-US" altLang="en-US" sz="2800" i="1" smtClean="0"/>
              <a:t>against</a:t>
            </a:r>
            <a:r>
              <a:rPr lang="en-US" altLang="en-US" sz="2800" smtClean="0"/>
              <a:t> its motion for a given period of time. </a:t>
            </a:r>
          </a:p>
          <a:p>
            <a:pPr eaLnBrk="1" hangingPunct="1">
              <a:buFontTx/>
              <a:buNone/>
            </a:pPr>
            <a:endParaRPr lang="en-US" altLang="en-US" sz="2800" smtClean="0"/>
          </a:p>
        </p:txBody>
      </p:sp>
      <p:pic>
        <p:nvPicPr>
          <p:cNvPr id="176132" name="Picture 1029" descr="football play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477963"/>
            <a:ext cx="3886200" cy="348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8503" name="Text Box 1031"/>
          <p:cNvSpPr txBox="1">
            <a:spLocks noChangeArrowheads="1"/>
          </p:cNvSpPr>
          <p:nvPr/>
        </p:nvSpPr>
        <p:spPr bwMode="auto">
          <a:xfrm>
            <a:off x="5867400" y="5059363"/>
            <a:ext cx="180816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4000">
                <a:solidFill>
                  <a:srgbClr val="FF0000"/>
                </a:solidFill>
              </a:rPr>
              <a:t>J = F</a:t>
            </a:r>
            <a:r>
              <a:rPr lang="en-US" altLang="en-US" sz="4000">
                <a:solidFill>
                  <a:srgbClr val="FF0000"/>
                </a:solidFill>
                <a:cs typeface="Arial" charset="0"/>
              </a:rPr>
              <a:t>Δ</a:t>
            </a:r>
            <a:r>
              <a:rPr lang="en-US" altLang="en-US" sz="4000">
                <a:solidFill>
                  <a:srgbClr val="FF0000"/>
                </a:solidFill>
              </a:rPr>
              <a:t>t</a:t>
            </a:r>
          </a:p>
        </p:txBody>
      </p:sp>
      <p:sp>
        <p:nvSpPr>
          <p:cNvPr id="176134" name="Text Box 1032"/>
          <p:cNvSpPr txBox="1">
            <a:spLocks noChangeArrowheads="1"/>
          </p:cNvSpPr>
          <p:nvPr/>
        </p:nvSpPr>
        <p:spPr bwMode="auto">
          <a:xfrm>
            <a:off x="2209800" y="5821363"/>
            <a:ext cx="6673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a:solidFill>
                  <a:schemeClr val="accent2"/>
                </a:solidFill>
              </a:rPr>
              <a:t>Impulse is a vector that has the same direction as the Force</a:t>
            </a:r>
          </a:p>
        </p:txBody>
      </p:sp>
    </p:spTree>
    <p:extLst>
      <p:ext uri="{BB962C8B-B14F-4D97-AF65-F5344CB8AC3E}">
        <p14:creationId xmlns:p14="http://schemas.microsoft.com/office/powerpoint/2010/main" val="15362997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84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184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85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50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3" name="Rectangle 1027"/>
          <p:cNvSpPr>
            <a:spLocks noGrp="1" noChangeArrowheads="1"/>
          </p:cNvSpPr>
          <p:nvPr>
            <p:ph type="body" sz="half" idx="1"/>
          </p:nvPr>
        </p:nvSpPr>
        <p:spPr>
          <a:xfrm>
            <a:off x="228600" y="533400"/>
            <a:ext cx="4038600" cy="2286000"/>
          </a:xfrm>
        </p:spPr>
        <p:txBody>
          <a:bodyPr/>
          <a:lstStyle/>
          <a:p>
            <a:pPr eaLnBrk="1" hangingPunct="1">
              <a:buFontTx/>
              <a:buNone/>
            </a:pPr>
            <a:r>
              <a:rPr lang="en-US" altLang="en-US" sz="2800" smtClean="0"/>
              <a:t>An object with momentum can be stopped if a </a:t>
            </a:r>
            <a:r>
              <a:rPr lang="en-US" altLang="en-US" sz="2800" smtClean="0">
                <a:solidFill>
                  <a:srgbClr val="FF0000"/>
                </a:solidFill>
              </a:rPr>
              <a:t>force</a:t>
            </a:r>
            <a:r>
              <a:rPr lang="en-US" altLang="en-US" sz="2800" smtClean="0"/>
              <a:t> is applied </a:t>
            </a:r>
            <a:r>
              <a:rPr lang="en-US" altLang="en-US" sz="2800" i="1" smtClean="0"/>
              <a:t>against </a:t>
            </a:r>
            <a:r>
              <a:rPr lang="en-US" altLang="en-US" sz="2800" smtClean="0"/>
              <a:t>it for a given amount of time.</a:t>
            </a:r>
          </a:p>
        </p:txBody>
      </p:sp>
      <p:sp>
        <p:nvSpPr>
          <p:cNvPr id="619527" name="Rectangle 1031"/>
          <p:cNvSpPr>
            <a:spLocks noChangeArrowheads="1"/>
          </p:cNvSpPr>
          <p:nvPr/>
        </p:nvSpPr>
        <p:spPr bwMode="auto">
          <a:xfrm>
            <a:off x="4572000" y="304800"/>
            <a:ext cx="40386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buFontTx/>
              <a:buNone/>
            </a:pPr>
            <a:r>
              <a:rPr lang="en-US" altLang="en-US" sz="2800"/>
              <a:t>A </a:t>
            </a:r>
            <a:r>
              <a:rPr lang="en-US" altLang="en-US" sz="2800">
                <a:solidFill>
                  <a:srgbClr val="FF0000"/>
                </a:solidFill>
              </a:rPr>
              <a:t>force</a:t>
            </a:r>
            <a:r>
              <a:rPr lang="en-US" altLang="en-US" sz="2800"/>
              <a:t> acting on an object causes it to accelerate.  This acceleration produces a change in the object’s velocity and thus it’s momentum.</a:t>
            </a:r>
          </a:p>
        </p:txBody>
      </p:sp>
      <p:sp>
        <p:nvSpPr>
          <p:cNvPr id="619528" name="Text Box 1032"/>
          <p:cNvSpPr txBox="1">
            <a:spLocks noChangeArrowheads="1"/>
          </p:cNvSpPr>
          <p:nvPr/>
        </p:nvSpPr>
        <p:spPr bwMode="auto">
          <a:xfrm>
            <a:off x="457200" y="2819400"/>
            <a:ext cx="1619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600">
                <a:solidFill>
                  <a:srgbClr val="FF0000"/>
                </a:solidFill>
              </a:rPr>
              <a:t>F = ma</a:t>
            </a:r>
          </a:p>
        </p:txBody>
      </p:sp>
      <p:sp>
        <p:nvSpPr>
          <p:cNvPr id="619529" name="Line 1033"/>
          <p:cNvSpPr>
            <a:spLocks noChangeShapeType="1"/>
          </p:cNvSpPr>
          <p:nvPr/>
        </p:nvSpPr>
        <p:spPr bwMode="auto">
          <a:xfrm>
            <a:off x="1905000" y="3352800"/>
            <a:ext cx="9144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9530" name="Text Box 1034"/>
          <p:cNvSpPr txBox="1">
            <a:spLocks noChangeArrowheads="1"/>
          </p:cNvSpPr>
          <p:nvPr/>
        </p:nvSpPr>
        <p:spPr bwMode="auto">
          <a:xfrm>
            <a:off x="2819400" y="3429000"/>
            <a:ext cx="7175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600" u="sng">
                <a:cs typeface="Arial" charset="0"/>
              </a:rPr>
              <a:t>Δv</a:t>
            </a:r>
          </a:p>
          <a:p>
            <a:pPr eaLnBrk="1" hangingPunct="1">
              <a:spcBef>
                <a:spcPct val="0"/>
              </a:spcBef>
              <a:buFontTx/>
              <a:buNone/>
            </a:pPr>
            <a:r>
              <a:rPr lang="en-US" altLang="en-US" sz="3600">
                <a:cs typeface="Arial" charset="0"/>
              </a:rPr>
              <a:t>Δ</a:t>
            </a:r>
            <a:r>
              <a:rPr lang="en-US" altLang="en-US" sz="3600"/>
              <a:t>t</a:t>
            </a:r>
          </a:p>
        </p:txBody>
      </p:sp>
      <p:sp>
        <p:nvSpPr>
          <p:cNvPr id="619531" name="Line 1035"/>
          <p:cNvSpPr>
            <a:spLocks noChangeShapeType="1"/>
          </p:cNvSpPr>
          <p:nvPr/>
        </p:nvSpPr>
        <p:spPr bwMode="auto">
          <a:xfrm>
            <a:off x="3200400" y="4572000"/>
            <a:ext cx="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9532" name="Text Box 1036"/>
          <p:cNvSpPr txBox="1">
            <a:spLocks noChangeArrowheads="1"/>
          </p:cNvSpPr>
          <p:nvPr/>
        </p:nvSpPr>
        <p:spPr bwMode="auto">
          <a:xfrm>
            <a:off x="2438400" y="5105400"/>
            <a:ext cx="18986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600"/>
              <a:t>F = m</a:t>
            </a:r>
            <a:r>
              <a:rPr lang="en-US" altLang="en-US" sz="3600" u="sng">
                <a:cs typeface="Arial" charset="0"/>
              </a:rPr>
              <a:t>Δv</a:t>
            </a:r>
          </a:p>
          <a:p>
            <a:pPr eaLnBrk="1" hangingPunct="1">
              <a:spcBef>
                <a:spcPct val="0"/>
              </a:spcBef>
              <a:buFontTx/>
              <a:buNone/>
            </a:pPr>
            <a:r>
              <a:rPr lang="en-US" altLang="en-US" sz="3600"/>
              <a:t>          </a:t>
            </a:r>
            <a:r>
              <a:rPr lang="en-US" altLang="en-US" sz="3600">
                <a:cs typeface="Arial" charset="0"/>
              </a:rPr>
              <a:t>Δ</a:t>
            </a:r>
            <a:r>
              <a:rPr lang="en-US" altLang="en-US" sz="3600"/>
              <a:t>t</a:t>
            </a:r>
          </a:p>
        </p:txBody>
      </p:sp>
      <p:sp>
        <p:nvSpPr>
          <p:cNvPr id="619533" name="Text Box 1037"/>
          <p:cNvSpPr txBox="1">
            <a:spLocks noChangeArrowheads="1"/>
          </p:cNvSpPr>
          <p:nvPr/>
        </p:nvSpPr>
        <p:spPr bwMode="auto">
          <a:xfrm>
            <a:off x="5181600" y="3429000"/>
            <a:ext cx="27622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600">
                <a:cs typeface="Arial" charset="0"/>
              </a:rPr>
              <a:t>Δ</a:t>
            </a:r>
            <a:r>
              <a:rPr lang="en-US" altLang="en-US" sz="3600"/>
              <a:t>tF = m</a:t>
            </a:r>
            <a:r>
              <a:rPr lang="en-US" altLang="en-US" sz="3600" u="sng">
                <a:cs typeface="Arial" charset="0"/>
              </a:rPr>
              <a:t>Δv</a:t>
            </a:r>
            <a:r>
              <a:rPr lang="en-US" altLang="en-US" sz="3600">
                <a:cs typeface="Arial" charset="0"/>
              </a:rPr>
              <a:t>Δt</a:t>
            </a:r>
          </a:p>
          <a:p>
            <a:pPr eaLnBrk="1" hangingPunct="1">
              <a:spcBef>
                <a:spcPct val="0"/>
              </a:spcBef>
              <a:buFontTx/>
              <a:buNone/>
            </a:pPr>
            <a:r>
              <a:rPr lang="en-US" altLang="en-US" sz="3600"/>
              <a:t>           </a:t>
            </a:r>
            <a:r>
              <a:rPr lang="en-US" altLang="en-US" sz="3600">
                <a:cs typeface="Arial" charset="0"/>
              </a:rPr>
              <a:t>Δ</a:t>
            </a:r>
            <a:r>
              <a:rPr lang="en-US" altLang="en-US" sz="3600"/>
              <a:t>t</a:t>
            </a:r>
          </a:p>
        </p:txBody>
      </p:sp>
      <p:sp>
        <p:nvSpPr>
          <p:cNvPr id="619534" name="Line 1038"/>
          <p:cNvSpPr>
            <a:spLocks noChangeShapeType="1"/>
          </p:cNvSpPr>
          <p:nvPr/>
        </p:nvSpPr>
        <p:spPr bwMode="auto">
          <a:xfrm flipV="1">
            <a:off x="6781800" y="4191000"/>
            <a:ext cx="304800" cy="3048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9535" name="Line 1039"/>
          <p:cNvSpPr>
            <a:spLocks noChangeShapeType="1"/>
          </p:cNvSpPr>
          <p:nvPr/>
        </p:nvSpPr>
        <p:spPr bwMode="auto">
          <a:xfrm flipV="1">
            <a:off x="7467600" y="3581400"/>
            <a:ext cx="304800" cy="3048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9536" name="Text Box 1040"/>
          <p:cNvSpPr txBox="1">
            <a:spLocks noChangeArrowheads="1"/>
          </p:cNvSpPr>
          <p:nvPr/>
        </p:nvSpPr>
        <p:spPr bwMode="auto">
          <a:xfrm>
            <a:off x="5410200" y="4572000"/>
            <a:ext cx="2393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600">
                <a:solidFill>
                  <a:srgbClr val="FF0000"/>
                </a:solidFill>
              </a:rPr>
              <a:t>F</a:t>
            </a:r>
            <a:r>
              <a:rPr lang="en-US" altLang="en-US" sz="3600">
                <a:solidFill>
                  <a:srgbClr val="FF0000"/>
                </a:solidFill>
                <a:cs typeface="Arial" charset="0"/>
              </a:rPr>
              <a:t>Δ</a:t>
            </a:r>
            <a:r>
              <a:rPr lang="en-US" altLang="en-US" sz="3600">
                <a:solidFill>
                  <a:srgbClr val="FF0000"/>
                </a:solidFill>
              </a:rPr>
              <a:t>t = m</a:t>
            </a:r>
            <a:r>
              <a:rPr lang="en-US" altLang="en-US" sz="3600">
                <a:solidFill>
                  <a:srgbClr val="FF0000"/>
                </a:solidFill>
                <a:cs typeface="Arial" charset="0"/>
              </a:rPr>
              <a:t>Δv</a:t>
            </a:r>
            <a:r>
              <a:rPr lang="en-US" altLang="en-US" sz="1800"/>
              <a:t> </a:t>
            </a:r>
          </a:p>
        </p:txBody>
      </p:sp>
      <p:sp>
        <p:nvSpPr>
          <p:cNvPr id="619537" name="Line 1041"/>
          <p:cNvSpPr>
            <a:spLocks noChangeShapeType="1"/>
          </p:cNvSpPr>
          <p:nvPr/>
        </p:nvSpPr>
        <p:spPr bwMode="auto">
          <a:xfrm>
            <a:off x="6248400" y="4114800"/>
            <a:ext cx="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9539" name="Text Box 1043"/>
          <p:cNvSpPr txBox="1">
            <a:spLocks noChangeArrowheads="1"/>
          </p:cNvSpPr>
          <p:nvPr/>
        </p:nvSpPr>
        <p:spPr bwMode="auto">
          <a:xfrm>
            <a:off x="4632325" y="5522913"/>
            <a:ext cx="41783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a:solidFill>
                  <a:srgbClr val="FF0000"/>
                </a:solidFill>
              </a:rPr>
              <a:t>IMPULSE = CHANGE IN MOMENTUM</a:t>
            </a:r>
          </a:p>
        </p:txBody>
      </p:sp>
      <p:sp>
        <p:nvSpPr>
          <p:cNvPr id="619540" name="Text Box 1044"/>
          <p:cNvSpPr txBox="1">
            <a:spLocks noChangeArrowheads="1"/>
          </p:cNvSpPr>
          <p:nvPr/>
        </p:nvSpPr>
        <p:spPr bwMode="auto">
          <a:xfrm>
            <a:off x="5562600" y="5867400"/>
            <a:ext cx="1555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600"/>
              <a:t>J = </a:t>
            </a:r>
            <a:r>
              <a:rPr lang="en-US" altLang="en-US" sz="3600">
                <a:cs typeface="Arial" charset="0"/>
              </a:rPr>
              <a:t>Δp</a:t>
            </a:r>
            <a:r>
              <a:rPr lang="en-US" altLang="en-US" sz="1800"/>
              <a:t> </a:t>
            </a:r>
          </a:p>
        </p:txBody>
      </p:sp>
    </p:spTree>
    <p:extLst>
      <p:ext uri="{BB962C8B-B14F-4D97-AF65-F5344CB8AC3E}">
        <p14:creationId xmlns:p14="http://schemas.microsoft.com/office/powerpoint/2010/main" val="40927385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95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952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952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95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1953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195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1953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95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1953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1953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1953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1953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1953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195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523" grpId="0" build="p"/>
      <p:bldP spid="619527" grpId="0"/>
      <p:bldP spid="619528" grpId="0"/>
      <p:bldP spid="619529" grpId="0" animBg="1"/>
      <p:bldP spid="619530" grpId="0"/>
      <p:bldP spid="619531" grpId="0" animBg="1"/>
      <p:bldP spid="619532" grpId="0"/>
      <p:bldP spid="619533" grpId="0"/>
      <p:bldP spid="619534" grpId="0" animBg="1"/>
      <p:bldP spid="619535" grpId="0" animBg="1"/>
      <p:bldP spid="619536" grpId="0"/>
      <p:bldP spid="619537" grpId="0" animBg="1"/>
      <p:bldP spid="619539" grpId="0"/>
      <p:bldP spid="61954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457200" y="-76200"/>
            <a:ext cx="8229600" cy="1143000"/>
          </a:xfrm>
        </p:spPr>
        <p:txBody>
          <a:bodyPr/>
          <a:lstStyle/>
          <a:p>
            <a:pPr eaLnBrk="1" hangingPunct="1"/>
            <a:r>
              <a:rPr lang="en-US" altLang="en-US" sz="3600" smtClean="0"/>
              <a:t>The Affect of Collision Time on Impulse</a:t>
            </a:r>
          </a:p>
        </p:txBody>
      </p:sp>
      <p:sp>
        <p:nvSpPr>
          <p:cNvPr id="178179" name="Rectangle 3"/>
          <p:cNvSpPr>
            <a:spLocks noGrp="1" noChangeArrowheads="1"/>
          </p:cNvSpPr>
          <p:nvPr>
            <p:ph type="body" idx="1"/>
          </p:nvPr>
        </p:nvSpPr>
        <p:spPr>
          <a:xfrm>
            <a:off x="457200" y="1249363"/>
            <a:ext cx="8229600" cy="4525962"/>
          </a:xfrm>
        </p:spPr>
        <p:txBody>
          <a:bodyPr/>
          <a:lstStyle/>
          <a:p>
            <a:pPr eaLnBrk="1" hangingPunct="1">
              <a:buFontTx/>
              <a:buNone/>
            </a:pPr>
            <a:endParaRPr lang="en-US" altLang="en-US" smtClean="0"/>
          </a:p>
          <a:p>
            <a:pPr eaLnBrk="1" hangingPunct="1">
              <a:buFontTx/>
              <a:buNone/>
            </a:pPr>
            <a:r>
              <a:rPr lang="en-US" altLang="en-US" smtClean="0"/>
              <a:t> </a:t>
            </a:r>
          </a:p>
        </p:txBody>
      </p:sp>
      <p:sp>
        <p:nvSpPr>
          <p:cNvPr id="178180" name="Text Box 4"/>
          <p:cNvSpPr txBox="1">
            <a:spLocks noChangeArrowheads="1"/>
          </p:cNvSpPr>
          <p:nvPr/>
        </p:nvSpPr>
        <p:spPr bwMode="auto">
          <a:xfrm>
            <a:off x="990600" y="944563"/>
            <a:ext cx="7080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To keep a constant impulse what has to happen to Force and Time?</a:t>
            </a:r>
          </a:p>
        </p:txBody>
      </p:sp>
      <p:sp>
        <p:nvSpPr>
          <p:cNvPr id="178181" name="Text Box 5"/>
          <p:cNvSpPr txBox="1">
            <a:spLocks noChangeArrowheads="1"/>
          </p:cNvSpPr>
          <p:nvPr/>
        </p:nvSpPr>
        <p:spPr bwMode="auto">
          <a:xfrm>
            <a:off x="914400" y="2011363"/>
            <a:ext cx="743426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a:t>IMPULSE	                FORCE		TIME</a:t>
            </a:r>
          </a:p>
        </p:txBody>
      </p:sp>
      <p:sp>
        <p:nvSpPr>
          <p:cNvPr id="178182" name="Text Box 6"/>
          <p:cNvSpPr txBox="1">
            <a:spLocks noChangeArrowheads="1"/>
          </p:cNvSpPr>
          <p:nvPr/>
        </p:nvSpPr>
        <p:spPr bwMode="auto">
          <a:xfrm>
            <a:off x="990600" y="2697163"/>
            <a:ext cx="10747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a:t>   100</a:t>
            </a:r>
          </a:p>
        </p:txBody>
      </p:sp>
      <p:sp>
        <p:nvSpPr>
          <p:cNvPr id="178183" name="Line 7"/>
          <p:cNvSpPr>
            <a:spLocks noChangeShapeType="1"/>
          </p:cNvSpPr>
          <p:nvPr/>
        </p:nvSpPr>
        <p:spPr bwMode="auto">
          <a:xfrm>
            <a:off x="685800" y="2468563"/>
            <a:ext cx="7924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8184" name="Text Box 8"/>
          <p:cNvSpPr txBox="1">
            <a:spLocks noChangeArrowheads="1"/>
          </p:cNvSpPr>
          <p:nvPr/>
        </p:nvSpPr>
        <p:spPr bwMode="auto">
          <a:xfrm>
            <a:off x="3657600" y="1249363"/>
            <a:ext cx="177323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4000">
                <a:solidFill>
                  <a:srgbClr val="FF0000"/>
                </a:solidFill>
              </a:rPr>
              <a:t>J = F</a:t>
            </a:r>
            <a:r>
              <a:rPr lang="en-US" altLang="en-US" sz="3600">
                <a:solidFill>
                  <a:srgbClr val="FF0000"/>
                </a:solidFill>
                <a:cs typeface="Arial" charset="0"/>
              </a:rPr>
              <a:t>Δ</a:t>
            </a:r>
            <a:r>
              <a:rPr lang="en-US" altLang="en-US" sz="4000">
                <a:solidFill>
                  <a:srgbClr val="FF0000"/>
                </a:solidFill>
              </a:rPr>
              <a:t>t</a:t>
            </a:r>
          </a:p>
        </p:txBody>
      </p:sp>
      <p:sp>
        <p:nvSpPr>
          <p:cNvPr id="178185" name="Text Box 9"/>
          <p:cNvSpPr txBox="1">
            <a:spLocks noChangeArrowheads="1"/>
          </p:cNvSpPr>
          <p:nvPr/>
        </p:nvSpPr>
        <p:spPr bwMode="auto">
          <a:xfrm>
            <a:off x="990600" y="3306763"/>
            <a:ext cx="10747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a:t>   100</a:t>
            </a:r>
          </a:p>
        </p:txBody>
      </p:sp>
      <p:sp>
        <p:nvSpPr>
          <p:cNvPr id="178186" name="Text Box 10"/>
          <p:cNvSpPr txBox="1">
            <a:spLocks noChangeArrowheads="1"/>
          </p:cNvSpPr>
          <p:nvPr/>
        </p:nvSpPr>
        <p:spPr bwMode="auto">
          <a:xfrm>
            <a:off x="990600" y="3916363"/>
            <a:ext cx="10747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a:t>   100</a:t>
            </a:r>
          </a:p>
        </p:txBody>
      </p:sp>
      <p:sp>
        <p:nvSpPr>
          <p:cNvPr id="178187" name="Text Box 11"/>
          <p:cNvSpPr txBox="1">
            <a:spLocks noChangeArrowheads="1"/>
          </p:cNvSpPr>
          <p:nvPr/>
        </p:nvSpPr>
        <p:spPr bwMode="auto">
          <a:xfrm>
            <a:off x="990600" y="4449763"/>
            <a:ext cx="10747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a:t>   100</a:t>
            </a:r>
          </a:p>
        </p:txBody>
      </p:sp>
      <p:sp>
        <p:nvSpPr>
          <p:cNvPr id="617484" name="Rectangle 12"/>
          <p:cNvSpPr>
            <a:spLocks noChangeArrowheads="1"/>
          </p:cNvSpPr>
          <p:nvPr/>
        </p:nvSpPr>
        <p:spPr bwMode="auto">
          <a:xfrm>
            <a:off x="1143000" y="5211763"/>
            <a:ext cx="69342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The greater the time over which the collision occurs, the smaller the </a:t>
            </a:r>
          </a:p>
          <a:p>
            <a:pPr eaLnBrk="1" hangingPunct="1">
              <a:spcBef>
                <a:spcPct val="0"/>
              </a:spcBef>
              <a:buFontTx/>
              <a:buNone/>
            </a:pPr>
            <a:r>
              <a:rPr lang="en-US" altLang="en-US" sz="1800"/>
              <a:t>force acting upon the object. </a:t>
            </a:r>
          </a:p>
        </p:txBody>
      </p:sp>
      <p:sp>
        <p:nvSpPr>
          <p:cNvPr id="617485" name="Text Box 13"/>
          <p:cNvSpPr txBox="1">
            <a:spLocks noChangeArrowheads="1"/>
          </p:cNvSpPr>
          <p:nvPr/>
        </p:nvSpPr>
        <p:spPr bwMode="auto">
          <a:xfrm>
            <a:off x="4648200" y="2620963"/>
            <a:ext cx="77946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a:t>100</a:t>
            </a:r>
          </a:p>
        </p:txBody>
      </p:sp>
      <p:sp>
        <p:nvSpPr>
          <p:cNvPr id="617486" name="Text Box 14"/>
          <p:cNvSpPr txBox="1">
            <a:spLocks noChangeArrowheads="1"/>
          </p:cNvSpPr>
          <p:nvPr/>
        </p:nvSpPr>
        <p:spPr bwMode="auto">
          <a:xfrm>
            <a:off x="7696200" y="2620963"/>
            <a:ext cx="3825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a:t>1</a:t>
            </a:r>
          </a:p>
        </p:txBody>
      </p:sp>
      <p:sp>
        <p:nvSpPr>
          <p:cNvPr id="617487" name="Text Box 15"/>
          <p:cNvSpPr txBox="1">
            <a:spLocks noChangeArrowheads="1"/>
          </p:cNvSpPr>
          <p:nvPr/>
        </p:nvSpPr>
        <p:spPr bwMode="auto">
          <a:xfrm>
            <a:off x="4800600" y="3230563"/>
            <a:ext cx="5810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a:t>50</a:t>
            </a:r>
          </a:p>
        </p:txBody>
      </p:sp>
      <p:sp>
        <p:nvSpPr>
          <p:cNvPr id="617488" name="Text Box 16"/>
          <p:cNvSpPr txBox="1">
            <a:spLocks noChangeArrowheads="1"/>
          </p:cNvSpPr>
          <p:nvPr/>
        </p:nvSpPr>
        <p:spPr bwMode="auto">
          <a:xfrm>
            <a:off x="7696200" y="3230563"/>
            <a:ext cx="3825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a:t>2</a:t>
            </a:r>
          </a:p>
        </p:txBody>
      </p:sp>
      <p:sp>
        <p:nvSpPr>
          <p:cNvPr id="617490" name="Text Box 18"/>
          <p:cNvSpPr txBox="1">
            <a:spLocks noChangeArrowheads="1"/>
          </p:cNvSpPr>
          <p:nvPr/>
        </p:nvSpPr>
        <p:spPr bwMode="auto">
          <a:xfrm>
            <a:off x="4800600" y="3840163"/>
            <a:ext cx="5810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a:t>10</a:t>
            </a:r>
          </a:p>
        </p:txBody>
      </p:sp>
      <p:sp>
        <p:nvSpPr>
          <p:cNvPr id="617491" name="Text Box 19"/>
          <p:cNvSpPr txBox="1">
            <a:spLocks noChangeArrowheads="1"/>
          </p:cNvSpPr>
          <p:nvPr/>
        </p:nvSpPr>
        <p:spPr bwMode="auto">
          <a:xfrm>
            <a:off x="7620000" y="3763963"/>
            <a:ext cx="5810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a:t>10</a:t>
            </a:r>
          </a:p>
        </p:txBody>
      </p:sp>
      <p:sp>
        <p:nvSpPr>
          <p:cNvPr id="617492" name="Text Box 20"/>
          <p:cNvSpPr txBox="1">
            <a:spLocks noChangeArrowheads="1"/>
          </p:cNvSpPr>
          <p:nvPr/>
        </p:nvSpPr>
        <p:spPr bwMode="auto">
          <a:xfrm>
            <a:off x="4953000" y="4373563"/>
            <a:ext cx="3825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a:t>5</a:t>
            </a:r>
          </a:p>
        </p:txBody>
      </p:sp>
      <p:sp>
        <p:nvSpPr>
          <p:cNvPr id="617493" name="Text Box 21"/>
          <p:cNvSpPr txBox="1">
            <a:spLocks noChangeArrowheads="1"/>
          </p:cNvSpPr>
          <p:nvPr/>
        </p:nvSpPr>
        <p:spPr bwMode="auto">
          <a:xfrm>
            <a:off x="7620000" y="4373563"/>
            <a:ext cx="5810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a:t>20</a:t>
            </a:r>
          </a:p>
        </p:txBody>
      </p:sp>
    </p:spTree>
    <p:extLst>
      <p:ext uri="{BB962C8B-B14F-4D97-AF65-F5344CB8AC3E}">
        <p14:creationId xmlns:p14="http://schemas.microsoft.com/office/powerpoint/2010/main" val="11761357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748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748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748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748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749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749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749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17493"/>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174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484" grpId="0"/>
      <p:bldP spid="617485" grpId="0"/>
      <p:bldP spid="617486" grpId="0"/>
      <p:bldP spid="617487" grpId="0"/>
      <p:bldP spid="617488" grpId="0"/>
      <p:bldP spid="617490" grpId="0"/>
      <p:bldP spid="617491" grpId="0"/>
      <p:bldP spid="617492" grpId="0"/>
      <p:bldP spid="61749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coe.kean.edu/~afonarev/Physics/Momentum/Momentum%20and%20Energy_files/boxingglov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838200"/>
            <a:ext cx="5286375" cy="2781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05599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6"/>
          <p:cNvSpPr>
            <a:spLocks noGrp="1" noChangeArrowheads="1"/>
          </p:cNvSpPr>
          <p:nvPr>
            <p:ph type="title"/>
          </p:nvPr>
        </p:nvSpPr>
        <p:spPr/>
        <p:txBody>
          <a:bodyPr>
            <a:normAutofit fontScale="90000"/>
          </a:bodyPr>
          <a:lstStyle/>
          <a:p>
            <a:pPr eaLnBrk="1" hangingPunct="1"/>
            <a:r>
              <a:rPr lang="en-US" altLang="en-US" smtClean="0"/>
              <a:t/>
            </a:r>
            <a:br>
              <a:rPr lang="en-US" altLang="en-US" smtClean="0"/>
            </a:br>
            <a:endParaRPr lang="en-US" altLang="en-US" smtClean="0"/>
          </a:p>
        </p:txBody>
      </p:sp>
      <p:sp>
        <p:nvSpPr>
          <p:cNvPr id="179203" name="Text Box 8"/>
          <p:cNvSpPr txBox="1">
            <a:spLocks noChangeArrowheads="1"/>
          </p:cNvSpPr>
          <p:nvPr/>
        </p:nvSpPr>
        <p:spPr bwMode="auto">
          <a:xfrm>
            <a:off x="457200" y="381000"/>
            <a:ext cx="57102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a:t>Let’s look at some examples…</a:t>
            </a:r>
          </a:p>
        </p:txBody>
      </p:sp>
      <p:sp>
        <p:nvSpPr>
          <p:cNvPr id="179204" name="Rectangle 9"/>
          <p:cNvSpPr>
            <a:spLocks noChangeArrowheads="1"/>
          </p:cNvSpPr>
          <p:nvPr/>
        </p:nvSpPr>
        <p:spPr bwMode="auto">
          <a:xfrm>
            <a:off x="2176463" y="-1189038"/>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pic>
        <p:nvPicPr>
          <p:cNvPr id="179205" name="Picture 11" descr="Stunt Rehearsal, Jumping off Building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b="249"/>
          <a:stretch>
            <a:fillRect/>
          </a:stretch>
        </p:blipFill>
        <p:spPr bwMode="auto">
          <a:xfrm>
            <a:off x="1143000" y="1143000"/>
            <a:ext cx="2357438"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1580" name="Text Box 12"/>
          <p:cNvSpPr txBox="1">
            <a:spLocks noChangeArrowheads="1"/>
          </p:cNvSpPr>
          <p:nvPr/>
        </p:nvSpPr>
        <p:spPr bwMode="auto">
          <a:xfrm>
            <a:off x="3810000" y="1676400"/>
            <a:ext cx="494665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When this guy hits the ground he’s </a:t>
            </a:r>
          </a:p>
          <a:p>
            <a:pPr eaLnBrk="1" hangingPunct="1">
              <a:spcBef>
                <a:spcPct val="0"/>
              </a:spcBef>
              <a:buFontTx/>
              <a:buNone/>
            </a:pPr>
            <a:r>
              <a:rPr lang="en-US" altLang="en-US" sz="2400"/>
              <a:t>going to stop suddenly (small t) so </a:t>
            </a:r>
          </a:p>
          <a:p>
            <a:pPr eaLnBrk="1" hangingPunct="1">
              <a:spcBef>
                <a:spcPct val="0"/>
              </a:spcBef>
              <a:buFontTx/>
              <a:buNone/>
            </a:pPr>
            <a:r>
              <a:rPr lang="en-US" altLang="en-US" sz="2400"/>
              <a:t>the force is going to be greater.</a:t>
            </a:r>
          </a:p>
        </p:txBody>
      </p:sp>
      <p:sp>
        <p:nvSpPr>
          <p:cNvPr id="621581" name="Text Box 13"/>
          <p:cNvSpPr txBox="1">
            <a:spLocks noChangeArrowheads="1"/>
          </p:cNvSpPr>
          <p:nvPr/>
        </p:nvSpPr>
        <p:spPr bwMode="auto">
          <a:xfrm>
            <a:off x="3870325" y="3163888"/>
            <a:ext cx="4967288"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To minimize the affect of the force </a:t>
            </a:r>
          </a:p>
          <a:p>
            <a:pPr eaLnBrk="1" hangingPunct="1">
              <a:spcBef>
                <a:spcPct val="0"/>
              </a:spcBef>
              <a:buFontTx/>
              <a:buNone/>
            </a:pPr>
            <a:r>
              <a:rPr lang="en-US" altLang="en-US" sz="2400"/>
              <a:t>on an object involved in a collision, </a:t>
            </a:r>
          </a:p>
          <a:p>
            <a:pPr eaLnBrk="1" hangingPunct="1">
              <a:spcBef>
                <a:spcPct val="0"/>
              </a:spcBef>
              <a:buFontTx/>
              <a:buNone/>
            </a:pPr>
            <a:r>
              <a:rPr lang="en-US" altLang="en-US" sz="2400"/>
              <a:t>the time must be increased.  </a:t>
            </a:r>
          </a:p>
          <a:p>
            <a:pPr eaLnBrk="1" hangingPunct="1">
              <a:spcBef>
                <a:spcPct val="0"/>
              </a:spcBef>
              <a:buFontTx/>
              <a:buNone/>
            </a:pPr>
            <a:endParaRPr lang="en-US" altLang="en-US" sz="2400"/>
          </a:p>
          <a:p>
            <a:pPr eaLnBrk="1" hangingPunct="1">
              <a:spcBef>
                <a:spcPct val="0"/>
              </a:spcBef>
              <a:buFontTx/>
              <a:buNone/>
            </a:pPr>
            <a:r>
              <a:rPr lang="en-US" altLang="en-US" sz="2400"/>
              <a:t>How can we increase the time it’s </a:t>
            </a:r>
          </a:p>
          <a:p>
            <a:pPr eaLnBrk="1" hangingPunct="1">
              <a:spcBef>
                <a:spcPct val="0"/>
              </a:spcBef>
              <a:buFontTx/>
              <a:buNone/>
            </a:pPr>
            <a:r>
              <a:rPr lang="en-US" altLang="en-US" sz="2400"/>
              <a:t>going to take to stop this guy?</a:t>
            </a:r>
          </a:p>
        </p:txBody>
      </p:sp>
      <p:sp>
        <p:nvSpPr>
          <p:cNvPr id="621583" name="Rectangle 15"/>
          <p:cNvSpPr>
            <a:spLocks noChangeArrowheads="1"/>
          </p:cNvSpPr>
          <p:nvPr/>
        </p:nvSpPr>
        <p:spPr bwMode="auto">
          <a:xfrm>
            <a:off x="990600" y="4953000"/>
            <a:ext cx="2514600" cy="1143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Tree>
    <p:extLst>
      <p:ext uri="{BB962C8B-B14F-4D97-AF65-F5344CB8AC3E}">
        <p14:creationId xmlns:p14="http://schemas.microsoft.com/office/powerpoint/2010/main" val="29282080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158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21581">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21581">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2158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21581">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21581">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xit" presetSubtype="16" fill="hold" grpId="0" nodeType="clickEffect">
                                  <p:stCondLst>
                                    <p:cond delay="0"/>
                                  </p:stCondLst>
                                  <p:childTnLst>
                                    <p:animEffect transition="out" filter="box(in)">
                                      <p:cBhvr>
                                        <p:cTn id="24" dur="500"/>
                                        <p:tgtEl>
                                          <p:spTgt spid="621583"/>
                                        </p:tgtEl>
                                      </p:cBhvr>
                                    </p:animEffect>
                                    <p:set>
                                      <p:cBhvr>
                                        <p:cTn id="25" dur="1" fill="hold">
                                          <p:stCondLst>
                                            <p:cond delay="499"/>
                                          </p:stCondLst>
                                        </p:cTn>
                                        <p:tgtEl>
                                          <p:spTgt spid="62158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1580" grpId="0"/>
      <p:bldP spid="62158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p:txBody>
          <a:bodyPr/>
          <a:lstStyle/>
          <a:p>
            <a:pPr eaLnBrk="1" hangingPunct="1"/>
            <a:r>
              <a:rPr lang="en-US" altLang="en-US" smtClean="0"/>
              <a:t>Sneakers…</a:t>
            </a:r>
          </a:p>
        </p:txBody>
      </p:sp>
      <p:sp>
        <p:nvSpPr>
          <p:cNvPr id="180227" name="Rectangle 3"/>
          <p:cNvSpPr>
            <a:spLocks noGrp="1" noChangeArrowheads="1"/>
          </p:cNvSpPr>
          <p:nvPr>
            <p:ph type="body" idx="1"/>
          </p:nvPr>
        </p:nvSpPr>
        <p:spPr>
          <a:xfrm>
            <a:off x="4495800" y="1600200"/>
            <a:ext cx="4191000" cy="4525963"/>
          </a:xfrm>
        </p:spPr>
        <p:txBody>
          <a:bodyPr/>
          <a:lstStyle/>
          <a:p>
            <a:pPr eaLnBrk="1" hangingPunct="1"/>
            <a:r>
              <a:rPr lang="en-US" altLang="en-US" smtClean="0"/>
              <a:t>Sneakers (rubber) reduce the amount of force you step/run/jump with because they increase the amount of time at which your feet hit the ground.</a:t>
            </a:r>
          </a:p>
        </p:txBody>
      </p:sp>
      <p:pic>
        <p:nvPicPr>
          <p:cNvPr id="180228" name="Picture 5" descr="mensrevenan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309813"/>
            <a:ext cx="3733800" cy="202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79235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457200" y="0"/>
            <a:ext cx="8229600" cy="1143000"/>
          </a:xfrm>
        </p:spPr>
        <p:txBody>
          <a:bodyPr/>
          <a:lstStyle/>
          <a:p>
            <a:pPr eaLnBrk="1" hangingPunct="1"/>
            <a:r>
              <a:rPr lang="en-US" altLang="en-US" smtClean="0"/>
              <a:t>Egg toss…</a:t>
            </a:r>
          </a:p>
        </p:txBody>
      </p:sp>
      <p:pic>
        <p:nvPicPr>
          <p:cNvPr id="181251" name="Picture 4" descr="Egg To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782763"/>
            <a:ext cx="2819400"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2597" name="Text Box 5"/>
          <p:cNvSpPr txBox="1">
            <a:spLocks noChangeArrowheads="1"/>
          </p:cNvSpPr>
          <p:nvPr/>
        </p:nvSpPr>
        <p:spPr bwMode="auto">
          <a:xfrm>
            <a:off x="3810000" y="1477963"/>
            <a:ext cx="5083175" cy="447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The person who is catching the egg </a:t>
            </a:r>
          </a:p>
          <a:p>
            <a:pPr eaLnBrk="1" hangingPunct="1">
              <a:spcBef>
                <a:spcPct val="0"/>
              </a:spcBef>
              <a:buFontTx/>
              <a:buNone/>
            </a:pPr>
            <a:r>
              <a:rPr lang="en-US" altLang="en-US" sz="2400"/>
              <a:t>should try to prolong the time of </a:t>
            </a:r>
          </a:p>
          <a:p>
            <a:pPr eaLnBrk="1" hangingPunct="1">
              <a:spcBef>
                <a:spcPct val="0"/>
              </a:spcBef>
              <a:buFontTx/>
              <a:buNone/>
            </a:pPr>
            <a:r>
              <a:rPr lang="en-US" altLang="en-US" sz="2400"/>
              <a:t>slowing the egg by moving their </a:t>
            </a:r>
          </a:p>
          <a:p>
            <a:pPr eaLnBrk="1" hangingPunct="1">
              <a:spcBef>
                <a:spcPct val="0"/>
              </a:spcBef>
              <a:buFontTx/>
              <a:buNone/>
            </a:pPr>
            <a:r>
              <a:rPr lang="en-US" altLang="en-US" sz="2400"/>
              <a:t>hands back in the direction of the </a:t>
            </a:r>
          </a:p>
          <a:p>
            <a:pPr eaLnBrk="1" hangingPunct="1">
              <a:spcBef>
                <a:spcPct val="0"/>
              </a:spcBef>
              <a:buFontTx/>
              <a:buNone/>
            </a:pPr>
            <a:r>
              <a:rPr lang="en-US" altLang="en-US" sz="2400"/>
              <a:t>egg’s motion.  </a:t>
            </a:r>
          </a:p>
          <a:p>
            <a:pPr eaLnBrk="1" hangingPunct="1">
              <a:spcBef>
                <a:spcPct val="0"/>
              </a:spcBef>
              <a:buFontTx/>
              <a:buNone/>
            </a:pPr>
            <a:endParaRPr lang="en-US" altLang="en-US" sz="2400"/>
          </a:p>
          <a:p>
            <a:pPr eaLnBrk="1" hangingPunct="1">
              <a:spcBef>
                <a:spcPct val="0"/>
              </a:spcBef>
              <a:buFontTx/>
              <a:buNone/>
            </a:pPr>
            <a:r>
              <a:rPr lang="en-US" altLang="en-US" sz="2400"/>
              <a:t>By increasing the time during which </a:t>
            </a:r>
          </a:p>
          <a:p>
            <a:pPr eaLnBrk="1" hangingPunct="1">
              <a:spcBef>
                <a:spcPct val="0"/>
              </a:spcBef>
              <a:buFontTx/>
              <a:buNone/>
            </a:pPr>
            <a:r>
              <a:rPr lang="en-US" altLang="en-US" sz="2400"/>
              <a:t>the hands act on the egg to reduce </a:t>
            </a:r>
          </a:p>
          <a:p>
            <a:pPr eaLnBrk="1" hangingPunct="1">
              <a:spcBef>
                <a:spcPct val="0"/>
              </a:spcBef>
              <a:buFontTx/>
              <a:buNone/>
            </a:pPr>
            <a:r>
              <a:rPr lang="en-US" altLang="en-US" sz="2400"/>
              <a:t>its momentum to zero, the force </a:t>
            </a:r>
          </a:p>
          <a:p>
            <a:pPr eaLnBrk="1" hangingPunct="1">
              <a:spcBef>
                <a:spcPct val="0"/>
              </a:spcBef>
              <a:buFontTx/>
              <a:buNone/>
            </a:pPr>
            <a:r>
              <a:rPr lang="en-US" altLang="en-US" sz="2400"/>
              <a:t>needed to produce the necessary </a:t>
            </a:r>
          </a:p>
          <a:p>
            <a:pPr eaLnBrk="1" hangingPunct="1">
              <a:spcBef>
                <a:spcPct val="0"/>
              </a:spcBef>
              <a:buFontTx/>
              <a:buNone/>
            </a:pPr>
            <a:r>
              <a:rPr lang="en-US" altLang="en-US" sz="2400"/>
              <a:t>impulse (change in momentum) is </a:t>
            </a:r>
          </a:p>
          <a:p>
            <a:pPr eaLnBrk="1" hangingPunct="1">
              <a:spcBef>
                <a:spcPct val="0"/>
              </a:spcBef>
              <a:buFontTx/>
              <a:buNone/>
            </a:pPr>
            <a:r>
              <a:rPr lang="en-US" altLang="en-US" sz="2400"/>
              <a:t>reduced and the egg won’t break.</a:t>
            </a:r>
          </a:p>
        </p:txBody>
      </p:sp>
    </p:spTree>
    <p:extLst>
      <p:ext uri="{BB962C8B-B14F-4D97-AF65-F5344CB8AC3E}">
        <p14:creationId xmlns:p14="http://schemas.microsoft.com/office/powerpoint/2010/main" val="34424928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2259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259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2259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2259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22597">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2259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22597">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22597">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22597">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22597">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2259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457200" y="-152400"/>
            <a:ext cx="8229600" cy="1143000"/>
          </a:xfrm>
        </p:spPr>
        <p:txBody>
          <a:bodyPr/>
          <a:lstStyle/>
          <a:p>
            <a:pPr eaLnBrk="1" hangingPunct="1"/>
            <a:r>
              <a:rPr lang="en-US" altLang="en-US" smtClean="0"/>
              <a:t>Outfielder…</a:t>
            </a:r>
          </a:p>
        </p:txBody>
      </p:sp>
      <p:pic>
        <p:nvPicPr>
          <p:cNvPr id="182275" name="Picture 4" descr="AB253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096963"/>
            <a:ext cx="2808288"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2276" name="Text Box 5"/>
          <p:cNvSpPr txBox="1">
            <a:spLocks noChangeArrowheads="1"/>
          </p:cNvSpPr>
          <p:nvPr/>
        </p:nvSpPr>
        <p:spPr bwMode="auto">
          <a:xfrm>
            <a:off x="3657600" y="1630363"/>
            <a:ext cx="5168900" cy="301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The outfielder catching the ball also </a:t>
            </a:r>
          </a:p>
          <a:p>
            <a:pPr eaLnBrk="1" hangingPunct="1">
              <a:spcBef>
                <a:spcPct val="0"/>
              </a:spcBef>
              <a:buFontTx/>
              <a:buNone/>
            </a:pPr>
            <a:r>
              <a:rPr lang="en-US" altLang="en-US" sz="2400"/>
              <a:t>tries to prolong the time of slowing </a:t>
            </a:r>
          </a:p>
          <a:p>
            <a:pPr eaLnBrk="1" hangingPunct="1">
              <a:spcBef>
                <a:spcPct val="0"/>
              </a:spcBef>
              <a:buFontTx/>
              <a:buNone/>
            </a:pPr>
            <a:r>
              <a:rPr lang="en-US" altLang="en-US" sz="2400"/>
              <a:t>the ball by moving the gloved hand </a:t>
            </a:r>
          </a:p>
          <a:p>
            <a:pPr eaLnBrk="1" hangingPunct="1">
              <a:spcBef>
                <a:spcPct val="0"/>
              </a:spcBef>
              <a:buFontTx/>
              <a:buNone/>
            </a:pPr>
            <a:r>
              <a:rPr lang="en-US" altLang="en-US" sz="2400"/>
              <a:t>back in the direction of the ball’s </a:t>
            </a:r>
          </a:p>
          <a:p>
            <a:pPr eaLnBrk="1" hangingPunct="1">
              <a:spcBef>
                <a:spcPct val="0"/>
              </a:spcBef>
              <a:buFontTx/>
              <a:buNone/>
            </a:pPr>
            <a:r>
              <a:rPr lang="en-US" altLang="en-US" sz="2400"/>
              <a:t>motion so that the force needed to </a:t>
            </a:r>
          </a:p>
          <a:p>
            <a:pPr eaLnBrk="1" hangingPunct="1">
              <a:spcBef>
                <a:spcPct val="0"/>
              </a:spcBef>
              <a:buFontTx/>
              <a:buNone/>
            </a:pPr>
            <a:r>
              <a:rPr lang="en-US" altLang="en-US" sz="2400"/>
              <a:t>produce the necessary impulse is </a:t>
            </a:r>
          </a:p>
          <a:p>
            <a:pPr eaLnBrk="1" hangingPunct="1">
              <a:spcBef>
                <a:spcPct val="0"/>
              </a:spcBef>
              <a:buFontTx/>
              <a:buNone/>
            </a:pPr>
            <a:r>
              <a:rPr lang="en-US" altLang="en-US" sz="2400"/>
              <a:t>reduced and the “sting” is minimized.</a:t>
            </a:r>
          </a:p>
          <a:p>
            <a:pPr eaLnBrk="1" hangingPunct="1">
              <a:spcBef>
                <a:spcPct val="0"/>
              </a:spcBef>
              <a:buFontTx/>
              <a:buNone/>
            </a:pPr>
            <a:endParaRPr lang="en-US" altLang="en-US" sz="2400"/>
          </a:p>
        </p:txBody>
      </p:sp>
    </p:spTree>
    <p:extLst>
      <p:ext uri="{BB962C8B-B14F-4D97-AF65-F5344CB8AC3E}">
        <p14:creationId xmlns:p14="http://schemas.microsoft.com/office/powerpoint/2010/main" val="10153067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6"/>
          <p:cNvSpPr>
            <a:spLocks noGrp="1" noChangeArrowheads="1"/>
          </p:cNvSpPr>
          <p:nvPr>
            <p:ph type="title"/>
          </p:nvPr>
        </p:nvSpPr>
        <p:spPr>
          <a:xfrm>
            <a:off x="457200" y="-76200"/>
            <a:ext cx="8229600" cy="1143000"/>
          </a:xfrm>
        </p:spPr>
        <p:txBody>
          <a:bodyPr/>
          <a:lstStyle/>
          <a:p>
            <a:pPr eaLnBrk="1" hangingPunct="1"/>
            <a:r>
              <a:rPr lang="en-US" altLang="en-US" smtClean="0"/>
              <a:t>Airbags…</a:t>
            </a:r>
          </a:p>
        </p:txBody>
      </p:sp>
      <p:sp>
        <p:nvSpPr>
          <p:cNvPr id="183299" name="Text Box 7"/>
          <p:cNvSpPr txBox="1">
            <a:spLocks noChangeArrowheads="1"/>
          </p:cNvSpPr>
          <p:nvPr/>
        </p:nvSpPr>
        <p:spPr bwMode="auto">
          <a:xfrm>
            <a:off x="381000" y="1066800"/>
            <a:ext cx="8610600" cy="2500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000"/>
              <a:t>Air bags are used in automobiles because they are able to minimize the affect of the force on an object involved in a collision. Air bags accomplish this by extending the time</a:t>
            </a:r>
            <a:r>
              <a:rPr lang="en-US" altLang="en-US" sz="2000" b="1"/>
              <a:t> </a:t>
            </a:r>
            <a:r>
              <a:rPr lang="en-US" altLang="en-US" sz="2000"/>
              <a:t>required to stop the momentum of the driver and passenger (bigger t, less F).  Without airbags the driver and passenger tend to keep moving in accord with Newton's first law (inertia).  Their motion carries them towards a windshield which results in a large force exerted over a short time in order to stop their momentum.</a:t>
            </a:r>
          </a:p>
          <a:p>
            <a:pPr eaLnBrk="1" hangingPunct="1">
              <a:spcBef>
                <a:spcPct val="0"/>
              </a:spcBef>
              <a:buFontTx/>
              <a:buNone/>
            </a:pPr>
            <a:endParaRPr lang="en-US" altLang="en-US" sz="1800"/>
          </a:p>
        </p:txBody>
      </p:sp>
      <p:pic>
        <p:nvPicPr>
          <p:cNvPr id="183300" name="Picture 9" descr="lb_airba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3505200"/>
            <a:ext cx="4267200" cy="264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52049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457200" y="-152400"/>
            <a:ext cx="8229600" cy="1143000"/>
          </a:xfrm>
        </p:spPr>
        <p:txBody>
          <a:bodyPr/>
          <a:lstStyle/>
          <a:p>
            <a:pPr eaLnBrk="1" hangingPunct="1"/>
            <a:r>
              <a:rPr lang="en-US" altLang="en-US" smtClean="0"/>
              <a:t>Cars – new vs. old…</a:t>
            </a:r>
          </a:p>
        </p:txBody>
      </p:sp>
      <p:sp>
        <p:nvSpPr>
          <p:cNvPr id="184323" name="Rectangle 3"/>
          <p:cNvSpPr>
            <a:spLocks noGrp="1" noChangeArrowheads="1"/>
          </p:cNvSpPr>
          <p:nvPr>
            <p:ph type="body" idx="1"/>
          </p:nvPr>
        </p:nvSpPr>
        <p:spPr>
          <a:xfrm>
            <a:off x="457200" y="1173163"/>
            <a:ext cx="4114800" cy="4525962"/>
          </a:xfrm>
        </p:spPr>
        <p:txBody>
          <a:bodyPr/>
          <a:lstStyle/>
          <a:p>
            <a:pPr eaLnBrk="1" hangingPunct="1">
              <a:buFontTx/>
              <a:buNone/>
            </a:pPr>
            <a:r>
              <a:rPr lang="en-US" altLang="en-US" sz="1200" smtClean="0">
                <a:hlinkClick r:id="rId3"/>
              </a:rPr>
              <a:t>http://online.wsj.com/article/SB10001424052970204518504574417212362984366.html#video%3D81C56182-07AA-490A-BB32-60391DE4035D%26articleTabs%3Dvideo</a:t>
            </a:r>
            <a:endParaRPr lang="en-US" altLang="en-US" sz="1200" smtClean="0"/>
          </a:p>
          <a:p>
            <a:pPr eaLnBrk="1" hangingPunct="1"/>
            <a:r>
              <a:rPr lang="en-US" altLang="en-US" sz="2800" smtClean="0"/>
              <a:t>Newer vehicles have crumple zones (usually in the front for head-on collisions) that are designed to slow down the collision (larger t, smaller F).  </a:t>
            </a:r>
          </a:p>
        </p:txBody>
      </p:sp>
      <p:pic>
        <p:nvPicPr>
          <p:cNvPr id="184324" name="Picture 3" descr="Crumple%20Zon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1020763"/>
            <a:ext cx="3622675"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39326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pPr eaLnBrk="1" hangingPunct="1"/>
            <a:r>
              <a:rPr lang="en-US" altLang="en-US" smtClean="0"/>
              <a:t>Softball…</a:t>
            </a:r>
          </a:p>
        </p:txBody>
      </p:sp>
      <p:sp>
        <p:nvSpPr>
          <p:cNvPr id="185347" name="Rectangle 3"/>
          <p:cNvSpPr>
            <a:spLocks noGrp="1" noChangeArrowheads="1"/>
          </p:cNvSpPr>
          <p:nvPr>
            <p:ph type="body" idx="1"/>
          </p:nvPr>
        </p:nvSpPr>
        <p:spPr/>
        <p:txBody>
          <a:bodyPr/>
          <a:lstStyle/>
          <a:p>
            <a:pPr eaLnBrk="1" hangingPunct="1">
              <a:buFontTx/>
              <a:buNone/>
            </a:pPr>
            <a:r>
              <a:rPr lang="en-US" altLang="en-US" sz="2400" smtClean="0"/>
              <a:t>When tossed upward and hit horizontally by a batter, a .20 kg softball receives an impulse of 4.0 N </a:t>
            </a:r>
            <a:r>
              <a:rPr lang="en-US" altLang="en-US" sz="2400" smtClean="0">
                <a:cs typeface="Arial" charset="0"/>
              </a:rPr>
              <a:t>• s.  With what speed does the ball move away from the bat?</a:t>
            </a:r>
            <a:r>
              <a:rPr lang="en-US" altLang="en-US" smtClean="0"/>
              <a:t> </a:t>
            </a:r>
          </a:p>
        </p:txBody>
      </p:sp>
      <p:pic>
        <p:nvPicPr>
          <p:cNvPr id="185348" name="Picture 5" descr="lens5183482_1244495604softball_hitting_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28600"/>
            <a:ext cx="11366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0006" name="Text Box 6"/>
          <p:cNvSpPr txBox="1">
            <a:spLocks noChangeArrowheads="1"/>
          </p:cNvSpPr>
          <p:nvPr/>
        </p:nvSpPr>
        <p:spPr bwMode="auto">
          <a:xfrm>
            <a:off x="1752600" y="3124200"/>
            <a:ext cx="5632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009900"/>
                </a:solidFill>
              </a:rPr>
              <a:t>Impulse (J) = change in momentum (</a:t>
            </a:r>
            <a:r>
              <a:rPr lang="en-US" altLang="en-US" sz="2400">
                <a:solidFill>
                  <a:srgbClr val="009900"/>
                </a:solidFill>
                <a:cs typeface="Arial" charset="0"/>
              </a:rPr>
              <a:t>Δp)</a:t>
            </a:r>
            <a:endParaRPr lang="en-US" altLang="en-US" sz="2400">
              <a:solidFill>
                <a:srgbClr val="009900"/>
              </a:solidFill>
            </a:endParaRPr>
          </a:p>
        </p:txBody>
      </p:sp>
      <p:sp>
        <p:nvSpPr>
          <p:cNvPr id="640007" name="Text Box 7"/>
          <p:cNvSpPr txBox="1">
            <a:spLocks noChangeArrowheads="1"/>
          </p:cNvSpPr>
          <p:nvPr/>
        </p:nvSpPr>
        <p:spPr bwMode="auto">
          <a:xfrm>
            <a:off x="2971800" y="3581400"/>
            <a:ext cx="1055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009900"/>
                </a:solidFill>
              </a:rPr>
              <a:t>J = </a:t>
            </a:r>
            <a:r>
              <a:rPr lang="en-US" altLang="en-US" sz="2400">
                <a:solidFill>
                  <a:srgbClr val="009900"/>
                </a:solidFill>
                <a:cs typeface="Arial" charset="0"/>
              </a:rPr>
              <a:t>Δp</a:t>
            </a:r>
            <a:endParaRPr lang="en-US" altLang="en-US" sz="2400">
              <a:solidFill>
                <a:srgbClr val="009900"/>
              </a:solidFill>
            </a:endParaRPr>
          </a:p>
        </p:txBody>
      </p:sp>
      <p:sp>
        <p:nvSpPr>
          <p:cNvPr id="640008" name="Text Box 8"/>
          <p:cNvSpPr txBox="1">
            <a:spLocks noChangeArrowheads="1"/>
          </p:cNvSpPr>
          <p:nvPr/>
        </p:nvSpPr>
        <p:spPr bwMode="auto">
          <a:xfrm>
            <a:off x="2971800" y="4038600"/>
            <a:ext cx="1393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009900"/>
                </a:solidFill>
              </a:rPr>
              <a:t>J = </a:t>
            </a:r>
            <a:r>
              <a:rPr lang="en-US" altLang="en-US" sz="2400">
                <a:solidFill>
                  <a:srgbClr val="009900"/>
                </a:solidFill>
                <a:cs typeface="Arial" charset="0"/>
              </a:rPr>
              <a:t>p</a:t>
            </a:r>
            <a:r>
              <a:rPr lang="en-US" altLang="en-US" sz="2400" baseline="-25000">
                <a:solidFill>
                  <a:srgbClr val="009900"/>
                </a:solidFill>
                <a:cs typeface="Arial" charset="0"/>
              </a:rPr>
              <a:t>f</a:t>
            </a:r>
            <a:r>
              <a:rPr lang="en-US" altLang="en-US" sz="2400">
                <a:solidFill>
                  <a:srgbClr val="009900"/>
                </a:solidFill>
                <a:cs typeface="Arial" charset="0"/>
              </a:rPr>
              <a:t> - p</a:t>
            </a:r>
            <a:r>
              <a:rPr lang="en-US" altLang="en-US" sz="2400" baseline="-25000">
                <a:solidFill>
                  <a:srgbClr val="009900"/>
                </a:solidFill>
                <a:cs typeface="Arial" charset="0"/>
              </a:rPr>
              <a:t>i</a:t>
            </a:r>
            <a:endParaRPr lang="en-US" altLang="en-US" sz="2400" baseline="-25000">
              <a:solidFill>
                <a:srgbClr val="009900"/>
              </a:solidFill>
            </a:endParaRPr>
          </a:p>
        </p:txBody>
      </p:sp>
      <p:sp>
        <p:nvSpPr>
          <p:cNvPr id="640009" name="Text Box 9"/>
          <p:cNvSpPr txBox="1">
            <a:spLocks noChangeArrowheads="1"/>
          </p:cNvSpPr>
          <p:nvPr/>
        </p:nvSpPr>
        <p:spPr bwMode="auto">
          <a:xfrm>
            <a:off x="2971800" y="4495800"/>
            <a:ext cx="1866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009900"/>
                </a:solidFill>
              </a:rPr>
              <a:t>J = </a:t>
            </a:r>
            <a:r>
              <a:rPr lang="en-US" altLang="en-US" sz="2400">
                <a:solidFill>
                  <a:srgbClr val="009900"/>
                </a:solidFill>
                <a:cs typeface="Arial" charset="0"/>
              </a:rPr>
              <a:t>mv</a:t>
            </a:r>
            <a:r>
              <a:rPr lang="en-US" altLang="en-US" sz="2400" baseline="-25000">
                <a:solidFill>
                  <a:srgbClr val="009900"/>
                </a:solidFill>
                <a:cs typeface="Arial" charset="0"/>
              </a:rPr>
              <a:t>f</a:t>
            </a:r>
            <a:r>
              <a:rPr lang="en-US" altLang="en-US" sz="2400">
                <a:solidFill>
                  <a:srgbClr val="009900"/>
                </a:solidFill>
                <a:cs typeface="Arial" charset="0"/>
              </a:rPr>
              <a:t> - mv</a:t>
            </a:r>
            <a:r>
              <a:rPr lang="en-US" altLang="en-US" sz="2400" baseline="-25000">
                <a:solidFill>
                  <a:srgbClr val="009900"/>
                </a:solidFill>
                <a:cs typeface="Arial" charset="0"/>
              </a:rPr>
              <a:t>i</a:t>
            </a:r>
            <a:endParaRPr lang="en-US" altLang="en-US" sz="2400" baseline="-25000">
              <a:solidFill>
                <a:srgbClr val="009900"/>
              </a:solidFill>
            </a:endParaRPr>
          </a:p>
        </p:txBody>
      </p:sp>
      <p:sp>
        <p:nvSpPr>
          <p:cNvPr id="640011" name="Text Box 11"/>
          <p:cNvSpPr txBox="1">
            <a:spLocks noChangeArrowheads="1"/>
          </p:cNvSpPr>
          <p:nvPr/>
        </p:nvSpPr>
        <p:spPr bwMode="auto">
          <a:xfrm>
            <a:off x="381000" y="3657600"/>
            <a:ext cx="1614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chemeClr val="accent2"/>
                </a:solidFill>
              </a:rPr>
              <a:t>m = </a:t>
            </a:r>
            <a:r>
              <a:rPr lang="en-US" altLang="en-US" sz="2400">
                <a:solidFill>
                  <a:schemeClr val="accent2"/>
                </a:solidFill>
                <a:cs typeface="Arial" charset="0"/>
              </a:rPr>
              <a:t>.20 kg</a:t>
            </a:r>
            <a:endParaRPr lang="en-US" altLang="en-US" sz="2400">
              <a:solidFill>
                <a:schemeClr val="accent2"/>
              </a:solidFill>
            </a:endParaRPr>
          </a:p>
        </p:txBody>
      </p:sp>
      <p:sp>
        <p:nvSpPr>
          <p:cNvPr id="640012" name="Text Box 12"/>
          <p:cNvSpPr txBox="1">
            <a:spLocks noChangeArrowheads="1"/>
          </p:cNvSpPr>
          <p:nvPr/>
        </p:nvSpPr>
        <p:spPr bwMode="auto">
          <a:xfrm>
            <a:off x="381000" y="5029200"/>
            <a:ext cx="909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chemeClr val="accent2"/>
                </a:solidFill>
              </a:rPr>
              <a:t>v</a:t>
            </a:r>
            <a:r>
              <a:rPr lang="en-US" altLang="en-US" sz="2400" baseline="-25000">
                <a:solidFill>
                  <a:schemeClr val="accent2"/>
                </a:solidFill>
              </a:rPr>
              <a:t>f</a:t>
            </a:r>
            <a:r>
              <a:rPr lang="en-US" altLang="en-US" sz="2400">
                <a:solidFill>
                  <a:schemeClr val="accent2"/>
                </a:solidFill>
              </a:rPr>
              <a:t> = </a:t>
            </a:r>
            <a:r>
              <a:rPr lang="en-US" altLang="en-US" sz="2400">
                <a:solidFill>
                  <a:schemeClr val="accent2"/>
                </a:solidFill>
                <a:cs typeface="Arial" charset="0"/>
              </a:rPr>
              <a:t>?</a:t>
            </a:r>
            <a:endParaRPr lang="en-US" altLang="en-US" sz="2400">
              <a:solidFill>
                <a:schemeClr val="accent2"/>
              </a:solidFill>
            </a:endParaRPr>
          </a:p>
        </p:txBody>
      </p:sp>
      <p:sp>
        <p:nvSpPr>
          <p:cNvPr id="640013" name="Text Box 13"/>
          <p:cNvSpPr txBox="1">
            <a:spLocks noChangeArrowheads="1"/>
          </p:cNvSpPr>
          <p:nvPr/>
        </p:nvSpPr>
        <p:spPr bwMode="auto">
          <a:xfrm>
            <a:off x="381000" y="4572000"/>
            <a:ext cx="14716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chemeClr val="accent2"/>
                </a:solidFill>
              </a:rPr>
              <a:t>v</a:t>
            </a:r>
            <a:r>
              <a:rPr lang="en-US" altLang="en-US" sz="2400" baseline="-25000">
                <a:solidFill>
                  <a:schemeClr val="accent2"/>
                </a:solidFill>
              </a:rPr>
              <a:t>i</a:t>
            </a:r>
            <a:r>
              <a:rPr lang="en-US" altLang="en-US" sz="2400">
                <a:solidFill>
                  <a:schemeClr val="accent2"/>
                </a:solidFill>
              </a:rPr>
              <a:t> = </a:t>
            </a:r>
            <a:r>
              <a:rPr lang="en-US" altLang="en-US" sz="2400">
                <a:solidFill>
                  <a:schemeClr val="accent2"/>
                </a:solidFill>
                <a:cs typeface="Arial" charset="0"/>
              </a:rPr>
              <a:t>0 m/s</a:t>
            </a:r>
            <a:endParaRPr lang="en-US" altLang="en-US" sz="2400">
              <a:solidFill>
                <a:schemeClr val="accent2"/>
              </a:solidFill>
            </a:endParaRPr>
          </a:p>
        </p:txBody>
      </p:sp>
      <p:sp>
        <p:nvSpPr>
          <p:cNvPr id="640017" name="Text Box 17"/>
          <p:cNvSpPr txBox="1">
            <a:spLocks noChangeArrowheads="1"/>
          </p:cNvSpPr>
          <p:nvPr/>
        </p:nvSpPr>
        <p:spPr bwMode="auto">
          <a:xfrm>
            <a:off x="457200" y="4114800"/>
            <a:ext cx="1393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chemeClr val="accent2"/>
                </a:solidFill>
              </a:rPr>
              <a:t>J = </a:t>
            </a:r>
            <a:r>
              <a:rPr lang="en-US" altLang="en-US" sz="2400">
                <a:solidFill>
                  <a:schemeClr val="accent2"/>
                </a:solidFill>
                <a:cs typeface="Arial" charset="0"/>
              </a:rPr>
              <a:t>4 N s</a:t>
            </a:r>
            <a:endParaRPr lang="en-US" altLang="en-US" sz="2400">
              <a:solidFill>
                <a:schemeClr val="accent2"/>
              </a:solidFill>
            </a:endParaRPr>
          </a:p>
        </p:txBody>
      </p:sp>
      <p:sp>
        <p:nvSpPr>
          <p:cNvPr id="640018" name="Text Box 18"/>
          <p:cNvSpPr txBox="1">
            <a:spLocks noChangeArrowheads="1"/>
          </p:cNvSpPr>
          <p:nvPr/>
        </p:nvSpPr>
        <p:spPr bwMode="auto">
          <a:xfrm>
            <a:off x="2971800" y="4953000"/>
            <a:ext cx="11461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u="sng">
                <a:solidFill>
                  <a:srgbClr val="009900"/>
                </a:solidFill>
              </a:rPr>
              <a:t>J</a:t>
            </a:r>
            <a:r>
              <a:rPr lang="en-US" altLang="en-US" sz="2400">
                <a:solidFill>
                  <a:srgbClr val="009900"/>
                </a:solidFill>
              </a:rPr>
              <a:t> = </a:t>
            </a:r>
            <a:r>
              <a:rPr lang="en-US" altLang="en-US" sz="2400" u="sng">
                <a:solidFill>
                  <a:srgbClr val="009900"/>
                </a:solidFill>
                <a:cs typeface="Arial" charset="0"/>
              </a:rPr>
              <a:t>mv</a:t>
            </a:r>
            <a:r>
              <a:rPr lang="en-US" altLang="en-US" sz="2400" u="sng" baseline="-25000">
                <a:solidFill>
                  <a:srgbClr val="009900"/>
                </a:solidFill>
                <a:cs typeface="Arial" charset="0"/>
              </a:rPr>
              <a:t>f</a:t>
            </a:r>
          </a:p>
          <a:p>
            <a:pPr eaLnBrk="1" hangingPunct="1">
              <a:spcBef>
                <a:spcPct val="0"/>
              </a:spcBef>
              <a:buFontTx/>
              <a:buNone/>
            </a:pPr>
            <a:r>
              <a:rPr lang="en-US" altLang="en-US" sz="2400">
                <a:solidFill>
                  <a:srgbClr val="009900"/>
                </a:solidFill>
              </a:rPr>
              <a:t>m    m</a:t>
            </a:r>
          </a:p>
        </p:txBody>
      </p:sp>
      <p:sp>
        <p:nvSpPr>
          <p:cNvPr id="640019" name="Line 19"/>
          <p:cNvSpPr>
            <a:spLocks noChangeShapeType="1"/>
          </p:cNvSpPr>
          <p:nvPr/>
        </p:nvSpPr>
        <p:spPr bwMode="auto">
          <a:xfrm flipV="1">
            <a:off x="4267200" y="4648200"/>
            <a:ext cx="457200" cy="228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0020" name="Line 20"/>
          <p:cNvSpPr>
            <a:spLocks noChangeShapeType="1"/>
          </p:cNvSpPr>
          <p:nvPr/>
        </p:nvSpPr>
        <p:spPr bwMode="auto">
          <a:xfrm flipV="1">
            <a:off x="3581400" y="5410200"/>
            <a:ext cx="381000" cy="3048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0021" name="Line 21"/>
          <p:cNvSpPr>
            <a:spLocks noChangeShapeType="1"/>
          </p:cNvSpPr>
          <p:nvPr/>
        </p:nvSpPr>
        <p:spPr bwMode="auto">
          <a:xfrm flipV="1">
            <a:off x="3505200" y="5029200"/>
            <a:ext cx="381000" cy="3048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0022" name="Text Box 22"/>
          <p:cNvSpPr txBox="1">
            <a:spLocks noChangeArrowheads="1"/>
          </p:cNvSpPr>
          <p:nvPr/>
        </p:nvSpPr>
        <p:spPr bwMode="auto">
          <a:xfrm>
            <a:off x="2971800" y="5867400"/>
            <a:ext cx="9429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009900"/>
                </a:solidFill>
              </a:rPr>
              <a:t>v = </a:t>
            </a:r>
            <a:r>
              <a:rPr lang="en-US" altLang="en-US" sz="2400" u="sng">
                <a:solidFill>
                  <a:srgbClr val="009900"/>
                </a:solidFill>
                <a:cs typeface="Arial" charset="0"/>
              </a:rPr>
              <a:t>J</a:t>
            </a:r>
          </a:p>
          <a:p>
            <a:pPr eaLnBrk="1" hangingPunct="1">
              <a:spcBef>
                <a:spcPct val="0"/>
              </a:spcBef>
              <a:buFontTx/>
              <a:buNone/>
            </a:pPr>
            <a:r>
              <a:rPr lang="en-US" altLang="en-US" sz="2400">
                <a:solidFill>
                  <a:srgbClr val="009900"/>
                </a:solidFill>
              </a:rPr>
              <a:t>      m</a:t>
            </a:r>
          </a:p>
        </p:txBody>
      </p:sp>
      <p:sp>
        <p:nvSpPr>
          <p:cNvPr id="640023" name="Text Box 23"/>
          <p:cNvSpPr txBox="1">
            <a:spLocks noChangeArrowheads="1"/>
          </p:cNvSpPr>
          <p:nvPr/>
        </p:nvSpPr>
        <p:spPr bwMode="auto">
          <a:xfrm>
            <a:off x="6172200" y="5334000"/>
            <a:ext cx="15970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009900"/>
                </a:solidFill>
              </a:rPr>
              <a:t>v = </a:t>
            </a:r>
            <a:r>
              <a:rPr lang="en-US" altLang="en-US" sz="2400">
                <a:solidFill>
                  <a:srgbClr val="009900"/>
                </a:solidFill>
                <a:cs typeface="Arial" charset="0"/>
              </a:rPr>
              <a:t>20 m/s</a:t>
            </a:r>
            <a:endParaRPr lang="en-US" altLang="en-US" sz="2400">
              <a:solidFill>
                <a:srgbClr val="009900"/>
              </a:solidFill>
            </a:endParaRPr>
          </a:p>
        </p:txBody>
      </p:sp>
      <p:sp>
        <p:nvSpPr>
          <p:cNvPr id="640024" name="Text Box 24"/>
          <p:cNvSpPr txBox="1">
            <a:spLocks noChangeArrowheads="1"/>
          </p:cNvSpPr>
          <p:nvPr/>
        </p:nvSpPr>
        <p:spPr bwMode="auto">
          <a:xfrm>
            <a:off x="6172200" y="4343400"/>
            <a:ext cx="14351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009900"/>
                </a:solidFill>
              </a:rPr>
              <a:t>v = </a:t>
            </a:r>
            <a:r>
              <a:rPr lang="en-US" altLang="en-US" sz="2400" u="sng">
                <a:solidFill>
                  <a:srgbClr val="009900"/>
                </a:solidFill>
                <a:cs typeface="Arial" charset="0"/>
              </a:rPr>
              <a:t>4 N s</a:t>
            </a:r>
          </a:p>
          <a:p>
            <a:pPr eaLnBrk="1" hangingPunct="1">
              <a:spcBef>
                <a:spcPct val="0"/>
              </a:spcBef>
              <a:buFontTx/>
              <a:buNone/>
            </a:pPr>
            <a:r>
              <a:rPr lang="en-US" altLang="en-US" sz="2400">
                <a:solidFill>
                  <a:srgbClr val="009900"/>
                </a:solidFill>
              </a:rPr>
              <a:t>     .20 kg</a:t>
            </a:r>
          </a:p>
        </p:txBody>
      </p:sp>
      <p:sp>
        <p:nvSpPr>
          <p:cNvPr id="640025" name="Text Box 25"/>
          <p:cNvSpPr txBox="1">
            <a:spLocks noChangeArrowheads="1"/>
          </p:cNvSpPr>
          <p:nvPr/>
        </p:nvSpPr>
        <p:spPr bwMode="auto">
          <a:xfrm>
            <a:off x="6172200" y="3657600"/>
            <a:ext cx="9429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009900"/>
                </a:solidFill>
              </a:rPr>
              <a:t>v = </a:t>
            </a:r>
            <a:r>
              <a:rPr lang="en-US" altLang="en-US" sz="2400" u="sng">
                <a:solidFill>
                  <a:srgbClr val="009900"/>
                </a:solidFill>
                <a:cs typeface="Arial" charset="0"/>
              </a:rPr>
              <a:t>J</a:t>
            </a:r>
          </a:p>
          <a:p>
            <a:pPr eaLnBrk="1" hangingPunct="1">
              <a:spcBef>
                <a:spcPct val="0"/>
              </a:spcBef>
              <a:buFontTx/>
              <a:buNone/>
            </a:pPr>
            <a:r>
              <a:rPr lang="en-US" altLang="en-US" sz="2400">
                <a:solidFill>
                  <a:srgbClr val="009900"/>
                </a:solidFill>
              </a:rPr>
              <a:t>      m</a:t>
            </a:r>
          </a:p>
        </p:txBody>
      </p:sp>
    </p:spTree>
    <p:extLst>
      <p:ext uri="{BB962C8B-B14F-4D97-AF65-F5344CB8AC3E}">
        <p14:creationId xmlns:p14="http://schemas.microsoft.com/office/powerpoint/2010/main" val="30455915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00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00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400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4001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4000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40007"/>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40008"/>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40009"/>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40019"/>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40018"/>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1" nodeType="clickEffect">
                                  <p:stCondLst>
                                    <p:cond delay="0"/>
                                  </p:stCondLst>
                                  <p:childTnLst>
                                    <p:set>
                                      <p:cBhvr>
                                        <p:cTn id="40" dur="1" fill="hold">
                                          <p:stCondLst>
                                            <p:cond delay="0"/>
                                          </p:stCondLst>
                                        </p:cTn>
                                        <p:tgtEl>
                                          <p:spTgt spid="6400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4002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40020"/>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40022"/>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4002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40024"/>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400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0006" grpId="0"/>
      <p:bldP spid="640007" grpId="0"/>
      <p:bldP spid="640008" grpId="0"/>
      <p:bldP spid="640009" grpId="0"/>
      <p:bldP spid="640011" grpId="0"/>
      <p:bldP spid="640012" grpId="0"/>
      <p:bldP spid="640013" grpId="0"/>
      <p:bldP spid="640017" grpId="0"/>
      <p:bldP spid="640018" grpId="0"/>
      <p:bldP spid="640018" grpId="1"/>
      <p:bldP spid="640019" grpId="0" animBg="1"/>
      <p:bldP spid="640020" grpId="0" animBg="1"/>
      <p:bldP spid="640021" grpId="0" animBg="1"/>
      <p:bldP spid="640022" grpId="0"/>
      <p:bldP spid="640023" grpId="0"/>
      <p:bldP spid="640024" grpId="0"/>
      <p:bldP spid="6400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p:txBody>
          <a:bodyPr/>
          <a:lstStyle/>
          <a:p>
            <a:pPr eaLnBrk="1" hangingPunct="1"/>
            <a:r>
              <a:rPr lang="en-US" altLang="en-US" smtClean="0"/>
              <a:t>Teeing off:</a:t>
            </a:r>
          </a:p>
        </p:txBody>
      </p:sp>
      <p:sp>
        <p:nvSpPr>
          <p:cNvPr id="186371" name="Rectangle 3"/>
          <p:cNvSpPr>
            <a:spLocks noGrp="1" noChangeArrowheads="1"/>
          </p:cNvSpPr>
          <p:nvPr>
            <p:ph type="body" idx="1"/>
          </p:nvPr>
        </p:nvSpPr>
        <p:spPr>
          <a:xfrm>
            <a:off x="457200" y="1600200"/>
            <a:ext cx="8229600" cy="1371600"/>
          </a:xfrm>
        </p:spPr>
        <p:txBody>
          <a:bodyPr/>
          <a:lstStyle/>
          <a:p>
            <a:pPr eaLnBrk="1" hangingPunct="1">
              <a:buFontTx/>
              <a:buNone/>
            </a:pPr>
            <a:r>
              <a:rPr lang="en-US" altLang="en-US" sz="2000" smtClean="0"/>
              <a:t>A golfer drives a .10 kg ball from an elevated tee, giving it a horizontal speed of 40 m/s.  The club and the ball are in contact for 1.0 ms (milliseconds- 1.0 x 10 </a:t>
            </a:r>
            <a:r>
              <a:rPr lang="en-US" altLang="en-US" sz="2000" baseline="30000" smtClean="0"/>
              <a:t>–3</a:t>
            </a:r>
            <a:r>
              <a:rPr lang="en-US" altLang="en-US" sz="2000" smtClean="0"/>
              <a:t> s).  What is the average force exerted by the club on the ball during this time?</a:t>
            </a:r>
          </a:p>
        </p:txBody>
      </p:sp>
      <p:sp>
        <p:nvSpPr>
          <p:cNvPr id="637956" name="Text Box 4"/>
          <p:cNvSpPr txBox="1">
            <a:spLocks noChangeArrowheads="1"/>
          </p:cNvSpPr>
          <p:nvPr/>
        </p:nvSpPr>
        <p:spPr bwMode="auto">
          <a:xfrm>
            <a:off x="1752600" y="3124200"/>
            <a:ext cx="5632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009900"/>
                </a:solidFill>
              </a:rPr>
              <a:t>Impulse (J) = change in momentum (</a:t>
            </a:r>
            <a:r>
              <a:rPr lang="en-US" altLang="en-US" sz="2400">
                <a:solidFill>
                  <a:srgbClr val="009900"/>
                </a:solidFill>
                <a:cs typeface="Arial" charset="0"/>
              </a:rPr>
              <a:t>Δp)</a:t>
            </a:r>
            <a:endParaRPr lang="en-US" altLang="en-US" sz="2400">
              <a:solidFill>
                <a:srgbClr val="009900"/>
              </a:solidFill>
            </a:endParaRPr>
          </a:p>
        </p:txBody>
      </p:sp>
      <p:sp>
        <p:nvSpPr>
          <p:cNvPr id="637957" name="Text Box 5"/>
          <p:cNvSpPr txBox="1">
            <a:spLocks noChangeArrowheads="1"/>
          </p:cNvSpPr>
          <p:nvPr/>
        </p:nvSpPr>
        <p:spPr bwMode="auto">
          <a:xfrm>
            <a:off x="2971800" y="3581400"/>
            <a:ext cx="11731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009900"/>
                </a:solidFill>
              </a:rPr>
              <a:t>Ft = </a:t>
            </a:r>
            <a:r>
              <a:rPr lang="en-US" altLang="en-US" sz="2400">
                <a:solidFill>
                  <a:srgbClr val="009900"/>
                </a:solidFill>
                <a:cs typeface="Arial" charset="0"/>
              </a:rPr>
              <a:t>Δp</a:t>
            </a:r>
            <a:endParaRPr lang="en-US" altLang="en-US" sz="2400">
              <a:solidFill>
                <a:srgbClr val="009900"/>
              </a:solidFill>
            </a:endParaRPr>
          </a:p>
        </p:txBody>
      </p:sp>
      <p:sp>
        <p:nvSpPr>
          <p:cNvPr id="637958" name="Text Box 6"/>
          <p:cNvSpPr txBox="1">
            <a:spLocks noChangeArrowheads="1"/>
          </p:cNvSpPr>
          <p:nvPr/>
        </p:nvSpPr>
        <p:spPr bwMode="auto">
          <a:xfrm>
            <a:off x="2971800" y="4038600"/>
            <a:ext cx="1511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009900"/>
                </a:solidFill>
              </a:rPr>
              <a:t>Ft = </a:t>
            </a:r>
            <a:r>
              <a:rPr lang="en-US" altLang="en-US" sz="2400">
                <a:solidFill>
                  <a:srgbClr val="009900"/>
                </a:solidFill>
                <a:cs typeface="Arial" charset="0"/>
              </a:rPr>
              <a:t>p</a:t>
            </a:r>
            <a:r>
              <a:rPr lang="en-US" altLang="en-US" sz="2400" baseline="-25000">
                <a:solidFill>
                  <a:srgbClr val="009900"/>
                </a:solidFill>
                <a:cs typeface="Arial" charset="0"/>
              </a:rPr>
              <a:t>f</a:t>
            </a:r>
            <a:r>
              <a:rPr lang="en-US" altLang="en-US" sz="2400">
                <a:solidFill>
                  <a:srgbClr val="009900"/>
                </a:solidFill>
                <a:cs typeface="Arial" charset="0"/>
              </a:rPr>
              <a:t> - p</a:t>
            </a:r>
            <a:r>
              <a:rPr lang="en-US" altLang="en-US" sz="2400" baseline="-25000">
                <a:solidFill>
                  <a:srgbClr val="009900"/>
                </a:solidFill>
                <a:cs typeface="Arial" charset="0"/>
              </a:rPr>
              <a:t>i</a:t>
            </a:r>
            <a:endParaRPr lang="en-US" altLang="en-US" sz="2400" baseline="-25000">
              <a:solidFill>
                <a:srgbClr val="009900"/>
              </a:solidFill>
            </a:endParaRPr>
          </a:p>
        </p:txBody>
      </p:sp>
      <p:sp>
        <p:nvSpPr>
          <p:cNvPr id="637959" name="Text Box 7"/>
          <p:cNvSpPr txBox="1">
            <a:spLocks noChangeArrowheads="1"/>
          </p:cNvSpPr>
          <p:nvPr/>
        </p:nvSpPr>
        <p:spPr bwMode="auto">
          <a:xfrm>
            <a:off x="2971800" y="4495800"/>
            <a:ext cx="1984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009900"/>
                </a:solidFill>
              </a:rPr>
              <a:t>Ft = </a:t>
            </a:r>
            <a:r>
              <a:rPr lang="en-US" altLang="en-US" sz="2400">
                <a:solidFill>
                  <a:srgbClr val="009900"/>
                </a:solidFill>
                <a:cs typeface="Arial" charset="0"/>
              </a:rPr>
              <a:t>mv</a:t>
            </a:r>
            <a:r>
              <a:rPr lang="en-US" altLang="en-US" sz="2400" baseline="-25000">
                <a:solidFill>
                  <a:srgbClr val="009900"/>
                </a:solidFill>
                <a:cs typeface="Arial" charset="0"/>
              </a:rPr>
              <a:t>f</a:t>
            </a:r>
            <a:r>
              <a:rPr lang="en-US" altLang="en-US" sz="2400">
                <a:solidFill>
                  <a:srgbClr val="009900"/>
                </a:solidFill>
                <a:cs typeface="Arial" charset="0"/>
              </a:rPr>
              <a:t> - mv</a:t>
            </a:r>
            <a:r>
              <a:rPr lang="en-US" altLang="en-US" sz="2400" baseline="-25000">
                <a:solidFill>
                  <a:srgbClr val="009900"/>
                </a:solidFill>
                <a:cs typeface="Arial" charset="0"/>
              </a:rPr>
              <a:t>i</a:t>
            </a:r>
            <a:endParaRPr lang="en-US" altLang="en-US" sz="2400" baseline="-25000">
              <a:solidFill>
                <a:srgbClr val="009900"/>
              </a:solidFill>
            </a:endParaRPr>
          </a:p>
        </p:txBody>
      </p:sp>
      <p:sp>
        <p:nvSpPr>
          <p:cNvPr id="637960" name="Text Box 8"/>
          <p:cNvSpPr txBox="1">
            <a:spLocks noChangeArrowheads="1"/>
          </p:cNvSpPr>
          <p:nvPr/>
        </p:nvSpPr>
        <p:spPr bwMode="auto">
          <a:xfrm>
            <a:off x="2971800" y="4953000"/>
            <a:ext cx="205263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u="sng">
                <a:solidFill>
                  <a:srgbClr val="009900"/>
                </a:solidFill>
              </a:rPr>
              <a:t>Ft</a:t>
            </a:r>
            <a:r>
              <a:rPr lang="en-US" altLang="en-US" sz="2400">
                <a:solidFill>
                  <a:srgbClr val="009900"/>
                </a:solidFill>
              </a:rPr>
              <a:t> = </a:t>
            </a:r>
            <a:r>
              <a:rPr lang="en-US" altLang="en-US" sz="2400" u="sng">
                <a:solidFill>
                  <a:srgbClr val="009900"/>
                </a:solidFill>
                <a:cs typeface="Arial" charset="0"/>
              </a:rPr>
              <a:t>mv</a:t>
            </a:r>
            <a:r>
              <a:rPr lang="en-US" altLang="en-US" sz="2400" u="sng" baseline="-25000">
                <a:solidFill>
                  <a:srgbClr val="009900"/>
                </a:solidFill>
                <a:cs typeface="Arial" charset="0"/>
              </a:rPr>
              <a:t>f</a:t>
            </a:r>
            <a:r>
              <a:rPr lang="en-US" altLang="en-US" sz="2400" u="sng">
                <a:solidFill>
                  <a:srgbClr val="009900"/>
                </a:solidFill>
                <a:cs typeface="Arial" charset="0"/>
              </a:rPr>
              <a:t> – mv</a:t>
            </a:r>
            <a:r>
              <a:rPr lang="en-US" altLang="en-US" sz="2400" u="sng" baseline="-25000">
                <a:solidFill>
                  <a:srgbClr val="009900"/>
                </a:solidFill>
                <a:cs typeface="Arial" charset="0"/>
              </a:rPr>
              <a:t>i</a:t>
            </a:r>
          </a:p>
          <a:p>
            <a:pPr eaLnBrk="1" hangingPunct="1">
              <a:spcBef>
                <a:spcPct val="0"/>
              </a:spcBef>
              <a:buFontTx/>
              <a:buNone/>
            </a:pPr>
            <a:r>
              <a:rPr lang="en-US" altLang="en-US" sz="2400">
                <a:solidFill>
                  <a:srgbClr val="009900"/>
                </a:solidFill>
              </a:rPr>
              <a:t> t           t</a:t>
            </a:r>
          </a:p>
        </p:txBody>
      </p:sp>
      <p:sp>
        <p:nvSpPr>
          <p:cNvPr id="637961" name="Line 9"/>
          <p:cNvSpPr>
            <a:spLocks noChangeShapeType="1"/>
          </p:cNvSpPr>
          <p:nvPr/>
        </p:nvSpPr>
        <p:spPr bwMode="auto">
          <a:xfrm flipV="1">
            <a:off x="3048000" y="5410200"/>
            <a:ext cx="304800" cy="228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7962" name="Line 10"/>
          <p:cNvSpPr>
            <a:spLocks noChangeShapeType="1"/>
          </p:cNvSpPr>
          <p:nvPr/>
        </p:nvSpPr>
        <p:spPr bwMode="auto">
          <a:xfrm flipV="1">
            <a:off x="3124200" y="5105400"/>
            <a:ext cx="304800" cy="228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7963" name="Text Box 11"/>
          <p:cNvSpPr txBox="1">
            <a:spLocks noChangeArrowheads="1"/>
          </p:cNvSpPr>
          <p:nvPr/>
        </p:nvSpPr>
        <p:spPr bwMode="auto">
          <a:xfrm>
            <a:off x="2971800" y="5715000"/>
            <a:ext cx="205263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009900"/>
                </a:solidFill>
              </a:rPr>
              <a:t> F = </a:t>
            </a:r>
            <a:r>
              <a:rPr lang="en-US" altLang="en-US" sz="2400" u="sng">
                <a:solidFill>
                  <a:srgbClr val="009900"/>
                </a:solidFill>
                <a:cs typeface="Arial" charset="0"/>
              </a:rPr>
              <a:t>mv</a:t>
            </a:r>
            <a:r>
              <a:rPr lang="en-US" altLang="en-US" sz="2400" u="sng" baseline="-25000">
                <a:solidFill>
                  <a:srgbClr val="009900"/>
                </a:solidFill>
                <a:cs typeface="Arial" charset="0"/>
              </a:rPr>
              <a:t>f</a:t>
            </a:r>
            <a:r>
              <a:rPr lang="en-US" altLang="en-US" sz="2400" u="sng">
                <a:solidFill>
                  <a:srgbClr val="009900"/>
                </a:solidFill>
                <a:cs typeface="Arial" charset="0"/>
              </a:rPr>
              <a:t> – mv</a:t>
            </a:r>
            <a:r>
              <a:rPr lang="en-US" altLang="en-US" sz="2400" u="sng" baseline="-25000">
                <a:solidFill>
                  <a:srgbClr val="009900"/>
                </a:solidFill>
                <a:cs typeface="Arial" charset="0"/>
              </a:rPr>
              <a:t>i</a:t>
            </a:r>
          </a:p>
          <a:p>
            <a:pPr eaLnBrk="1" hangingPunct="1">
              <a:spcBef>
                <a:spcPct val="0"/>
              </a:spcBef>
              <a:buFontTx/>
              <a:buNone/>
            </a:pPr>
            <a:r>
              <a:rPr lang="en-US" altLang="en-US" sz="2400">
                <a:solidFill>
                  <a:srgbClr val="009900"/>
                </a:solidFill>
              </a:rPr>
              <a:t>              t</a:t>
            </a:r>
          </a:p>
        </p:txBody>
      </p:sp>
      <p:sp>
        <p:nvSpPr>
          <p:cNvPr id="637964" name="Text Box 12"/>
          <p:cNvSpPr txBox="1">
            <a:spLocks noChangeArrowheads="1"/>
          </p:cNvSpPr>
          <p:nvPr/>
        </p:nvSpPr>
        <p:spPr bwMode="auto">
          <a:xfrm>
            <a:off x="381000" y="3657600"/>
            <a:ext cx="1614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chemeClr val="accent2"/>
                </a:solidFill>
              </a:rPr>
              <a:t>m = </a:t>
            </a:r>
            <a:r>
              <a:rPr lang="en-US" altLang="en-US" sz="2400">
                <a:solidFill>
                  <a:schemeClr val="accent2"/>
                </a:solidFill>
                <a:cs typeface="Arial" charset="0"/>
              </a:rPr>
              <a:t>.10 kg</a:t>
            </a:r>
            <a:endParaRPr lang="en-US" altLang="en-US" sz="2400">
              <a:solidFill>
                <a:schemeClr val="accent2"/>
              </a:solidFill>
            </a:endParaRPr>
          </a:p>
        </p:txBody>
      </p:sp>
      <p:sp>
        <p:nvSpPr>
          <p:cNvPr id="637965" name="Text Box 13"/>
          <p:cNvSpPr txBox="1">
            <a:spLocks noChangeArrowheads="1"/>
          </p:cNvSpPr>
          <p:nvPr/>
        </p:nvSpPr>
        <p:spPr bwMode="auto">
          <a:xfrm>
            <a:off x="381000" y="4114800"/>
            <a:ext cx="1654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chemeClr val="accent2"/>
                </a:solidFill>
              </a:rPr>
              <a:t>v</a:t>
            </a:r>
            <a:r>
              <a:rPr lang="en-US" altLang="en-US" sz="2400" baseline="-25000">
                <a:solidFill>
                  <a:schemeClr val="accent2"/>
                </a:solidFill>
              </a:rPr>
              <a:t>f</a:t>
            </a:r>
            <a:r>
              <a:rPr lang="en-US" altLang="en-US" sz="2400">
                <a:solidFill>
                  <a:schemeClr val="accent2"/>
                </a:solidFill>
              </a:rPr>
              <a:t> = </a:t>
            </a:r>
            <a:r>
              <a:rPr lang="en-US" altLang="en-US" sz="2400">
                <a:solidFill>
                  <a:schemeClr val="accent2"/>
                </a:solidFill>
                <a:cs typeface="Arial" charset="0"/>
              </a:rPr>
              <a:t>40 m/s</a:t>
            </a:r>
            <a:endParaRPr lang="en-US" altLang="en-US" sz="2400">
              <a:solidFill>
                <a:schemeClr val="accent2"/>
              </a:solidFill>
            </a:endParaRPr>
          </a:p>
        </p:txBody>
      </p:sp>
      <p:sp>
        <p:nvSpPr>
          <p:cNvPr id="637966" name="Text Box 14"/>
          <p:cNvSpPr txBox="1">
            <a:spLocks noChangeArrowheads="1"/>
          </p:cNvSpPr>
          <p:nvPr/>
        </p:nvSpPr>
        <p:spPr bwMode="auto">
          <a:xfrm>
            <a:off x="381000" y="4572000"/>
            <a:ext cx="14716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chemeClr val="accent2"/>
                </a:solidFill>
              </a:rPr>
              <a:t>v</a:t>
            </a:r>
            <a:r>
              <a:rPr lang="en-US" altLang="en-US" sz="2400" baseline="-25000">
                <a:solidFill>
                  <a:schemeClr val="accent2"/>
                </a:solidFill>
              </a:rPr>
              <a:t>i</a:t>
            </a:r>
            <a:r>
              <a:rPr lang="en-US" altLang="en-US" sz="2400">
                <a:solidFill>
                  <a:schemeClr val="accent2"/>
                </a:solidFill>
              </a:rPr>
              <a:t> = </a:t>
            </a:r>
            <a:r>
              <a:rPr lang="en-US" altLang="en-US" sz="2400">
                <a:solidFill>
                  <a:schemeClr val="accent2"/>
                </a:solidFill>
                <a:cs typeface="Arial" charset="0"/>
              </a:rPr>
              <a:t>0 m/s</a:t>
            </a:r>
            <a:endParaRPr lang="en-US" altLang="en-US" sz="2400">
              <a:solidFill>
                <a:schemeClr val="accent2"/>
              </a:solidFill>
            </a:endParaRPr>
          </a:p>
        </p:txBody>
      </p:sp>
      <p:sp>
        <p:nvSpPr>
          <p:cNvPr id="637967" name="Text Box 15"/>
          <p:cNvSpPr txBox="1">
            <a:spLocks noChangeArrowheads="1"/>
          </p:cNvSpPr>
          <p:nvPr/>
        </p:nvSpPr>
        <p:spPr bwMode="auto">
          <a:xfrm>
            <a:off x="457200" y="5029200"/>
            <a:ext cx="22304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chemeClr val="accent2"/>
                </a:solidFill>
              </a:rPr>
              <a:t>t = 1.0 x 10 </a:t>
            </a:r>
            <a:r>
              <a:rPr lang="en-US" altLang="en-US" sz="2400" baseline="30000">
                <a:solidFill>
                  <a:schemeClr val="accent2"/>
                </a:solidFill>
              </a:rPr>
              <a:t>–3</a:t>
            </a:r>
            <a:r>
              <a:rPr lang="en-US" altLang="en-US" sz="2000"/>
              <a:t> </a:t>
            </a:r>
            <a:r>
              <a:rPr lang="en-US" altLang="en-US" sz="2400">
                <a:solidFill>
                  <a:schemeClr val="accent2"/>
                </a:solidFill>
                <a:cs typeface="Arial" charset="0"/>
              </a:rPr>
              <a:t>s</a:t>
            </a:r>
          </a:p>
        </p:txBody>
      </p:sp>
      <p:sp>
        <p:nvSpPr>
          <p:cNvPr id="637969" name="Text Box 17"/>
          <p:cNvSpPr txBox="1">
            <a:spLocks noChangeArrowheads="1"/>
          </p:cNvSpPr>
          <p:nvPr/>
        </p:nvSpPr>
        <p:spPr bwMode="auto">
          <a:xfrm>
            <a:off x="381000" y="5562600"/>
            <a:ext cx="885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chemeClr val="accent2"/>
                </a:solidFill>
              </a:rPr>
              <a:t>F = </a:t>
            </a:r>
            <a:r>
              <a:rPr lang="en-US" altLang="en-US" sz="2400">
                <a:solidFill>
                  <a:schemeClr val="accent2"/>
                </a:solidFill>
                <a:cs typeface="Arial" charset="0"/>
              </a:rPr>
              <a:t>?</a:t>
            </a:r>
            <a:endParaRPr lang="en-US" altLang="en-US" sz="2400">
              <a:solidFill>
                <a:schemeClr val="accent2"/>
              </a:solidFill>
            </a:endParaRPr>
          </a:p>
        </p:txBody>
      </p:sp>
      <p:sp>
        <p:nvSpPr>
          <p:cNvPr id="637970" name="Text Box 18"/>
          <p:cNvSpPr txBox="1">
            <a:spLocks noChangeArrowheads="1"/>
          </p:cNvSpPr>
          <p:nvPr/>
        </p:nvSpPr>
        <p:spPr bwMode="auto">
          <a:xfrm>
            <a:off x="5791200" y="3581400"/>
            <a:ext cx="28495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009900"/>
                </a:solidFill>
              </a:rPr>
              <a:t> F = </a:t>
            </a:r>
            <a:r>
              <a:rPr lang="en-US" altLang="en-US" sz="2400" u="sng">
                <a:solidFill>
                  <a:srgbClr val="009900"/>
                </a:solidFill>
                <a:cs typeface="Arial" charset="0"/>
              </a:rPr>
              <a:t>.1kg(40m/s) - 0</a:t>
            </a:r>
            <a:endParaRPr lang="en-US" altLang="en-US" sz="2400" u="sng" baseline="-25000">
              <a:solidFill>
                <a:srgbClr val="009900"/>
              </a:solidFill>
              <a:cs typeface="Arial" charset="0"/>
            </a:endParaRPr>
          </a:p>
          <a:p>
            <a:pPr eaLnBrk="1" hangingPunct="1">
              <a:spcBef>
                <a:spcPct val="0"/>
              </a:spcBef>
              <a:buFontTx/>
              <a:buNone/>
            </a:pPr>
            <a:r>
              <a:rPr lang="en-US" altLang="en-US" sz="2400">
                <a:solidFill>
                  <a:srgbClr val="009900"/>
                </a:solidFill>
              </a:rPr>
              <a:t>          1.0 x 10 </a:t>
            </a:r>
            <a:r>
              <a:rPr lang="en-US" altLang="en-US" sz="2400" baseline="30000">
                <a:solidFill>
                  <a:srgbClr val="009900"/>
                </a:solidFill>
              </a:rPr>
              <a:t>–3</a:t>
            </a:r>
            <a:r>
              <a:rPr lang="en-US" altLang="en-US" sz="2400">
                <a:solidFill>
                  <a:srgbClr val="009900"/>
                </a:solidFill>
              </a:rPr>
              <a:t> s</a:t>
            </a:r>
          </a:p>
        </p:txBody>
      </p:sp>
      <p:sp>
        <p:nvSpPr>
          <p:cNvPr id="637971" name="Text Box 19"/>
          <p:cNvSpPr txBox="1">
            <a:spLocks noChangeArrowheads="1"/>
          </p:cNvSpPr>
          <p:nvPr/>
        </p:nvSpPr>
        <p:spPr bwMode="auto">
          <a:xfrm>
            <a:off x="5791200" y="4495800"/>
            <a:ext cx="14351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009900"/>
                </a:solidFill>
              </a:rPr>
              <a:t> F = </a:t>
            </a:r>
            <a:r>
              <a:rPr lang="en-US" altLang="en-US" sz="2400" u="sng">
                <a:solidFill>
                  <a:srgbClr val="009900"/>
                </a:solidFill>
                <a:cs typeface="Arial" charset="0"/>
              </a:rPr>
              <a:t>4</a:t>
            </a:r>
            <a:endParaRPr lang="en-US" altLang="en-US" sz="2400" u="sng" baseline="-25000">
              <a:solidFill>
                <a:srgbClr val="009900"/>
              </a:solidFill>
              <a:cs typeface="Arial" charset="0"/>
            </a:endParaRPr>
          </a:p>
          <a:p>
            <a:pPr eaLnBrk="1" hangingPunct="1">
              <a:spcBef>
                <a:spcPct val="0"/>
              </a:spcBef>
              <a:buFontTx/>
              <a:buNone/>
            </a:pPr>
            <a:r>
              <a:rPr lang="en-US" altLang="en-US" sz="2400">
                <a:solidFill>
                  <a:srgbClr val="009900"/>
                </a:solidFill>
              </a:rPr>
              <a:t>      .001s</a:t>
            </a:r>
          </a:p>
        </p:txBody>
      </p:sp>
      <p:sp>
        <p:nvSpPr>
          <p:cNvPr id="637972" name="Text Box 20"/>
          <p:cNvSpPr txBox="1">
            <a:spLocks noChangeArrowheads="1"/>
          </p:cNvSpPr>
          <p:nvPr/>
        </p:nvSpPr>
        <p:spPr bwMode="auto">
          <a:xfrm>
            <a:off x="5791200" y="5410200"/>
            <a:ext cx="1784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009900"/>
                </a:solidFill>
              </a:rPr>
              <a:t> F = 4000 N</a:t>
            </a:r>
          </a:p>
        </p:txBody>
      </p:sp>
      <p:pic>
        <p:nvPicPr>
          <p:cNvPr id="186388" name="Picture 22" descr="image0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28600"/>
            <a:ext cx="1600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70674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796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3796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3796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3796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3796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795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3795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37958"/>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37959"/>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37960"/>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3796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37962"/>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37963"/>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37970"/>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37971"/>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6379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7956" grpId="0"/>
      <p:bldP spid="637957" grpId="0"/>
      <p:bldP spid="637958" grpId="0"/>
      <p:bldP spid="637959" grpId="0"/>
      <p:bldP spid="637960" grpId="0"/>
      <p:bldP spid="637961" grpId="0" animBg="1"/>
      <p:bldP spid="637962" grpId="0" animBg="1"/>
      <p:bldP spid="637963" grpId="0"/>
      <p:bldP spid="637964" grpId="0"/>
      <p:bldP spid="637965" grpId="0"/>
      <p:bldP spid="637966" grpId="0"/>
      <p:bldP spid="637967" grpId="0"/>
      <p:bldP spid="637969" grpId="0"/>
      <p:bldP spid="637970" grpId="0"/>
      <p:bldP spid="637971" grpId="0"/>
      <p:bldP spid="63797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457200" y="228600"/>
            <a:ext cx="8229600" cy="1143000"/>
          </a:xfrm>
        </p:spPr>
        <p:txBody>
          <a:bodyPr>
            <a:normAutofit fontScale="90000"/>
          </a:bodyPr>
          <a:lstStyle/>
          <a:p>
            <a:pPr eaLnBrk="1" hangingPunct="1"/>
            <a:r>
              <a:rPr lang="en-US" altLang="en-US" smtClean="0"/>
              <a:t>Conservation of Momentum</a:t>
            </a:r>
            <a:br>
              <a:rPr lang="en-US" altLang="en-US" smtClean="0"/>
            </a:br>
            <a:r>
              <a:rPr lang="en-US" altLang="en-US" sz="2400" smtClean="0">
                <a:solidFill>
                  <a:schemeClr val="accent2"/>
                </a:solidFill>
              </a:rPr>
              <a:t>(applied to objects that are in closed systems- not acted on by an external force- </a:t>
            </a:r>
            <a:r>
              <a:rPr lang="en-US" altLang="en-US" sz="2400" smtClean="0">
                <a:solidFill>
                  <a:schemeClr val="accent2"/>
                </a:solidFill>
                <a:cs typeface="Arial" charset="0"/>
              </a:rPr>
              <a:t>ΣF = 0 – frictionless surface)</a:t>
            </a:r>
            <a:endParaRPr lang="en-US" altLang="en-US" sz="2400" smtClean="0">
              <a:solidFill>
                <a:schemeClr val="accent2"/>
              </a:solidFill>
            </a:endParaRPr>
          </a:p>
        </p:txBody>
      </p:sp>
      <p:sp>
        <p:nvSpPr>
          <p:cNvPr id="642051" name="Rectangle 3"/>
          <p:cNvSpPr>
            <a:spLocks noGrp="1" noChangeArrowheads="1"/>
          </p:cNvSpPr>
          <p:nvPr>
            <p:ph type="body" idx="1"/>
          </p:nvPr>
        </p:nvSpPr>
        <p:spPr>
          <a:xfrm>
            <a:off x="457200" y="1752600"/>
            <a:ext cx="8229600" cy="4144963"/>
          </a:xfrm>
        </p:spPr>
        <p:txBody>
          <a:bodyPr/>
          <a:lstStyle/>
          <a:p>
            <a:pPr eaLnBrk="1" hangingPunct="1"/>
            <a:r>
              <a:rPr lang="en-US" altLang="en-US" sz="2800" smtClean="0"/>
              <a:t>When two objects collide they exert a force on each other that is equal in magnitude but opposite in direction (Newton’s 3</a:t>
            </a:r>
            <a:r>
              <a:rPr lang="en-US" altLang="en-US" sz="2800" baseline="30000" smtClean="0"/>
              <a:t>rd</a:t>
            </a:r>
            <a:r>
              <a:rPr lang="en-US" altLang="en-US" sz="2800" smtClean="0"/>
              <a:t> Law).</a:t>
            </a:r>
          </a:p>
          <a:p>
            <a:pPr eaLnBrk="1" hangingPunct="1"/>
            <a:r>
              <a:rPr lang="en-US" altLang="en-US" sz="2800" smtClean="0"/>
              <a:t>Such forces often cause one object to speed up (gain momentum) and the other object to slow down (lose momentum).</a:t>
            </a:r>
          </a:p>
        </p:txBody>
      </p:sp>
      <p:pic>
        <p:nvPicPr>
          <p:cNvPr id="187396" name="Picture 5" descr="collis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4267200"/>
            <a:ext cx="28194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95030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420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4205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Rectangle 3"/>
          <p:cNvSpPr>
            <a:spLocks noGrp="1" noChangeArrowheads="1"/>
          </p:cNvSpPr>
          <p:nvPr>
            <p:ph type="body" idx="1"/>
          </p:nvPr>
        </p:nvSpPr>
        <p:spPr>
          <a:xfrm>
            <a:off x="457200" y="76200"/>
            <a:ext cx="8229600" cy="5592763"/>
          </a:xfrm>
        </p:spPr>
        <p:txBody>
          <a:bodyPr/>
          <a:lstStyle/>
          <a:p>
            <a:pPr eaLnBrk="1" hangingPunct="1"/>
            <a:r>
              <a:rPr lang="en-US" altLang="en-US" smtClean="0"/>
              <a:t>Because the force acts on both objects for exactly the same amount of time, the magnitude of impulse (J = Ft) on each object is the same.</a:t>
            </a:r>
          </a:p>
          <a:p>
            <a:pPr eaLnBrk="1" hangingPunct="1"/>
            <a:r>
              <a:rPr lang="en-US" altLang="en-US" smtClean="0"/>
              <a:t>Remember what impulse is:</a:t>
            </a:r>
          </a:p>
          <a:p>
            <a:pPr eaLnBrk="1" hangingPunct="1">
              <a:buFontTx/>
              <a:buNone/>
            </a:pPr>
            <a:endParaRPr lang="en-US" altLang="en-US" smtClean="0"/>
          </a:p>
          <a:p>
            <a:pPr eaLnBrk="1" hangingPunct="1"/>
            <a:r>
              <a:rPr lang="en-US" altLang="en-US" smtClean="0"/>
              <a:t>So the change in momentum for each object also has the same magnitude but are in opposite directions.</a:t>
            </a:r>
          </a:p>
        </p:txBody>
      </p:sp>
      <p:sp>
        <p:nvSpPr>
          <p:cNvPr id="643076" name="Text Box 4"/>
          <p:cNvSpPr txBox="1">
            <a:spLocks noChangeArrowheads="1"/>
          </p:cNvSpPr>
          <p:nvPr/>
        </p:nvSpPr>
        <p:spPr bwMode="auto">
          <a:xfrm>
            <a:off x="990600" y="2743200"/>
            <a:ext cx="72850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b="1">
                <a:solidFill>
                  <a:srgbClr val="FF0000"/>
                </a:solidFill>
              </a:rPr>
              <a:t>IMPULSE = CHANGE IN MOMENTUM</a:t>
            </a:r>
          </a:p>
        </p:txBody>
      </p:sp>
      <p:sp>
        <p:nvSpPr>
          <p:cNvPr id="643078" name="Text Box 6"/>
          <p:cNvSpPr txBox="1">
            <a:spLocks noChangeArrowheads="1"/>
          </p:cNvSpPr>
          <p:nvPr/>
        </p:nvSpPr>
        <p:spPr bwMode="auto">
          <a:xfrm>
            <a:off x="2819400" y="4953000"/>
            <a:ext cx="32448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b="1">
                <a:solidFill>
                  <a:srgbClr val="FF0000"/>
                </a:solidFill>
              </a:rPr>
              <a:t>m</a:t>
            </a:r>
            <a:r>
              <a:rPr lang="en-US" altLang="en-US" b="1" baseline="-25000">
                <a:solidFill>
                  <a:srgbClr val="FF0000"/>
                </a:solidFill>
              </a:rPr>
              <a:t>1</a:t>
            </a:r>
            <a:r>
              <a:rPr lang="en-US" altLang="en-US" b="1">
                <a:solidFill>
                  <a:srgbClr val="FF0000"/>
                </a:solidFill>
                <a:cs typeface="Arial" charset="0"/>
              </a:rPr>
              <a:t>Δv</a:t>
            </a:r>
            <a:r>
              <a:rPr lang="en-US" altLang="en-US" b="1" baseline="-25000">
                <a:solidFill>
                  <a:srgbClr val="FF0000"/>
                </a:solidFill>
                <a:cs typeface="Arial" charset="0"/>
              </a:rPr>
              <a:t>1</a:t>
            </a:r>
            <a:r>
              <a:rPr lang="en-US" altLang="en-US" b="1">
                <a:solidFill>
                  <a:srgbClr val="FF0000"/>
                </a:solidFill>
                <a:cs typeface="Arial" charset="0"/>
              </a:rPr>
              <a:t> = - m</a:t>
            </a:r>
            <a:r>
              <a:rPr lang="en-US" altLang="en-US" b="1" baseline="-25000">
                <a:solidFill>
                  <a:srgbClr val="FF0000"/>
                </a:solidFill>
                <a:cs typeface="Arial" charset="0"/>
              </a:rPr>
              <a:t>2</a:t>
            </a:r>
            <a:r>
              <a:rPr lang="en-US" altLang="en-US" b="1">
                <a:solidFill>
                  <a:srgbClr val="FF0000"/>
                </a:solidFill>
                <a:cs typeface="Arial" charset="0"/>
              </a:rPr>
              <a:t>Δv</a:t>
            </a:r>
            <a:r>
              <a:rPr lang="en-US" altLang="en-US" b="1" baseline="-25000">
                <a:solidFill>
                  <a:srgbClr val="FF0000"/>
                </a:solidFill>
                <a:cs typeface="Arial" charset="0"/>
              </a:rPr>
              <a:t>2</a:t>
            </a:r>
          </a:p>
        </p:txBody>
      </p:sp>
    </p:spTree>
    <p:extLst>
      <p:ext uri="{BB962C8B-B14F-4D97-AF65-F5344CB8AC3E}">
        <p14:creationId xmlns:p14="http://schemas.microsoft.com/office/powerpoint/2010/main" val="24336204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430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4307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4307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430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076" grpId="0"/>
      <p:bldP spid="64307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3"/>
          <p:cNvSpPr>
            <a:spLocks noGrp="1" noChangeArrowheads="1"/>
          </p:cNvSpPr>
          <p:nvPr>
            <p:ph type="body" idx="1"/>
          </p:nvPr>
        </p:nvSpPr>
        <p:spPr>
          <a:xfrm>
            <a:off x="457200" y="76200"/>
            <a:ext cx="8229600" cy="5516563"/>
          </a:xfrm>
        </p:spPr>
        <p:txBody>
          <a:bodyPr/>
          <a:lstStyle/>
          <a:p>
            <a:pPr eaLnBrk="1" hangingPunct="1"/>
            <a:r>
              <a:rPr lang="en-US" altLang="en-US" smtClean="0"/>
              <a:t>The total change in momentum between two objects is zero (momentum is conserved).</a:t>
            </a:r>
          </a:p>
        </p:txBody>
      </p:sp>
      <p:sp>
        <p:nvSpPr>
          <p:cNvPr id="646148" name="Text Box 4"/>
          <p:cNvSpPr txBox="1">
            <a:spLocks noChangeArrowheads="1"/>
          </p:cNvSpPr>
          <p:nvPr/>
        </p:nvSpPr>
        <p:spPr bwMode="auto">
          <a:xfrm>
            <a:off x="1981200" y="5257800"/>
            <a:ext cx="317341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4000" b="1">
                <a:solidFill>
                  <a:srgbClr val="FF0000"/>
                </a:solidFill>
              </a:rPr>
              <a:t>p</a:t>
            </a:r>
            <a:r>
              <a:rPr lang="en-US" altLang="en-US" sz="4000" b="1" baseline="-25000">
                <a:solidFill>
                  <a:srgbClr val="FF0000"/>
                </a:solidFill>
              </a:rPr>
              <a:t>before</a:t>
            </a:r>
            <a:r>
              <a:rPr lang="en-US" altLang="en-US" sz="4000" b="1">
                <a:solidFill>
                  <a:srgbClr val="FF0000"/>
                </a:solidFill>
              </a:rPr>
              <a:t> = p</a:t>
            </a:r>
            <a:r>
              <a:rPr lang="en-US" altLang="en-US" sz="4000" b="1" baseline="-25000">
                <a:solidFill>
                  <a:srgbClr val="FF0000"/>
                </a:solidFill>
              </a:rPr>
              <a:t>after</a:t>
            </a:r>
          </a:p>
        </p:txBody>
      </p:sp>
      <p:sp>
        <p:nvSpPr>
          <p:cNvPr id="189444" name="Text Box 5"/>
          <p:cNvSpPr txBox="1">
            <a:spLocks noChangeArrowheads="1"/>
          </p:cNvSpPr>
          <p:nvPr/>
        </p:nvSpPr>
        <p:spPr bwMode="auto">
          <a:xfrm>
            <a:off x="2819400" y="1828800"/>
            <a:ext cx="36480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b="1">
                <a:solidFill>
                  <a:srgbClr val="FF0000"/>
                </a:solidFill>
              </a:rPr>
              <a:t>m</a:t>
            </a:r>
            <a:r>
              <a:rPr lang="en-US" altLang="en-US" b="1" baseline="-25000">
                <a:solidFill>
                  <a:srgbClr val="FF0000"/>
                </a:solidFill>
              </a:rPr>
              <a:t>1</a:t>
            </a:r>
            <a:r>
              <a:rPr lang="en-US" altLang="en-US" b="1">
                <a:solidFill>
                  <a:srgbClr val="FF0000"/>
                </a:solidFill>
                <a:cs typeface="Arial" charset="0"/>
              </a:rPr>
              <a:t>Δv</a:t>
            </a:r>
            <a:r>
              <a:rPr lang="en-US" altLang="en-US" b="1" baseline="-25000">
                <a:solidFill>
                  <a:srgbClr val="FF0000"/>
                </a:solidFill>
                <a:cs typeface="Arial" charset="0"/>
              </a:rPr>
              <a:t>1</a:t>
            </a:r>
            <a:r>
              <a:rPr lang="en-US" altLang="en-US" b="1">
                <a:solidFill>
                  <a:srgbClr val="FF0000"/>
                </a:solidFill>
                <a:cs typeface="Arial" charset="0"/>
              </a:rPr>
              <a:t> + m</a:t>
            </a:r>
            <a:r>
              <a:rPr lang="en-US" altLang="en-US" b="1" baseline="-25000">
                <a:solidFill>
                  <a:srgbClr val="FF0000"/>
                </a:solidFill>
                <a:cs typeface="Arial" charset="0"/>
              </a:rPr>
              <a:t>2</a:t>
            </a:r>
            <a:r>
              <a:rPr lang="en-US" altLang="en-US" b="1">
                <a:solidFill>
                  <a:srgbClr val="FF0000"/>
                </a:solidFill>
                <a:cs typeface="Arial" charset="0"/>
              </a:rPr>
              <a:t>Δv</a:t>
            </a:r>
            <a:r>
              <a:rPr lang="en-US" altLang="en-US" b="1" baseline="-25000">
                <a:solidFill>
                  <a:srgbClr val="FF0000"/>
                </a:solidFill>
                <a:cs typeface="Arial" charset="0"/>
              </a:rPr>
              <a:t>2 </a:t>
            </a:r>
            <a:r>
              <a:rPr lang="en-US" altLang="en-US" b="1">
                <a:solidFill>
                  <a:srgbClr val="FF0000"/>
                </a:solidFill>
                <a:cs typeface="Arial" charset="0"/>
              </a:rPr>
              <a:t>= 0</a:t>
            </a:r>
          </a:p>
        </p:txBody>
      </p:sp>
      <p:pic>
        <p:nvPicPr>
          <p:cNvPr id="189445" name="Picture 7" descr="trece"/>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743200"/>
            <a:ext cx="7162800" cy="239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6" name="Line 8"/>
          <p:cNvSpPr>
            <a:spLocks noChangeShapeType="1"/>
          </p:cNvSpPr>
          <p:nvPr/>
        </p:nvSpPr>
        <p:spPr bwMode="auto">
          <a:xfrm>
            <a:off x="5181600" y="5715000"/>
            <a:ext cx="1295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6153" name="Text Box 9"/>
          <p:cNvSpPr txBox="1">
            <a:spLocks noChangeArrowheads="1"/>
          </p:cNvSpPr>
          <p:nvPr/>
        </p:nvSpPr>
        <p:spPr bwMode="auto">
          <a:xfrm>
            <a:off x="6477000" y="5334000"/>
            <a:ext cx="1524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4000" b="1">
                <a:solidFill>
                  <a:srgbClr val="FF0000"/>
                </a:solidFill>
              </a:rPr>
              <a:t>p = p’</a:t>
            </a:r>
          </a:p>
        </p:txBody>
      </p:sp>
    </p:spTree>
    <p:extLst>
      <p:ext uri="{BB962C8B-B14F-4D97-AF65-F5344CB8AC3E}">
        <p14:creationId xmlns:p14="http://schemas.microsoft.com/office/powerpoint/2010/main" val="9470561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614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6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6148" grpId="0" autoUpdateAnimBg="0"/>
      <p:bldP spid="646153"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3"/>
          <p:cNvSpPr>
            <a:spLocks noGrp="1" noChangeArrowheads="1"/>
          </p:cNvSpPr>
          <p:nvPr>
            <p:ph type="body" idx="1"/>
          </p:nvPr>
        </p:nvSpPr>
        <p:spPr>
          <a:xfrm>
            <a:off x="457200" y="1752600"/>
            <a:ext cx="4038600" cy="4144963"/>
          </a:xfrm>
        </p:spPr>
        <p:txBody>
          <a:bodyPr/>
          <a:lstStyle/>
          <a:p>
            <a:pPr eaLnBrk="1" hangingPunct="1">
              <a:lnSpc>
                <a:spcPct val="90000"/>
              </a:lnSpc>
            </a:pPr>
            <a:r>
              <a:rPr lang="en-US" altLang="en-US" sz="2800" smtClean="0"/>
              <a:t>A 5 kg cart moving due east at 6 m/s collides with a 10 kg cart moving due west.  The carts stick together and come to rest (p = 0) after the collision determine the initial speed of the 10 kg cart.</a:t>
            </a:r>
          </a:p>
        </p:txBody>
      </p:sp>
      <p:pic>
        <p:nvPicPr>
          <p:cNvPr id="190467" name="Picture 5" descr="ResourceManager"/>
          <p:cNvPicPr>
            <a:picLocks noChangeAspect="1" noChangeArrowheads="1"/>
          </p:cNvPicPr>
          <p:nvPr/>
        </p:nvPicPr>
        <p:blipFill>
          <a:blip r:embed="rId3">
            <a:extLst>
              <a:ext uri="{28A0092B-C50C-407E-A947-70E740481C1C}">
                <a14:useLocalDpi xmlns:a14="http://schemas.microsoft.com/office/drawing/2010/main" val="0"/>
              </a:ext>
            </a:extLst>
          </a:blip>
          <a:srcRect l="1370" t="2740" r="2739" b="55251"/>
          <a:stretch>
            <a:fillRect/>
          </a:stretch>
        </p:blipFill>
        <p:spPr bwMode="auto">
          <a:xfrm>
            <a:off x="1828800" y="-228600"/>
            <a:ext cx="5334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7174" name="Text Box 6"/>
          <p:cNvSpPr txBox="1">
            <a:spLocks noChangeArrowheads="1"/>
          </p:cNvSpPr>
          <p:nvPr/>
        </p:nvSpPr>
        <p:spPr bwMode="auto">
          <a:xfrm>
            <a:off x="5257800" y="2514600"/>
            <a:ext cx="23749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a:solidFill>
                  <a:srgbClr val="FF0000"/>
                </a:solidFill>
              </a:rPr>
              <a:t>m</a:t>
            </a:r>
            <a:r>
              <a:rPr lang="en-US" altLang="en-US" sz="2800" b="1" baseline="-25000">
                <a:solidFill>
                  <a:srgbClr val="FF0000"/>
                </a:solidFill>
              </a:rPr>
              <a:t>1</a:t>
            </a:r>
            <a:r>
              <a:rPr lang="en-US" altLang="en-US" sz="2800" b="1">
                <a:solidFill>
                  <a:srgbClr val="FF0000"/>
                </a:solidFill>
                <a:cs typeface="Arial" charset="0"/>
              </a:rPr>
              <a:t>v</a:t>
            </a:r>
            <a:r>
              <a:rPr lang="en-US" altLang="en-US" sz="2800" b="1" baseline="-25000">
                <a:solidFill>
                  <a:srgbClr val="FF0000"/>
                </a:solidFill>
                <a:cs typeface="Arial" charset="0"/>
              </a:rPr>
              <a:t>1</a:t>
            </a:r>
            <a:r>
              <a:rPr lang="en-US" altLang="en-US" sz="2800" b="1">
                <a:solidFill>
                  <a:srgbClr val="FF0000"/>
                </a:solidFill>
                <a:cs typeface="Arial" charset="0"/>
              </a:rPr>
              <a:t> = - m</a:t>
            </a:r>
            <a:r>
              <a:rPr lang="en-US" altLang="en-US" sz="2800" b="1" baseline="-25000">
                <a:solidFill>
                  <a:srgbClr val="FF0000"/>
                </a:solidFill>
                <a:cs typeface="Arial" charset="0"/>
              </a:rPr>
              <a:t>2</a:t>
            </a:r>
            <a:r>
              <a:rPr lang="en-US" altLang="en-US" sz="2800" b="1">
                <a:solidFill>
                  <a:srgbClr val="FF0000"/>
                </a:solidFill>
                <a:cs typeface="Arial" charset="0"/>
              </a:rPr>
              <a:t>v</a:t>
            </a:r>
            <a:r>
              <a:rPr lang="en-US" altLang="en-US" sz="2800" b="1" baseline="-25000">
                <a:solidFill>
                  <a:srgbClr val="FF0000"/>
                </a:solidFill>
                <a:cs typeface="Arial" charset="0"/>
              </a:rPr>
              <a:t>2</a:t>
            </a:r>
          </a:p>
        </p:txBody>
      </p:sp>
      <p:sp>
        <p:nvSpPr>
          <p:cNvPr id="647175" name="Text Box 7"/>
          <p:cNvSpPr txBox="1">
            <a:spLocks noChangeArrowheads="1"/>
          </p:cNvSpPr>
          <p:nvPr/>
        </p:nvSpPr>
        <p:spPr bwMode="auto">
          <a:xfrm>
            <a:off x="5257800" y="3048000"/>
            <a:ext cx="2374900" cy="126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u="sng">
                <a:solidFill>
                  <a:srgbClr val="FF0000"/>
                </a:solidFill>
              </a:rPr>
              <a:t>m</a:t>
            </a:r>
            <a:r>
              <a:rPr lang="en-US" altLang="en-US" sz="2800" b="1" u="sng" baseline="-25000">
                <a:solidFill>
                  <a:srgbClr val="FF0000"/>
                </a:solidFill>
              </a:rPr>
              <a:t>1</a:t>
            </a:r>
            <a:r>
              <a:rPr lang="en-US" altLang="en-US" sz="2800" b="1" u="sng">
                <a:solidFill>
                  <a:srgbClr val="FF0000"/>
                </a:solidFill>
                <a:cs typeface="Arial" charset="0"/>
              </a:rPr>
              <a:t>v</a:t>
            </a:r>
            <a:r>
              <a:rPr lang="en-US" altLang="en-US" sz="2800" b="1" u="sng" baseline="-25000">
                <a:solidFill>
                  <a:srgbClr val="FF0000"/>
                </a:solidFill>
                <a:cs typeface="Arial" charset="0"/>
              </a:rPr>
              <a:t>1</a:t>
            </a:r>
            <a:r>
              <a:rPr lang="en-US" altLang="en-US" sz="2800" b="1">
                <a:solidFill>
                  <a:srgbClr val="FF0000"/>
                </a:solidFill>
                <a:cs typeface="Arial" charset="0"/>
              </a:rPr>
              <a:t> = </a:t>
            </a:r>
            <a:r>
              <a:rPr lang="en-US" altLang="en-US" sz="2800" b="1" u="sng">
                <a:solidFill>
                  <a:srgbClr val="FF0000"/>
                </a:solidFill>
                <a:cs typeface="Arial" charset="0"/>
              </a:rPr>
              <a:t>- m</a:t>
            </a:r>
            <a:r>
              <a:rPr lang="en-US" altLang="en-US" sz="2800" b="1" u="sng" baseline="-25000">
                <a:solidFill>
                  <a:srgbClr val="FF0000"/>
                </a:solidFill>
                <a:cs typeface="Arial" charset="0"/>
              </a:rPr>
              <a:t>2</a:t>
            </a:r>
            <a:r>
              <a:rPr lang="en-US" altLang="en-US" sz="2800" b="1" u="sng">
                <a:solidFill>
                  <a:srgbClr val="FF0000"/>
                </a:solidFill>
                <a:cs typeface="Arial" charset="0"/>
              </a:rPr>
              <a:t>v</a:t>
            </a:r>
            <a:r>
              <a:rPr lang="en-US" altLang="en-US" sz="2800" b="1" u="sng" baseline="-25000">
                <a:solidFill>
                  <a:srgbClr val="FF0000"/>
                </a:solidFill>
                <a:cs typeface="Arial" charset="0"/>
              </a:rPr>
              <a:t>2</a:t>
            </a:r>
          </a:p>
          <a:p>
            <a:pPr eaLnBrk="1" hangingPunct="1">
              <a:spcBef>
                <a:spcPct val="0"/>
              </a:spcBef>
              <a:buFontTx/>
              <a:buNone/>
            </a:pPr>
            <a:r>
              <a:rPr lang="en-US" altLang="en-US" sz="2800" b="1">
                <a:solidFill>
                  <a:srgbClr val="FF0000"/>
                </a:solidFill>
                <a:cs typeface="Arial" charset="0"/>
              </a:rPr>
              <a:t>  -m</a:t>
            </a:r>
            <a:r>
              <a:rPr lang="en-US" altLang="en-US" sz="2800" b="1" baseline="-25000">
                <a:solidFill>
                  <a:srgbClr val="FF0000"/>
                </a:solidFill>
                <a:cs typeface="Arial" charset="0"/>
              </a:rPr>
              <a:t>2           </a:t>
            </a:r>
            <a:r>
              <a:rPr lang="en-US" altLang="en-US" sz="2800" b="1">
                <a:solidFill>
                  <a:srgbClr val="FF0000"/>
                </a:solidFill>
                <a:cs typeface="Arial" charset="0"/>
              </a:rPr>
              <a:t>-m</a:t>
            </a:r>
            <a:r>
              <a:rPr lang="en-US" altLang="en-US" sz="2800" b="1" baseline="-25000">
                <a:solidFill>
                  <a:srgbClr val="FF0000"/>
                </a:solidFill>
                <a:cs typeface="Arial" charset="0"/>
              </a:rPr>
              <a:t>2</a:t>
            </a:r>
          </a:p>
          <a:p>
            <a:pPr eaLnBrk="1" hangingPunct="1">
              <a:spcBef>
                <a:spcPct val="0"/>
              </a:spcBef>
              <a:buFontTx/>
              <a:buNone/>
            </a:pPr>
            <a:endParaRPr lang="en-US" altLang="en-US" b="1" baseline="-25000">
              <a:solidFill>
                <a:srgbClr val="FF0000"/>
              </a:solidFill>
              <a:cs typeface="Arial" charset="0"/>
            </a:endParaRPr>
          </a:p>
        </p:txBody>
      </p:sp>
      <p:sp>
        <p:nvSpPr>
          <p:cNvPr id="647176" name="Line 8"/>
          <p:cNvSpPr>
            <a:spLocks noChangeShapeType="1"/>
          </p:cNvSpPr>
          <p:nvPr/>
        </p:nvSpPr>
        <p:spPr bwMode="auto">
          <a:xfrm flipV="1">
            <a:off x="6858000" y="3581400"/>
            <a:ext cx="533400" cy="3048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7177" name="Line 9"/>
          <p:cNvSpPr>
            <a:spLocks noChangeShapeType="1"/>
          </p:cNvSpPr>
          <p:nvPr/>
        </p:nvSpPr>
        <p:spPr bwMode="auto">
          <a:xfrm flipV="1">
            <a:off x="6629400" y="3124200"/>
            <a:ext cx="533400" cy="3048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7178" name="Text Box 10"/>
          <p:cNvSpPr txBox="1">
            <a:spLocks noChangeArrowheads="1"/>
          </p:cNvSpPr>
          <p:nvPr/>
        </p:nvSpPr>
        <p:spPr bwMode="auto">
          <a:xfrm>
            <a:off x="5715000" y="4038600"/>
            <a:ext cx="1706563" cy="123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u="sng">
                <a:solidFill>
                  <a:srgbClr val="FF0000"/>
                </a:solidFill>
              </a:rPr>
              <a:t>m</a:t>
            </a:r>
            <a:r>
              <a:rPr lang="en-US" altLang="en-US" sz="2800" b="1" u="sng" baseline="-25000">
                <a:solidFill>
                  <a:srgbClr val="FF0000"/>
                </a:solidFill>
              </a:rPr>
              <a:t>1</a:t>
            </a:r>
            <a:r>
              <a:rPr lang="en-US" altLang="en-US" sz="2800" b="1" u="sng">
                <a:solidFill>
                  <a:srgbClr val="FF0000"/>
                </a:solidFill>
                <a:cs typeface="Arial" charset="0"/>
              </a:rPr>
              <a:t>v</a:t>
            </a:r>
            <a:r>
              <a:rPr lang="en-US" altLang="en-US" sz="2800" b="1" u="sng" baseline="-25000">
                <a:solidFill>
                  <a:srgbClr val="FF0000"/>
                </a:solidFill>
                <a:cs typeface="Arial" charset="0"/>
              </a:rPr>
              <a:t>1</a:t>
            </a:r>
            <a:r>
              <a:rPr lang="en-US" altLang="en-US" sz="2800" b="1">
                <a:solidFill>
                  <a:srgbClr val="FF0000"/>
                </a:solidFill>
                <a:cs typeface="Arial" charset="0"/>
              </a:rPr>
              <a:t> = v</a:t>
            </a:r>
            <a:r>
              <a:rPr lang="en-US" altLang="en-US" sz="2800" b="1" baseline="-25000">
                <a:solidFill>
                  <a:srgbClr val="FF0000"/>
                </a:solidFill>
                <a:cs typeface="Arial" charset="0"/>
              </a:rPr>
              <a:t>2</a:t>
            </a:r>
          </a:p>
          <a:p>
            <a:pPr eaLnBrk="1" hangingPunct="1">
              <a:spcBef>
                <a:spcPct val="0"/>
              </a:spcBef>
              <a:buFontTx/>
              <a:buNone/>
            </a:pPr>
            <a:r>
              <a:rPr lang="en-US" altLang="en-US" sz="2800" b="1">
                <a:solidFill>
                  <a:srgbClr val="FF0000"/>
                </a:solidFill>
                <a:cs typeface="Arial" charset="0"/>
              </a:rPr>
              <a:t>  -m</a:t>
            </a:r>
            <a:r>
              <a:rPr lang="en-US" altLang="en-US" sz="2800" b="1" baseline="-25000">
                <a:solidFill>
                  <a:srgbClr val="FF0000"/>
                </a:solidFill>
                <a:cs typeface="Arial" charset="0"/>
              </a:rPr>
              <a:t>2</a:t>
            </a:r>
          </a:p>
          <a:p>
            <a:pPr eaLnBrk="1" hangingPunct="1">
              <a:spcBef>
                <a:spcPct val="0"/>
              </a:spcBef>
              <a:buFontTx/>
              <a:buNone/>
            </a:pPr>
            <a:endParaRPr lang="en-US" altLang="en-US" sz="2800" b="1" baseline="-25000">
              <a:solidFill>
                <a:srgbClr val="FF0000"/>
              </a:solidFill>
              <a:cs typeface="Arial" charset="0"/>
            </a:endParaRPr>
          </a:p>
        </p:txBody>
      </p:sp>
      <p:sp>
        <p:nvSpPr>
          <p:cNvPr id="647179" name="Text Box 11"/>
          <p:cNvSpPr txBox="1">
            <a:spLocks noChangeArrowheads="1"/>
          </p:cNvSpPr>
          <p:nvPr/>
        </p:nvSpPr>
        <p:spPr bwMode="auto">
          <a:xfrm>
            <a:off x="5334000" y="4876800"/>
            <a:ext cx="2792413" cy="126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a:solidFill>
                  <a:srgbClr val="FF0000"/>
                </a:solidFill>
                <a:cs typeface="Arial" charset="0"/>
              </a:rPr>
              <a:t>v</a:t>
            </a:r>
            <a:r>
              <a:rPr lang="en-US" altLang="en-US" sz="2800" b="1" baseline="-25000">
                <a:solidFill>
                  <a:srgbClr val="FF0000"/>
                </a:solidFill>
                <a:cs typeface="Arial" charset="0"/>
              </a:rPr>
              <a:t>2 </a:t>
            </a:r>
            <a:r>
              <a:rPr lang="en-US" altLang="en-US" sz="2800" b="1">
                <a:solidFill>
                  <a:srgbClr val="FF0000"/>
                </a:solidFill>
                <a:cs typeface="Arial" charset="0"/>
              </a:rPr>
              <a:t>= </a:t>
            </a:r>
            <a:r>
              <a:rPr lang="en-US" altLang="en-US" sz="2800" b="1" u="sng">
                <a:solidFill>
                  <a:srgbClr val="FF0000"/>
                </a:solidFill>
                <a:cs typeface="Arial" charset="0"/>
              </a:rPr>
              <a:t>(5kg)(6m/s)</a:t>
            </a:r>
          </a:p>
          <a:p>
            <a:pPr eaLnBrk="1" hangingPunct="1">
              <a:spcBef>
                <a:spcPct val="0"/>
              </a:spcBef>
              <a:buFontTx/>
              <a:buNone/>
            </a:pPr>
            <a:r>
              <a:rPr lang="en-US" altLang="en-US" sz="2800" b="1">
                <a:solidFill>
                  <a:srgbClr val="FF0000"/>
                </a:solidFill>
                <a:cs typeface="Arial" charset="0"/>
              </a:rPr>
              <a:t>            10kg</a:t>
            </a:r>
          </a:p>
          <a:p>
            <a:pPr eaLnBrk="1" hangingPunct="1">
              <a:spcBef>
                <a:spcPct val="0"/>
              </a:spcBef>
              <a:buFontTx/>
              <a:buNone/>
            </a:pPr>
            <a:endParaRPr lang="en-US" altLang="en-US" b="1" baseline="-25000">
              <a:solidFill>
                <a:srgbClr val="FF0000"/>
              </a:solidFill>
              <a:cs typeface="Arial" charset="0"/>
            </a:endParaRPr>
          </a:p>
        </p:txBody>
      </p:sp>
      <p:sp>
        <p:nvSpPr>
          <p:cNvPr id="647180" name="Text Box 12"/>
          <p:cNvSpPr txBox="1">
            <a:spLocks noChangeArrowheads="1"/>
          </p:cNvSpPr>
          <p:nvPr/>
        </p:nvSpPr>
        <p:spPr bwMode="auto">
          <a:xfrm>
            <a:off x="5791200" y="5791200"/>
            <a:ext cx="1800225" cy="839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a:solidFill>
                  <a:srgbClr val="FF0000"/>
                </a:solidFill>
                <a:cs typeface="Arial" charset="0"/>
              </a:rPr>
              <a:t>v</a:t>
            </a:r>
            <a:r>
              <a:rPr lang="en-US" altLang="en-US" sz="2800" b="1" baseline="-25000">
                <a:solidFill>
                  <a:srgbClr val="FF0000"/>
                </a:solidFill>
                <a:cs typeface="Arial" charset="0"/>
              </a:rPr>
              <a:t>2 </a:t>
            </a:r>
            <a:r>
              <a:rPr lang="en-US" altLang="en-US" sz="2800" b="1">
                <a:solidFill>
                  <a:srgbClr val="FF0000"/>
                </a:solidFill>
                <a:cs typeface="Arial" charset="0"/>
              </a:rPr>
              <a:t>= 3 m/s</a:t>
            </a:r>
          </a:p>
          <a:p>
            <a:pPr eaLnBrk="1" hangingPunct="1">
              <a:spcBef>
                <a:spcPct val="0"/>
              </a:spcBef>
              <a:buFontTx/>
              <a:buNone/>
            </a:pPr>
            <a:endParaRPr lang="en-US" altLang="en-US" b="1" baseline="-25000">
              <a:solidFill>
                <a:srgbClr val="FF0000"/>
              </a:solidFill>
              <a:cs typeface="Arial" charset="0"/>
            </a:endParaRPr>
          </a:p>
        </p:txBody>
      </p:sp>
      <p:sp>
        <p:nvSpPr>
          <p:cNvPr id="647182" name="Text Box 14"/>
          <p:cNvSpPr txBox="1">
            <a:spLocks noChangeArrowheads="1"/>
          </p:cNvSpPr>
          <p:nvPr/>
        </p:nvSpPr>
        <p:spPr bwMode="auto">
          <a:xfrm>
            <a:off x="5410200" y="1371600"/>
            <a:ext cx="11223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a:solidFill>
                  <a:srgbClr val="FF0000"/>
                </a:solidFill>
              </a:rPr>
              <a:t>p = p’</a:t>
            </a:r>
            <a:endParaRPr lang="en-US" altLang="en-US" sz="2800" b="1" baseline="-25000">
              <a:solidFill>
                <a:srgbClr val="FF0000"/>
              </a:solidFill>
            </a:endParaRPr>
          </a:p>
        </p:txBody>
      </p:sp>
      <p:sp>
        <p:nvSpPr>
          <p:cNvPr id="647183" name="Text Box 15"/>
          <p:cNvSpPr txBox="1">
            <a:spLocks noChangeArrowheads="1"/>
          </p:cNvSpPr>
          <p:nvPr/>
        </p:nvSpPr>
        <p:spPr bwMode="auto">
          <a:xfrm>
            <a:off x="5105400" y="1981200"/>
            <a:ext cx="22558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a:solidFill>
                  <a:srgbClr val="FF0000"/>
                </a:solidFill>
              </a:rPr>
              <a:t>m</a:t>
            </a:r>
            <a:r>
              <a:rPr lang="en-US" altLang="en-US" sz="2800" b="1" baseline="-25000">
                <a:solidFill>
                  <a:srgbClr val="FF0000"/>
                </a:solidFill>
              </a:rPr>
              <a:t>1</a:t>
            </a:r>
            <a:r>
              <a:rPr lang="en-US" altLang="en-US" sz="2800" b="1">
                <a:solidFill>
                  <a:srgbClr val="FF0000"/>
                </a:solidFill>
                <a:cs typeface="Arial" charset="0"/>
              </a:rPr>
              <a:t>v</a:t>
            </a:r>
            <a:r>
              <a:rPr lang="en-US" altLang="en-US" sz="2800" b="1" baseline="-25000">
                <a:solidFill>
                  <a:srgbClr val="FF0000"/>
                </a:solidFill>
                <a:cs typeface="Arial" charset="0"/>
              </a:rPr>
              <a:t>1</a:t>
            </a:r>
            <a:r>
              <a:rPr lang="en-US" altLang="en-US" sz="2800" b="1">
                <a:solidFill>
                  <a:srgbClr val="FF0000"/>
                </a:solidFill>
                <a:cs typeface="Arial" charset="0"/>
              </a:rPr>
              <a:t> +  m</a:t>
            </a:r>
            <a:r>
              <a:rPr lang="en-US" altLang="en-US" sz="2800" b="1" baseline="-25000">
                <a:solidFill>
                  <a:srgbClr val="FF0000"/>
                </a:solidFill>
                <a:cs typeface="Arial" charset="0"/>
              </a:rPr>
              <a:t>2</a:t>
            </a:r>
            <a:r>
              <a:rPr lang="en-US" altLang="en-US" sz="2800" b="1">
                <a:solidFill>
                  <a:srgbClr val="FF0000"/>
                </a:solidFill>
                <a:cs typeface="Arial" charset="0"/>
              </a:rPr>
              <a:t>v</a:t>
            </a:r>
            <a:r>
              <a:rPr lang="en-US" altLang="en-US" sz="2800" b="1" baseline="-25000">
                <a:solidFill>
                  <a:srgbClr val="FF0000"/>
                </a:solidFill>
                <a:cs typeface="Arial" charset="0"/>
              </a:rPr>
              <a:t>2</a:t>
            </a:r>
            <a:endParaRPr lang="en-US" altLang="en-US" sz="2800" b="1">
              <a:solidFill>
                <a:srgbClr val="FF0000"/>
              </a:solidFill>
              <a:cs typeface="Arial" charset="0"/>
            </a:endParaRPr>
          </a:p>
        </p:txBody>
      </p:sp>
      <p:sp>
        <p:nvSpPr>
          <p:cNvPr id="647184" name="Text Box 16"/>
          <p:cNvSpPr txBox="1">
            <a:spLocks noChangeArrowheads="1"/>
          </p:cNvSpPr>
          <p:nvPr/>
        </p:nvSpPr>
        <p:spPr bwMode="auto">
          <a:xfrm>
            <a:off x="7391400" y="1981200"/>
            <a:ext cx="68897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a:solidFill>
                  <a:srgbClr val="FF0000"/>
                </a:solidFill>
              </a:rPr>
              <a:t>= 0</a:t>
            </a:r>
          </a:p>
          <a:p>
            <a:pPr eaLnBrk="1" hangingPunct="1">
              <a:spcBef>
                <a:spcPct val="0"/>
              </a:spcBef>
              <a:buFontTx/>
              <a:buNone/>
            </a:pPr>
            <a:endParaRPr lang="en-US" altLang="en-US" sz="2800"/>
          </a:p>
        </p:txBody>
      </p:sp>
    </p:spTree>
    <p:extLst>
      <p:ext uri="{BB962C8B-B14F-4D97-AF65-F5344CB8AC3E}">
        <p14:creationId xmlns:p14="http://schemas.microsoft.com/office/powerpoint/2010/main" val="17113816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718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718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4718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717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4717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4717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47177"/>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47178"/>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47179"/>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471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7174" grpId="0"/>
      <p:bldP spid="647175" grpId="0"/>
      <p:bldP spid="647176" grpId="0" animBg="1"/>
      <p:bldP spid="647177" grpId="0" animBg="1"/>
      <p:bldP spid="647178" grpId="0"/>
      <p:bldP spid="647179" grpId="0"/>
      <p:bldP spid="647180" grpId="0"/>
      <p:bldP spid="647182" grpId="0"/>
      <p:bldP spid="647183" grpId="0"/>
      <p:bldP spid="64718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3"/>
          <p:cNvSpPr>
            <a:spLocks noGrp="1" noChangeArrowheads="1"/>
          </p:cNvSpPr>
          <p:nvPr>
            <p:ph type="body" idx="1"/>
          </p:nvPr>
        </p:nvSpPr>
        <p:spPr>
          <a:xfrm>
            <a:off x="381000" y="2438400"/>
            <a:ext cx="4038600" cy="3840163"/>
          </a:xfrm>
        </p:spPr>
        <p:txBody>
          <a:bodyPr/>
          <a:lstStyle/>
          <a:p>
            <a:pPr eaLnBrk="1" hangingPunct="1"/>
            <a:r>
              <a:rPr lang="en-US" altLang="en-US" sz="2800" smtClean="0"/>
              <a:t>A 2 kg cart traveling at 15 m/s to the right collides with 1 kg cart initially at rest.  The carts lock together upon collision.  Determine the final velocity of the carts.</a:t>
            </a:r>
          </a:p>
        </p:txBody>
      </p:sp>
      <p:pic>
        <p:nvPicPr>
          <p:cNvPr id="191491" name="Picture 5" descr="Elastic_Collision"/>
          <p:cNvPicPr>
            <a:picLocks noChangeAspect="1" noChangeArrowheads="1"/>
          </p:cNvPicPr>
          <p:nvPr/>
        </p:nvPicPr>
        <p:blipFill>
          <a:blip r:embed="rId3">
            <a:extLst>
              <a:ext uri="{28A0092B-C50C-407E-A947-70E740481C1C}">
                <a14:useLocalDpi xmlns:a14="http://schemas.microsoft.com/office/drawing/2010/main" val="0"/>
              </a:ext>
            </a:extLst>
          </a:blip>
          <a:srcRect t="52596" b="17397"/>
          <a:stretch>
            <a:fillRect/>
          </a:stretch>
        </p:blipFill>
        <p:spPr bwMode="auto">
          <a:xfrm>
            <a:off x="685800" y="228600"/>
            <a:ext cx="34290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0246" name="Text Box 6"/>
          <p:cNvSpPr txBox="1">
            <a:spLocks noChangeArrowheads="1"/>
          </p:cNvSpPr>
          <p:nvPr/>
        </p:nvSpPr>
        <p:spPr bwMode="auto">
          <a:xfrm>
            <a:off x="5486400" y="533400"/>
            <a:ext cx="11223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a:solidFill>
                  <a:srgbClr val="FF0000"/>
                </a:solidFill>
              </a:rPr>
              <a:t>p = p’</a:t>
            </a:r>
            <a:endParaRPr lang="en-US" altLang="en-US" sz="2800" b="1" baseline="-25000">
              <a:solidFill>
                <a:srgbClr val="FF0000"/>
              </a:solidFill>
            </a:endParaRPr>
          </a:p>
        </p:txBody>
      </p:sp>
      <p:sp>
        <p:nvSpPr>
          <p:cNvPr id="650247" name="Text Box 7"/>
          <p:cNvSpPr txBox="1">
            <a:spLocks noChangeArrowheads="1"/>
          </p:cNvSpPr>
          <p:nvPr/>
        </p:nvSpPr>
        <p:spPr bwMode="auto">
          <a:xfrm>
            <a:off x="4495800" y="1143000"/>
            <a:ext cx="22558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a:solidFill>
                  <a:srgbClr val="FF0000"/>
                </a:solidFill>
              </a:rPr>
              <a:t>m</a:t>
            </a:r>
            <a:r>
              <a:rPr lang="en-US" altLang="en-US" sz="2800" b="1" baseline="-25000">
                <a:solidFill>
                  <a:srgbClr val="FF0000"/>
                </a:solidFill>
              </a:rPr>
              <a:t>1</a:t>
            </a:r>
            <a:r>
              <a:rPr lang="en-US" altLang="en-US" sz="2800" b="1">
                <a:solidFill>
                  <a:srgbClr val="FF0000"/>
                </a:solidFill>
                <a:cs typeface="Arial" charset="0"/>
              </a:rPr>
              <a:t>v</a:t>
            </a:r>
            <a:r>
              <a:rPr lang="en-US" altLang="en-US" sz="2800" b="1" baseline="-25000">
                <a:solidFill>
                  <a:srgbClr val="FF0000"/>
                </a:solidFill>
                <a:cs typeface="Arial" charset="0"/>
              </a:rPr>
              <a:t>1</a:t>
            </a:r>
            <a:r>
              <a:rPr lang="en-US" altLang="en-US" sz="2800" b="1">
                <a:solidFill>
                  <a:srgbClr val="FF0000"/>
                </a:solidFill>
                <a:cs typeface="Arial" charset="0"/>
              </a:rPr>
              <a:t> +  m</a:t>
            </a:r>
            <a:r>
              <a:rPr lang="en-US" altLang="en-US" sz="2800" b="1" baseline="-25000">
                <a:solidFill>
                  <a:srgbClr val="FF0000"/>
                </a:solidFill>
                <a:cs typeface="Arial" charset="0"/>
              </a:rPr>
              <a:t>2</a:t>
            </a:r>
            <a:r>
              <a:rPr lang="en-US" altLang="en-US" sz="2800" b="1">
                <a:solidFill>
                  <a:srgbClr val="FF0000"/>
                </a:solidFill>
                <a:cs typeface="Arial" charset="0"/>
              </a:rPr>
              <a:t>v</a:t>
            </a:r>
            <a:r>
              <a:rPr lang="en-US" altLang="en-US" sz="2800" b="1" baseline="-25000">
                <a:solidFill>
                  <a:srgbClr val="FF0000"/>
                </a:solidFill>
                <a:cs typeface="Arial" charset="0"/>
              </a:rPr>
              <a:t>2</a:t>
            </a:r>
          </a:p>
        </p:txBody>
      </p:sp>
      <p:sp>
        <p:nvSpPr>
          <p:cNvPr id="650248" name="Text Box 8"/>
          <p:cNvSpPr txBox="1">
            <a:spLocks noChangeArrowheads="1"/>
          </p:cNvSpPr>
          <p:nvPr/>
        </p:nvSpPr>
        <p:spPr bwMode="auto">
          <a:xfrm>
            <a:off x="4495800" y="1752600"/>
            <a:ext cx="4452938"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u="sng">
                <a:solidFill>
                  <a:srgbClr val="FF0000"/>
                </a:solidFill>
              </a:rPr>
              <a:t>m</a:t>
            </a:r>
            <a:r>
              <a:rPr lang="en-US" altLang="en-US" sz="2800" b="1" u="sng" baseline="-25000">
                <a:solidFill>
                  <a:srgbClr val="FF0000"/>
                </a:solidFill>
              </a:rPr>
              <a:t>1</a:t>
            </a:r>
            <a:r>
              <a:rPr lang="en-US" altLang="en-US" sz="2800" b="1" u="sng">
                <a:solidFill>
                  <a:srgbClr val="FF0000"/>
                </a:solidFill>
                <a:cs typeface="Arial" charset="0"/>
              </a:rPr>
              <a:t>v</a:t>
            </a:r>
            <a:r>
              <a:rPr lang="en-US" altLang="en-US" sz="2800" b="1" u="sng" baseline="-25000">
                <a:solidFill>
                  <a:srgbClr val="FF0000"/>
                </a:solidFill>
                <a:cs typeface="Arial" charset="0"/>
              </a:rPr>
              <a:t>1</a:t>
            </a:r>
            <a:r>
              <a:rPr lang="en-US" altLang="en-US" sz="2800" b="1" u="sng">
                <a:solidFill>
                  <a:srgbClr val="FF0000"/>
                </a:solidFill>
                <a:cs typeface="Arial" charset="0"/>
              </a:rPr>
              <a:t> +  m</a:t>
            </a:r>
            <a:r>
              <a:rPr lang="en-US" altLang="en-US" sz="2800" b="1" u="sng" baseline="-25000">
                <a:solidFill>
                  <a:srgbClr val="FF0000"/>
                </a:solidFill>
                <a:cs typeface="Arial" charset="0"/>
              </a:rPr>
              <a:t>2</a:t>
            </a:r>
            <a:r>
              <a:rPr lang="en-US" altLang="en-US" sz="2800" b="1" u="sng">
                <a:solidFill>
                  <a:srgbClr val="FF0000"/>
                </a:solidFill>
                <a:cs typeface="Arial" charset="0"/>
              </a:rPr>
              <a:t>v</a:t>
            </a:r>
            <a:r>
              <a:rPr lang="en-US" altLang="en-US" sz="2800" b="1" u="sng" baseline="-25000">
                <a:solidFill>
                  <a:srgbClr val="FF0000"/>
                </a:solidFill>
                <a:cs typeface="Arial" charset="0"/>
              </a:rPr>
              <a:t>2</a:t>
            </a:r>
            <a:r>
              <a:rPr lang="en-US" altLang="en-US" sz="2800" b="1" baseline="-25000">
                <a:solidFill>
                  <a:srgbClr val="FF0000"/>
                </a:solidFill>
                <a:cs typeface="Arial" charset="0"/>
              </a:rPr>
              <a:t> </a:t>
            </a:r>
            <a:r>
              <a:rPr lang="en-US" altLang="en-US" sz="2800" b="1">
                <a:solidFill>
                  <a:srgbClr val="FF0000"/>
                </a:solidFill>
                <a:cs typeface="Arial" charset="0"/>
              </a:rPr>
              <a:t>= </a:t>
            </a:r>
            <a:r>
              <a:rPr lang="en-US" altLang="en-US" sz="2800" b="1" u="sng">
                <a:solidFill>
                  <a:srgbClr val="FF0000"/>
                </a:solidFill>
                <a:cs typeface="Arial" charset="0"/>
              </a:rPr>
              <a:t>(m</a:t>
            </a:r>
            <a:r>
              <a:rPr lang="en-US" altLang="en-US" sz="2800" b="1" u="sng" baseline="-25000">
                <a:solidFill>
                  <a:srgbClr val="FF0000"/>
                </a:solidFill>
                <a:cs typeface="Arial" charset="0"/>
              </a:rPr>
              <a:t>1</a:t>
            </a:r>
            <a:r>
              <a:rPr lang="en-US" altLang="en-US" sz="2800" b="1" u="sng">
                <a:solidFill>
                  <a:srgbClr val="FF0000"/>
                </a:solidFill>
                <a:cs typeface="Arial" charset="0"/>
              </a:rPr>
              <a:t> + m</a:t>
            </a:r>
            <a:r>
              <a:rPr lang="en-US" altLang="en-US" sz="2800" b="1" u="sng" baseline="-25000">
                <a:solidFill>
                  <a:srgbClr val="FF0000"/>
                </a:solidFill>
                <a:cs typeface="Arial" charset="0"/>
              </a:rPr>
              <a:t>2</a:t>
            </a:r>
            <a:r>
              <a:rPr lang="en-US" altLang="en-US" sz="2800" b="1" u="sng">
                <a:solidFill>
                  <a:srgbClr val="FF0000"/>
                </a:solidFill>
                <a:cs typeface="Arial" charset="0"/>
              </a:rPr>
              <a:t>)v</a:t>
            </a:r>
            <a:r>
              <a:rPr lang="en-US" altLang="en-US" sz="2800" b="1" u="sng" baseline="-25000">
                <a:solidFill>
                  <a:srgbClr val="FF0000"/>
                </a:solidFill>
                <a:cs typeface="Arial" charset="0"/>
              </a:rPr>
              <a:t>f</a:t>
            </a:r>
          </a:p>
          <a:p>
            <a:pPr eaLnBrk="1" hangingPunct="1">
              <a:spcBef>
                <a:spcPct val="0"/>
              </a:spcBef>
              <a:buFontTx/>
              <a:buNone/>
            </a:pPr>
            <a:r>
              <a:rPr lang="en-US" altLang="en-US" sz="2800" b="1">
                <a:solidFill>
                  <a:srgbClr val="FF0000"/>
                </a:solidFill>
                <a:cs typeface="Arial" charset="0"/>
              </a:rPr>
              <a:t>  (m</a:t>
            </a:r>
            <a:r>
              <a:rPr lang="en-US" altLang="en-US" sz="2800" b="1" baseline="-25000">
                <a:solidFill>
                  <a:srgbClr val="FF0000"/>
                </a:solidFill>
                <a:cs typeface="Arial" charset="0"/>
              </a:rPr>
              <a:t>1</a:t>
            </a:r>
            <a:r>
              <a:rPr lang="en-US" altLang="en-US" sz="2800" b="1">
                <a:solidFill>
                  <a:srgbClr val="FF0000"/>
                </a:solidFill>
                <a:cs typeface="Arial" charset="0"/>
              </a:rPr>
              <a:t> + m</a:t>
            </a:r>
            <a:r>
              <a:rPr lang="en-US" altLang="en-US" sz="2800" b="1" baseline="-25000">
                <a:solidFill>
                  <a:srgbClr val="FF0000"/>
                </a:solidFill>
                <a:cs typeface="Arial" charset="0"/>
              </a:rPr>
              <a:t>2</a:t>
            </a:r>
            <a:r>
              <a:rPr lang="en-US" altLang="en-US" sz="2800" b="1">
                <a:solidFill>
                  <a:srgbClr val="FF0000"/>
                </a:solidFill>
                <a:cs typeface="Arial" charset="0"/>
              </a:rPr>
              <a:t>)        (m</a:t>
            </a:r>
            <a:r>
              <a:rPr lang="en-US" altLang="en-US" sz="2800" b="1" baseline="-25000">
                <a:solidFill>
                  <a:srgbClr val="FF0000"/>
                </a:solidFill>
                <a:cs typeface="Arial" charset="0"/>
              </a:rPr>
              <a:t>1</a:t>
            </a:r>
            <a:r>
              <a:rPr lang="en-US" altLang="en-US" sz="2800" b="1">
                <a:solidFill>
                  <a:srgbClr val="FF0000"/>
                </a:solidFill>
                <a:cs typeface="Arial" charset="0"/>
              </a:rPr>
              <a:t> + m</a:t>
            </a:r>
            <a:r>
              <a:rPr lang="en-US" altLang="en-US" sz="2800" b="1" baseline="-25000">
                <a:solidFill>
                  <a:srgbClr val="FF0000"/>
                </a:solidFill>
                <a:cs typeface="Arial" charset="0"/>
              </a:rPr>
              <a:t>2</a:t>
            </a:r>
            <a:r>
              <a:rPr lang="en-US" altLang="en-US" sz="2800" b="1">
                <a:solidFill>
                  <a:srgbClr val="FF0000"/>
                </a:solidFill>
                <a:cs typeface="Arial" charset="0"/>
              </a:rPr>
              <a:t>)</a:t>
            </a:r>
          </a:p>
        </p:txBody>
      </p:sp>
      <p:sp>
        <p:nvSpPr>
          <p:cNvPr id="650249" name="Line 9"/>
          <p:cNvSpPr>
            <a:spLocks noChangeShapeType="1"/>
          </p:cNvSpPr>
          <p:nvPr/>
        </p:nvSpPr>
        <p:spPr bwMode="auto">
          <a:xfrm flipV="1">
            <a:off x="7162800" y="1981200"/>
            <a:ext cx="129540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0250" name="Line 10"/>
          <p:cNvSpPr>
            <a:spLocks noChangeShapeType="1"/>
          </p:cNvSpPr>
          <p:nvPr/>
        </p:nvSpPr>
        <p:spPr bwMode="auto">
          <a:xfrm flipV="1">
            <a:off x="7239000" y="2438400"/>
            <a:ext cx="129540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0251" name="Text Box 11"/>
          <p:cNvSpPr txBox="1">
            <a:spLocks noChangeArrowheads="1"/>
          </p:cNvSpPr>
          <p:nvPr/>
        </p:nvSpPr>
        <p:spPr bwMode="auto">
          <a:xfrm>
            <a:off x="4648200" y="2667000"/>
            <a:ext cx="303847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a:solidFill>
                  <a:srgbClr val="FF0000"/>
                </a:solidFill>
                <a:cs typeface="Arial" charset="0"/>
              </a:rPr>
              <a:t>v</a:t>
            </a:r>
            <a:r>
              <a:rPr lang="en-US" altLang="en-US" sz="2800" b="1" baseline="-25000">
                <a:solidFill>
                  <a:srgbClr val="FF0000"/>
                </a:solidFill>
                <a:cs typeface="Arial" charset="0"/>
              </a:rPr>
              <a:t>f</a:t>
            </a:r>
            <a:r>
              <a:rPr lang="en-US" altLang="en-US" sz="2800" b="1">
                <a:solidFill>
                  <a:srgbClr val="FF0000"/>
                </a:solidFill>
              </a:rPr>
              <a:t>  =</a:t>
            </a:r>
            <a:r>
              <a:rPr lang="en-US" altLang="en-US" sz="2800" b="1" u="sng">
                <a:solidFill>
                  <a:srgbClr val="FF0000"/>
                </a:solidFill>
              </a:rPr>
              <a:t> m</a:t>
            </a:r>
            <a:r>
              <a:rPr lang="en-US" altLang="en-US" sz="2800" b="1" u="sng" baseline="-25000">
                <a:solidFill>
                  <a:srgbClr val="FF0000"/>
                </a:solidFill>
              </a:rPr>
              <a:t>1</a:t>
            </a:r>
            <a:r>
              <a:rPr lang="en-US" altLang="en-US" sz="2800" b="1" u="sng">
                <a:solidFill>
                  <a:srgbClr val="FF0000"/>
                </a:solidFill>
                <a:cs typeface="Arial" charset="0"/>
              </a:rPr>
              <a:t>v</a:t>
            </a:r>
            <a:r>
              <a:rPr lang="en-US" altLang="en-US" sz="2800" b="1" u="sng" baseline="-25000">
                <a:solidFill>
                  <a:srgbClr val="FF0000"/>
                </a:solidFill>
                <a:cs typeface="Arial" charset="0"/>
              </a:rPr>
              <a:t>1</a:t>
            </a:r>
            <a:r>
              <a:rPr lang="en-US" altLang="en-US" sz="2800" b="1" u="sng">
                <a:solidFill>
                  <a:srgbClr val="FF0000"/>
                </a:solidFill>
                <a:cs typeface="Arial" charset="0"/>
              </a:rPr>
              <a:t> +  m</a:t>
            </a:r>
            <a:r>
              <a:rPr lang="en-US" altLang="en-US" sz="2800" b="1" u="sng" baseline="-25000">
                <a:solidFill>
                  <a:srgbClr val="FF0000"/>
                </a:solidFill>
                <a:cs typeface="Arial" charset="0"/>
              </a:rPr>
              <a:t>2</a:t>
            </a:r>
            <a:r>
              <a:rPr lang="en-US" altLang="en-US" sz="2800" b="1" u="sng">
                <a:solidFill>
                  <a:srgbClr val="FF0000"/>
                </a:solidFill>
                <a:cs typeface="Arial" charset="0"/>
              </a:rPr>
              <a:t>v</a:t>
            </a:r>
            <a:r>
              <a:rPr lang="en-US" altLang="en-US" sz="2800" b="1" u="sng" baseline="-25000">
                <a:solidFill>
                  <a:srgbClr val="FF0000"/>
                </a:solidFill>
                <a:cs typeface="Arial" charset="0"/>
              </a:rPr>
              <a:t>2</a:t>
            </a:r>
          </a:p>
          <a:p>
            <a:pPr eaLnBrk="1" hangingPunct="1">
              <a:spcBef>
                <a:spcPct val="0"/>
              </a:spcBef>
              <a:buFontTx/>
              <a:buNone/>
            </a:pPr>
            <a:r>
              <a:rPr lang="en-US" altLang="en-US" sz="2800" b="1">
                <a:solidFill>
                  <a:srgbClr val="FF0000"/>
                </a:solidFill>
                <a:cs typeface="Arial" charset="0"/>
              </a:rPr>
              <a:t>          (m</a:t>
            </a:r>
            <a:r>
              <a:rPr lang="en-US" altLang="en-US" sz="2800" b="1" baseline="-25000">
                <a:solidFill>
                  <a:srgbClr val="FF0000"/>
                </a:solidFill>
                <a:cs typeface="Arial" charset="0"/>
              </a:rPr>
              <a:t>1</a:t>
            </a:r>
            <a:r>
              <a:rPr lang="en-US" altLang="en-US" sz="2800" b="1">
                <a:solidFill>
                  <a:srgbClr val="FF0000"/>
                </a:solidFill>
                <a:cs typeface="Arial" charset="0"/>
              </a:rPr>
              <a:t> + m</a:t>
            </a:r>
            <a:r>
              <a:rPr lang="en-US" altLang="en-US" sz="2800" b="1" baseline="-25000">
                <a:solidFill>
                  <a:srgbClr val="FF0000"/>
                </a:solidFill>
                <a:cs typeface="Arial" charset="0"/>
              </a:rPr>
              <a:t>2</a:t>
            </a:r>
            <a:r>
              <a:rPr lang="en-US" altLang="en-US" sz="2800" b="1">
                <a:solidFill>
                  <a:srgbClr val="FF0000"/>
                </a:solidFill>
                <a:cs typeface="Arial" charset="0"/>
              </a:rPr>
              <a:t>)</a:t>
            </a:r>
          </a:p>
        </p:txBody>
      </p:sp>
      <p:sp>
        <p:nvSpPr>
          <p:cNvPr id="650252" name="Text Box 12"/>
          <p:cNvSpPr txBox="1">
            <a:spLocks noChangeArrowheads="1"/>
          </p:cNvSpPr>
          <p:nvPr/>
        </p:nvSpPr>
        <p:spPr bwMode="auto">
          <a:xfrm>
            <a:off x="4648200" y="3657600"/>
            <a:ext cx="4295775" cy="884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a:solidFill>
                  <a:srgbClr val="FF0000"/>
                </a:solidFill>
                <a:cs typeface="Arial" charset="0"/>
              </a:rPr>
              <a:t>v</a:t>
            </a:r>
            <a:r>
              <a:rPr lang="en-US" altLang="en-US" sz="2800" b="1" baseline="-25000">
                <a:solidFill>
                  <a:srgbClr val="FF0000"/>
                </a:solidFill>
                <a:cs typeface="Arial" charset="0"/>
              </a:rPr>
              <a:t>f</a:t>
            </a:r>
            <a:r>
              <a:rPr lang="en-US" altLang="en-US" sz="2800" b="1">
                <a:solidFill>
                  <a:srgbClr val="FF0000"/>
                </a:solidFill>
              </a:rPr>
              <a:t>  =</a:t>
            </a:r>
            <a:r>
              <a:rPr lang="en-US" altLang="en-US" sz="2800" b="1" u="sng">
                <a:solidFill>
                  <a:srgbClr val="FF0000"/>
                </a:solidFill>
              </a:rPr>
              <a:t> </a:t>
            </a:r>
            <a:r>
              <a:rPr lang="en-US" altLang="en-US" sz="2400" b="1" u="sng">
                <a:solidFill>
                  <a:srgbClr val="FF0000"/>
                </a:solidFill>
              </a:rPr>
              <a:t>(2kg)(</a:t>
            </a:r>
            <a:r>
              <a:rPr lang="en-US" altLang="en-US" sz="2400" b="1" u="sng">
                <a:solidFill>
                  <a:srgbClr val="FF0000"/>
                </a:solidFill>
                <a:cs typeface="Arial" charset="0"/>
              </a:rPr>
              <a:t>15m/s) +  (1kg)(0)</a:t>
            </a:r>
            <a:endParaRPr lang="en-US" altLang="en-US" sz="2400" b="1" u="sng" baseline="-25000">
              <a:solidFill>
                <a:srgbClr val="FF0000"/>
              </a:solidFill>
              <a:cs typeface="Arial" charset="0"/>
            </a:endParaRPr>
          </a:p>
          <a:p>
            <a:pPr eaLnBrk="1" hangingPunct="1">
              <a:spcBef>
                <a:spcPct val="0"/>
              </a:spcBef>
              <a:buFontTx/>
              <a:buNone/>
            </a:pPr>
            <a:r>
              <a:rPr lang="en-US" altLang="en-US" sz="2400" b="1">
                <a:solidFill>
                  <a:srgbClr val="FF0000"/>
                </a:solidFill>
                <a:cs typeface="Arial" charset="0"/>
              </a:rPr>
              <a:t>                (2 kg + 1 kg)</a:t>
            </a:r>
          </a:p>
        </p:txBody>
      </p:sp>
      <p:sp>
        <p:nvSpPr>
          <p:cNvPr id="650253" name="Text Box 13"/>
          <p:cNvSpPr txBox="1">
            <a:spLocks noChangeArrowheads="1"/>
          </p:cNvSpPr>
          <p:nvPr/>
        </p:nvSpPr>
        <p:spPr bwMode="auto">
          <a:xfrm>
            <a:off x="4648200" y="4572000"/>
            <a:ext cx="2355850" cy="884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a:solidFill>
                  <a:srgbClr val="FF0000"/>
                </a:solidFill>
                <a:cs typeface="Arial" charset="0"/>
              </a:rPr>
              <a:t>v</a:t>
            </a:r>
            <a:r>
              <a:rPr lang="en-US" altLang="en-US" sz="2800" b="1" baseline="-25000">
                <a:solidFill>
                  <a:srgbClr val="FF0000"/>
                </a:solidFill>
                <a:cs typeface="Arial" charset="0"/>
              </a:rPr>
              <a:t>f</a:t>
            </a:r>
            <a:r>
              <a:rPr lang="en-US" altLang="en-US" sz="2800" b="1">
                <a:solidFill>
                  <a:srgbClr val="FF0000"/>
                </a:solidFill>
              </a:rPr>
              <a:t>  = </a:t>
            </a:r>
            <a:r>
              <a:rPr lang="en-US" altLang="en-US" sz="2400" b="1" u="sng">
                <a:solidFill>
                  <a:srgbClr val="FF0000"/>
                </a:solidFill>
              </a:rPr>
              <a:t>30 kg m/s</a:t>
            </a:r>
          </a:p>
          <a:p>
            <a:pPr eaLnBrk="1" hangingPunct="1">
              <a:spcBef>
                <a:spcPct val="0"/>
              </a:spcBef>
              <a:buFontTx/>
              <a:buNone/>
            </a:pPr>
            <a:r>
              <a:rPr lang="en-US" altLang="en-US" sz="2400" b="1">
                <a:solidFill>
                  <a:srgbClr val="FF0000"/>
                </a:solidFill>
              </a:rPr>
              <a:t>            </a:t>
            </a:r>
            <a:r>
              <a:rPr lang="en-US" altLang="en-US" sz="2400" b="1">
                <a:solidFill>
                  <a:srgbClr val="FF0000"/>
                </a:solidFill>
                <a:cs typeface="Arial" charset="0"/>
              </a:rPr>
              <a:t>3 kg</a:t>
            </a:r>
          </a:p>
        </p:txBody>
      </p:sp>
      <p:sp>
        <p:nvSpPr>
          <p:cNvPr id="650254" name="Text Box 14"/>
          <p:cNvSpPr txBox="1">
            <a:spLocks noChangeArrowheads="1"/>
          </p:cNvSpPr>
          <p:nvPr/>
        </p:nvSpPr>
        <p:spPr bwMode="auto">
          <a:xfrm>
            <a:off x="4648200" y="5410200"/>
            <a:ext cx="19161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a:solidFill>
                  <a:srgbClr val="FF0000"/>
                </a:solidFill>
                <a:cs typeface="Arial" charset="0"/>
              </a:rPr>
              <a:t>v</a:t>
            </a:r>
            <a:r>
              <a:rPr lang="en-US" altLang="en-US" sz="2800" b="1" baseline="-25000">
                <a:solidFill>
                  <a:srgbClr val="FF0000"/>
                </a:solidFill>
                <a:cs typeface="Arial" charset="0"/>
              </a:rPr>
              <a:t>f</a:t>
            </a:r>
            <a:r>
              <a:rPr lang="en-US" altLang="en-US" sz="2800" b="1">
                <a:solidFill>
                  <a:srgbClr val="FF0000"/>
                </a:solidFill>
              </a:rPr>
              <a:t>  = </a:t>
            </a:r>
            <a:r>
              <a:rPr lang="en-US" altLang="en-US" sz="2400" b="1">
                <a:solidFill>
                  <a:srgbClr val="FF0000"/>
                </a:solidFill>
              </a:rPr>
              <a:t>10 m/s</a:t>
            </a:r>
            <a:endParaRPr lang="en-US" altLang="en-US" sz="2400" b="1">
              <a:solidFill>
                <a:srgbClr val="FF0000"/>
              </a:solidFill>
              <a:cs typeface="Arial" charset="0"/>
            </a:endParaRPr>
          </a:p>
        </p:txBody>
      </p:sp>
      <p:sp>
        <p:nvSpPr>
          <p:cNvPr id="650257" name="Text Box 17"/>
          <p:cNvSpPr txBox="1">
            <a:spLocks noChangeArrowheads="1"/>
          </p:cNvSpPr>
          <p:nvPr/>
        </p:nvSpPr>
        <p:spPr bwMode="auto">
          <a:xfrm>
            <a:off x="6664325" y="1143000"/>
            <a:ext cx="23145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a:solidFill>
                  <a:srgbClr val="FF0000"/>
                </a:solidFill>
              </a:rPr>
              <a:t>= (m</a:t>
            </a:r>
            <a:r>
              <a:rPr lang="en-US" altLang="en-US" sz="2800" b="1" baseline="-25000">
                <a:solidFill>
                  <a:srgbClr val="FF0000"/>
                </a:solidFill>
              </a:rPr>
              <a:t>1</a:t>
            </a:r>
            <a:r>
              <a:rPr lang="en-US" altLang="en-US" sz="2800" b="1">
                <a:solidFill>
                  <a:srgbClr val="FF0000"/>
                </a:solidFill>
              </a:rPr>
              <a:t> + m</a:t>
            </a:r>
            <a:r>
              <a:rPr lang="en-US" altLang="en-US" sz="2800" b="1" baseline="-25000">
                <a:solidFill>
                  <a:srgbClr val="FF0000"/>
                </a:solidFill>
              </a:rPr>
              <a:t>2</a:t>
            </a:r>
            <a:r>
              <a:rPr lang="en-US" altLang="en-US" sz="2800" b="1">
                <a:solidFill>
                  <a:srgbClr val="FF0000"/>
                </a:solidFill>
              </a:rPr>
              <a:t>)v</a:t>
            </a:r>
            <a:r>
              <a:rPr lang="en-US" altLang="en-US" sz="2800" b="1" baseline="-25000">
                <a:solidFill>
                  <a:srgbClr val="FF0000"/>
                </a:solidFill>
              </a:rPr>
              <a:t>f</a:t>
            </a:r>
          </a:p>
        </p:txBody>
      </p:sp>
    </p:spTree>
    <p:extLst>
      <p:ext uri="{BB962C8B-B14F-4D97-AF65-F5344CB8AC3E}">
        <p14:creationId xmlns:p14="http://schemas.microsoft.com/office/powerpoint/2010/main" val="8481939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024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5024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5025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5024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5025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50249"/>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50251"/>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5025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50253"/>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502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6" grpId="0"/>
      <p:bldP spid="650247" grpId="0"/>
      <p:bldP spid="650248" grpId="0"/>
      <p:bldP spid="650249" grpId="0" animBg="1"/>
      <p:bldP spid="650250" grpId="0" animBg="1"/>
      <p:bldP spid="650251" grpId="0"/>
      <p:bldP spid="650252" grpId="0"/>
      <p:bldP spid="650253" grpId="0"/>
      <p:bldP spid="650254" grpId="0"/>
      <p:bldP spid="65025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8100"/>
            <a:ext cx="8915400" cy="2300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4981"/>
          <a:stretch/>
        </p:blipFill>
        <p:spPr bwMode="auto">
          <a:xfrm>
            <a:off x="1905001" y="2438400"/>
            <a:ext cx="5747084" cy="3619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339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03188"/>
            <a:ext cx="8763000" cy="2333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0352" y="2667000"/>
            <a:ext cx="5695950" cy="3533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8790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0"/>
            <a:ext cx="8763000" cy="2320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2438400"/>
            <a:ext cx="5448300" cy="3867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08006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2713"/>
            <a:ext cx="8610600" cy="2305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590800"/>
            <a:ext cx="5962650" cy="3771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1520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
            <a:ext cx="8686800" cy="2492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2472807"/>
            <a:ext cx="5353050" cy="4088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1870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65125"/>
            <a:ext cx="8991600" cy="213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3550" y="2667000"/>
            <a:ext cx="5829300" cy="3838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8678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 y="206375"/>
            <a:ext cx="8991600" cy="225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8952" y="2743200"/>
            <a:ext cx="5838825" cy="3371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1295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375" y="152400"/>
            <a:ext cx="8839200" cy="2449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5950" y="2743200"/>
            <a:ext cx="5734050" cy="3743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59651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7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8686800" cy="245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514600"/>
            <a:ext cx="5486400" cy="416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5031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7000"/>
            <a:ext cx="8839200" cy="2314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2390" y="2441575"/>
            <a:ext cx="5610225"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7750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1522</Words>
  <Application>Microsoft Office PowerPoint</Application>
  <PresentationFormat>On-screen Show (4:3)</PresentationFormat>
  <Paragraphs>220</Paragraphs>
  <Slides>33</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Momentum and Impulse</vt:lpstr>
      <vt:lpstr>Momentum</vt:lpstr>
      <vt:lpstr>So what are the variables that influence how much momentum an object has?</vt:lpstr>
      <vt:lpstr>Determine the momentum of a…</vt:lpstr>
      <vt:lpstr>A car possesses 20,000 kg m/s of momentum. What would be the car's new momentum if ...</vt:lpstr>
      <vt:lpstr>A 100 kg football player runs straight down the field with a velocity of 4 m/s.  A 1 kg artillery shell leaves the barrel of a gun with a muzzle velocity of 500 m/s.  Which has the greater momentum?</vt:lpstr>
      <vt:lpstr>Impulse</vt:lpstr>
      <vt:lpstr>PowerPoint Presentation</vt:lpstr>
      <vt:lpstr>The Affect of Collision Time on Impulse</vt:lpstr>
      <vt:lpstr>PowerPoint Presentation</vt:lpstr>
      <vt:lpstr> </vt:lpstr>
      <vt:lpstr>Sneakers…</vt:lpstr>
      <vt:lpstr>Egg toss…</vt:lpstr>
      <vt:lpstr>Outfielder…</vt:lpstr>
      <vt:lpstr>Airbags…</vt:lpstr>
      <vt:lpstr>Cars – new vs. old…</vt:lpstr>
      <vt:lpstr>Softball…</vt:lpstr>
      <vt:lpstr>Teeing off:</vt:lpstr>
      <vt:lpstr>Conservation of Momentum (applied to objects that are in closed systems- not acted on by an external force- ΣF = 0 – frictionless surface)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Momentum and Impluse</dc:title>
  <dc:creator>Marcy Maskulinski</dc:creator>
  <cp:lastModifiedBy>Randall, Richard</cp:lastModifiedBy>
  <cp:revision>3</cp:revision>
  <dcterms:created xsi:type="dcterms:W3CDTF">2015-12-21T17:36:45Z</dcterms:created>
  <dcterms:modified xsi:type="dcterms:W3CDTF">2016-09-16T20:52:17Z</dcterms:modified>
</cp:coreProperties>
</file>