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8" r:id="rId21"/>
    <p:sldId id="289" r:id="rId22"/>
    <p:sldId id="279" r:id="rId23"/>
    <p:sldId id="290" r:id="rId24"/>
    <p:sldId id="280" r:id="rId25"/>
    <p:sldId id="294" r:id="rId26"/>
    <p:sldId id="295" r:id="rId27"/>
    <p:sldId id="291" r:id="rId28"/>
    <p:sldId id="281" r:id="rId29"/>
    <p:sldId id="292" r:id="rId30"/>
    <p:sldId id="282" r:id="rId31"/>
    <p:sldId id="293" r:id="rId32"/>
    <p:sldId id="283" r:id="rId33"/>
    <p:sldId id="296" r:id="rId34"/>
    <p:sldId id="284" r:id="rId35"/>
    <p:sldId id="297" r:id="rId36"/>
    <p:sldId id="287" r:id="rId37"/>
    <p:sldId id="28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408" y="60"/>
      </p:cViewPr>
      <p:guideLst>
        <p:guide orient="horz" pos="2160"/>
        <p:guide pos="2880"/>
      </p:guideLst>
    </p:cSldViewPr>
  </p:slideViewPr>
  <p:notesTextViewPr>
    <p:cViewPr>
      <p:scale>
        <a:sx n="1" d="1"/>
        <a:sy n="1" d="1"/>
      </p:scale>
      <p:origin x="0" y="0"/>
    </p:cViewPr>
  </p:notesTextViewPr>
  <p:sorterViewPr>
    <p:cViewPr>
      <p:scale>
        <a:sx n="100" d="100"/>
        <a:sy n="100" d="100"/>
      </p:scale>
      <p:origin x="0" y="52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1272B2-789D-42AE-9323-5D79AE74EC23}" type="datetimeFigureOut">
              <a:rPr lang="en-US" smtClean="0"/>
              <a:t>9/16/2016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24FB22-D13B-44F0-A7CE-0F039C0174EC}" type="slidenum">
              <a:rPr lang="en-US" smtClean="0"/>
              <a:t>‹#›</a:t>
            </a:fld>
            <a:endParaRPr lang="en-US"/>
          </a:p>
        </p:txBody>
      </p:sp>
    </p:spTree>
    <p:extLst>
      <p:ext uri="{BB962C8B-B14F-4D97-AF65-F5344CB8AC3E}">
        <p14:creationId xmlns:p14="http://schemas.microsoft.com/office/powerpoint/2010/main" val="182280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3B0E142-D7FB-436D-B9C5-B673BA76FF6E}" type="slidenum">
              <a:rPr lang="en-US" altLang="en-US" smtClean="0"/>
              <a:pPr eaLnBrk="1" hangingPunct="1">
                <a:spcBef>
                  <a:spcPct val="0"/>
                </a:spcBef>
              </a:pPr>
              <a:t>2</a:t>
            </a:fld>
            <a:endParaRPr lang="en-US" altLang="en-US" smtClean="0"/>
          </a:p>
        </p:txBody>
      </p:sp>
      <p:sp>
        <p:nvSpPr>
          <p:cNvPr id="326659" name="Rectangle 2"/>
          <p:cNvSpPr>
            <a:spLocks noGrp="1" noRot="1" noChangeAspect="1" noChangeArrowheads="1" noTextEdit="1"/>
          </p:cNvSpPr>
          <p:nvPr>
            <p:ph type="sldImg"/>
          </p:nvPr>
        </p:nvSpPr>
        <p:spPr>
          <a:solidFill>
            <a:srgbClr val="FFFFFF"/>
          </a:solidFill>
          <a:ln/>
        </p:spPr>
      </p:sp>
      <p:sp>
        <p:nvSpPr>
          <p:cNvPr id="3266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BFDB8C1-E105-45FC-B67E-E13302977EE3}" type="slidenum">
              <a:rPr lang="en-US" altLang="en-US" smtClean="0"/>
              <a:pPr eaLnBrk="1" hangingPunct="1">
                <a:spcBef>
                  <a:spcPct val="0"/>
                </a:spcBef>
              </a:pPr>
              <a:t>3</a:t>
            </a:fld>
            <a:endParaRPr lang="en-US" altLang="en-US" smtClean="0"/>
          </a:p>
        </p:txBody>
      </p:sp>
      <p:sp>
        <p:nvSpPr>
          <p:cNvPr id="327683" name="Rectangle 2"/>
          <p:cNvSpPr>
            <a:spLocks noGrp="1" noRot="1" noChangeAspect="1" noChangeArrowheads="1" noTextEdit="1"/>
          </p:cNvSpPr>
          <p:nvPr>
            <p:ph type="sldImg"/>
          </p:nvPr>
        </p:nvSpPr>
        <p:spPr>
          <a:solidFill>
            <a:srgbClr val="FFFFFF"/>
          </a:solidFill>
          <a:ln/>
        </p:spPr>
      </p:sp>
      <p:sp>
        <p:nvSpPr>
          <p:cNvPr id="32768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95D5303-6222-41D7-8C17-CA26AA2EE172}" type="slidenum">
              <a:rPr lang="en-US" altLang="en-US" smtClean="0"/>
              <a:pPr eaLnBrk="1" hangingPunct="1">
                <a:spcBef>
                  <a:spcPct val="0"/>
                </a:spcBef>
              </a:pPr>
              <a:t>4</a:t>
            </a:fld>
            <a:endParaRPr lang="en-US" altLang="en-US" smtClean="0"/>
          </a:p>
        </p:txBody>
      </p:sp>
      <p:sp>
        <p:nvSpPr>
          <p:cNvPr id="328707" name="Rectangle 2"/>
          <p:cNvSpPr>
            <a:spLocks noGrp="1" noRot="1" noChangeAspect="1" noChangeArrowheads="1" noTextEdit="1"/>
          </p:cNvSpPr>
          <p:nvPr>
            <p:ph type="sldImg"/>
          </p:nvPr>
        </p:nvSpPr>
        <p:spPr>
          <a:solidFill>
            <a:srgbClr val="FFFFFF"/>
          </a:solidFill>
          <a:ln/>
        </p:spPr>
      </p:sp>
      <p:sp>
        <p:nvSpPr>
          <p:cNvPr id="3287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E3D2534-5902-4D17-92A4-1439D0C45DC1}" type="slidenum">
              <a:rPr lang="en-US" altLang="en-US" smtClean="0"/>
              <a:pPr eaLnBrk="1" hangingPunct="1">
                <a:spcBef>
                  <a:spcPct val="0"/>
                </a:spcBef>
              </a:pPr>
              <a:t>5</a:t>
            </a:fld>
            <a:endParaRPr lang="en-US" altLang="en-US" smtClean="0"/>
          </a:p>
        </p:txBody>
      </p:sp>
      <p:sp>
        <p:nvSpPr>
          <p:cNvPr id="329731" name="Rectangle 2"/>
          <p:cNvSpPr>
            <a:spLocks noGrp="1" noRot="1" noChangeAspect="1" noChangeArrowheads="1" noTextEdit="1"/>
          </p:cNvSpPr>
          <p:nvPr>
            <p:ph type="sldImg"/>
          </p:nvPr>
        </p:nvSpPr>
        <p:spPr>
          <a:solidFill>
            <a:srgbClr val="FFFFFF"/>
          </a:solidFill>
          <a:ln/>
        </p:spPr>
      </p:sp>
      <p:sp>
        <p:nvSpPr>
          <p:cNvPr id="3297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BBA05D3-8898-4E57-A003-7050A6035230}" type="slidenum">
              <a:rPr lang="en-US" altLang="en-US" smtClean="0"/>
              <a:pPr eaLnBrk="1" hangingPunct="1">
                <a:spcBef>
                  <a:spcPct val="0"/>
                </a:spcBef>
              </a:pPr>
              <a:t>6</a:t>
            </a:fld>
            <a:endParaRPr lang="en-US" altLang="en-US" smtClean="0"/>
          </a:p>
        </p:txBody>
      </p:sp>
      <p:sp>
        <p:nvSpPr>
          <p:cNvPr id="330755" name="Rectangle 2"/>
          <p:cNvSpPr>
            <a:spLocks noGrp="1" noRot="1" noChangeAspect="1" noChangeArrowheads="1" noTextEdit="1"/>
          </p:cNvSpPr>
          <p:nvPr>
            <p:ph type="sldImg"/>
          </p:nvPr>
        </p:nvSpPr>
        <p:spPr>
          <a:solidFill>
            <a:srgbClr val="FFFFFF"/>
          </a:solidFill>
          <a:ln/>
        </p:spPr>
      </p:sp>
      <p:sp>
        <p:nvSpPr>
          <p:cNvPr id="3307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18EB1B4-90C9-4CB4-B689-9644922C4223}" type="slidenum">
              <a:rPr lang="en-US" altLang="en-US" smtClean="0"/>
              <a:pPr eaLnBrk="1" hangingPunct="1">
                <a:spcBef>
                  <a:spcPct val="0"/>
                </a:spcBef>
              </a:pPr>
              <a:t>7</a:t>
            </a:fld>
            <a:endParaRPr lang="en-US" altLang="en-US" smtClean="0"/>
          </a:p>
        </p:txBody>
      </p:sp>
      <p:sp>
        <p:nvSpPr>
          <p:cNvPr id="331779" name="Rectangle 2"/>
          <p:cNvSpPr>
            <a:spLocks noGrp="1" noRot="1" noChangeAspect="1" noChangeArrowheads="1" noTextEdit="1"/>
          </p:cNvSpPr>
          <p:nvPr>
            <p:ph type="sldImg"/>
          </p:nvPr>
        </p:nvSpPr>
        <p:spPr>
          <a:solidFill>
            <a:srgbClr val="FFFFFF"/>
          </a:solidFill>
          <a:ln/>
        </p:spPr>
      </p:sp>
      <p:sp>
        <p:nvSpPr>
          <p:cNvPr id="3317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F705BFD-3BFE-4041-BC1B-862B9F446BAA}" type="slidenum">
              <a:rPr lang="en-US" altLang="en-US" smtClean="0"/>
              <a:pPr eaLnBrk="1" hangingPunct="1">
                <a:spcBef>
                  <a:spcPct val="0"/>
                </a:spcBef>
              </a:pPr>
              <a:t>8</a:t>
            </a:fld>
            <a:endParaRPr lang="en-US" altLang="en-US" smtClean="0"/>
          </a:p>
        </p:txBody>
      </p:sp>
      <p:sp>
        <p:nvSpPr>
          <p:cNvPr id="332803" name="Rectangle 2"/>
          <p:cNvSpPr>
            <a:spLocks noGrp="1" noRot="1" noChangeAspect="1" noChangeArrowheads="1" noTextEdit="1"/>
          </p:cNvSpPr>
          <p:nvPr>
            <p:ph type="sldImg"/>
          </p:nvPr>
        </p:nvSpPr>
        <p:spPr>
          <a:solidFill>
            <a:srgbClr val="FFFFFF"/>
          </a:solidFill>
          <a:ln/>
        </p:spPr>
      </p:sp>
      <p:sp>
        <p:nvSpPr>
          <p:cNvPr id="3328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EF90C5C-09CF-46BF-BFDE-3256E5EB7733}" type="slidenum">
              <a:rPr lang="en-US" altLang="en-US" smtClean="0"/>
              <a:pPr eaLnBrk="1" hangingPunct="1">
                <a:spcBef>
                  <a:spcPct val="0"/>
                </a:spcBef>
              </a:pPr>
              <a:t>9</a:t>
            </a:fld>
            <a:endParaRPr lang="en-US" altLang="en-US" smtClean="0"/>
          </a:p>
        </p:txBody>
      </p:sp>
      <p:sp>
        <p:nvSpPr>
          <p:cNvPr id="333827" name="Rectangle 2"/>
          <p:cNvSpPr>
            <a:spLocks noGrp="1" noRot="1" noChangeAspect="1" noChangeArrowheads="1" noTextEdit="1"/>
          </p:cNvSpPr>
          <p:nvPr>
            <p:ph type="sldImg"/>
          </p:nvPr>
        </p:nvSpPr>
        <p:spPr>
          <a:solidFill>
            <a:srgbClr val="FFFFFF"/>
          </a:solidFill>
          <a:ln/>
        </p:spPr>
      </p:sp>
      <p:sp>
        <p:nvSpPr>
          <p:cNvPr id="3338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8D2DD16-589E-42B9-BDB2-A26D7248873B}" type="slidenum">
              <a:rPr lang="en-US" altLang="en-US" smtClean="0"/>
              <a:pPr eaLnBrk="1" hangingPunct="1">
                <a:spcBef>
                  <a:spcPct val="0"/>
                </a:spcBef>
              </a:pPr>
              <a:t>10</a:t>
            </a:fld>
            <a:endParaRPr lang="en-US" altLang="en-US" smtClean="0"/>
          </a:p>
        </p:txBody>
      </p:sp>
      <p:sp>
        <p:nvSpPr>
          <p:cNvPr id="334851" name="Rectangle 2"/>
          <p:cNvSpPr>
            <a:spLocks noGrp="1" noRot="1" noChangeAspect="1" noChangeArrowheads="1" noTextEdit="1"/>
          </p:cNvSpPr>
          <p:nvPr>
            <p:ph type="sldImg"/>
          </p:nvPr>
        </p:nvSpPr>
        <p:spPr>
          <a:solidFill>
            <a:srgbClr val="FFFFFF"/>
          </a:solidFill>
          <a:ln/>
        </p:spPr>
      </p:sp>
      <p:sp>
        <p:nvSpPr>
          <p:cNvPr id="3348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6173029-497B-4EFC-B979-41E5F6BFDA15}" type="slidenum">
              <a:rPr lang="en-US" altLang="en-US" smtClean="0"/>
              <a:pPr eaLnBrk="1" hangingPunct="1">
                <a:spcBef>
                  <a:spcPct val="0"/>
                </a:spcBef>
              </a:pPr>
              <a:t>11</a:t>
            </a:fld>
            <a:endParaRPr lang="en-US" altLang="en-US" smtClean="0"/>
          </a:p>
        </p:txBody>
      </p:sp>
      <p:sp>
        <p:nvSpPr>
          <p:cNvPr id="335875" name="Rectangle 2"/>
          <p:cNvSpPr>
            <a:spLocks noGrp="1" noRot="1" noChangeAspect="1" noChangeArrowheads="1" noTextEdit="1"/>
          </p:cNvSpPr>
          <p:nvPr>
            <p:ph type="sldImg"/>
          </p:nvPr>
        </p:nvSpPr>
        <p:spPr>
          <a:solidFill>
            <a:srgbClr val="FFFFFF"/>
          </a:solidFill>
          <a:ln/>
        </p:spPr>
      </p:sp>
      <p:sp>
        <p:nvSpPr>
          <p:cNvPr id="335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4718685-2508-4C87-ACA8-84322BABC308}" type="slidenum">
              <a:rPr lang="en-US" altLang="en-US" smtClean="0"/>
              <a:pPr eaLnBrk="1" hangingPunct="1">
                <a:spcBef>
                  <a:spcPct val="0"/>
                </a:spcBef>
              </a:pPr>
              <a:t>12</a:t>
            </a:fld>
            <a:endParaRPr lang="en-US" altLang="en-US" smtClean="0"/>
          </a:p>
        </p:txBody>
      </p:sp>
      <p:sp>
        <p:nvSpPr>
          <p:cNvPr id="336899" name="Rectangle 2"/>
          <p:cNvSpPr>
            <a:spLocks noGrp="1" noRot="1" noChangeAspect="1" noChangeArrowheads="1" noTextEdit="1"/>
          </p:cNvSpPr>
          <p:nvPr>
            <p:ph type="sldImg"/>
          </p:nvPr>
        </p:nvSpPr>
        <p:spPr>
          <a:solidFill>
            <a:srgbClr val="FFFFFF"/>
          </a:solidFill>
          <a:ln/>
        </p:spPr>
      </p:sp>
      <p:sp>
        <p:nvSpPr>
          <p:cNvPr id="3369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040E36B-4D43-411C-A090-5E47CE1A4E3F}" type="slidenum">
              <a:rPr lang="en-US" altLang="en-US" smtClean="0"/>
              <a:pPr eaLnBrk="1" hangingPunct="1">
                <a:spcBef>
                  <a:spcPct val="0"/>
                </a:spcBef>
              </a:pPr>
              <a:t>13</a:t>
            </a:fld>
            <a:endParaRPr lang="en-US" altLang="en-US" smtClean="0"/>
          </a:p>
        </p:txBody>
      </p:sp>
      <p:sp>
        <p:nvSpPr>
          <p:cNvPr id="337923" name="Rectangle 2"/>
          <p:cNvSpPr>
            <a:spLocks noGrp="1" noRot="1" noChangeAspect="1" noChangeArrowheads="1" noTextEdit="1"/>
          </p:cNvSpPr>
          <p:nvPr>
            <p:ph type="sldImg"/>
          </p:nvPr>
        </p:nvSpPr>
        <p:spPr>
          <a:solidFill>
            <a:srgbClr val="FFFFFF"/>
          </a:solidFill>
          <a:ln/>
        </p:spPr>
      </p:sp>
      <p:sp>
        <p:nvSpPr>
          <p:cNvPr id="337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EF54F0D-9950-463F-A950-BB7D232FFE27}" type="slidenum">
              <a:rPr lang="en-US" altLang="en-US" smtClean="0"/>
              <a:pPr eaLnBrk="1" hangingPunct="1">
                <a:spcBef>
                  <a:spcPct val="0"/>
                </a:spcBef>
              </a:pPr>
              <a:t>14</a:t>
            </a:fld>
            <a:endParaRPr lang="en-US" altLang="en-US" smtClean="0"/>
          </a:p>
        </p:txBody>
      </p:sp>
      <p:sp>
        <p:nvSpPr>
          <p:cNvPr id="338947" name="Rectangle 2"/>
          <p:cNvSpPr>
            <a:spLocks noGrp="1" noRot="1" noChangeAspect="1" noChangeArrowheads="1" noTextEdit="1"/>
          </p:cNvSpPr>
          <p:nvPr>
            <p:ph type="sldImg"/>
          </p:nvPr>
        </p:nvSpPr>
        <p:spPr>
          <a:solidFill>
            <a:srgbClr val="FFFFFF"/>
          </a:solidFill>
          <a:ln/>
        </p:spPr>
      </p:sp>
      <p:sp>
        <p:nvSpPr>
          <p:cNvPr id="3389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AB01DA0-E8C1-47A4-9262-364260D64191}" type="slidenum">
              <a:rPr lang="en-US" altLang="en-US" smtClean="0"/>
              <a:pPr eaLnBrk="1" hangingPunct="1">
                <a:spcBef>
                  <a:spcPct val="0"/>
                </a:spcBef>
              </a:pPr>
              <a:t>15</a:t>
            </a:fld>
            <a:endParaRPr lang="en-US" altLang="en-US" smtClean="0"/>
          </a:p>
        </p:txBody>
      </p:sp>
      <p:sp>
        <p:nvSpPr>
          <p:cNvPr id="339971" name="Rectangle 2"/>
          <p:cNvSpPr>
            <a:spLocks noGrp="1" noRot="1" noChangeAspect="1" noChangeArrowheads="1" noTextEdit="1"/>
          </p:cNvSpPr>
          <p:nvPr>
            <p:ph type="sldImg"/>
          </p:nvPr>
        </p:nvSpPr>
        <p:spPr>
          <a:solidFill>
            <a:srgbClr val="FFFFFF"/>
          </a:solidFill>
          <a:ln/>
        </p:spPr>
      </p:sp>
      <p:sp>
        <p:nvSpPr>
          <p:cNvPr id="3399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9CCD3F0-4FD0-44B4-BD2D-39AB56EBAC9D}" type="slidenum">
              <a:rPr lang="en-US" altLang="en-US" smtClean="0"/>
              <a:pPr eaLnBrk="1" hangingPunct="1">
                <a:spcBef>
                  <a:spcPct val="0"/>
                </a:spcBef>
              </a:pPr>
              <a:t>17</a:t>
            </a:fld>
            <a:endParaRPr lang="en-US" altLang="en-US" smtClean="0"/>
          </a:p>
        </p:txBody>
      </p:sp>
      <p:sp>
        <p:nvSpPr>
          <p:cNvPr id="340995" name="Rectangle 2"/>
          <p:cNvSpPr>
            <a:spLocks noGrp="1" noRot="1" noChangeAspect="1" noChangeArrowheads="1" noTextEdit="1"/>
          </p:cNvSpPr>
          <p:nvPr>
            <p:ph type="sldImg"/>
          </p:nvPr>
        </p:nvSpPr>
        <p:spPr>
          <a:solidFill>
            <a:srgbClr val="FFFFFF"/>
          </a:solidFill>
          <a:ln/>
        </p:spPr>
      </p:sp>
      <p:sp>
        <p:nvSpPr>
          <p:cNvPr id="3409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3A22535-2FDE-418C-9C88-1D01A9DF17E1}" type="slidenum">
              <a:rPr lang="en-US" altLang="en-US" smtClean="0"/>
              <a:pPr eaLnBrk="1" hangingPunct="1">
                <a:spcBef>
                  <a:spcPct val="0"/>
                </a:spcBef>
              </a:pPr>
              <a:t>18</a:t>
            </a:fld>
            <a:endParaRPr lang="en-US" altLang="en-US" smtClean="0"/>
          </a:p>
        </p:txBody>
      </p:sp>
      <p:sp>
        <p:nvSpPr>
          <p:cNvPr id="342019" name="Rectangle 2"/>
          <p:cNvSpPr>
            <a:spLocks noGrp="1" noRot="1" noChangeAspect="1" noChangeArrowheads="1" noTextEdit="1"/>
          </p:cNvSpPr>
          <p:nvPr>
            <p:ph type="sldImg"/>
          </p:nvPr>
        </p:nvSpPr>
        <p:spPr>
          <a:solidFill>
            <a:srgbClr val="FFFFFF"/>
          </a:solidFill>
          <a:ln/>
        </p:spPr>
      </p:sp>
      <p:sp>
        <p:nvSpPr>
          <p:cNvPr id="3420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74B464E-77D8-4521-B5EB-3C65EB2075AD}" type="slidenum">
              <a:rPr lang="en-US" altLang="en-US" smtClean="0"/>
              <a:pPr eaLnBrk="1" hangingPunct="1">
                <a:spcBef>
                  <a:spcPct val="0"/>
                </a:spcBef>
              </a:pPr>
              <a:t>25</a:t>
            </a:fld>
            <a:endParaRPr lang="en-US" altLang="en-US" smtClean="0"/>
          </a:p>
        </p:txBody>
      </p:sp>
      <p:sp>
        <p:nvSpPr>
          <p:cNvPr id="343043" name="Rectangle 2"/>
          <p:cNvSpPr>
            <a:spLocks noGrp="1" noRot="1" noChangeAspect="1" noChangeArrowheads="1" noTextEdit="1"/>
          </p:cNvSpPr>
          <p:nvPr>
            <p:ph type="sldImg"/>
          </p:nvPr>
        </p:nvSpPr>
        <p:spPr>
          <a:solidFill>
            <a:srgbClr val="FFFFFF"/>
          </a:solidFill>
          <a:ln/>
        </p:spPr>
      </p:sp>
      <p:sp>
        <p:nvSpPr>
          <p:cNvPr id="3430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D105170-0B55-4932-9A06-5B76033C43DA}" type="slidenum">
              <a:rPr lang="en-US" altLang="en-US" smtClean="0"/>
              <a:pPr eaLnBrk="1" hangingPunct="1">
                <a:spcBef>
                  <a:spcPct val="0"/>
                </a:spcBef>
              </a:pPr>
              <a:t>26</a:t>
            </a:fld>
            <a:endParaRPr lang="en-US" altLang="en-US" smtClean="0"/>
          </a:p>
        </p:txBody>
      </p:sp>
      <p:sp>
        <p:nvSpPr>
          <p:cNvPr id="344067" name="Rectangle 2"/>
          <p:cNvSpPr>
            <a:spLocks noGrp="1" noRot="1" noChangeAspect="1" noChangeArrowheads="1" noTextEdit="1"/>
          </p:cNvSpPr>
          <p:nvPr>
            <p:ph type="sldImg"/>
          </p:nvPr>
        </p:nvSpPr>
        <p:spPr>
          <a:solidFill>
            <a:srgbClr val="FFFFFF"/>
          </a:solidFill>
          <a:ln/>
        </p:spPr>
      </p:sp>
      <p:sp>
        <p:nvSpPr>
          <p:cNvPr id="3440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B9C5EE6-DF5A-4AE1-BAE7-B8E1DB862291}" type="slidenum">
              <a:rPr lang="en-US" altLang="en-US" smtClean="0"/>
              <a:pPr eaLnBrk="1" hangingPunct="1">
                <a:spcBef>
                  <a:spcPct val="0"/>
                </a:spcBef>
              </a:pPr>
              <a:t>36</a:t>
            </a:fld>
            <a:endParaRPr lang="en-US" altLang="en-US" smtClean="0"/>
          </a:p>
        </p:txBody>
      </p:sp>
      <p:sp>
        <p:nvSpPr>
          <p:cNvPr id="345091" name="Rectangle 2"/>
          <p:cNvSpPr>
            <a:spLocks noGrp="1" noRot="1" noChangeAspect="1" noChangeArrowheads="1" noTextEdit="1"/>
          </p:cNvSpPr>
          <p:nvPr>
            <p:ph type="sldImg"/>
          </p:nvPr>
        </p:nvSpPr>
        <p:spPr>
          <a:solidFill>
            <a:srgbClr val="FFFFFF"/>
          </a:solidFill>
          <a:ln/>
        </p:spPr>
      </p:sp>
      <p:sp>
        <p:nvSpPr>
          <p:cNvPr id="3450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3DCE9DA-69F8-4981-826D-2C416C239792}" type="slidenum">
              <a:rPr lang="en-US" altLang="en-US" smtClean="0"/>
              <a:pPr eaLnBrk="1" hangingPunct="1">
                <a:spcBef>
                  <a:spcPct val="0"/>
                </a:spcBef>
              </a:pPr>
              <a:t>37</a:t>
            </a:fld>
            <a:endParaRPr lang="en-US" altLang="en-US" smtClean="0"/>
          </a:p>
        </p:txBody>
      </p:sp>
      <p:sp>
        <p:nvSpPr>
          <p:cNvPr id="346115" name="Rectangle 2"/>
          <p:cNvSpPr>
            <a:spLocks noGrp="1" noRot="1" noChangeAspect="1" noChangeArrowheads="1" noTextEdit="1"/>
          </p:cNvSpPr>
          <p:nvPr>
            <p:ph type="sldImg"/>
          </p:nvPr>
        </p:nvSpPr>
        <p:spPr>
          <a:solidFill>
            <a:srgbClr val="FFFFFF"/>
          </a:solidFill>
          <a:ln/>
        </p:spPr>
      </p:sp>
      <p:sp>
        <p:nvSpPr>
          <p:cNvPr id="3461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7BD47A-896A-4883-BBFE-AF4076B7E27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116599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7BD47A-896A-4883-BBFE-AF4076B7E27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1481296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7BD47A-896A-4883-BBFE-AF4076B7E27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25065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7BD47A-896A-4883-BBFE-AF4076B7E271}"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270574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7BD47A-896A-4883-BBFE-AF4076B7E271}" type="datetimeFigureOut">
              <a:rPr lang="en-US" smtClean="0"/>
              <a:t>9/16/2016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95573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7BD47A-896A-4883-BBFE-AF4076B7E271}" type="datetimeFigureOut">
              <a:rPr lang="en-US" smtClean="0"/>
              <a:t>9/16/2016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541487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7BD47A-896A-4883-BBFE-AF4076B7E271}" type="datetimeFigureOut">
              <a:rPr lang="en-US" smtClean="0"/>
              <a:t>9/16/2016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533416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7BD47A-896A-4883-BBFE-AF4076B7E271}"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73090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7BD47A-896A-4883-BBFE-AF4076B7E271}"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4154808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7BD47A-896A-4883-BBFE-AF4076B7E27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426358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7BD47A-896A-4883-BBFE-AF4076B7E27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D6481-E780-4095-844F-C33F27924032}" type="slidenum">
              <a:rPr lang="en-US" smtClean="0"/>
              <a:t>‹#›</a:t>
            </a:fld>
            <a:endParaRPr lang="en-US"/>
          </a:p>
        </p:txBody>
      </p:sp>
    </p:spTree>
    <p:extLst>
      <p:ext uri="{BB962C8B-B14F-4D97-AF65-F5344CB8AC3E}">
        <p14:creationId xmlns:p14="http://schemas.microsoft.com/office/powerpoint/2010/main" val="711657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EA7F51FB-DCC0-41C6-A805-F96A1258D62F}" type="slidenum">
              <a:rPr lang="en-US" altLang="en-US"/>
              <a:pPr>
                <a:defRPr/>
              </a:pPr>
              <a:t>‹#›</a:t>
            </a:fld>
            <a:endParaRPr lang="en-US" altLang="en-US"/>
          </a:p>
        </p:txBody>
      </p:sp>
    </p:spTree>
    <p:extLst>
      <p:ext uri="{BB962C8B-B14F-4D97-AF65-F5344CB8AC3E}">
        <p14:creationId xmlns:p14="http://schemas.microsoft.com/office/powerpoint/2010/main" val="2285036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600200"/>
            <a:ext cx="40386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A59B6A0-3E61-4101-9BEC-936F0FA069A8}" type="slidenum">
              <a:rPr lang="en-US" altLang="en-US"/>
              <a:pPr>
                <a:defRPr/>
              </a:pPr>
              <a:t>‹#›</a:t>
            </a:fld>
            <a:endParaRPr lang="en-US" altLang="en-US"/>
          </a:p>
        </p:txBody>
      </p:sp>
    </p:spTree>
    <p:extLst>
      <p:ext uri="{BB962C8B-B14F-4D97-AF65-F5344CB8AC3E}">
        <p14:creationId xmlns:p14="http://schemas.microsoft.com/office/powerpoint/2010/main" val="1884026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7BD47A-896A-4883-BBFE-AF4076B7E271}" type="datetimeFigureOut">
              <a:rPr lang="en-US" smtClean="0"/>
              <a:t>9/16/2016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8D6481-E780-4095-844F-C33F27924032}" type="slidenum">
              <a:rPr lang="en-US" smtClean="0"/>
              <a:t>‹#›</a:t>
            </a:fld>
            <a:endParaRPr lang="en-US"/>
          </a:p>
        </p:txBody>
      </p:sp>
    </p:spTree>
    <p:extLst>
      <p:ext uri="{BB962C8B-B14F-4D97-AF65-F5344CB8AC3E}">
        <p14:creationId xmlns:p14="http://schemas.microsoft.com/office/powerpoint/2010/main" val="1687176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1.gi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flickr.com/photos/24098842@N00/3407034696/"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9.gif"/><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lstStyle/>
          <a:p>
            <a:r>
              <a:rPr lang="en-US" dirty="0" smtClean="0"/>
              <a:t>Circular Motion</a:t>
            </a:r>
            <a:endParaRPr lang="en-US" dirty="0"/>
          </a:p>
        </p:txBody>
      </p:sp>
      <p:sp>
        <p:nvSpPr>
          <p:cNvPr id="4" name="AutoShape 2" descr="Image result for circular mo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976387"/>
            <a:ext cx="2960816"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6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Rectangle 1026"/>
          <p:cNvSpPr>
            <a:spLocks noGrp="1" noChangeArrowheads="1"/>
          </p:cNvSpPr>
          <p:nvPr>
            <p:ph type="title"/>
          </p:nvPr>
        </p:nvSpPr>
        <p:spPr>
          <a:xfrm>
            <a:off x="457200" y="-152400"/>
            <a:ext cx="8229600" cy="1143000"/>
          </a:xfrm>
        </p:spPr>
        <p:txBody>
          <a:bodyPr/>
          <a:lstStyle/>
          <a:p>
            <a:pPr eaLnBrk="1" hangingPunct="1"/>
            <a:r>
              <a:rPr lang="en-US" altLang="en-US" smtClean="0"/>
              <a:t>Uniform Circular Motion- UCM</a:t>
            </a:r>
          </a:p>
        </p:txBody>
      </p:sp>
      <p:sp>
        <p:nvSpPr>
          <p:cNvPr id="570371" name="Rectangle 1027"/>
          <p:cNvSpPr>
            <a:spLocks noGrp="1" noChangeArrowheads="1"/>
          </p:cNvSpPr>
          <p:nvPr>
            <p:ph type="body" sz="half" idx="2"/>
          </p:nvPr>
        </p:nvSpPr>
        <p:spPr>
          <a:xfrm>
            <a:off x="3886200" y="944563"/>
            <a:ext cx="4800600" cy="4876800"/>
          </a:xfrm>
        </p:spPr>
        <p:txBody>
          <a:bodyPr>
            <a:normAutofit lnSpcReduction="10000"/>
          </a:bodyPr>
          <a:lstStyle/>
          <a:p>
            <a:pPr eaLnBrk="1" hangingPunct="1">
              <a:lnSpc>
                <a:spcPct val="90000"/>
              </a:lnSpc>
              <a:buFontTx/>
              <a:buNone/>
            </a:pPr>
            <a:r>
              <a:rPr lang="en-US" altLang="en-US" sz="2400" smtClean="0"/>
              <a:t>Uniform circular motion can be described as the motion of an object in a circle at a constant speed. </a:t>
            </a:r>
          </a:p>
          <a:p>
            <a:pPr eaLnBrk="1" hangingPunct="1">
              <a:lnSpc>
                <a:spcPct val="90000"/>
              </a:lnSpc>
              <a:buFontTx/>
              <a:buNone/>
            </a:pPr>
            <a:r>
              <a:rPr lang="en-US" altLang="en-US" sz="2400" smtClean="0"/>
              <a:t>Remember what vectors represent…magnitude and direction.</a:t>
            </a:r>
          </a:p>
          <a:p>
            <a:pPr eaLnBrk="1" hangingPunct="1">
              <a:lnSpc>
                <a:spcPct val="90000"/>
              </a:lnSpc>
              <a:buFontTx/>
              <a:buNone/>
            </a:pPr>
            <a:r>
              <a:rPr lang="en-US" altLang="en-US" sz="2400" smtClean="0"/>
              <a:t>As an object moves around in a circle the magnitude of it’s velocity remains constant but the </a:t>
            </a:r>
            <a:r>
              <a:rPr lang="en-US" altLang="en-US" sz="2400" smtClean="0">
                <a:solidFill>
                  <a:srgbClr val="FF0000"/>
                </a:solidFill>
              </a:rPr>
              <a:t>direction changes</a:t>
            </a:r>
            <a:r>
              <a:rPr lang="en-US" altLang="en-US" sz="2400" smtClean="0"/>
              <a:t>.</a:t>
            </a:r>
          </a:p>
          <a:p>
            <a:pPr eaLnBrk="1" hangingPunct="1">
              <a:lnSpc>
                <a:spcPct val="90000"/>
              </a:lnSpc>
              <a:buFontTx/>
              <a:buNone/>
            </a:pPr>
            <a:r>
              <a:rPr lang="en-US" altLang="en-US" sz="2400" smtClean="0"/>
              <a:t>This means it’s velocity is in fact changing.  A change in velocity means there is an acceleration.</a:t>
            </a:r>
          </a:p>
        </p:txBody>
      </p:sp>
      <p:pic>
        <p:nvPicPr>
          <p:cNvPr id="139268" name="Picture 1028" descr="Uniform circular motion animat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39763"/>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9" name="Picture 1029" descr="Anim'n of object undergoing UCM"/>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459163"/>
            <a:ext cx="25034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190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0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03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03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703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76200"/>
            <a:ext cx="8229600" cy="1143000"/>
          </a:xfrm>
        </p:spPr>
        <p:txBody>
          <a:bodyPr/>
          <a:lstStyle/>
          <a:p>
            <a:pPr eaLnBrk="1" hangingPunct="1"/>
            <a:r>
              <a:rPr lang="en-US" altLang="en-US" smtClean="0"/>
              <a:t>Centripetal Acceleration</a:t>
            </a:r>
          </a:p>
        </p:txBody>
      </p:sp>
      <p:sp>
        <p:nvSpPr>
          <p:cNvPr id="572419" name="Rectangle 3"/>
          <p:cNvSpPr>
            <a:spLocks noGrp="1" noChangeArrowheads="1"/>
          </p:cNvSpPr>
          <p:nvPr>
            <p:ph type="body" sz="half" idx="2"/>
          </p:nvPr>
        </p:nvSpPr>
        <p:spPr>
          <a:xfrm>
            <a:off x="4648200" y="1249363"/>
            <a:ext cx="4038600" cy="3657600"/>
          </a:xfrm>
        </p:spPr>
        <p:txBody>
          <a:bodyPr/>
          <a:lstStyle/>
          <a:p>
            <a:pPr eaLnBrk="1" hangingPunct="1">
              <a:lnSpc>
                <a:spcPct val="90000"/>
              </a:lnSpc>
              <a:buFontTx/>
              <a:buNone/>
            </a:pPr>
            <a:r>
              <a:rPr lang="en-US" altLang="en-US" smtClean="0"/>
              <a:t>An object moving uniformly in a circular path always has a centripetal acceleration.</a:t>
            </a:r>
          </a:p>
          <a:p>
            <a:pPr eaLnBrk="1" hangingPunct="1">
              <a:lnSpc>
                <a:spcPct val="90000"/>
              </a:lnSpc>
              <a:buFontTx/>
              <a:buNone/>
            </a:pPr>
            <a:r>
              <a:rPr lang="en-US" altLang="en-US" smtClean="0"/>
              <a:t>This acceleration is always directed </a:t>
            </a:r>
            <a:r>
              <a:rPr lang="en-US" altLang="en-US" b="1" u="sng" smtClean="0">
                <a:solidFill>
                  <a:srgbClr val="FF0000"/>
                </a:solidFill>
              </a:rPr>
              <a:t>toward the center</a:t>
            </a:r>
            <a:r>
              <a:rPr lang="en-US" altLang="en-US" smtClean="0"/>
              <a:t> of the circle.</a:t>
            </a:r>
          </a:p>
        </p:txBody>
      </p:sp>
      <p:pic>
        <p:nvPicPr>
          <p:cNvPr id="140292" name="Picture 4" descr="Anim'n of object undergoing UCM"/>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30363"/>
            <a:ext cx="33385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2421" name="Line 5"/>
          <p:cNvSpPr>
            <a:spLocks noChangeShapeType="1"/>
          </p:cNvSpPr>
          <p:nvPr/>
        </p:nvSpPr>
        <p:spPr bwMode="auto">
          <a:xfrm flipV="1">
            <a:off x="2286000" y="3001963"/>
            <a:ext cx="1295400" cy="228600"/>
          </a:xfrm>
          <a:prstGeom prst="line">
            <a:avLst/>
          </a:prstGeom>
          <a:noFill/>
          <a:ln w="381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2422" name="Text Box 6"/>
          <p:cNvSpPr txBox="1">
            <a:spLocks noChangeArrowheads="1"/>
          </p:cNvSpPr>
          <p:nvPr/>
        </p:nvSpPr>
        <p:spPr bwMode="auto">
          <a:xfrm>
            <a:off x="2819400" y="2773363"/>
            <a:ext cx="26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r</a:t>
            </a:r>
          </a:p>
        </p:txBody>
      </p:sp>
      <p:sp>
        <p:nvSpPr>
          <p:cNvPr id="572423" name="Text Box 7"/>
          <p:cNvSpPr txBox="1">
            <a:spLocks noChangeArrowheads="1"/>
          </p:cNvSpPr>
          <p:nvPr/>
        </p:nvSpPr>
        <p:spPr bwMode="auto">
          <a:xfrm>
            <a:off x="5791200" y="4906963"/>
            <a:ext cx="15097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rgbClr val="FF0000"/>
                </a:solidFill>
              </a:rPr>
              <a:t>a</a:t>
            </a:r>
            <a:r>
              <a:rPr lang="en-US" altLang="en-US" sz="3600" baseline="-25000">
                <a:solidFill>
                  <a:srgbClr val="FF0000"/>
                </a:solidFill>
              </a:rPr>
              <a:t>c</a:t>
            </a:r>
            <a:r>
              <a:rPr lang="en-US" altLang="en-US" sz="3600">
                <a:solidFill>
                  <a:srgbClr val="FF0000"/>
                </a:solidFill>
              </a:rPr>
              <a:t> = </a:t>
            </a:r>
            <a:r>
              <a:rPr lang="en-US" altLang="en-US" sz="3600" u="sng">
                <a:solidFill>
                  <a:srgbClr val="FF0000"/>
                </a:solidFill>
              </a:rPr>
              <a:t>v</a:t>
            </a:r>
            <a:r>
              <a:rPr lang="en-US" altLang="en-US" sz="3600" u="sng" baseline="30000">
                <a:solidFill>
                  <a:srgbClr val="FF0000"/>
                </a:solidFill>
              </a:rPr>
              <a:t>2</a:t>
            </a:r>
          </a:p>
          <a:p>
            <a:pPr eaLnBrk="1" hangingPunct="1">
              <a:spcBef>
                <a:spcPct val="0"/>
              </a:spcBef>
              <a:buFontTx/>
              <a:buNone/>
            </a:pPr>
            <a:r>
              <a:rPr lang="en-US" altLang="en-US" sz="3600">
                <a:solidFill>
                  <a:srgbClr val="FF0000"/>
                </a:solidFill>
              </a:rPr>
              <a:t>        r</a:t>
            </a:r>
          </a:p>
        </p:txBody>
      </p:sp>
    </p:spTree>
    <p:extLst>
      <p:ext uri="{BB962C8B-B14F-4D97-AF65-F5344CB8AC3E}">
        <p14:creationId xmlns:p14="http://schemas.microsoft.com/office/powerpoint/2010/main" val="29683905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2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24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24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24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2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1" grpId="0" animBg="1"/>
      <p:bldP spid="572422" grpId="0"/>
      <p:bldP spid="5724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normAutofit fontScale="90000"/>
          </a:bodyPr>
          <a:lstStyle/>
          <a:p>
            <a:pPr eaLnBrk="1" hangingPunct="1"/>
            <a:r>
              <a:rPr lang="en-US" altLang="en-US" sz="2800" smtClean="0">
                <a:solidFill>
                  <a:schemeClr val="tx1"/>
                </a:solidFill>
              </a:rPr>
              <a:t>A 900-kg car moving at 10 m/s takes a turn around a circle with a radius of 25 m. Determine the acceleration of the car.</a:t>
            </a:r>
          </a:p>
        </p:txBody>
      </p:sp>
      <p:pic>
        <p:nvPicPr>
          <p:cNvPr id="141315" name="Picture 3" descr="Centripetal-Fo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228975"/>
            <a:ext cx="40005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4468" name="Text Box 4"/>
          <p:cNvSpPr txBox="1">
            <a:spLocks noChangeArrowheads="1"/>
          </p:cNvSpPr>
          <p:nvPr/>
        </p:nvSpPr>
        <p:spPr bwMode="auto">
          <a:xfrm>
            <a:off x="228600" y="1935163"/>
            <a:ext cx="3562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Does the mass of the car matter?</a:t>
            </a:r>
          </a:p>
        </p:txBody>
      </p:sp>
      <p:sp>
        <p:nvSpPr>
          <p:cNvPr id="574469" name="Text Box 5"/>
          <p:cNvSpPr txBox="1">
            <a:spLocks noChangeArrowheads="1"/>
          </p:cNvSpPr>
          <p:nvPr/>
        </p:nvSpPr>
        <p:spPr bwMode="auto">
          <a:xfrm>
            <a:off x="5638800" y="1524000"/>
            <a:ext cx="15097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a</a:t>
            </a:r>
            <a:r>
              <a:rPr lang="en-US" altLang="en-US" sz="3600" baseline="-25000"/>
              <a:t>c</a:t>
            </a:r>
            <a:r>
              <a:rPr lang="en-US" altLang="en-US" sz="3600"/>
              <a:t> = </a:t>
            </a:r>
            <a:r>
              <a:rPr lang="en-US" altLang="en-US" sz="3600" u="sng"/>
              <a:t>v</a:t>
            </a:r>
            <a:r>
              <a:rPr lang="en-US" altLang="en-US" sz="3600" u="sng" baseline="30000"/>
              <a:t>2</a:t>
            </a:r>
          </a:p>
          <a:p>
            <a:pPr eaLnBrk="1" hangingPunct="1">
              <a:spcBef>
                <a:spcPct val="0"/>
              </a:spcBef>
              <a:buFontTx/>
              <a:buNone/>
            </a:pPr>
            <a:r>
              <a:rPr lang="en-US" altLang="en-US" sz="3600"/>
              <a:t>        r</a:t>
            </a:r>
          </a:p>
        </p:txBody>
      </p:sp>
      <p:sp>
        <p:nvSpPr>
          <p:cNvPr id="574470" name="Text Box 6"/>
          <p:cNvSpPr txBox="1">
            <a:spLocks noChangeArrowheads="1"/>
          </p:cNvSpPr>
          <p:nvPr/>
        </p:nvSpPr>
        <p:spPr bwMode="auto">
          <a:xfrm>
            <a:off x="5638800" y="2667000"/>
            <a:ext cx="29575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a</a:t>
            </a:r>
            <a:r>
              <a:rPr lang="en-US" altLang="en-US" sz="3600" baseline="-25000"/>
              <a:t>c</a:t>
            </a:r>
            <a:r>
              <a:rPr lang="en-US" altLang="en-US" sz="3600"/>
              <a:t> = (</a:t>
            </a:r>
            <a:r>
              <a:rPr lang="en-US" altLang="en-US" sz="3600" u="sng"/>
              <a:t>10 m/s)</a:t>
            </a:r>
            <a:r>
              <a:rPr lang="en-US" altLang="en-US" sz="3600" u="sng" baseline="30000"/>
              <a:t>2</a:t>
            </a:r>
          </a:p>
          <a:p>
            <a:pPr eaLnBrk="1" hangingPunct="1">
              <a:spcBef>
                <a:spcPct val="0"/>
              </a:spcBef>
              <a:buFontTx/>
              <a:buNone/>
            </a:pPr>
            <a:r>
              <a:rPr lang="en-US" altLang="en-US" sz="3600"/>
              <a:t>          25 m</a:t>
            </a:r>
          </a:p>
        </p:txBody>
      </p:sp>
      <p:sp>
        <p:nvSpPr>
          <p:cNvPr id="574471" name="Text Box 7"/>
          <p:cNvSpPr txBox="1">
            <a:spLocks noChangeArrowheads="1"/>
          </p:cNvSpPr>
          <p:nvPr/>
        </p:nvSpPr>
        <p:spPr bwMode="auto">
          <a:xfrm>
            <a:off x="5638800" y="3810000"/>
            <a:ext cx="30765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a</a:t>
            </a:r>
            <a:r>
              <a:rPr lang="en-US" altLang="en-US" sz="3600" baseline="-25000"/>
              <a:t>c</a:t>
            </a:r>
            <a:r>
              <a:rPr lang="en-US" altLang="en-US" sz="3600"/>
              <a:t> = </a:t>
            </a:r>
            <a:r>
              <a:rPr lang="en-US" altLang="en-US" sz="3600" u="sng"/>
              <a:t>100 m</a:t>
            </a:r>
            <a:r>
              <a:rPr lang="en-US" altLang="en-US" sz="3600" u="sng" baseline="30000"/>
              <a:t>2</a:t>
            </a:r>
            <a:r>
              <a:rPr lang="en-US" altLang="en-US" sz="3600" u="sng"/>
              <a:t>/s</a:t>
            </a:r>
            <a:r>
              <a:rPr lang="en-US" altLang="en-US" sz="3600" u="sng" baseline="30000"/>
              <a:t>2</a:t>
            </a:r>
          </a:p>
          <a:p>
            <a:pPr eaLnBrk="1" hangingPunct="1">
              <a:spcBef>
                <a:spcPct val="0"/>
              </a:spcBef>
              <a:buFontTx/>
              <a:buNone/>
            </a:pPr>
            <a:r>
              <a:rPr lang="en-US" altLang="en-US" sz="3600"/>
              <a:t>           25 m</a:t>
            </a:r>
          </a:p>
        </p:txBody>
      </p:sp>
      <p:sp>
        <p:nvSpPr>
          <p:cNvPr id="574472" name="Text Box 8"/>
          <p:cNvSpPr txBox="1">
            <a:spLocks noChangeArrowheads="1"/>
          </p:cNvSpPr>
          <p:nvPr/>
        </p:nvSpPr>
        <p:spPr bwMode="auto">
          <a:xfrm>
            <a:off x="5638800" y="5029200"/>
            <a:ext cx="23987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a</a:t>
            </a:r>
            <a:r>
              <a:rPr lang="en-US" altLang="en-US" sz="3600" baseline="-25000"/>
              <a:t>c</a:t>
            </a:r>
            <a:r>
              <a:rPr lang="en-US" altLang="en-US" sz="3600"/>
              <a:t> = 4 m/s</a:t>
            </a:r>
            <a:r>
              <a:rPr lang="en-US" altLang="en-US" sz="3600" baseline="30000"/>
              <a:t>2</a:t>
            </a:r>
          </a:p>
        </p:txBody>
      </p:sp>
    </p:spTree>
    <p:extLst>
      <p:ext uri="{BB962C8B-B14F-4D97-AF65-F5344CB8AC3E}">
        <p14:creationId xmlns:p14="http://schemas.microsoft.com/office/powerpoint/2010/main" val="843483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44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44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44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44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74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8" grpId="0" autoUpdateAnimBg="0"/>
      <p:bldP spid="574469" grpId="0" autoUpdateAnimBg="0"/>
      <p:bldP spid="574470" grpId="0" autoUpdateAnimBg="0"/>
      <p:bldP spid="574471" grpId="0" autoUpdateAnimBg="0"/>
      <p:bldP spid="57447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0" y="11906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a:p>
            <a:pPr lvl="1">
              <a:spcBef>
                <a:spcPct val="0"/>
              </a:spcBef>
              <a:buFontTx/>
              <a:buNone/>
            </a:pPr>
            <a:endParaRPr lang="en-US" altLang="en-US" sz="1800"/>
          </a:p>
        </p:txBody>
      </p:sp>
      <p:sp>
        <p:nvSpPr>
          <p:cNvPr id="142339" name="Rectangle 3"/>
          <p:cNvSpPr>
            <a:spLocks noChangeArrowheads="1"/>
          </p:cNvSpPr>
          <p:nvPr/>
        </p:nvSpPr>
        <p:spPr bwMode="auto">
          <a:xfrm>
            <a:off x="0" y="2473325"/>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a:p>
            <a:pPr>
              <a:spcBef>
                <a:spcPct val="0"/>
              </a:spcBef>
              <a:buFontTx/>
              <a:buNone/>
            </a:pPr>
            <a:endParaRPr lang="en-US" altLang="en-US" sz="1800"/>
          </a:p>
        </p:txBody>
      </p:sp>
      <p:sp>
        <p:nvSpPr>
          <p:cNvPr id="142340" name="Rectangle 4"/>
          <p:cNvSpPr>
            <a:spLocks noChangeArrowheads="1"/>
          </p:cNvSpPr>
          <p:nvPr/>
        </p:nvSpPr>
        <p:spPr bwMode="auto">
          <a:xfrm>
            <a:off x="0" y="1241425"/>
            <a:ext cx="9144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a:p>
            <a:pPr lvl="1">
              <a:spcBef>
                <a:spcPct val="0"/>
              </a:spcBef>
              <a:buFontTx/>
              <a:buNone/>
            </a:pPr>
            <a:endParaRPr lang="en-US" altLang="en-US" sz="1800"/>
          </a:p>
        </p:txBody>
      </p:sp>
      <p:sp>
        <p:nvSpPr>
          <p:cNvPr id="142341" name="Rectangle 5"/>
          <p:cNvSpPr>
            <a:spLocks noChangeArrowheads="1"/>
          </p:cNvSpPr>
          <p:nvPr/>
        </p:nvSpPr>
        <p:spPr bwMode="auto">
          <a:xfrm>
            <a:off x="0" y="2065338"/>
            <a:ext cx="9144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pPr>
            <a:endParaRPr lang="en-US" altLang="en-US" sz="1800">
              <a:solidFill>
                <a:srgbClr val="FFFFFF"/>
              </a:solidFill>
            </a:endParaRPr>
          </a:p>
          <a:p>
            <a:pPr>
              <a:spcBef>
                <a:spcPct val="0"/>
              </a:spcBef>
              <a:buFontTx/>
              <a:buNone/>
            </a:pPr>
            <a:endParaRPr lang="en-US" altLang="en-US" sz="1800"/>
          </a:p>
        </p:txBody>
      </p:sp>
      <p:sp>
        <p:nvSpPr>
          <p:cNvPr id="142342" name="Rectangle 6"/>
          <p:cNvSpPr>
            <a:spLocks noChangeArrowheads="1"/>
          </p:cNvSpPr>
          <p:nvPr/>
        </p:nvSpPr>
        <p:spPr bwMode="auto">
          <a:xfrm>
            <a:off x="0" y="2614613"/>
            <a:ext cx="9144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a:p>
            <a:pPr>
              <a:spcBef>
                <a:spcPct val="0"/>
              </a:spcBef>
              <a:buFontTx/>
              <a:buNone/>
            </a:pPr>
            <a:endParaRPr lang="en-US" altLang="en-US" sz="1800"/>
          </a:p>
        </p:txBody>
      </p:sp>
      <p:pic>
        <p:nvPicPr>
          <p:cNvPr id="576519" name="Picture 7" descr="centriped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8638" y="1401763"/>
            <a:ext cx="36115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6520" name="Text Box 8"/>
          <p:cNvSpPr txBox="1">
            <a:spLocks noChangeArrowheads="1"/>
          </p:cNvSpPr>
          <p:nvPr/>
        </p:nvSpPr>
        <p:spPr bwMode="auto">
          <a:xfrm>
            <a:off x="3376613" y="1401763"/>
            <a:ext cx="2017712"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rgbClr val="FF0000"/>
                </a:solidFill>
              </a:rPr>
              <a:t>F</a:t>
            </a:r>
            <a:r>
              <a:rPr lang="en-US" altLang="en-US" sz="3600" baseline="-25000">
                <a:solidFill>
                  <a:srgbClr val="FF0000"/>
                </a:solidFill>
              </a:rPr>
              <a:t>net </a:t>
            </a:r>
            <a:r>
              <a:rPr lang="en-US" altLang="en-US" sz="3600">
                <a:solidFill>
                  <a:srgbClr val="FF0000"/>
                </a:solidFill>
              </a:rPr>
              <a:t>= ma</a:t>
            </a:r>
          </a:p>
        </p:txBody>
      </p:sp>
      <p:sp>
        <p:nvSpPr>
          <p:cNvPr id="142345" name="Rectangle 9"/>
          <p:cNvSpPr>
            <a:spLocks noGrp="1" noChangeArrowheads="1"/>
          </p:cNvSpPr>
          <p:nvPr>
            <p:ph type="title"/>
          </p:nvPr>
        </p:nvSpPr>
        <p:spPr>
          <a:xfrm>
            <a:off x="457200" y="76200"/>
            <a:ext cx="8229600" cy="1143000"/>
          </a:xfrm>
        </p:spPr>
        <p:txBody>
          <a:bodyPr/>
          <a:lstStyle/>
          <a:p>
            <a:pPr eaLnBrk="1" hangingPunct="1"/>
            <a:r>
              <a:rPr lang="en-US" altLang="en-US" sz="2800" smtClean="0"/>
              <a:t>If there’s an acceleration doesn’t that mean there must be a force?  Remember Newton’s 2</a:t>
            </a:r>
            <a:r>
              <a:rPr lang="en-US" altLang="en-US" sz="2800" baseline="30000" smtClean="0"/>
              <a:t>nd</a:t>
            </a:r>
            <a:r>
              <a:rPr lang="en-US" altLang="en-US" sz="2800" smtClean="0"/>
              <a:t>?</a:t>
            </a:r>
          </a:p>
        </p:txBody>
      </p:sp>
      <p:sp>
        <p:nvSpPr>
          <p:cNvPr id="576522" name="Text Box 10"/>
          <p:cNvSpPr txBox="1">
            <a:spLocks noChangeArrowheads="1"/>
          </p:cNvSpPr>
          <p:nvPr/>
        </p:nvSpPr>
        <p:spPr bwMode="auto">
          <a:xfrm>
            <a:off x="138113" y="2366963"/>
            <a:ext cx="555783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t>The force causing an object to move in </a:t>
            </a:r>
          </a:p>
          <a:p>
            <a:pPr algn="ctr" eaLnBrk="1" hangingPunct="1">
              <a:spcBef>
                <a:spcPct val="0"/>
              </a:spcBef>
              <a:buFontTx/>
              <a:buNone/>
            </a:pPr>
            <a:r>
              <a:rPr lang="en-US" altLang="en-US" sz="2400"/>
              <a:t>a circular motion is called the</a:t>
            </a:r>
          </a:p>
          <a:p>
            <a:pPr algn="ctr" eaLnBrk="1" hangingPunct="1">
              <a:spcBef>
                <a:spcPct val="0"/>
              </a:spcBef>
              <a:buFontTx/>
              <a:buNone/>
            </a:pPr>
            <a:r>
              <a:rPr lang="en-US" altLang="en-US" sz="2400"/>
              <a:t>CENTRIPETAL FORCE (F</a:t>
            </a:r>
            <a:r>
              <a:rPr lang="en-US" altLang="en-US" sz="2400" baseline="-25000"/>
              <a:t>c</a:t>
            </a:r>
            <a:r>
              <a:rPr lang="en-US" altLang="en-US" sz="2400"/>
              <a:t>).</a:t>
            </a:r>
          </a:p>
        </p:txBody>
      </p:sp>
      <p:sp>
        <p:nvSpPr>
          <p:cNvPr id="576523" name="Text Box 11"/>
          <p:cNvSpPr txBox="1">
            <a:spLocks noChangeArrowheads="1"/>
          </p:cNvSpPr>
          <p:nvPr/>
        </p:nvSpPr>
        <p:spPr bwMode="auto">
          <a:xfrm>
            <a:off x="179388" y="3613150"/>
            <a:ext cx="526415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t>F</a:t>
            </a:r>
            <a:r>
              <a:rPr lang="en-US" altLang="en-US" sz="2400" baseline="-25000"/>
              <a:t>c</a:t>
            </a:r>
            <a:r>
              <a:rPr lang="en-US" altLang="en-US" sz="2400"/>
              <a:t> is a vector that is directed</a:t>
            </a:r>
          </a:p>
          <a:p>
            <a:pPr algn="ctr" eaLnBrk="1" hangingPunct="1">
              <a:spcBef>
                <a:spcPct val="0"/>
              </a:spcBef>
              <a:buFontTx/>
              <a:buNone/>
            </a:pPr>
            <a:r>
              <a:rPr lang="en-US" altLang="en-US" sz="2400" b="1" u="sng">
                <a:solidFill>
                  <a:srgbClr val="FF0000"/>
                </a:solidFill>
              </a:rPr>
              <a:t>towards the center</a:t>
            </a:r>
            <a:r>
              <a:rPr lang="en-US" altLang="en-US" sz="2400"/>
              <a:t> of the circle and </a:t>
            </a:r>
          </a:p>
          <a:p>
            <a:pPr algn="ctr" eaLnBrk="1" hangingPunct="1">
              <a:spcBef>
                <a:spcPct val="0"/>
              </a:spcBef>
              <a:buFontTx/>
              <a:buNone/>
            </a:pPr>
            <a:r>
              <a:rPr lang="en-US" altLang="en-US" sz="2400"/>
              <a:t>it produces centripetal acceleration.</a:t>
            </a:r>
          </a:p>
        </p:txBody>
      </p:sp>
      <p:sp>
        <p:nvSpPr>
          <p:cNvPr id="576524" name="Text Box 12"/>
          <p:cNvSpPr txBox="1">
            <a:spLocks noChangeArrowheads="1"/>
          </p:cNvSpPr>
          <p:nvPr/>
        </p:nvSpPr>
        <p:spPr bwMode="auto">
          <a:xfrm>
            <a:off x="742950" y="4756150"/>
            <a:ext cx="1619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F = ma</a:t>
            </a:r>
          </a:p>
        </p:txBody>
      </p:sp>
      <p:sp>
        <p:nvSpPr>
          <p:cNvPr id="576525" name="Line 13"/>
          <p:cNvSpPr>
            <a:spLocks noChangeShapeType="1"/>
          </p:cNvSpPr>
          <p:nvPr/>
        </p:nvSpPr>
        <p:spPr bwMode="auto">
          <a:xfrm>
            <a:off x="2343150" y="5133975"/>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6526" name="Text Box 14"/>
          <p:cNvSpPr txBox="1">
            <a:spLocks noChangeArrowheads="1"/>
          </p:cNvSpPr>
          <p:nvPr/>
        </p:nvSpPr>
        <p:spPr bwMode="auto">
          <a:xfrm>
            <a:off x="3562350" y="4752975"/>
            <a:ext cx="19240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F</a:t>
            </a:r>
            <a:r>
              <a:rPr lang="en-US" altLang="en-US" sz="3600" baseline="-25000"/>
              <a:t>c</a:t>
            </a:r>
            <a:r>
              <a:rPr lang="en-US" altLang="en-US" sz="3600"/>
              <a:t> = ma</a:t>
            </a:r>
            <a:r>
              <a:rPr lang="en-US" altLang="en-US" sz="3600" baseline="-25000"/>
              <a:t>c</a:t>
            </a:r>
          </a:p>
        </p:txBody>
      </p:sp>
      <p:sp>
        <p:nvSpPr>
          <p:cNvPr id="576527" name="Text Box 15"/>
          <p:cNvSpPr txBox="1">
            <a:spLocks noChangeArrowheads="1"/>
          </p:cNvSpPr>
          <p:nvPr/>
        </p:nvSpPr>
        <p:spPr bwMode="auto">
          <a:xfrm>
            <a:off x="2190750" y="5438775"/>
            <a:ext cx="15097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t>a</a:t>
            </a:r>
            <a:r>
              <a:rPr lang="en-US" altLang="en-US" sz="3600" baseline="-25000"/>
              <a:t>c</a:t>
            </a:r>
            <a:r>
              <a:rPr lang="en-US" altLang="en-US" sz="3600"/>
              <a:t> = </a:t>
            </a:r>
            <a:r>
              <a:rPr lang="en-US" altLang="en-US" sz="3600" u="sng"/>
              <a:t>v</a:t>
            </a:r>
            <a:r>
              <a:rPr lang="en-US" altLang="en-US" sz="3600" u="sng" baseline="30000"/>
              <a:t>2</a:t>
            </a:r>
          </a:p>
          <a:p>
            <a:pPr eaLnBrk="1" hangingPunct="1">
              <a:spcBef>
                <a:spcPct val="0"/>
              </a:spcBef>
              <a:buFontTx/>
              <a:buNone/>
            </a:pPr>
            <a:r>
              <a:rPr lang="en-US" altLang="en-US" sz="3600"/>
              <a:t>        r</a:t>
            </a:r>
          </a:p>
        </p:txBody>
      </p:sp>
      <p:sp>
        <p:nvSpPr>
          <p:cNvPr id="576528" name="Line 16"/>
          <p:cNvSpPr>
            <a:spLocks noChangeShapeType="1"/>
          </p:cNvSpPr>
          <p:nvPr/>
        </p:nvSpPr>
        <p:spPr bwMode="auto">
          <a:xfrm flipH="1">
            <a:off x="3714750" y="5286375"/>
            <a:ext cx="13716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6529" name="Text Box 17"/>
          <p:cNvSpPr txBox="1">
            <a:spLocks noChangeArrowheads="1"/>
          </p:cNvSpPr>
          <p:nvPr/>
        </p:nvSpPr>
        <p:spPr bwMode="auto">
          <a:xfrm>
            <a:off x="6248400" y="4830763"/>
            <a:ext cx="211296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solidFill>
                  <a:srgbClr val="FF0000"/>
                </a:solidFill>
              </a:rPr>
              <a:t>F</a:t>
            </a:r>
            <a:r>
              <a:rPr lang="en-US" altLang="en-US" sz="4000" baseline="-25000">
                <a:solidFill>
                  <a:srgbClr val="FF0000"/>
                </a:solidFill>
              </a:rPr>
              <a:t>c</a:t>
            </a:r>
            <a:r>
              <a:rPr lang="en-US" altLang="en-US" sz="4000">
                <a:solidFill>
                  <a:srgbClr val="FF0000"/>
                </a:solidFill>
              </a:rPr>
              <a:t> = </a:t>
            </a:r>
            <a:r>
              <a:rPr lang="en-US" altLang="en-US" sz="4000" u="sng">
                <a:solidFill>
                  <a:srgbClr val="FF0000"/>
                </a:solidFill>
              </a:rPr>
              <a:t>mv</a:t>
            </a:r>
            <a:r>
              <a:rPr lang="en-US" altLang="en-US" sz="4000" u="sng" baseline="30000">
                <a:solidFill>
                  <a:srgbClr val="FF0000"/>
                </a:solidFill>
              </a:rPr>
              <a:t>2</a:t>
            </a:r>
          </a:p>
          <a:p>
            <a:pPr eaLnBrk="1" hangingPunct="1">
              <a:spcBef>
                <a:spcPct val="0"/>
              </a:spcBef>
              <a:buFontTx/>
              <a:buNone/>
            </a:pPr>
            <a:r>
              <a:rPr lang="en-US" altLang="en-US" sz="4000">
                <a:solidFill>
                  <a:srgbClr val="FF0000"/>
                </a:solidFill>
              </a:rPr>
              <a:t>          r</a:t>
            </a:r>
          </a:p>
        </p:txBody>
      </p:sp>
      <p:sp>
        <p:nvSpPr>
          <p:cNvPr id="2" name="TextBox 1"/>
          <p:cNvSpPr txBox="1">
            <a:spLocks noChangeArrowheads="1"/>
          </p:cNvSpPr>
          <p:nvPr/>
        </p:nvSpPr>
        <p:spPr bwMode="auto">
          <a:xfrm>
            <a:off x="109538" y="1314450"/>
            <a:ext cx="32877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solidFill>
                  <a:srgbClr val="0000FF"/>
                </a:solidFill>
              </a:rPr>
              <a:t>Applying an unbalanced force </a:t>
            </a:r>
          </a:p>
          <a:p>
            <a:pPr algn="ctr" eaLnBrk="1" hangingPunct="1">
              <a:spcBef>
                <a:spcPct val="0"/>
              </a:spcBef>
              <a:buFontTx/>
              <a:buNone/>
            </a:pPr>
            <a:r>
              <a:rPr lang="en-US" altLang="en-US" sz="1800">
                <a:solidFill>
                  <a:srgbClr val="0000FF"/>
                </a:solidFill>
              </a:rPr>
              <a:t>to a mass will cause it to </a:t>
            </a:r>
          </a:p>
          <a:p>
            <a:pPr algn="ctr" eaLnBrk="1" hangingPunct="1">
              <a:spcBef>
                <a:spcPct val="0"/>
              </a:spcBef>
              <a:buFontTx/>
              <a:buNone/>
            </a:pPr>
            <a:r>
              <a:rPr lang="en-US" altLang="en-US" sz="1800">
                <a:solidFill>
                  <a:srgbClr val="0000FF"/>
                </a:solidFill>
              </a:rPr>
              <a:t>accelerate.</a:t>
            </a:r>
          </a:p>
        </p:txBody>
      </p:sp>
    </p:spTree>
    <p:extLst>
      <p:ext uri="{BB962C8B-B14F-4D97-AF65-F5344CB8AC3E}">
        <p14:creationId xmlns:p14="http://schemas.microsoft.com/office/powerpoint/2010/main" val="1641595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65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65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65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65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65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65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76526"/>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765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652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76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20" grpId="0"/>
      <p:bldP spid="576522" grpId="0"/>
      <p:bldP spid="576523" grpId="0"/>
      <p:bldP spid="576524" grpId="0"/>
      <p:bldP spid="576525" grpId="0" animBg="1"/>
      <p:bldP spid="576526" grpId="0"/>
      <p:bldP spid="576527" grpId="0"/>
      <p:bldP spid="576528" grpId="0" animBg="1"/>
      <p:bldP spid="576529"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a:t>A 900-kg car moving at 10 m/s takes a turn around a circle with a radius of 25 m. Determine the centripetal force pulling the car.</a:t>
            </a:r>
          </a:p>
        </p:txBody>
      </p:sp>
      <p:pic>
        <p:nvPicPr>
          <p:cNvPr id="143363" name="Picture 3" descr="Centripetal-Fo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124200"/>
            <a:ext cx="40005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8564" name="Text Box 4"/>
          <p:cNvSpPr txBox="1">
            <a:spLocks noChangeArrowheads="1"/>
          </p:cNvSpPr>
          <p:nvPr/>
        </p:nvSpPr>
        <p:spPr bwMode="auto">
          <a:xfrm>
            <a:off x="304800" y="1851025"/>
            <a:ext cx="356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Does the mass of the car matter?</a:t>
            </a:r>
          </a:p>
        </p:txBody>
      </p:sp>
      <p:sp>
        <p:nvSpPr>
          <p:cNvPr id="578565" name="Text Box 5"/>
          <p:cNvSpPr txBox="1">
            <a:spLocks noChangeArrowheads="1"/>
          </p:cNvSpPr>
          <p:nvPr/>
        </p:nvSpPr>
        <p:spPr bwMode="auto">
          <a:xfrm>
            <a:off x="5486400" y="1600200"/>
            <a:ext cx="2112963"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F</a:t>
            </a:r>
            <a:r>
              <a:rPr lang="en-US" altLang="en-US" sz="4000" baseline="-25000"/>
              <a:t>c</a:t>
            </a:r>
            <a:r>
              <a:rPr lang="en-US" altLang="en-US" sz="4000"/>
              <a:t> = </a:t>
            </a:r>
            <a:r>
              <a:rPr lang="en-US" altLang="en-US" sz="4000" u="sng"/>
              <a:t>mv</a:t>
            </a:r>
            <a:r>
              <a:rPr lang="en-US" altLang="en-US" sz="4000" u="sng" baseline="30000"/>
              <a:t>2</a:t>
            </a:r>
          </a:p>
          <a:p>
            <a:pPr eaLnBrk="1" hangingPunct="1">
              <a:spcBef>
                <a:spcPct val="0"/>
              </a:spcBef>
              <a:buFontTx/>
              <a:buNone/>
            </a:pPr>
            <a:r>
              <a:rPr lang="en-US" altLang="en-US" sz="4000"/>
              <a:t>          r</a:t>
            </a:r>
          </a:p>
        </p:txBody>
      </p:sp>
      <p:sp>
        <p:nvSpPr>
          <p:cNvPr id="578566" name="Text Box 6"/>
          <p:cNvSpPr txBox="1">
            <a:spLocks noChangeArrowheads="1"/>
          </p:cNvSpPr>
          <p:nvPr/>
        </p:nvSpPr>
        <p:spPr bwMode="auto">
          <a:xfrm>
            <a:off x="4668838" y="2819400"/>
            <a:ext cx="447516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F</a:t>
            </a:r>
            <a:r>
              <a:rPr lang="en-US" altLang="en-US" sz="4000" baseline="-25000"/>
              <a:t>c</a:t>
            </a:r>
            <a:r>
              <a:rPr lang="en-US" altLang="en-US" sz="4000"/>
              <a:t> = </a:t>
            </a:r>
            <a:r>
              <a:rPr lang="en-US" altLang="en-US" sz="4000" u="sng"/>
              <a:t>900kg</a:t>
            </a:r>
            <a:r>
              <a:rPr lang="en-US" altLang="en-US" sz="3600"/>
              <a:t>(</a:t>
            </a:r>
            <a:r>
              <a:rPr lang="en-US" altLang="en-US" sz="3600" u="sng"/>
              <a:t>10 m/s)</a:t>
            </a:r>
            <a:r>
              <a:rPr lang="en-US" altLang="en-US" sz="3600" u="sng" baseline="30000"/>
              <a:t>2</a:t>
            </a:r>
            <a:endParaRPr lang="en-US" altLang="en-US" sz="4000" u="sng" baseline="30000"/>
          </a:p>
          <a:p>
            <a:pPr eaLnBrk="1" hangingPunct="1">
              <a:spcBef>
                <a:spcPct val="0"/>
              </a:spcBef>
              <a:buFontTx/>
              <a:buNone/>
            </a:pPr>
            <a:r>
              <a:rPr lang="en-US" altLang="en-US" sz="4000"/>
              <a:t>              25 m</a:t>
            </a:r>
          </a:p>
        </p:txBody>
      </p:sp>
      <p:sp>
        <p:nvSpPr>
          <p:cNvPr id="578567" name="Text Box 7"/>
          <p:cNvSpPr txBox="1">
            <a:spLocks noChangeArrowheads="1"/>
          </p:cNvSpPr>
          <p:nvPr/>
        </p:nvSpPr>
        <p:spPr bwMode="auto">
          <a:xfrm>
            <a:off x="5334000" y="4267200"/>
            <a:ext cx="28829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a:t>F</a:t>
            </a:r>
            <a:r>
              <a:rPr lang="en-US" altLang="en-US" sz="4000" baseline="-25000"/>
              <a:t>c</a:t>
            </a:r>
            <a:r>
              <a:rPr lang="en-US" altLang="en-US" sz="4000"/>
              <a:t> = 3600 N</a:t>
            </a:r>
          </a:p>
        </p:txBody>
      </p:sp>
    </p:spTree>
    <p:extLst>
      <p:ext uri="{BB962C8B-B14F-4D97-AF65-F5344CB8AC3E}">
        <p14:creationId xmlns:p14="http://schemas.microsoft.com/office/powerpoint/2010/main" val="27780749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85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85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856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85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8564" grpId="0" autoUpdateAnimBg="0"/>
      <p:bldP spid="578565" grpId="0" autoUpdateAnimBg="0"/>
      <p:bldP spid="578566" grpId="0" autoUpdateAnimBg="0"/>
      <p:bldP spid="57856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centripetal accele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33400"/>
            <a:ext cx="4495800"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Text Box 3"/>
          <p:cNvSpPr txBox="1">
            <a:spLocks noChangeArrowheads="1"/>
          </p:cNvSpPr>
          <p:nvPr/>
        </p:nvSpPr>
        <p:spPr bwMode="auto">
          <a:xfrm>
            <a:off x="609600" y="76200"/>
            <a:ext cx="43195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t>A few things to consider…</a:t>
            </a:r>
          </a:p>
        </p:txBody>
      </p:sp>
      <p:sp>
        <p:nvSpPr>
          <p:cNvPr id="580612" name="Text Box 4"/>
          <p:cNvSpPr txBox="1">
            <a:spLocks noChangeArrowheads="1"/>
          </p:cNvSpPr>
          <p:nvPr/>
        </p:nvSpPr>
        <p:spPr bwMode="auto">
          <a:xfrm>
            <a:off x="5624513" y="4419600"/>
            <a:ext cx="3519487"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Notice that the F</a:t>
            </a:r>
            <a:r>
              <a:rPr lang="en-US" altLang="en-US" sz="2400" baseline="-25000"/>
              <a:t>c</a:t>
            </a:r>
            <a:r>
              <a:rPr lang="en-US" altLang="en-US" sz="2400"/>
              <a:t> vector </a:t>
            </a:r>
          </a:p>
          <a:p>
            <a:pPr eaLnBrk="1" hangingPunct="1">
              <a:spcBef>
                <a:spcPct val="0"/>
              </a:spcBef>
              <a:buFontTx/>
              <a:buNone/>
            </a:pPr>
            <a:r>
              <a:rPr lang="en-US" altLang="en-US" sz="2400"/>
              <a:t>is perpendicular to the </a:t>
            </a:r>
          </a:p>
          <a:p>
            <a:pPr eaLnBrk="1" hangingPunct="1">
              <a:spcBef>
                <a:spcPct val="0"/>
              </a:spcBef>
              <a:buFontTx/>
              <a:buNone/>
            </a:pPr>
            <a:r>
              <a:rPr lang="en-US" altLang="en-US" sz="2400"/>
              <a:t>velocity vector.</a:t>
            </a:r>
          </a:p>
        </p:txBody>
      </p:sp>
      <p:sp>
        <p:nvSpPr>
          <p:cNvPr id="580613" name="Line 5"/>
          <p:cNvSpPr>
            <a:spLocks noChangeShapeType="1"/>
          </p:cNvSpPr>
          <p:nvPr/>
        </p:nvSpPr>
        <p:spPr bwMode="auto">
          <a:xfrm flipH="1" flipV="1">
            <a:off x="4800600" y="2514600"/>
            <a:ext cx="838200" cy="2209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0614" name="Text Box 6"/>
          <p:cNvSpPr txBox="1">
            <a:spLocks noChangeArrowheads="1"/>
          </p:cNvSpPr>
          <p:nvPr/>
        </p:nvSpPr>
        <p:spPr bwMode="auto">
          <a:xfrm>
            <a:off x="457200" y="2590800"/>
            <a:ext cx="32337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velocity vector </a:t>
            </a:r>
          </a:p>
          <a:p>
            <a:pPr eaLnBrk="1" hangingPunct="1">
              <a:spcBef>
                <a:spcPct val="0"/>
              </a:spcBef>
              <a:buFontTx/>
              <a:buNone/>
            </a:pPr>
            <a:r>
              <a:rPr lang="en-US" altLang="en-US" sz="2400"/>
              <a:t>is tangent to the circle.</a:t>
            </a:r>
          </a:p>
        </p:txBody>
      </p:sp>
      <p:sp>
        <p:nvSpPr>
          <p:cNvPr id="580615" name="Text Box 7"/>
          <p:cNvSpPr txBox="1">
            <a:spLocks noChangeArrowheads="1"/>
          </p:cNvSpPr>
          <p:nvPr/>
        </p:nvSpPr>
        <p:spPr bwMode="auto">
          <a:xfrm>
            <a:off x="152400" y="3962400"/>
            <a:ext cx="5281613"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velocity of the ball </a:t>
            </a:r>
          </a:p>
          <a:p>
            <a:pPr eaLnBrk="1" hangingPunct="1">
              <a:spcBef>
                <a:spcPct val="0"/>
              </a:spcBef>
              <a:buFontTx/>
              <a:buNone/>
            </a:pPr>
            <a:r>
              <a:rPr lang="en-US" altLang="en-US" sz="2400"/>
              <a:t>is in this direction but it </a:t>
            </a:r>
          </a:p>
          <a:p>
            <a:pPr eaLnBrk="1" hangingPunct="1">
              <a:spcBef>
                <a:spcPct val="0"/>
              </a:spcBef>
              <a:buFontTx/>
              <a:buNone/>
            </a:pPr>
            <a:r>
              <a:rPr lang="en-US" altLang="en-US" sz="2400"/>
              <a:t>is being force toward the </a:t>
            </a:r>
          </a:p>
          <a:p>
            <a:pPr eaLnBrk="1" hangingPunct="1">
              <a:spcBef>
                <a:spcPct val="0"/>
              </a:spcBef>
              <a:buFontTx/>
              <a:buNone/>
            </a:pPr>
            <a:r>
              <a:rPr lang="en-US" altLang="en-US" sz="2400"/>
              <a:t>center of the circle by the F</a:t>
            </a:r>
            <a:r>
              <a:rPr lang="en-US" altLang="en-US" sz="2400" baseline="-25000"/>
              <a:t>c</a:t>
            </a:r>
            <a:r>
              <a:rPr lang="en-US" altLang="en-US" sz="2400"/>
              <a:t> (tension)</a:t>
            </a:r>
          </a:p>
          <a:p>
            <a:pPr eaLnBrk="1" hangingPunct="1">
              <a:spcBef>
                <a:spcPct val="0"/>
              </a:spcBef>
              <a:buFontTx/>
              <a:buNone/>
            </a:pPr>
            <a:r>
              <a:rPr lang="en-US" altLang="en-US" sz="2400"/>
              <a:t>forcing it to follow a curved path.</a:t>
            </a:r>
          </a:p>
        </p:txBody>
      </p:sp>
      <p:sp>
        <p:nvSpPr>
          <p:cNvPr id="580616" name="Line 8"/>
          <p:cNvSpPr>
            <a:spLocks noChangeShapeType="1"/>
          </p:cNvSpPr>
          <p:nvPr/>
        </p:nvSpPr>
        <p:spPr bwMode="auto">
          <a:xfrm flipV="1">
            <a:off x="3276600" y="2819400"/>
            <a:ext cx="12192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0617" name="Text Box 9"/>
          <p:cNvSpPr txBox="1">
            <a:spLocks noChangeArrowheads="1"/>
          </p:cNvSpPr>
          <p:nvPr/>
        </p:nvSpPr>
        <p:spPr bwMode="auto">
          <a:xfrm>
            <a:off x="233363" y="604838"/>
            <a:ext cx="36814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u="sng">
                <a:solidFill>
                  <a:srgbClr val="FF0000"/>
                </a:solidFill>
              </a:rPr>
              <a:t>There is NO force </a:t>
            </a:r>
          </a:p>
          <a:p>
            <a:pPr eaLnBrk="1" hangingPunct="1">
              <a:spcBef>
                <a:spcPct val="0"/>
              </a:spcBef>
              <a:buFontTx/>
              <a:buNone/>
            </a:pPr>
            <a:r>
              <a:rPr lang="en-US" altLang="en-US" sz="2400" b="1" u="sng">
                <a:solidFill>
                  <a:srgbClr val="FF0000"/>
                </a:solidFill>
              </a:rPr>
              <a:t>pulling the ball outward.</a:t>
            </a:r>
          </a:p>
        </p:txBody>
      </p:sp>
      <p:sp>
        <p:nvSpPr>
          <p:cNvPr id="144394" name="TextBox 1"/>
          <p:cNvSpPr txBox="1">
            <a:spLocks noChangeArrowheads="1"/>
          </p:cNvSpPr>
          <p:nvPr/>
        </p:nvSpPr>
        <p:spPr bwMode="auto">
          <a:xfrm>
            <a:off x="87313" y="1600200"/>
            <a:ext cx="38274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force of tension from the string </a:t>
            </a:r>
          </a:p>
          <a:p>
            <a:pPr eaLnBrk="1" hangingPunct="1">
              <a:spcBef>
                <a:spcPct val="0"/>
              </a:spcBef>
              <a:buFontTx/>
              <a:buNone/>
            </a:pPr>
            <a:r>
              <a:rPr lang="en-US" altLang="en-US" sz="1800"/>
              <a:t>is holding it in a circular path.</a:t>
            </a:r>
          </a:p>
        </p:txBody>
      </p:sp>
    </p:spTree>
    <p:extLst>
      <p:ext uri="{BB962C8B-B14F-4D97-AF65-F5344CB8AC3E}">
        <p14:creationId xmlns:p14="http://schemas.microsoft.com/office/powerpoint/2010/main" val="3864741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06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0614"/>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58061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580612"/>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499"/>
                                          </p:stCondLst>
                                        </p:cTn>
                                        <p:tgtEl>
                                          <p:spTgt spid="58061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5806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2" grpId="0" autoUpdateAnimBg="0"/>
      <p:bldP spid="580613" grpId="0" animBg="1"/>
      <p:bldP spid="580614" grpId="0" autoUpdateAnimBg="0"/>
      <p:bldP spid="580615" grpId="0" autoUpdateAnimBg="0"/>
      <p:bldP spid="580616" grpId="0" animBg="1"/>
      <p:bldP spid="580617" grpId="0" autoUpdateAnimBg="0"/>
      <p:bldP spid="1443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2658" name="Picture 2" descr="05-05"/>
          <p:cNvPicPr>
            <a:picLocks noChangeAspect="1" noChangeArrowheads="1"/>
          </p:cNvPicPr>
          <p:nvPr/>
        </p:nvPicPr>
        <p:blipFill>
          <a:blip r:embed="rId3">
            <a:extLst>
              <a:ext uri="{28A0092B-C50C-407E-A947-70E740481C1C}">
                <a14:useLocalDpi xmlns:a14="http://schemas.microsoft.com/office/drawing/2010/main" val="0"/>
              </a:ext>
            </a:extLst>
          </a:blip>
          <a:srcRect l="44167" t="24445" b="25555"/>
          <a:stretch>
            <a:fillRect/>
          </a:stretch>
        </p:blipFill>
        <p:spPr bwMode="auto">
          <a:xfrm>
            <a:off x="4953000" y="3352800"/>
            <a:ext cx="3733800"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Rectangle 3"/>
          <p:cNvSpPr>
            <a:spLocks noGrp="1" noChangeArrowheads="1"/>
          </p:cNvSpPr>
          <p:nvPr>
            <p:ph type="title"/>
          </p:nvPr>
        </p:nvSpPr>
        <p:spPr>
          <a:xfrm>
            <a:off x="228600" y="-228600"/>
            <a:ext cx="8915400" cy="1143000"/>
          </a:xfrm>
        </p:spPr>
        <p:txBody>
          <a:bodyPr/>
          <a:lstStyle/>
          <a:p>
            <a:pPr eaLnBrk="1" hangingPunct="1"/>
            <a:r>
              <a:rPr lang="en-US" altLang="en-US" sz="3200" smtClean="0"/>
              <a:t>What if there was no force?  The string breaks…</a:t>
            </a:r>
          </a:p>
        </p:txBody>
      </p:sp>
      <p:sp>
        <p:nvSpPr>
          <p:cNvPr id="582660" name="Rectangle 4"/>
          <p:cNvSpPr>
            <a:spLocks noChangeArrowheads="1"/>
          </p:cNvSpPr>
          <p:nvPr/>
        </p:nvSpPr>
        <p:spPr bwMode="auto">
          <a:xfrm>
            <a:off x="3048000" y="10668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r>
              <a:rPr lang="en-US" altLang="en-US" sz="2800">
                <a:solidFill>
                  <a:schemeClr val="accent2"/>
                </a:solidFill>
              </a:rPr>
              <a:t>Remember Newton’s 1</a:t>
            </a:r>
            <a:r>
              <a:rPr lang="en-US" altLang="en-US" sz="2800" baseline="30000">
                <a:solidFill>
                  <a:schemeClr val="accent2"/>
                </a:solidFill>
              </a:rPr>
              <a:t>st</a:t>
            </a:r>
            <a:r>
              <a:rPr lang="en-US" altLang="en-US" sz="2800">
                <a:solidFill>
                  <a:schemeClr val="accent2"/>
                </a:solidFill>
              </a:rPr>
              <a:t>…an object </a:t>
            </a:r>
          </a:p>
          <a:p>
            <a:pPr eaLnBrk="1" hangingPunct="1">
              <a:buFontTx/>
              <a:buNone/>
            </a:pPr>
            <a:r>
              <a:rPr lang="en-US" altLang="en-US" sz="2800">
                <a:solidFill>
                  <a:schemeClr val="accent2"/>
                </a:solidFill>
              </a:rPr>
              <a:t>in motion will stay in motion</a:t>
            </a:r>
          </a:p>
        </p:txBody>
      </p:sp>
      <p:pic>
        <p:nvPicPr>
          <p:cNvPr id="145413" name="Picture 5" descr="centripetal acceler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762000"/>
            <a:ext cx="2895600"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2662" name="Text Box 6"/>
          <p:cNvSpPr txBox="1">
            <a:spLocks noChangeArrowheads="1"/>
          </p:cNvSpPr>
          <p:nvPr/>
        </p:nvSpPr>
        <p:spPr bwMode="auto">
          <a:xfrm>
            <a:off x="3048000" y="2438400"/>
            <a:ext cx="542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Will the ball continue to follow the path of the circle?</a:t>
            </a:r>
          </a:p>
        </p:txBody>
      </p:sp>
      <p:sp>
        <p:nvSpPr>
          <p:cNvPr id="582663" name="Text Box 7"/>
          <p:cNvSpPr txBox="1">
            <a:spLocks noChangeArrowheads="1"/>
          </p:cNvSpPr>
          <p:nvPr/>
        </p:nvSpPr>
        <p:spPr bwMode="auto">
          <a:xfrm>
            <a:off x="228600" y="3352800"/>
            <a:ext cx="4887913"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u="sng">
                <a:solidFill>
                  <a:srgbClr val="FF0000"/>
                </a:solidFill>
              </a:rPr>
              <a:t>NO.</a:t>
            </a:r>
            <a:r>
              <a:rPr lang="en-US" altLang="en-US" sz="2400"/>
              <a:t>  There is no longer a force </a:t>
            </a:r>
          </a:p>
          <a:p>
            <a:pPr eaLnBrk="1" hangingPunct="1">
              <a:spcBef>
                <a:spcPct val="0"/>
              </a:spcBef>
              <a:buFontTx/>
              <a:buNone/>
            </a:pPr>
            <a:r>
              <a:rPr lang="en-US" altLang="en-US" sz="2400"/>
              <a:t>pulling it towards the center.  </a:t>
            </a:r>
          </a:p>
          <a:p>
            <a:pPr eaLnBrk="1" hangingPunct="1">
              <a:spcBef>
                <a:spcPct val="0"/>
              </a:spcBef>
              <a:buFontTx/>
              <a:buNone/>
            </a:pPr>
            <a:r>
              <a:rPr lang="en-US" altLang="en-US" sz="2400"/>
              <a:t>It will follow the </a:t>
            </a:r>
            <a:r>
              <a:rPr lang="en-US" altLang="en-US" sz="2400" b="1" u="sng">
                <a:solidFill>
                  <a:srgbClr val="FF0000"/>
                </a:solidFill>
              </a:rPr>
              <a:t>path of the </a:t>
            </a:r>
          </a:p>
          <a:p>
            <a:pPr eaLnBrk="1" hangingPunct="1">
              <a:spcBef>
                <a:spcPct val="0"/>
              </a:spcBef>
              <a:buFontTx/>
              <a:buNone/>
            </a:pPr>
            <a:r>
              <a:rPr lang="en-US" altLang="en-US" sz="2400" b="1" u="sng">
                <a:solidFill>
                  <a:srgbClr val="FF0000"/>
                </a:solidFill>
              </a:rPr>
              <a:t>velocity vector</a:t>
            </a:r>
            <a:r>
              <a:rPr lang="en-US" altLang="en-US" sz="2400"/>
              <a:t>, which is </a:t>
            </a:r>
            <a:r>
              <a:rPr lang="en-US" altLang="en-US" sz="2400" b="1" u="sng">
                <a:solidFill>
                  <a:srgbClr val="FF0000"/>
                </a:solidFill>
              </a:rPr>
              <a:t>tangent</a:t>
            </a:r>
            <a:r>
              <a:rPr lang="en-US" altLang="en-US" sz="2400"/>
              <a:t> </a:t>
            </a:r>
          </a:p>
          <a:p>
            <a:pPr eaLnBrk="1" hangingPunct="1">
              <a:spcBef>
                <a:spcPct val="0"/>
              </a:spcBef>
              <a:buFontTx/>
              <a:buNone/>
            </a:pPr>
            <a:r>
              <a:rPr lang="en-US" altLang="en-US" sz="2400"/>
              <a:t>to the circle.</a:t>
            </a:r>
          </a:p>
        </p:txBody>
      </p:sp>
      <p:sp>
        <p:nvSpPr>
          <p:cNvPr id="582664" name="Text Box 8"/>
          <p:cNvSpPr txBox="1">
            <a:spLocks noChangeArrowheads="1"/>
          </p:cNvSpPr>
          <p:nvPr/>
        </p:nvSpPr>
        <p:spPr bwMode="auto">
          <a:xfrm>
            <a:off x="365125" y="5446713"/>
            <a:ext cx="44545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ball with continue on a </a:t>
            </a:r>
            <a:r>
              <a:rPr lang="en-US" altLang="en-US" sz="1800" b="1" u="sng">
                <a:solidFill>
                  <a:srgbClr val="FF0000"/>
                </a:solidFill>
              </a:rPr>
              <a:t>straight path</a:t>
            </a:r>
            <a:r>
              <a:rPr lang="en-US" altLang="en-US" sz="1800"/>
              <a:t>.</a:t>
            </a:r>
          </a:p>
        </p:txBody>
      </p:sp>
    </p:spTree>
    <p:extLst>
      <p:ext uri="{BB962C8B-B14F-4D97-AF65-F5344CB8AC3E}">
        <p14:creationId xmlns:p14="http://schemas.microsoft.com/office/powerpoint/2010/main" val="2800729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26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266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2663"/>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nodeType="afterEffect">
                                  <p:stCondLst>
                                    <p:cond delay="0"/>
                                  </p:stCondLst>
                                  <p:childTnLst>
                                    <p:set>
                                      <p:cBhvr>
                                        <p:cTn id="17" dur="1" fill="hold">
                                          <p:stCondLst>
                                            <p:cond delay="499"/>
                                          </p:stCondLst>
                                        </p:cTn>
                                        <p:tgtEl>
                                          <p:spTgt spid="582658"/>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5826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0" grpId="0" autoUpdateAnimBg="0"/>
      <p:bldP spid="582662" grpId="0" autoUpdateAnimBg="0"/>
      <p:bldP spid="582663" grpId="0" autoUpdateAnimBg="0"/>
      <p:bldP spid="58266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57200" y="457200"/>
            <a:ext cx="8229600" cy="1143000"/>
          </a:xfrm>
        </p:spPr>
        <p:txBody>
          <a:bodyPr>
            <a:normAutofit fontScale="90000"/>
          </a:bodyPr>
          <a:lstStyle/>
          <a:p>
            <a:pPr eaLnBrk="1" hangingPunct="1"/>
            <a:r>
              <a:rPr lang="en-US" altLang="en-US" sz="3200" smtClean="0"/>
              <a:t>Shot put and hammer throwers use centripetal acceleration to gain speed then when they release the object it moves outward tangent to the circle.</a:t>
            </a:r>
          </a:p>
        </p:txBody>
      </p:sp>
      <p:pic>
        <p:nvPicPr>
          <p:cNvPr id="146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362200"/>
            <a:ext cx="3048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6436" name="Picture 4" descr="shotput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133600"/>
            <a:ext cx="304482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009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normAutofit fontScale="90000"/>
          </a:bodyPr>
          <a:lstStyle/>
          <a:p>
            <a:pPr eaLnBrk="1" hangingPunct="1"/>
            <a:r>
              <a:rPr lang="en-US" altLang="en-US" sz="3200" smtClean="0"/>
              <a:t>If the centripetal force is </a:t>
            </a:r>
            <a:r>
              <a:rPr lang="en-US" altLang="en-US" sz="3200" b="1" u="sng" smtClean="0">
                <a:solidFill>
                  <a:srgbClr val="FF0000"/>
                </a:solidFill>
              </a:rPr>
              <a:t>ALWAYS</a:t>
            </a:r>
            <a:r>
              <a:rPr lang="en-US" altLang="en-US" sz="3200" smtClean="0"/>
              <a:t> directed inward then why do you get forced in the opposite direction during turns?</a:t>
            </a:r>
          </a:p>
        </p:txBody>
      </p:sp>
      <p:sp>
        <p:nvSpPr>
          <p:cNvPr id="586755" name="Rectangle 3"/>
          <p:cNvSpPr>
            <a:spLocks noGrp="1" noChangeArrowheads="1"/>
          </p:cNvSpPr>
          <p:nvPr>
            <p:ph type="body" sz="half" idx="2"/>
          </p:nvPr>
        </p:nvSpPr>
        <p:spPr>
          <a:xfrm>
            <a:off x="4724400" y="1905000"/>
            <a:ext cx="4038600" cy="4144963"/>
          </a:xfrm>
        </p:spPr>
        <p:txBody>
          <a:bodyPr/>
          <a:lstStyle/>
          <a:p>
            <a:pPr eaLnBrk="1" hangingPunct="1">
              <a:buFontTx/>
              <a:buNone/>
            </a:pPr>
            <a:r>
              <a:rPr lang="en-US" altLang="en-US" smtClean="0"/>
              <a:t>This is caused again by Newton’s 1</a:t>
            </a:r>
            <a:r>
              <a:rPr lang="en-US" altLang="en-US" baseline="30000" smtClean="0"/>
              <a:t>st</a:t>
            </a:r>
            <a:r>
              <a:rPr lang="en-US" altLang="en-US" smtClean="0"/>
              <a:t>.  It’s </a:t>
            </a:r>
            <a:r>
              <a:rPr lang="en-US" altLang="en-US" b="1" u="sng" smtClean="0">
                <a:solidFill>
                  <a:srgbClr val="FF0000"/>
                </a:solidFill>
              </a:rPr>
              <a:t>inertia</a:t>
            </a:r>
            <a:r>
              <a:rPr lang="en-US" altLang="en-US" smtClean="0"/>
              <a:t>.  Your body is resisting the motion.</a:t>
            </a:r>
          </a:p>
          <a:p>
            <a:pPr eaLnBrk="1" hangingPunct="1">
              <a:buFontTx/>
              <a:buNone/>
            </a:pPr>
            <a:r>
              <a:rPr lang="en-US" altLang="en-US" smtClean="0"/>
              <a:t>This is often mistaken for a force- centrifugal force.  </a:t>
            </a:r>
            <a:r>
              <a:rPr lang="en-US" altLang="en-US" b="1" u="sng" smtClean="0">
                <a:solidFill>
                  <a:srgbClr val="FF0000"/>
                </a:solidFill>
              </a:rPr>
              <a:t>Be careful this force is fictitious</a:t>
            </a:r>
            <a:r>
              <a:rPr lang="en-US" altLang="en-US" smtClean="0"/>
              <a:t>.</a:t>
            </a:r>
          </a:p>
        </p:txBody>
      </p:sp>
      <p:pic>
        <p:nvPicPr>
          <p:cNvPr id="147460" name="Picture 4"/>
          <p:cNvPicPr>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228600" y="1828800"/>
            <a:ext cx="3552825" cy="275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461" name="Picture 7" descr="http://www.physicsclassroom.com/mmedia/circmot/rht.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61975" y="4876800"/>
            <a:ext cx="361950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924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867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LvlCrv1"/>
          <p:cNvPicPr>
            <a:picLocks noChangeAspect="1" noChangeArrowheads="1"/>
          </p:cNvPicPr>
          <p:nvPr/>
        </p:nvPicPr>
        <p:blipFill>
          <a:blip r:embed="rId3">
            <a:extLst>
              <a:ext uri="{28A0092B-C50C-407E-A947-70E740481C1C}">
                <a14:useLocalDpi xmlns:a14="http://schemas.microsoft.com/office/drawing/2010/main" val="0"/>
              </a:ext>
            </a:extLst>
          </a:blip>
          <a:srcRect t="17999" b="16000"/>
          <a:stretch>
            <a:fillRect/>
          </a:stretch>
        </p:blipFill>
        <p:spPr bwMode="auto">
          <a:xfrm>
            <a:off x="457200" y="304800"/>
            <a:ext cx="21717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1091" name="Picture 3" descr="curve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657600"/>
            <a:ext cx="21859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1093" name="Text Box 5"/>
          <p:cNvSpPr txBox="1">
            <a:spLocks noChangeArrowheads="1"/>
          </p:cNvSpPr>
          <p:nvPr/>
        </p:nvSpPr>
        <p:spPr bwMode="auto">
          <a:xfrm>
            <a:off x="0" y="4648200"/>
            <a:ext cx="838200" cy="5191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F</a:t>
            </a:r>
            <a:r>
              <a:rPr lang="en-US" altLang="en-US" sz="2800" b="1" baseline="-25000">
                <a:solidFill>
                  <a:srgbClr val="FF0000"/>
                </a:solidFill>
              </a:rPr>
              <a:t>f</a:t>
            </a:r>
          </a:p>
        </p:txBody>
      </p:sp>
      <p:sp>
        <p:nvSpPr>
          <p:cNvPr id="601094" name="Text Box 6"/>
          <p:cNvSpPr txBox="1">
            <a:spLocks noChangeArrowheads="1"/>
          </p:cNvSpPr>
          <p:nvPr/>
        </p:nvSpPr>
        <p:spPr bwMode="auto">
          <a:xfrm>
            <a:off x="4132263" y="3200400"/>
            <a:ext cx="1430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 ma</a:t>
            </a:r>
            <a:r>
              <a:rPr lang="en-US" altLang="en-US" sz="2400" baseline="-25000">
                <a:cs typeface="Arial" charset="0"/>
              </a:rPr>
              <a:t>c</a:t>
            </a:r>
          </a:p>
        </p:txBody>
      </p:sp>
      <p:sp>
        <p:nvSpPr>
          <p:cNvPr id="148486" name="Text Box 7"/>
          <p:cNvSpPr txBox="1">
            <a:spLocks noChangeArrowheads="1"/>
          </p:cNvSpPr>
          <p:nvPr/>
        </p:nvSpPr>
        <p:spPr bwMode="auto">
          <a:xfrm>
            <a:off x="2660650" y="228600"/>
            <a:ext cx="6610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car approaches a level circular curve with a radius of 300 m.  </a:t>
            </a:r>
          </a:p>
          <a:p>
            <a:pPr eaLnBrk="1" hangingPunct="1">
              <a:spcBef>
                <a:spcPct val="0"/>
              </a:spcBef>
              <a:buFontTx/>
              <a:buNone/>
            </a:pPr>
            <a:r>
              <a:rPr lang="en-US" altLang="en-US" sz="1800"/>
              <a:t>If the concrete pavement is dry (</a:t>
            </a:r>
            <a:r>
              <a:rPr lang="en-US" altLang="en-US" sz="1800">
                <a:cs typeface="Arial" charset="0"/>
              </a:rPr>
              <a:t>µ = .9), what is the maximum </a:t>
            </a:r>
          </a:p>
          <a:p>
            <a:pPr eaLnBrk="1" hangingPunct="1">
              <a:spcBef>
                <a:spcPct val="0"/>
              </a:spcBef>
              <a:buFontTx/>
              <a:buNone/>
            </a:pPr>
            <a:r>
              <a:rPr lang="en-US" altLang="en-US" sz="1800">
                <a:cs typeface="Arial" charset="0"/>
              </a:rPr>
              <a:t>speed at which the car can negotiate the curve at a constant </a:t>
            </a:r>
          </a:p>
          <a:p>
            <a:pPr eaLnBrk="1" hangingPunct="1">
              <a:spcBef>
                <a:spcPct val="0"/>
              </a:spcBef>
              <a:buFontTx/>
              <a:buNone/>
            </a:pPr>
            <a:r>
              <a:rPr lang="en-US" altLang="en-US" sz="1800">
                <a:cs typeface="Arial" charset="0"/>
              </a:rPr>
              <a:t>speed without slipping?</a:t>
            </a:r>
          </a:p>
        </p:txBody>
      </p:sp>
      <p:sp>
        <p:nvSpPr>
          <p:cNvPr id="154631" name="Text Box 8"/>
          <p:cNvSpPr txBox="1">
            <a:spLocks noChangeArrowheads="1"/>
          </p:cNvSpPr>
          <p:nvPr/>
        </p:nvSpPr>
        <p:spPr bwMode="auto">
          <a:xfrm>
            <a:off x="1066800" y="5181600"/>
            <a:ext cx="685800" cy="381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2800" b="1" baseline="-25000">
              <a:solidFill>
                <a:srgbClr val="FF0000"/>
              </a:solidFill>
            </a:endParaRPr>
          </a:p>
        </p:txBody>
      </p:sp>
      <p:sp>
        <p:nvSpPr>
          <p:cNvPr id="601098" name="Line 10"/>
          <p:cNvSpPr>
            <a:spLocks noChangeShapeType="1"/>
          </p:cNvSpPr>
          <p:nvPr/>
        </p:nvSpPr>
        <p:spPr bwMode="auto">
          <a:xfrm flipH="1">
            <a:off x="76200" y="4648200"/>
            <a:ext cx="838200" cy="0"/>
          </a:xfrm>
          <a:prstGeom prst="line">
            <a:avLst/>
          </a:prstGeom>
          <a:noFill/>
          <a:ln w="254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1100" name="Text Box 12"/>
          <p:cNvSpPr txBox="1">
            <a:spLocks noChangeArrowheads="1"/>
          </p:cNvSpPr>
          <p:nvPr/>
        </p:nvSpPr>
        <p:spPr bwMode="auto">
          <a:xfrm>
            <a:off x="4267200" y="4764088"/>
            <a:ext cx="452438"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cs typeface="Arial" charset="0"/>
              </a:rPr>
              <a:t>v</a:t>
            </a:r>
            <a:r>
              <a:rPr lang="en-US" altLang="en-US" sz="2400" baseline="30000">
                <a:cs typeface="Arial" charset="0"/>
              </a:rPr>
              <a:t>2</a:t>
            </a:r>
            <a:endParaRPr lang="en-US" altLang="en-US" sz="2400" baseline="-25000">
              <a:cs typeface="Arial" charset="0"/>
            </a:endParaRPr>
          </a:p>
          <a:p>
            <a:pPr eaLnBrk="1" hangingPunct="1">
              <a:spcBef>
                <a:spcPct val="0"/>
              </a:spcBef>
              <a:buFontTx/>
              <a:buNone/>
            </a:pPr>
            <a:r>
              <a:rPr lang="en-US" altLang="en-US" sz="2400">
                <a:cs typeface="Arial" charset="0"/>
              </a:rPr>
              <a:t>r</a:t>
            </a:r>
            <a:endParaRPr lang="en-US" altLang="en-US" sz="2400" baseline="30000">
              <a:cs typeface="Arial" charset="0"/>
            </a:endParaRPr>
          </a:p>
        </p:txBody>
      </p:sp>
      <p:sp>
        <p:nvSpPr>
          <p:cNvPr id="601101" name="Text Box 13"/>
          <p:cNvSpPr txBox="1">
            <a:spLocks noChangeArrowheads="1"/>
          </p:cNvSpPr>
          <p:nvPr/>
        </p:nvSpPr>
        <p:spPr bwMode="auto">
          <a:xfrm>
            <a:off x="2667000" y="1371600"/>
            <a:ext cx="62880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The net force on a car traveling around a curve is the F</a:t>
            </a:r>
            <a:r>
              <a:rPr lang="en-US" altLang="en-US" sz="1800" b="1" baseline="-25000">
                <a:solidFill>
                  <a:srgbClr val="FF0000"/>
                </a:solidFill>
              </a:rPr>
              <a:t>c</a:t>
            </a:r>
            <a:r>
              <a:rPr lang="en-US" altLang="en-US" sz="1800" b="1">
                <a:solidFill>
                  <a:srgbClr val="FF0000"/>
                </a:solidFill>
              </a:rPr>
              <a:t> </a:t>
            </a:r>
          </a:p>
          <a:p>
            <a:pPr eaLnBrk="1" hangingPunct="1">
              <a:spcBef>
                <a:spcPct val="0"/>
              </a:spcBef>
              <a:buFontTx/>
              <a:buNone/>
            </a:pPr>
            <a:r>
              <a:rPr lang="en-US" altLang="en-US" sz="1800" b="1">
                <a:solidFill>
                  <a:srgbClr val="FF0000"/>
                </a:solidFill>
              </a:rPr>
              <a:t>and it is directed toward the center of the curve. </a:t>
            </a:r>
          </a:p>
        </p:txBody>
      </p:sp>
      <p:sp>
        <p:nvSpPr>
          <p:cNvPr id="601102" name="Text Box 14"/>
          <p:cNvSpPr txBox="1">
            <a:spLocks noChangeArrowheads="1"/>
          </p:cNvSpPr>
          <p:nvPr/>
        </p:nvSpPr>
        <p:spPr bwMode="auto">
          <a:xfrm>
            <a:off x="2711450" y="2057400"/>
            <a:ext cx="5899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FF0000"/>
                </a:solidFill>
              </a:rPr>
              <a:t>The force of friction is the only horizontal force on a </a:t>
            </a:r>
          </a:p>
          <a:p>
            <a:pPr eaLnBrk="1" hangingPunct="1">
              <a:spcBef>
                <a:spcPct val="0"/>
              </a:spcBef>
              <a:buFontTx/>
              <a:buNone/>
            </a:pPr>
            <a:r>
              <a:rPr lang="en-US" altLang="en-US" sz="1800" b="1">
                <a:solidFill>
                  <a:srgbClr val="FF0000"/>
                </a:solidFill>
              </a:rPr>
              <a:t>car and provides the centripetal force.</a:t>
            </a:r>
            <a:r>
              <a:rPr lang="en-US" altLang="en-US" sz="1800"/>
              <a:t> </a:t>
            </a:r>
          </a:p>
        </p:txBody>
      </p:sp>
      <p:sp>
        <p:nvSpPr>
          <p:cNvPr id="601103" name="Text Box 15"/>
          <p:cNvSpPr txBox="1">
            <a:spLocks noChangeArrowheads="1"/>
          </p:cNvSpPr>
          <p:nvPr/>
        </p:nvSpPr>
        <p:spPr bwMode="auto">
          <a:xfrm>
            <a:off x="2590800" y="3200400"/>
            <a:ext cx="1328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 ma</a:t>
            </a:r>
            <a:endParaRPr lang="en-US" altLang="en-US" sz="2400" baseline="-25000">
              <a:cs typeface="Arial" charset="0"/>
            </a:endParaRPr>
          </a:p>
        </p:txBody>
      </p:sp>
      <p:sp>
        <p:nvSpPr>
          <p:cNvPr id="601104" name="Line 16"/>
          <p:cNvSpPr>
            <a:spLocks noChangeShapeType="1"/>
          </p:cNvSpPr>
          <p:nvPr/>
        </p:nvSpPr>
        <p:spPr bwMode="auto">
          <a:xfrm>
            <a:off x="3810000" y="34290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1106" name="Text Box 18"/>
          <p:cNvSpPr txBox="1">
            <a:spLocks noChangeArrowheads="1"/>
          </p:cNvSpPr>
          <p:nvPr/>
        </p:nvSpPr>
        <p:spPr bwMode="auto">
          <a:xfrm>
            <a:off x="4114800" y="3733800"/>
            <a:ext cx="1147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 F</a:t>
            </a:r>
            <a:r>
              <a:rPr lang="en-US" altLang="en-US" sz="2400" baseline="-25000">
                <a:cs typeface="Arial" charset="0"/>
              </a:rPr>
              <a:t>f</a:t>
            </a:r>
          </a:p>
        </p:txBody>
      </p:sp>
      <p:sp>
        <p:nvSpPr>
          <p:cNvPr id="601107" name="Text Box 19"/>
          <p:cNvSpPr txBox="1">
            <a:spLocks noChangeArrowheads="1"/>
          </p:cNvSpPr>
          <p:nvPr/>
        </p:nvSpPr>
        <p:spPr bwMode="auto">
          <a:xfrm>
            <a:off x="4038600" y="4191000"/>
            <a:ext cx="13779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ma</a:t>
            </a:r>
            <a:r>
              <a:rPr lang="en-US" altLang="en-US" sz="2400" baseline="-25000">
                <a:cs typeface="Arial" charset="0"/>
              </a:rPr>
              <a:t>c</a:t>
            </a:r>
            <a:r>
              <a:rPr lang="en-US" altLang="en-US" sz="2400">
                <a:cs typeface="Arial" charset="0"/>
              </a:rPr>
              <a:t>= F</a:t>
            </a:r>
            <a:r>
              <a:rPr lang="en-US" altLang="en-US" sz="2400" baseline="-25000">
                <a:cs typeface="Arial" charset="0"/>
              </a:rPr>
              <a:t>f</a:t>
            </a:r>
          </a:p>
        </p:txBody>
      </p:sp>
      <p:sp>
        <p:nvSpPr>
          <p:cNvPr id="601108" name="Text Box 20"/>
          <p:cNvSpPr txBox="1">
            <a:spLocks noChangeArrowheads="1"/>
          </p:cNvSpPr>
          <p:nvPr/>
        </p:nvSpPr>
        <p:spPr bwMode="auto">
          <a:xfrm>
            <a:off x="5562600" y="5562600"/>
            <a:ext cx="16224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cs typeface="Arial" charset="0"/>
              </a:rPr>
              <a:t>mv</a:t>
            </a:r>
            <a:r>
              <a:rPr lang="en-US" altLang="en-US" sz="2400" baseline="30000">
                <a:cs typeface="Arial" charset="0"/>
              </a:rPr>
              <a:t>2 </a:t>
            </a:r>
            <a:r>
              <a:rPr lang="en-US" altLang="en-US" sz="2400">
                <a:cs typeface="Arial" charset="0"/>
              </a:rPr>
              <a:t>= µmg</a:t>
            </a:r>
            <a:endParaRPr lang="en-US" altLang="en-US" sz="2400" baseline="-25000">
              <a:cs typeface="Arial" charset="0"/>
            </a:endParaRPr>
          </a:p>
          <a:p>
            <a:pPr eaLnBrk="1" hangingPunct="1">
              <a:spcBef>
                <a:spcPct val="0"/>
              </a:spcBef>
              <a:buFontTx/>
              <a:buNone/>
            </a:pPr>
            <a:r>
              <a:rPr lang="en-US" altLang="en-US" sz="2400">
                <a:cs typeface="Arial" charset="0"/>
              </a:rPr>
              <a:t>  r</a:t>
            </a:r>
            <a:endParaRPr lang="en-US" altLang="en-US" sz="2400" baseline="30000">
              <a:cs typeface="Arial" charset="0"/>
            </a:endParaRPr>
          </a:p>
        </p:txBody>
      </p:sp>
      <p:sp>
        <p:nvSpPr>
          <p:cNvPr id="23" name="Text Box 5"/>
          <p:cNvSpPr txBox="1">
            <a:spLocks noChangeArrowheads="1"/>
          </p:cNvSpPr>
          <p:nvPr/>
        </p:nvSpPr>
        <p:spPr bwMode="auto">
          <a:xfrm>
            <a:off x="1676400" y="4876800"/>
            <a:ext cx="838200" cy="5191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F</a:t>
            </a:r>
            <a:r>
              <a:rPr lang="en-US" altLang="en-US" sz="2800" b="1" baseline="-25000">
                <a:solidFill>
                  <a:srgbClr val="FF0000"/>
                </a:solidFill>
              </a:rPr>
              <a:t>f</a:t>
            </a:r>
          </a:p>
        </p:txBody>
      </p:sp>
      <p:sp>
        <p:nvSpPr>
          <p:cNvPr id="24" name="Line 10"/>
          <p:cNvSpPr>
            <a:spLocks noChangeShapeType="1"/>
          </p:cNvSpPr>
          <p:nvPr/>
        </p:nvSpPr>
        <p:spPr bwMode="auto">
          <a:xfrm flipH="1">
            <a:off x="1752600" y="4876800"/>
            <a:ext cx="838200" cy="0"/>
          </a:xfrm>
          <a:prstGeom prst="line">
            <a:avLst/>
          </a:prstGeom>
          <a:noFill/>
          <a:ln w="254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10"/>
          <p:cNvSpPr>
            <a:spLocks noChangeShapeType="1"/>
          </p:cNvSpPr>
          <p:nvPr/>
        </p:nvSpPr>
        <p:spPr bwMode="auto">
          <a:xfrm flipH="1" flipV="1">
            <a:off x="2590800" y="3962400"/>
            <a:ext cx="0" cy="914400"/>
          </a:xfrm>
          <a:prstGeom prst="line">
            <a:avLst/>
          </a:prstGeom>
          <a:noFill/>
          <a:ln w="254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Line 10"/>
          <p:cNvSpPr>
            <a:spLocks noChangeShapeType="1"/>
          </p:cNvSpPr>
          <p:nvPr/>
        </p:nvSpPr>
        <p:spPr bwMode="auto">
          <a:xfrm flipH="1">
            <a:off x="2590800" y="4876800"/>
            <a:ext cx="0" cy="898525"/>
          </a:xfrm>
          <a:prstGeom prst="line">
            <a:avLst/>
          </a:prstGeom>
          <a:noFill/>
          <a:ln w="254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Text Box 5"/>
          <p:cNvSpPr txBox="1">
            <a:spLocks noChangeArrowheads="1"/>
          </p:cNvSpPr>
          <p:nvPr/>
        </p:nvSpPr>
        <p:spPr bwMode="auto">
          <a:xfrm>
            <a:off x="2667000" y="5378450"/>
            <a:ext cx="838200" cy="5191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F</a:t>
            </a:r>
            <a:r>
              <a:rPr lang="en-US" altLang="en-US" sz="2800" b="1" baseline="-25000">
                <a:solidFill>
                  <a:srgbClr val="FF0000"/>
                </a:solidFill>
              </a:rPr>
              <a:t>g</a:t>
            </a:r>
          </a:p>
        </p:txBody>
      </p:sp>
      <p:sp>
        <p:nvSpPr>
          <p:cNvPr id="28" name="Text Box 5"/>
          <p:cNvSpPr txBox="1">
            <a:spLocks noChangeArrowheads="1"/>
          </p:cNvSpPr>
          <p:nvPr/>
        </p:nvSpPr>
        <p:spPr bwMode="auto">
          <a:xfrm>
            <a:off x="2667000" y="3824288"/>
            <a:ext cx="838200" cy="5191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b="1">
                <a:solidFill>
                  <a:srgbClr val="FF0000"/>
                </a:solidFill>
              </a:rPr>
              <a:t>F</a:t>
            </a:r>
            <a:r>
              <a:rPr lang="en-US" altLang="en-US" sz="2800" b="1" baseline="-25000">
                <a:solidFill>
                  <a:srgbClr val="FF0000"/>
                </a:solidFill>
              </a:rPr>
              <a:t>N</a:t>
            </a:r>
          </a:p>
        </p:txBody>
      </p:sp>
      <p:sp>
        <p:nvSpPr>
          <p:cNvPr id="29" name="Line 19"/>
          <p:cNvSpPr>
            <a:spLocks noChangeShapeType="1"/>
          </p:cNvSpPr>
          <p:nvPr/>
        </p:nvSpPr>
        <p:spPr bwMode="auto">
          <a:xfrm flipV="1">
            <a:off x="5262563" y="4419600"/>
            <a:ext cx="398462"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Text Box 20"/>
          <p:cNvSpPr txBox="1">
            <a:spLocks noChangeArrowheads="1"/>
          </p:cNvSpPr>
          <p:nvPr/>
        </p:nvSpPr>
        <p:spPr bwMode="auto">
          <a:xfrm>
            <a:off x="5638800" y="4114800"/>
            <a:ext cx="1281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F</a:t>
            </a:r>
            <a:r>
              <a:rPr lang="en-US" altLang="en-US" sz="2400" baseline="-25000"/>
              <a:t>f</a:t>
            </a:r>
            <a:r>
              <a:rPr lang="en-US" altLang="en-US" sz="2400"/>
              <a:t> = </a:t>
            </a:r>
            <a:r>
              <a:rPr lang="en-US" altLang="en-US" sz="2400">
                <a:cs typeface="Arial" charset="0"/>
              </a:rPr>
              <a:t>µF</a:t>
            </a:r>
            <a:r>
              <a:rPr lang="en-US" altLang="en-US" sz="2400" baseline="-25000">
                <a:cs typeface="Arial" charset="0"/>
              </a:rPr>
              <a:t>N</a:t>
            </a:r>
          </a:p>
        </p:txBody>
      </p:sp>
      <p:sp>
        <p:nvSpPr>
          <p:cNvPr id="32" name="Text Box 26"/>
          <p:cNvSpPr txBox="1">
            <a:spLocks noChangeArrowheads="1"/>
          </p:cNvSpPr>
          <p:nvPr/>
        </p:nvSpPr>
        <p:spPr bwMode="auto">
          <a:xfrm>
            <a:off x="7326313" y="3854450"/>
            <a:ext cx="1176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y</a:t>
            </a:r>
            <a:r>
              <a:rPr lang="en-US" altLang="en-US" sz="2400">
                <a:cs typeface="Arial" charset="0"/>
              </a:rPr>
              <a:t> = 0</a:t>
            </a:r>
            <a:endParaRPr lang="en-US" altLang="en-US" sz="2400" baseline="-25000">
              <a:cs typeface="Arial" charset="0"/>
            </a:endParaRPr>
          </a:p>
        </p:txBody>
      </p:sp>
      <p:sp>
        <p:nvSpPr>
          <p:cNvPr id="33" name="Text Box 27"/>
          <p:cNvSpPr txBox="1">
            <a:spLocks noChangeArrowheads="1"/>
          </p:cNvSpPr>
          <p:nvPr/>
        </p:nvSpPr>
        <p:spPr bwMode="auto">
          <a:xfrm>
            <a:off x="7354888" y="4306888"/>
            <a:ext cx="1712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y</a:t>
            </a:r>
            <a:r>
              <a:rPr lang="en-US" altLang="en-US" sz="2400">
                <a:cs typeface="Arial" charset="0"/>
              </a:rPr>
              <a:t> = F</a:t>
            </a:r>
            <a:r>
              <a:rPr lang="en-US" altLang="en-US" sz="2400" baseline="-25000">
                <a:cs typeface="Arial" charset="0"/>
              </a:rPr>
              <a:t>f </a:t>
            </a:r>
            <a:r>
              <a:rPr lang="en-US" altLang="en-US" sz="2400">
                <a:cs typeface="Arial" charset="0"/>
              </a:rPr>
              <a:t>- w</a:t>
            </a:r>
          </a:p>
        </p:txBody>
      </p:sp>
      <p:sp>
        <p:nvSpPr>
          <p:cNvPr id="34" name="Text Box 28"/>
          <p:cNvSpPr txBox="1">
            <a:spLocks noChangeArrowheads="1"/>
          </p:cNvSpPr>
          <p:nvPr/>
        </p:nvSpPr>
        <p:spPr bwMode="auto">
          <a:xfrm>
            <a:off x="7304088" y="4784725"/>
            <a:ext cx="1763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F</a:t>
            </a:r>
            <a:r>
              <a:rPr lang="en-US" altLang="en-US" sz="2400" baseline="-25000">
                <a:cs typeface="Arial" charset="0"/>
              </a:rPr>
              <a:t>f</a:t>
            </a:r>
            <a:r>
              <a:rPr lang="en-US" altLang="en-US" sz="2400">
                <a:cs typeface="Arial" charset="0"/>
              </a:rPr>
              <a:t> = w = mg</a:t>
            </a:r>
            <a:endParaRPr lang="en-US" altLang="en-US" sz="2400" baseline="-25000">
              <a:cs typeface="Arial" charset="0"/>
            </a:endParaRPr>
          </a:p>
        </p:txBody>
      </p:sp>
      <p:sp>
        <p:nvSpPr>
          <p:cNvPr id="35" name="Text Box 12"/>
          <p:cNvSpPr txBox="1">
            <a:spLocks noChangeArrowheads="1"/>
          </p:cNvSpPr>
          <p:nvPr/>
        </p:nvSpPr>
        <p:spPr bwMode="auto">
          <a:xfrm>
            <a:off x="4746625" y="4648200"/>
            <a:ext cx="7905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µmg</a:t>
            </a:r>
          </a:p>
        </p:txBody>
      </p:sp>
      <p:sp>
        <p:nvSpPr>
          <p:cNvPr id="36" name="Line 23"/>
          <p:cNvSpPr>
            <a:spLocks noChangeShapeType="1"/>
          </p:cNvSpPr>
          <p:nvPr/>
        </p:nvSpPr>
        <p:spPr bwMode="auto">
          <a:xfrm>
            <a:off x="4452938" y="4556125"/>
            <a:ext cx="0" cy="207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19"/>
          <p:cNvSpPr>
            <a:spLocks noChangeShapeType="1"/>
          </p:cNvSpPr>
          <p:nvPr/>
        </p:nvSpPr>
        <p:spPr bwMode="auto">
          <a:xfrm flipV="1">
            <a:off x="6858000" y="4191000"/>
            <a:ext cx="398463"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23"/>
          <p:cNvSpPr>
            <a:spLocks noChangeShapeType="1"/>
          </p:cNvSpPr>
          <p:nvPr/>
        </p:nvSpPr>
        <p:spPr bwMode="auto">
          <a:xfrm>
            <a:off x="5029200" y="4572000"/>
            <a:ext cx="0" cy="207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3" name="Straight Arrow Connector 2"/>
          <p:cNvCxnSpPr>
            <a:stCxn id="601100" idx="3"/>
            <a:endCxn id="601108" idx="1"/>
          </p:cNvCxnSpPr>
          <p:nvPr/>
        </p:nvCxnSpPr>
        <p:spPr>
          <a:xfrm>
            <a:off x="4719638" y="5180013"/>
            <a:ext cx="842962" cy="79375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a:spLocks noChangeArrowheads="1"/>
          </p:cNvSpPr>
          <p:nvPr/>
        </p:nvSpPr>
        <p:spPr bwMode="auto">
          <a:xfrm>
            <a:off x="2716213" y="2743200"/>
            <a:ext cx="2084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a:t>
            </a:r>
            <a:r>
              <a:rPr lang="en-US" altLang="en-US" sz="2400"/>
              <a:t>statement:</a:t>
            </a:r>
          </a:p>
        </p:txBody>
      </p:sp>
    </p:spTree>
    <p:extLst>
      <p:ext uri="{BB962C8B-B14F-4D97-AF65-F5344CB8AC3E}">
        <p14:creationId xmlns:p14="http://schemas.microsoft.com/office/powerpoint/2010/main" val="2907799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11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110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0109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10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109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463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110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110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1094"/>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01106"/>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01107"/>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01100"/>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38"/>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5"/>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nodeType="clickEffect">
                                  <p:stCondLst>
                                    <p:cond delay="0"/>
                                  </p:stCondLst>
                                  <p:childTnLst>
                                    <p:set>
                                      <p:cBhvr>
                                        <p:cTn id="100" dur="1" fill="hold">
                                          <p:stCondLst>
                                            <p:cond delay="0"/>
                                          </p:stCondLst>
                                        </p:cTn>
                                        <p:tgtEl>
                                          <p:spTgt spid="3"/>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601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3" grpId="0" animBg="1"/>
      <p:bldP spid="601094" grpId="0"/>
      <p:bldP spid="154631" grpId="0" animBg="1"/>
      <p:bldP spid="601098" grpId="0" animBg="1"/>
      <p:bldP spid="601100" grpId="0"/>
      <p:bldP spid="601101" grpId="0"/>
      <p:bldP spid="601102" grpId="0"/>
      <p:bldP spid="601103" grpId="0"/>
      <p:bldP spid="601104" grpId="0" animBg="1"/>
      <p:bldP spid="601106" grpId="0"/>
      <p:bldP spid="601107" grpId="0"/>
      <p:bldP spid="601108" grpId="0"/>
      <p:bldP spid="23" grpId="0" animBg="1"/>
      <p:bldP spid="24" grpId="0" animBg="1"/>
      <p:bldP spid="25" grpId="0" animBg="1"/>
      <p:bldP spid="26" grpId="0" animBg="1"/>
      <p:bldP spid="27" grpId="0" animBg="1"/>
      <p:bldP spid="28" grpId="0" animBg="1"/>
      <p:bldP spid="29" grpId="0" animBg="1"/>
      <p:bldP spid="30" grpId="0"/>
      <p:bldP spid="32" grpId="0"/>
      <p:bldP spid="33" grpId="0"/>
      <p:bldP spid="34" grpId="0"/>
      <p:bldP spid="35" grpId="0"/>
      <p:bldP spid="36" grpId="0" animBg="1"/>
      <p:bldP spid="37" grpId="0" animBg="1"/>
      <p:bldP spid="38"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Text Box 2"/>
          <p:cNvSpPr txBox="1">
            <a:spLocks noChangeArrowheads="1"/>
          </p:cNvSpPr>
          <p:nvPr/>
        </p:nvSpPr>
        <p:spPr bwMode="auto">
          <a:xfrm>
            <a:off x="4953000" y="838200"/>
            <a:ext cx="16224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cs typeface="Arial" charset="0"/>
              </a:rPr>
              <a:t>mv</a:t>
            </a:r>
            <a:r>
              <a:rPr lang="en-US" altLang="en-US" sz="2400" baseline="30000">
                <a:cs typeface="Arial" charset="0"/>
              </a:rPr>
              <a:t>2 </a:t>
            </a:r>
            <a:r>
              <a:rPr lang="en-US" altLang="en-US" sz="2400">
                <a:cs typeface="Arial" charset="0"/>
              </a:rPr>
              <a:t>= µmg</a:t>
            </a:r>
            <a:endParaRPr lang="en-US" altLang="en-US" sz="2400" baseline="-25000">
              <a:cs typeface="Arial" charset="0"/>
            </a:endParaRPr>
          </a:p>
          <a:p>
            <a:pPr eaLnBrk="1" hangingPunct="1">
              <a:spcBef>
                <a:spcPct val="0"/>
              </a:spcBef>
              <a:buFontTx/>
              <a:buNone/>
            </a:pPr>
            <a:r>
              <a:rPr lang="en-US" altLang="en-US" sz="2400">
                <a:cs typeface="Arial" charset="0"/>
              </a:rPr>
              <a:t>  r</a:t>
            </a:r>
            <a:endParaRPr lang="en-US" altLang="en-US" sz="2400" baseline="30000">
              <a:cs typeface="Arial" charset="0"/>
            </a:endParaRPr>
          </a:p>
        </p:txBody>
      </p:sp>
      <p:sp>
        <p:nvSpPr>
          <p:cNvPr id="603139" name="Text Box 3"/>
          <p:cNvSpPr txBox="1">
            <a:spLocks noChangeArrowheads="1"/>
          </p:cNvSpPr>
          <p:nvPr/>
        </p:nvSpPr>
        <p:spPr bwMode="auto">
          <a:xfrm>
            <a:off x="4953000" y="1676400"/>
            <a:ext cx="18256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cs typeface="Arial" charset="0"/>
              </a:rPr>
              <a:t>rmv</a:t>
            </a:r>
            <a:r>
              <a:rPr lang="en-US" altLang="en-US" sz="2400" baseline="30000">
                <a:cs typeface="Arial" charset="0"/>
              </a:rPr>
              <a:t>2 </a:t>
            </a:r>
            <a:r>
              <a:rPr lang="en-US" altLang="en-US" sz="2400">
                <a:cs typeface="Arial" charset="0"/>
              </a:rPr>
              <a:t>= µmgr</a:t>
            </a:r>
            <a:endParaRPr lang="en-US" altLang="en-US" sz="2400" baseline="-25000">
              <a:cs typeface="Arial" charset="0"/>
            </a:endParaRPr>
          </a:p>
          <a:p>
            <a:pPr eaLnBrk="1" hangingPunct="1">
              <a:spcBef>
                <a:spcPct val="0"/>
              </a:spcBef>
              <a:buFontTx/>
              <a:buNone/>
            </a:pPr>
            <a:r>
              <a:rPr lang="en-US" altLang="en-US" sz="2400">
                <a:cs typeface="Arial" charset="0"/>
              </a:rPr>
              <a:t>  r</a:t>
            </a:r>
            <a:endParaRPr lang="en-US" altLang="en-US" sz="2400" baseline="30000">
              <a:cs typeface="Arial" charset="0"/>
            </a:endParaRPr>
          </a:p>
        </p:txBody>
      </p:sp>
      <p:sp>
        <p:nvSpPr>
          <p:cNvPr id="603140" name="Line 4"/>
          <p:cNvSpPr>
            <a:spLocks noChangeShapeType="1"/>
          </p:cNvSpPr>
          <p:nvPr/>
        </p:nvSpPr>
        <p:spPr bwMode="auto">
          <a:xfrm flipV="1">
            <a:off x="5029200" y="17526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3141" name="Line 5"/>
          <p:cNvSpPr>
            <a:spLocks noChangeShapeType="1"/>
          </p:cNvSpPr>
          <p:nvPr/>
        </p:nvSpPr>
        <p:spPr bwMode="auto">
          <a:xfrm flipV="1">
            <a:off x="5181600" y="21336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3142" name="Text Box 6"/>
          <p:cNvSpPr txBox="1">
            <a:spLocks noChangeArrowheads="1"/>
          </p:cNvSpPr>
          <p:nvPr/>
        </p:nvSpPr>
        <p:spPr bwMode="auto">
          <a:xfrm>
            <a:off x="4953000" y="2590800"/>
            <a:ext cx="17240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cs typeface="Arial" charset="0"/>
              </a:rPr>
              <a:t>mv</a:t>
            </a:r>
            <a:r>
              <a:rPr lang="en-US" altLang="en-US" sz="2400" baseline="30000">
                <a:cs typeface="Arial" charset="0"/>
              </a:rPr>
              <a:t>2 </a:t>
            </a:r>
            <a:r>
              <a:rPr lang="en-US" altLang="en-US" sz="2400">
                <a:cs typeface="Arial" charset="0"/>
              </a:rPr>
              <a:t>= </a:t>
            </a:r>
            <a:r>
              <a:rPr lang="en-US" altLang="en-US" sz="2400" u="sng">
                <a:cs typeface="Arial" charset="0"/>
              </a:rPr>
              <a:t>µmgr</a:t>
            </a:r>
            <a:endParaRPr lang="en-US" altLang="en-US" sz="2400" u="sng" baseline="-25000">
              <a:cs typeface="Arial" charset="0"/>
            </a:endParaRPr>
          </a:p>
          <a:p>
            <a:pPr eaLnBrk="1" hangingPunct="1">
              <a:spcBef>
                <a:spcPct val="0"/>
              </a:spcBef>
              <a:buFontTx/>
              <a:buNone/>
            </a:pPr>
            <a:r>
              <a:rPr lang="en-US" altLang="en-US" sz="2400">
                <a:cs typeface="Arial" charset="0"/>
              </a:rPr>
              <a:t> m         m</a:t>
            </a:r>
          </a:p>
        </p:txBody>
      </p:sp>
      <p:sp>
        <p:nvSpPr>
          <p:cNvPr id="603143" name="Line 7"/>
          <p:cNvSpPr>
            <a:spLocks noChangeShapeType="1"/>
          </p:cNvSpPr>
          <p:nvPr/>
        </p:nvSpPr>
        <p:spPr bwMode="auto">
          <a:xfrm flipV="1">
            <a:off x="6172200" y="30480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3144" name="Line 8"/>
          <p:cNvSpPr>
            <a:spLocks noChangeShapeType="1"/>
          </p:cNvSpPr>
          <p:nvPr/>
        </p:nvSpPr>
        <p:spPr bwMode="auto">
          <a:xfrm flipV="1">
            <a:off x="6096000" y="26670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3145" name="Line 9"/>
          <p:cNvSpPr>
            <a:spLocks noChangeShapeType="1"/>
          </p:cNvSpPr>
          <p:nvPr/>
        </p:nvSpPr>
        <p:spPr bwMode="auto">
          <a:xfrm flipV="1">
            <a:off x="5181600" y="30480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3146" name="Line 10"/>
          <p:cNvSpPr>
            <a:spLocks noChangeShapeType="1"/>
          </p:cNvSpPr>
          <p:nvPr/>
        </p:nvSpPr>
        <p:spPr bwMode="auto">
          <a:xfrm flipV="1">
            <a:off x="5105400" y="25908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3147" name="Text Box 11"/>
          <p:cNvSpPr txBox="1">
            <a:spLocks noChangeArrowheads="1"/>
          </p:cNvSpPr>
          <p:nvPr/>
        </p:nvSpPr>
        <p:spPr bwMode="auto">
          <a:xfrm>
            <a:off x="4953000" y="3581400"/>
            <a:ext cx="1216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2 </a:t>
            </a:r>
            <a:r>
              <a:rPr lang="en-US" altLang="en-US" sz="2400">
                <a:cs typeface="Arial" charset="0"/>
              </a:rPr>
              <a:t>= µgr</a:t>
            </a:r>
          </a:p>
        </p:txBody>
      </p:sp>
      <p:sp>
        <p:nvSpPr>
          <p:cNvPr id="603148" name="Text Box 12"/>
          <p:cNvSpPr txBox="1">
            <a:spLocks noChangeArrowheads="1"/>
          </p:cNvSpPr>
          <p:nvPr/>
        </p:nvSpPr>
        <p:spPr bwMode="auto">
          <a:xfrm>
            <a:off x="4953000" y="4191000"/>
            <a:ext cx="33702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2 </a:t>
            </a:r>
            <a:r>
              <a:rPr lang="en-US" altLang="en-US" sz="2400">
                <a:cs typeface="Arial" charset="0"/>
              </a:rPr>
              <a:t>= (.9)(10m/s</a:t>
            </a:r>
            <a:r>
              <a:rPr lang="en-US" altLang="en-US" sz="2400" baseline="30000">
                <a:cs typeface="Arial" charset="0"/>
              </a:rPr>
              <a:t>2</a:t>
            </a:r>
            <a:r>
              <a:rPr lang="en-US" altLang="en-US" sz="2400">
                <a:cs typeface="Arial" charset="0"/>
              </a:rPr>
              <a:t>)(300m)</a:t>
            </a:r>
          </a:p>
        </p:txBody>
      </p:sp>
      <p:sp>
        <p:nvSpPr>
          <p:cNvPr id="603149" name="Text Box 13"/>
          <p:cNvSpPr txBox="1">
            <a:spLocks noChangeArrowheads="1"/>
          </p:cNvSpPr>
          <p:nvPr/>
        </p:nvSpPr>
        <p:spPr bwMode="auto">
          <a:xfrm>
            <a:off x="4953000" y="4724400"/>
            <a:ext cx="26050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2 </a:t>
            </a:r>
            <a:r>
              <a:rPr lang="en-US" altLang="en-US" sz="2400">
                <a:cs typeface="Arial" charset="0"/>
              </a:rPr>
              <a:t>= √2700 m</a:t>
            </a:r>
            <a:r>
              <a:rPr lang="en-US" altLang="en-US" sz="2400" baseline="30000">
                <a:cs typeface="Arial" charset="0"/>
              </a:rPr>
              <a:t>2</a:t>
            </a:r>
            <a:r>
              <a:rPr lang="en-US" altLang="en-US" sz="2400">
                <a:cs typeface="Arial" charset="0"/>
              </a:rPr>
              <a:t>/s</a:t>
            </a:r>
            <a:r>
              <a:rPr lang="en-US" altLang="en-US" sz="2400" baseline="30000">
                <a:cs typeface="Arial" charset="0"/>
              </a:rPr>
              <a:t>2</a:t>
            </a:r>
          </a:p>
        </p:txBody>
      </p:sp>
      <p:sp>
        <p:nvSpPr>
          <p:cNvPr id="603150" name="Text Box 14"/>
          <p:cNvSpPr txBox="1">
            <a:spLocks noChangeArrowheads="1"/>
          </p:cNvSpPr>
          <p:nvPr/>
        </p:nvSpPr>
        <p:spPr bwMode="auto">
          <a:xfrm>
            <a:off x="4953000" y="5334000"/>
            <a:ext cx="15843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 </a:t>
            </a:r>
            <a:r>
              <a:rPr lang="en-US" altLang="en-US" sz="2400">
                <a:cs typeface="Arial" charset="0"/>
              </a:rPr>
              <a:t>= 52 m/s</a:t>
            </a:r>
          </a:p>
        </p:txBody>
      </p:sp>
      <p:pic>
        <p:nvPicPr>
          <p:cNvPr id="149519" name="Picture 15" descr="LvlCrv1"/>
          <p:cNvPicPr>
            <a:picLocks noChangeAspect="1" noChangeArrowheads="1"/>
          </p:cNvPicPr>
          <p:nvPr/>
        </p:nvPicPr>
        <p:blipFill>
          <a:blip r:embed="rId3">
            <a:extLst>
              <a:ext uri="{28A0092B-C50C-407E-A947-70E740481C1C}">
                <a14:useLocalDpi xmlns:a14="http://schemas.microsoft.com/office/drawing/2010/main" val="0"/>
              </a:ext>
            </a:extLst>
          </a:blip>
          <a:srcRect t="17999" b="16000"/>
          <a:stretch>
            <a:fillRect/>
          </a:stretch>
        </p:blipFill>
        <p:spPr bwMode="auto">
          <a:xfrm>
            <a:off x="685800" y="838200"/>
            <a:ext cx="33559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5029200" y="376238"/>
            <a:ext cx="858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v = ?</a:t>
            </a:r>
          </a:p>
        </p:txBody>
      </p:sp>
      <p:sp>
        <p:nvSpPr>
          <p:cNvPr id="3" name="TextBox 2"/>
          <p:cNvSpPr txBox="1">
            <a:spLocks noChangeArrowheads="1"/>
          </p:cNvSpPr>
          <p:nvPr/>
        </p:nvSpPr>
        <p:spPr bwMode="auto">
          <a:xfrm>
            <a:off x="6858000" y="2632075"/>
            <a:ext cx="2171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So the mass of the </a:t>
            </a:r>
          </a:p>
          <a:p>
            <a:pPr algn="ctr" eaLnBrk="1" hangingPunct="1">
              <a:spcBef>
                <a:spcPct val="0"/>
              </a:spcBef>
              <a:buFontTx/>
              <a:buNone/>
            </a:pPr>
            <a:r>
              <a:rPr lang="en-US" altLang="en-US" sz="1800"/>
              <a:t>car doesn’t matter.</a:t>
            </a:r>
          </a:p>
        </p:txBody>
      </p:sp>
    </p:spTree>
    <p:extLst>
      <p:ext uri="{BB962C8B-B14F-4D97-AF65-F5344CB8AC3E}">
        <p14:creationId xmlns:p14="http://schemas.microsoft.com/office/powerpoint/2010/main" val="30459582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313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313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3140"/>
                                        </p:tgtEl>
                                        <p:attrNameLst>
                                          <p:attrName>style.visibility</p:attrName>
                                        </p:attrNameLst>
                                      </p:cBhvr>
                                      <p:to>
                                        <p:strVal val="visible"/>
                                      </p:to>
                                    </p:set>
                                  </p:childTnLst>
                                </p:cTn>
                              </p:par>
                            </p:childTnLst>
                          </p:cTn>
                        </p:par>
                        <p:par>
                          <p:cTn id="19" fill="hold" nodeType="afterGroup">
                            <p:stCondLst>
                              <p:cond delay="500"/>
                            </p:stCondLst>
                            <p:childTnLst>
                              <p:par>
                                <p:cTn id="20" presetID="1" presetClass="entr" presetSubtype="0" fill="hold" grpId="0" nodeType="afterEffect">
                                  <p:stCondLst>
                                    <p:cond delay="0"/>
                                  </p:stCondLst>
                                  <p:childTnLst>
                                    <p:set>
                                      <p:cBhvr>
                                        <p:cTn id="21" dur="1" fill="hold">
                                          <p:stCondLst>
                                            <p:cond delay="499"/>
                                          </p:stCondLst>
                                        </p:cTn>
                                        <p:tgtEl>
                                          <p:spTgt spid="603141"/>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603142"/>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603146"/>
                                        </p:tgtEl>
                                        <p:attrNameLst>
                                          <p:attrName>style.visibility</p:attrName>
                                        </p:attrNameLst>
                                      </p:cBhvr>
                                      <p:to>
                                        <p:strVal val="visible"/>
                                      </p:to>
                                    </p:set>
                                  </p:childTnLst>
                                </p:cTn>
                              </p:par>
                            </p:childTnLst>
                          </p:cTn>
                        </p:par>
                        <p:par>
                          <p:cTn id="30" fill="hold" nodeType="afterGroup">
                            <p:stCondLst>
                              <p:cond delay="500"/>
                            </p:stCondLst>
                            <p:childTnLst>
                              <p:par>
                                <p:cTn id="31" presetID="1" presetClass="entr" presetSubtype="0" fill="hold" grpId="0" nodeType="afterEffect">
                                  <p:stCondLst>
                                    <p:cond delay="0"/>
                                  </p:stCondLst>
                                  <p:childTnLst>
                                    <p:set>
                                      <p:cBhvr>
                                        <p:cTn id="32" dur="1" fill="hold">
                                          <p:stCondLst>
                                            <p:cond delay="499"/>
                                          </p:stCondLst>
                                        </p:cTn>
                                        <p:tgtEl>
                                          <p:spTgt spid="603145"/>
                                        </p:tgtEl>
                                        <p:attrNameLst>
                                          <p:attrName>style.visibility</p:attrName>
                                        </p:attrNameLst>
                                      </p:cBhvr>
                                      <p:to>
                                        <p:strVal val="visible"/>
                                      </p:to>
                                    </p:set>
                                  </p:childTnLst>
                                </p:cTn>
                              </p:par>
                            </p:childTnLst>
                          </p:cTn>
                        </p:par>
                        <p:par>
                          <p:cTn id="33" fill="hold" nodeType="afterGroup">
                            <p:stCondLst>
                              <p:cond delay="1000"/>
                            </p:stCondLst>
                            <p:childTnLst>
                              <p:par>
                                <p:cTn id="34" presetID="1" presetClass="entr" presetSubtype="0" fill="hold" grpId="0" nodeType="afterEffect">
                                  <p:stCondLst>
                                    <p:cond delay="0"/>
                                  </p:stCondLst>
                                  <p:childTnLst>
                                    <p:set>
                                      <p:cBhvr>
                                        <p:cTn id="35" dur="1" fill="hold">
                                          <p:stCondLst>
                                            <p:cond delay="499"/>
                                          </p:stCondLst>
                                        </p:cTn>
                                        <p:tgtEl>
                                          <p:spTgt spid="603144"/>
                                        </p:tgtEl>
                                        <p:attrNameLst>
                                          <p:attrName>style.visibility</p:attrName>
                                        </p:attrNameLst>
                                      </p:cBhvr>
                                      <p:to>
                                        <p:strVal val="visible"/>
                                      </p:to>
                                    </p:set>
                                  </p:childTnLst>
                                </p:cTn>
                              </p:par>
                            </p:childTnLst>
                          </p:cTn>
                        </p:par>
                        <p:par>
                          <p:cTn id="36" fill="hold" nodeType="afterGroup">
                            <p:stCondLst>
                              <p:cond delay="1500"/>
                            </p:stCondLst>
                            <p:childTnLst>
                              <p:par>
                                <p:cTn id="37" presetID="1" presetClass="entr" presetSubtype="0" fill="hold" grpId="0" nodeType="afterEffect">
                                  <p:stCondLst>
                                    <p:cond delay="0"/>
                                  </p:stCondLst>
                                  <p:childTnLst>
                                    <p:set>
                                      <p:cBhvr>
                                        <p:cTn id="38" dur="1" fill="hold">
                                          <p:stCondLst>
                                            <p:cond delay="499"/>
                                          </p:stCondLst>
                                        </p:cTn>
                                        <p:tgtEl>
                                          <p:spTgt spid="60314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0314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60314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60314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603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38" grpId="0" autoUpdateAnimBg="0"/>
      <p:bldP spid="603139" grpId="0" autoUpdateAnimBg="0"/>
      <p:bldP spid="603140" grpId="0" animBg="1"/>
      <p:bldP spid="603141" grpId="0" animBg="1"/>
      <p:bldP spid="603142" grpId="0" autoUpdateAnimBg="0"/>
      <p:bldP spid="603143" grpId="0" animBg="1"/>
      <p:bldP spid="603144" grpId="0" animBg="1"/>
      <p:bldP spid="603145" grpId="0" animBg="1"/>
      <p:bldP spid="603146" grpId="0" animBg="1"/>
      <p:bldP spid="603147" grpId="0" autoUpdateAnimBg="0"/>
      <p:bldP spid="603148" grpId="0" autoUpdateAnimBg="0"/>
      <p:bldP spid="603149" grpId="0" autoUpdateAnimBg="0"/>
      <p:bldP spid="603150" grpId="0" autoUpdateAnimBg="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57200" y="0"/>
            <a:ext cx="8229600" cy="1143000"/>
          </a:xfrm>
        </p:spPr>
        <p:txBody>
          <a:bodyPr/>
          <a:lstStyle/>
          <a:p>
            <a:pPr eaLnBrk="1" hangingPunct="1"/>
            <a:r>
              <a:rPr lang="en-US" altLang="en-US" sz="3200" smtClean="0"/>
              <a:t>Amusement parks have several rides that show this fictitious force.</a:t>
            </a:r>
          </a:p>
        </p:txBody>
      </p:sp>
      <p:pic>
        <p:nvPicPr>
          <p:cNvPr id="150531" name="Picture 3" descr="March 009">
            <a:hlinkClick r:id="rId3" tooltip="March 009"/>
          </p:cNvPr>
          <p:cNvPicPr>
            <a:picLocks noChangeAspect="1" noChangeArrowheads="1"/>
          </p:cNvPicPr>
          <p:nvPr/>
        </p:nvPicPr>
        <p:blipFill>
          <a:blip r:embed="rId4">
            <a:extLst>
              <a:ext uri="{28A0092B-C50C-407E-A947-70E740481C1C}">
                <a14:useLocalDpi xmlns:a14="http://schemas.microsoft.com/office/drawing/2010/main" val="0"/>
              </a:ext>
            </a:extLst>
          </a:blip>
          <a:srcRect l="8667" t="20995" r="15334"/>
          <a:stretch>
            <a:fillRect/>
          </a:stretch>
        </p:blipFill>
        <p:spPr bwMode="auto">
          <a:xfrm>
            <a:off x="304800" y="1173163"/>
            <a:ext cx="3505200"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8804" name="Picture 4"/>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l="33333" t="6329" r="5833" b="5063"/>
          <a:stretch>
            <a:fillRect/>
          </a:stretch>
        </p:blipFill>
        <p:spPr bwMode="auto">
          <a:xfrm>
            <a:off x="4419600" y="1630363"/>
            <a:ext cx="4038600" cy="387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8805" name="Text Box 5"/>
          <p:cNvSpPr txBox="1">
            <a:spLocks noChangeArrowheads="1"/>
          </p:cNvSpPr>
          <p:nvPr/>
        </p:nvSpPr>
        <p:spPr bwMode="auto">
          <a:xfrm>
            <a:off x="4343400" y="3916363"/>
            <a:ext cx="4286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What forces are acting on these people?</a:t>
            </a:r>
          </a:p>
        </p:txBody>
      </p:sp>
      <p:sp>
        <p:nvSpPr>
          <p:cNvPr id="588806" name="Line 6"/>
          <p:cNvSpPr>
            <a:spLocks noChangeShapeType="1"/>
          </p:cNvSpPr>
          <p:nvPr/>
        </p:nvSpPr>
        <p:spPr bwMode="auto">
          <a:xfrm>
            <a:off x="6629400" y="2582863"/>
            <a:ext cx="0" cy="7239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8807" name="Text Box 7"/>
          <p:cNvSpPr txBox="1">
            <a:spLocks noChangeArrowheads="1"/>
          </p:cNvSpPr>
          <p:nvPr/>
        </p:nvSpPr>
        <p:spPr bwMode="auto">
          <a:xfrm>
            <a:off x="6765925" y="2889250"/>
            <a:ext cx="48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g</a:t>
            </a:r>
          </a:p>
        </p:txBody>
      </p:sp>
      <p:sp>
        <p:nvSpPr>
          <p:cNvPr id="588808" name="Line 8"/>
          <p:cNvSpPr>
            <a:spLocks noChangeShapeType="1"/>
          </p:cNvSpPr>
          <p:nvPr/>
        </p:nvSpPr>
        <p:spPr bwMode="auto">
          <a:xfrm rot="10800000" flipV="1">
            <a:off x="6172200" y="2582863"/>
            <a:ext cx="457200" cy="3048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8809" name="Text Box 9"/>
          <p:cNvSpPr txBox="1">
            <a:spLocks noChangeArrowheads="1"/>
          </p:cNvSpPr>
          <p:nvPr/>
        </p:nvSpPr>
        <p:spPr bwMode="auto">
          <a:xfrm>
            <a:off x="5715000" y="2316163"/>
            <a:ext cx="51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N</a:t>
            </a:r>
          </a:p>
        </p:txBody>
      </p:sp>
      <p:pic>
        <p:nvPicPr>
          <p:cNvPr id="150538" name="Picture 10"/>
          <p:cNvPicPr>
            <a:picLocks noChangeAspect="1" noChangeArrowheads="1"/>
          </p:cNvPicPr>
          <p:nvPr/>
        </p:nvPicPr>
        <p:blipFill>
          <a:blip r:embed="rId5">
            <a:lum contrast="12000"/>
            <a:grayscl/>
            <a:extLst>
              <a:ext uri="{28A0092B-C50C-407E-A947-70E740481C1C}">
                <a14:useLocalDpi xmlns:a14="http://schemas.microsoft.com/office/drawing/2010/main" val="0"/>
              </a:ext>
            </a:extLst>
          </a:blip>
          <a:srcRect l="33333" t="6329" r="5833" b="5063"/>
          <a:stretch>
            <a:fillRect/>
          </a:stretch>
        </p:blipFill>
        <p:spPr bwMode="auto">
          <a:xfrm>
            <a:off x="685800" y="3535363"/>
            <a:ext cx="2514600" cy="241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8811" name="Text Box 11"/>
          <p:cNvSpPr txBox="1">
            <a:spLocks noChangeArrowheads="1"/>
          </p:cNvSpPr>
          <p:nvPr/>
        </p:nvSpPr>
        <p:spPr bwMode="auto">
          <a:xfrm>
            <a:off x="4403725" y="4333875"/>
            <a:ext cx="44799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normal force is going out of the wall- </a:t>
            </a:r>
          </a:p>
          <a:p>
            <a:pPr eaLnBrk="1" hangingPunct="1">
              <a:spcBef>
                <a:spcPct val="0"/>
              </a:spcBef>
              <a:buFontTx/>
              <a:buNone/>
            </a:pPr>
            <a:r>
              <a:rPr lang="en-US" altLang="en-US" sz="1800"/>
              <a:t>the wall is pushing back on them.</a:t>
            </a:r>
          </a:p>
        </p:txBody>
      </p:sp>
      <p:sp>
        <p:nvSpPr>
          <p:cNvPr id="588812" name="Text Box 12"/>
          <p:cNvSpPr txBox="1">
            <a:spLocks noChangeArrowheads="1"/>
          </p:cNvSpPr>
          <p:nvPr/>
        </p:nvSpPr>
        <p:spPr bwMode="auto">
          <a:xfrm>
            <a:off x="4419600" y="5211763"/>
            <a:ext cx="42354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There bodies resistance to the spinning </a:t>
            </a:r>
          </a:p>
          <a:p>
            <a:pPr eaLnBrk="1" hangingPunct="1">
              <a:spcBef>
                <a:spcPct val="0"/>
              </a:spcBef>
              <a:buFontTx/>
              <a:buNone/>
            </a:pPr>
            <a:r>
              <a:rPr lang="en-US" altLang="en-US" sz="1800"/>
              <a:t>motion (INERTIA) is what causes them </a:t>
            </a:r>
          </a:p>
          <a:p>
            <a:pPr eaLnBrk="1" hangingPunct="1">
              <a:spcBef>
                <a:spcPct val="0"/>
              </a:spcBef>
              <a:buFontTx/>
              <a:buNone/>
            </a:pPr>
            <a:r>
              <a:rPr lang="en-US" altLang="en-US" sz="1800"/>
              <a:t>to be pinned up against the wall.</a:t>
            </a:r>
          </a:p>
        </p:txBody>
      </p:sp>
      <p:sp>
        <p:nvSpPr>
          <p:cNvPr id="588815" name="Line 15"/>
          <p:cNvSpPr>
            <a:spLocks noChangeShapeType="1"/>
          </p:cNvSpPr>
          <p:nvPr/>
        </p:nvSpPr>
        <p:spPr bwMode="auto">
          <a:xfrm flipV="1">
            <a:off x="6629400" y="1858963"/>
            <a:ext cx="0" cy="7239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8816" name="Text Box 16"/>
          <p:cNvSpPr txBox="1">
            <a:spLocks noChangeArrowheads="1"/>
          </p:cNvSpPr>
          <p:nvPr/>
        </p:nvSpPr>
        <p:spPr bwMode="auto">
          <a:xfrm>
            <a:off x="6705600" y="1706563"/>
            <a:ext cx="427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f</a:t>
            </a:r>
          </a:p>
        </p:txBody>
      </p:sp>
    </p:spTree>
    <p:extLst>
      <p:ext uri="{BB962C8B-B14F-4D97-AF65-F5344CB8AC3E}">
        <p14:creationId xmlns:p14="http://schemas.microsoft.com/office/powerpoint/2010/main" val="2944456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888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888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88806"/>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58880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588815"/>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499"/>
                                          </p:stCondLst>
                                        </p:cTn>
                                        <p:tgtEl>
                                          <p:spTgt spid="58881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588808"/>
                                        </p:tgtEl>
                                        <p:attrNameLst>
                                          <p:attrName>style.visibility</p:attrName>
                                        </p:attrNameLst>
                                      </p:cBhvr>
                                      <p:to>
                                        <p:strVal val="visible"/>
                                      </p:to>
                                    </p:set>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499"/>
                                          </p:stCondLst>
                                        </p:cTn>
                                        <p:tgtEl>
                                          <p:spTgt spid="588809"/>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588811"/>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588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5" grpId="0" autoUpdateAnimBg="0"/>
      <p:bldP spid="588806" grpId="0" animBg="1"/>
      <p:bldP spid="588807" grpId="0" autoUpdateAnimBg="0"/>
      <p:bldP spid="588808" grpId="0" animBg="1"/>
      <p:bldP spid="588809" grpId="0" autoUpdateAnimBg="0"/>
      <p:bldP spid="588811" grpId="0" autoUpdateAnimBg="0"/>
      <p:bldP spid="588812" grpId="0" autoUpdateAnimBg="0"/>
      <p:bldP spid="588815" grpId="0" animBg="1"/>
      <p:bldP spid="58881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33333" t="6329" r="5833" b="5063"/>
          <a:stretch>
            <a:fillRect/>
          </a:stretch>
        </p:blipFill>
        <p:spPr bwMode="auto">
          <a:xfrm>
            <a:off x="533400" y="457200"/>
            <a:ext cx="4038600" cy="387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1555" name="Text Box 3"/>
          <p:cNvSpPr txBox="1">
            <a:spLocks noChangeArrowheads="1"/>
          </p:cNvSpPr>
          <p:nvPr/>
        </p:nvSpPr>
        <p:spPr bwMode="auto">
          <a:xfrm>
            <a:off x="2803525" y="1639888"/>
            <a:ext cx="48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g</a:t>
            </a:r>
          </a:p>
        </p:txBody>
      </p:sp>
      <p:sp>
        <p:nvSpPr>
          <p:cNvPr id="151556" name="Text Box 4"/>
          <p:cNvSpPr txBox="1">
            <a:spLocks noChangeArrowheads="1"/>
          </p:cNvSpPr>
          <p:nvPr/>
        </p:nvSpPr>
        <p:spPr bwMode="auto">
          <a:xfrm>
            <a:off x="1981200" y="1066800"/>
            <a:ext cx="51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N</a:t>
            </a:r>
          </a:p>
        </p:txBody>
      </p:sp>
      <p:sp>
        <p:nvSpPr>
          <p:cNvPr id="151557" name="Line 7"/>
          <p:cNvSpPr>
            <a:spLocks noChangeShapeType="1"/>
          </p:cNvSpPr>
          <p:nvPr/>
        </p:nvSpPr>
        <p:spPr bwMode="auto">
          <a:xfrm>
            <a:off x="2819400" y="1371600"/>
            <a:ext cx="0" cy="914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58" name="Line 8"/>
          <p:cNvSpPr>
            <a:spLocks noChangeShapeType="1"/>
          </p:cNvSpPr>
          <p:nvPr/>
        </p:nvSpPr>
        <p:spPr bwMode="auto">
          <a:xfrm flipH="1">
            <a:off x="2286000" y="1409700"/>
            <a:ext cx="533400" cy="3810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51559" name="Picture 9" descr="height"/>
          <p:cNvPicPr>
            <a:picLocks noChangeAspect="1" noChangeArrowheads="1"/>
          </p:cNvPicPr>
          <p:nvPr/>
        </p:nvPicPr>
        <p:blipFill>
          <a:blip r:embed="rId4">
            <a:extLst>
              <a:ext uri="{28A0092B-C50C-407E-A947-70E740481C1C}">
                <a14:useLocalDpi xmlns:a14="http://schemas.microsoft.com/office/drawing/2010/main" val="0"/>
              </a:ext>
            </a:extLst>
          </a:blip>
          <a:srcRect r="68420"/>
          <a:stretch>
            <a:fillRect/>
          </a:stretch>
        </p:blipFill>
        <p:spPr bwMode="auto">
          <a:xfrm>
            <a:off x="6172200" y="304800"/>
            <a:ext cx="60166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0" name="Line 10"/>
          <p:cNvSpPr>
            <a:spLocks noChangeShapeType="1"/>
          </p:cNvSpPr>
          <p:nvPr/>
        </p:nvSpPr>
        <p:spPr bwMode="auto">
          <a:xfrm>
            <a:off x="6604000" y="2819400"/>
            <a:ext cx="0" cy="9144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61" name="Line 11"/>
          <p:cNvSpPr>
            <a:spLocks noChangeShapeType="1"/>
          </p:cNvSpPr>
          <p:nvPr/>
        </p:nvSpPr>
        <p:spPr bwMode="auto">
          <a:xfrm rot="5400000">
            <a:off x="5866606" y="686594"/>
            <a:ext cx="1588" cy="10668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62" name="Text Box 13"/>
          <p:cNvSpPr txBox="1">
            <a:spLocks noChangeArrowheads="1"/>
          </p:cNvSpPr>
          <p:nvPr/>
        </p:nvSpPr>
        <p:spPr bwMode="auto">
          <a:xfrm>
            <a:off x="6680200" y="3048000"/>
            <a:ext cx="48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g</a:t>
            </a:r>
          </a:p>
        </p:txBody>
      </p:sp>
      <p:sp>
        <p:nvSpPr>
          <p:cNvPr id="151563" name="Text Box 14"/>
          <p:cNvSpPr txBox="1">
            <a:spLocks noChangeArrowheads="1"/>
          </p:cNvSpPr>
          <p:nvPr/>
        </p:nvSpPr>
        <p:spPr bwMode="auto">
          <a:xfrm>
            <a:off x="5334000" y="609600"/>
            <a:ext cx="51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N</a:t>
            </a:r>
          </a:p>
        </p:txBody>
      </p:sp>
      <p:sp>
        <p:nvSpPr>
          <p:cNvPr id="590864" name="Text Box 16"/>
          <p:cNvSpPr txBox="1">
            <a:spLocks noChangeArrowheads="1"/>
          </p:cNvSpPr>
          <p:nvPr/>
        </p:nvSpPr>
        <p:spPr bwMode="auto">
          <a:xfrm>
            <a:off x="381000" y="2895600"/>
            <a:ext cx="15970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x</a:t>
            </a:r>
            <a:r>
              <a:rPr lang="en-US" altLang="en-US" sz="2400">
                <a:cs typeface="Arial" charset="0"/>
              </a:rPr>
              <a:t> = ma</a:t>
            </a:r>
            <a:r>
              <a:rPr lang="en-US" altLang="en-US" sz="2400" baseline="-25000">
                <a:cs typeface="Arial" charset="0"/>
              </a:rPr>
              <a:t>c</a:t>
            </a:r>
          </a:p>
        </p:txBody>
      </p:sp>
      <p:sp>
        <p:nvSpPr>
          <p:cNvPr id="590865" name="Text Box 17"/>
          <p:cNvSpPr txBox="1">
            <a:spLocks noChangeArrowheads="1"/>
          </p:cNvSpPr>
          <p:nvPr/>
        </p:nvSpPr>
        <p:spPr bwMode="auto">
          <a:xfrm>
            <a:off x="381000" y="3429000"/>
            <a:ext cx="1338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x</a:t>
            </a:r>
            <a:r>
              <a:rPr lang="en-US" altLang="en-US" sz="2400">
                <a:cs typeface="Arial" charset="0"/>
              </a:rPr>
              <a:t> = F</a:t>
            </a:r>
            <a:r>
              <a:rPr lang="en-US" altLang="en-US" sz="2400" baseline="-25000">
                <a:cs typeface="Arial" charset="0"/>
              </a:rPr>
              <a:t>N</a:t>
            </a:r>
          </a:p>
        </p:txBody>
      </p:sp>
      <p:sp>
        <p:nvSpPr>
          <p:cNvPr id="590866" name="Text Box 18"/>
          <p:cNvSpPr txBox="1">
            <a:spLocks noChangeArrowheads="1"/>
          </p:cNvSpPr>
          <p:nvPr/>
        </p:nvSpPr>
        <p:spPr bwMode="auto">
          <a:xfrm>
            <a:off x="381000" y="3962400"/>
            <a:ext cx="14017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ma</a:t>
            </a:r>
            <a:r>
              <a:rPr lang="en-US" altLang="en-US" sz="2400" baseline="-25000">
                <a:cs typeface="Arial" charset="0"/>
              </a:rPr>
              <a:t>c</a:t>
            </a:r>
            <a:r>
              <a:rPr lang="en-US" altLang="en-US" sz="2400">
                <a:cs typeface="Arial" charset="0"/>
              </a:rPr>
              <a:t> = F</a:t>
            </a:r>
            <a:r>
              <a:rPr lang="en-US" altLang="en-US" sz="2400" baseline="-25000">
                <a:cs typeface="Arial" charset="0"/>
              </a:rPr>
              <a:t>N</a:t>
            </a:r>
          </a:p>
        </p:txBody>
      </p:sp>
      <p:sp>
        <p:nvSpPr>
          <p:cNvPr id="590867" name="Line 19"/>
          <p:cNvSpPr>
            <a:spLocks noChangeShapeType="1"/>
          </p:cNvSpPr>
          <p:nvPr/>
        </p:nvSpPr>
        <p:spPr bwMode="auto">
          <a:xfrm flipV="1">
            <a:off x="1771650" y="4114800"/>
            <a:ext cx="135255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0868" name="Text Box 20"/>
          <p:cNvSpPr txBox="1">
            <a:spLocks noChangeArrowheads="1"/>
          </p:cNvSpPr>
          <p:nvPr/>
        </p:nvSpPr>
        <p:spPr bwMode="auto">
          <a:xfrm>
            <a:off x="3184525" y="3849688"/>
            <a:ext cx="1281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F</a:t>
            </a:r>
            <a:r>
              <a:rPr lang="en-US" altLang="en-US" sz="2400" baseline="-25000"/>
              <a:t>f</a:t>
            </a:r>
            <a:r>
              <a:rPr lang="en-US" altLang="en-US" sz="2400"/>
              <a:t> = </a:t>
            </a:r>
            <a:r>
              <a:rPr lang="en-US" altLang="en-US" sz="2400">
                <a:cs typeface="Arial" charset="0"/>
              </a:rPr>
              <a:t>µF</a:t>
            </a:r>
            <a:r>
              <a:rPr lang="en-US" altLang="en-US" sz="2400" baseline="-25000">
                <a:cs typeface="Arial" charset="0"/>
              </a:rPr>
              <a:t>N</a:t>
            </a:r>
          </a:p>
        </p:txBody>
      </p:sp>
      <p:sp>
        <p:nvSpPr>
          <p:cNvPr id="590869" name="Text Box 21"/>
          <p:cNvSpPr txBox="1">
            <a:spLocks noChangeArrowheads="1"/>
          </p:cNvSpPr>
          <p:nvPr/>
        </p:nvSpPr>
        <p:spPr bwMode="auto">
          <a:xfrm>
            <a:off x="3200400" y="4343400"/>
            <a:ext cx="11049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F</a:t>
            </a:r>
            <a:r>
              <a:rPr lang="en-US" altLang="en-US" sz="2400" baseline="-25000"/>
              <a:t>N</a:t>
            </a:r>
            <a:r>
              <a:rPr lang="en-US" altLang="en-US" sz="2400"/>
              <a:t> = </a:t>
            </a:r>
            <a:r>
              <a:rPr lang="en-US" altLang="en-US" sz="2400" u="sng">
                <a:cs typeface="Arial" charset="0"/>
              </a:rPr>
              <a:t>F</a:t>
            </a:r>
            <a:r>
              <a:rPr lang="en-US" altLang="en-US" sz="2400" u="sng" baseline="-25000">
                <a:cs typeface="Arial" charset="0"/>
              </a:rPr>
              <a:t>f</a:t>
            </a:r>
          </a:p>
          <a:p>
            <a:pPr eaLnBrk="1" hangingPunct="1">
              <a:spcBef>
                <a:spcPct val="0"/>
              </a:spcBef>
              <a:buFontTx/>
              <a:buNone/>
            </a:pPr>
            <a:r>
              <a:rPr lang="en-US" altLang="en-US" sz="2400">
                <a:cs typeface="Arial" charset="0"/>
              </a:rPr>
              <a:t>        µ</a:t>
            </a:r>
          </a:p>
        </p:txBody>
      </p:sp>
      <p:sp>
        <p:nvSpPr>
          <p:cNvPr id="151570" name="Line 22"/>
          <p:cNvSpPr>
            <a:spLocks noChangeShapeType="1"/>
          </p:cNvSpPr>
          <p:nvPr/>
        </p:nvSpPr>
        <p:spPr bwMode="auto">
          <a:xfrm flipV="1">
            <a:off x="6773863" y="266700"/>
            <a:ext cx="0" cy="6858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71" name="Text Box 23"/>
          <p:cNvSpPr txBox="1">
            <a:spLocks noChangeArrowheads="1"/>
          </p:cNvSpPr>
          <p:nvPr/>
        </p:nvSpPr>
        <p:spPr bwMode="auto">
          <a:xfrm>
            <a:off x="6811963" y="152400"/>
            <a:ext cx="427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f</a:t>
            </a:r>
          </a:p>
        </p:txBody>
      </p:sp>
      <p:sp>
        <p:nvSpPr>
          <p:cNvPr id="151572" name="Line 24"/>
          <p:cNvSpPr>
            <a:spLocks noChangeShapeType="1"/>
          </p:cNvSpPr>
          <p:nvPr/>
        </p:nvSpPr>
        <p:spPr bwMode="auto">
          <a:xfrm flipV="1">
            <a:off x="2819400" y="685800"/>
            <a:ext cx="0" cy="685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73" name="Text Box 25"/>
          <p:cNvSpPr txBox="1">
            <a:spLocks noChangeArrowheads="1"/>
          </p:cNvSpPr>
          <p:nvPr/>
        </p:nvSpPr>
        <p:spPr bwMode="auto">
          <a:xfrm>
            <a:off x="2895600" y="533400"/>
            <a:ext cx="427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F</a:t>
            </a:r>
            <a:r>
              <a:rPr lang="en-US" altLang="en-US" sz="2400" baseline="-25000">
                <a:solidFill>
                  <a:srgbClr val="FF0000"/>
                </a:solidFill>
              </a:rPr>
              <a:t>f</a:t>
            </a:r>
          </a:p>
        </p:txBody>
      </p:sp>
      <p:sp>
        <p:nvSpPr>
          <p:cNvPr id="590874" name="Text Box 26"/>
          <p:cNvSpPr txBox="1">
            <a:spLocks noChangeArrowheads="1"/>
          </p:cNvSpPr>
          <p:nvPr/>
        </p:nvSpPr>
        <p:spPr bwMode="auto">
          <a:xfrm>
            <a:off x="4953000" y="3276600"/>
            <a:ext cx="1176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y</a:t>
            </a:r>
            <a:r>
              <a:rPr lang="en-US" altLang="en-US" sz="2400">
                <a:cs typeface="Arial" charset="0"/>
              </a:rPr>
              <a:t> = 0</a:t>
            </a:r>
            <a:endParaRPr lang="en-US" altLang="en-US" sz="2400" baseline="-25000">
              <a:cs typeface="Arial" charset="0"/>
            </a:endParaRPr>
          </a:p>
        </p:txBody>
      </p:sp>
      <p:sp>
        <p:nvSpPr>
          <p:cNvPr id="590875" name="Text Box 27"/>
          <p:cNvSpPr txBox="1">
            <a:spLocks noChangeArrowheads="1"/>
          </p:cNvSpPr>
          <p:nvPr/>
        </p:nvSpPr>
        <p:spPr bwMode="auto">
          <a:xfrm>
            <a:off x="4953000" y="3810000"/>
            <a:ext cx="1712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y</a:t>
            </a:r>
            <a:r>
              <a:rPr lang="en-US" altLang="en-US" sz="2400">
                <a:cs typeface="Arial" charset="0"/>
              </a:rPr>
              <a:t> = F</a:t>
            </a:r>
            <a:r>
              <a:rPr lang="en-US" altLang="en-US" sz="2400" baseline="-25000">
                <a:cs typeface="Arial" charset="0"/>
              </a:rPr>
              <a:t>f </a:t>
            </a:r>
            <a:r>
              <a:rPr lang="en-US" altLang="en-US" sz="2400">
                <a:cs typeface="Arial" charset="0"/>
              </a:rPr>
              <a:t>- w</a:t>
            </a:r>
          </a:p>
        </p:txBody>
      </p:sp>
      <p:sp>
        <p:nvSpPr>
          <p:cNvPr id="590876" name="Text Box 28"/>
          <p:cNvSpPr txBox="1">
            <a:spLocks noChangeArrowheads="1"/>
          </p:cNvSpPr>
          <p:nvPr/>
        </p:nvSpPr>
        <p:spPr bwMode="auto">
          <a:xfrm>
            <a:off x="5029200" y="4419600"/>
            <a:ext cx="1763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F</a:t>
            </a:r>
            <a:r>
              <a:rPr lang="en-US" altLang="en-US" sz="2400" baseline="-25000">
                <a:cs typeface="Arial" charset="0"/>
              </a:rPr>
              <a:t>f</a:t>
            </a:r>
            <a:r>
              <a:rPr lang="en-US" altLang="en-US" sz="2400">
                <a:cs typeface="Arial" charset="0"/>
              </a:rPr>
              <a:t> = w = mg</a:t>
            </a:r>
            <a:endParaRPr lang="en-US" altLang="en-US" sz="2400" baseline="-25000">
              <a:cs typeface="Arial" charset="0"/>
            </a:endParaRPr>
          </a:p>
        </p:txBody>
      </p:sp>
      <p:sp>
        <p:nvSpPr>
          <p:cNvPr id="590878" name="Line 30"/>
          <p:cNvSpPr>
            <a:spLocks noChangeShapeType="1"/>
          </p:cNvSpPr>
          <p:nvPr/>
        </p:nvSpPr>
        <p:spPr bwMode="auto">
          <a:xfrm>
            <a:off x="762000" y="4343400"/>
            <a:ext cx="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0879" name="Text Box 31"/>
          <p:cNvSpPr txBox="1">
            <a:spLocks noChangeArrowheads="1"/>
          </p:cNvSpPr>
          <p:nvPr/>
        </p:nvSpPr>
        <p:spPr bwMode="auto">
          <a:xfrm>
            <a:off x="533400" y="4800600"/>
            <a:ext cx="4572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t>v</a:t>
            </a:r>
            <a:r>
              <a:rPr lang="en-US" altLang="en-US" sz="2400" u="sng" baseline="30000"/>
              <a:t>2</a:t>
            </a:r>
            <a:r>
              <a:rPr lang="en-US" altLang="en-US" sz="2400"/>
              <a:t> </a:t>
            </a:r>
            <a:endParaRPr lang="en-US" altLang="en-US" sz="2400" u="sng"/>
          </a:p>
          <a:p>
            <a:pPr eaLnBrk="1" hangingPunct="1">
              <a:spcBef>
                <a:spcPct val="0"/>
              </a:spcBef>
              <a:buFontTx/>
              <a:buNone/>
            </a:pPr>
            <a:r>
              <a:rPr lang="en-US" altLang="en-US" sz="2400"/>
              <a:t> r        </a:t>
            </a:r>
            <a:endParaRPr lang="en-US" altLang="en-US" sz="2400">
              <a:cs typeface="Arial" charset="0"/>
            </a:endParaRPr>
          </a:p>
        </p:txBody>
      </p:sp>
      <p:sp>
        <p:nvSpPr>
          <p:cNvPr id="590880" name="Text Box 32"/>
          <p:cNvSpPr txBox="1">
            <a:spLocks noChangeArrowheads="1"/>
          </p:cNvSpPr>
          <p:nvPr/>
        </p:nvSpPr>
        <p:spPr bwMode="auto">
          <a:xfrm>
            <a:off x="4495800" y="5349875"/>
            <a:ext cx="14747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t>mv</a:t>
            </a:r>
            <a:r>
              <a:rPr lang="en-US" altLang="en-US" sz="2400" u="sng" baseline="30000"/>
              <a:t>2</a:t>
            </a:r>
            <a:r>
              <a:rPr lang="en-US" altLang="en-US" sz="2400"/>
              <a:t> = </a:t>
            </a:r>
            <a:r>
              <a:rPr lang="en-US" altLang="en-US" sz="2400" u="sng"/>
              <a:t>mg</a:t>
            </a:r>
          </a:p>
          <a:p>
            <a:pPr eaLnBrk="1" hangingPunct="1">
              <a:spcBef>
                <a:spcPct val="0"/>
              </a:spcBef>
              <a:buFontTx/>
              <a:buNone/>
            </a:pPr>
            <a:r>
              <a:rPr lang="en-US" altLang="en-US" sz="2400"/>
              <a:t> mr     m</a:t>
            </a:r>
            <a:r>
              <a:rPr lang="en-US" altLang="en-US" sz="2400">
                <a:cs typeface="Arial" charset="0"/>
              </a:rPr>
              <a:t>µ</a:t>
            </a:r>
          </a:p>
        </p:txBody>
      </p:sp>
      <p:sp>
        <p:nvSpPr>
          <p:cNvPr id="590882" name="Line 34"/>
          <p:cNvSpPr>
            <a:spLocks noChangeShapeType="1"/>
          </p:cNvSpPr>
          <p:nvPr/>
        </p:nvSpPr>
        <p:spPr bwMode="auto">
          <a:xfrm flipV="1">
            <a:off x="4572000" y="5426075"/>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0883" name="Line 35"/>
          <p:cNvSpPr>
            <a:spLocks noChangeShapeType="1"/>
          </p:cNvSpPr>
          <p:nvPr/>
        </p:nvSpPr>
        <p:spPr bwMode="auto">
          <a:xfrm flipV="1">
            <a:off x="4648200" y="5807075"/>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0884" name="Line 36"/>
          <p:cNvSpPr>
            <a:spLocks noChangeShapeType="1"/>
          </p:cNvSpPr>
          <p:nvPr/>
        </p:nvSpPr>
        <p:spPr bwMode="auto">
          <a:xfrm flipV="1">
            <a:off x="5410200" y="5426075"/>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0885" name="Line 37"/>
          <p:cNvSpPr>
            <a:spLocks noChangeShapeType="1"/>
          </p:cNvSpPr>
          <p:nvPr/>
        </p:nvSpPr>
        <p:spPr bwMode="auto">
          <a:xfrm flipV="1">
            <a:off x="5410200" y="5807075"/>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0886" name="Text Box 38"/>
          <p:cNvSpPr txBox="1">
            <a:spLocks noChangeArrowheads="1"/>
          </p:cNvSpPr>
          <p:nvPr/>
        </p:nvSpPr>
        <p:spPr bwMode="auto">
          <a:xfrm>
            <a:off x="7583488" y="4511675"/>
            <a:ext cx="1374775"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solidFill>
                  <a:srgbClr val="FF0000"/>
                </a:solidFill>
              </a:rPr>
              <a:t>v</a:t>
            </a:r>
            <a:r>
              <a:rPr lang="en-US" altLang="en-US" baseline="30000">
                <a:solidFill>
                  <a:srgbClr val="FF0000"/>
                </a:solidFill>
              </a:rPr>
              <a:t>2</a:t>
            </a:r>
            <a:r>
              <a:rPr lang="en-US" altLang="en-US">
                <a:solidFill>
                  <a:srgbClr val="FF0000"/>
                </a:solidFill>
              </a:rPr>
              <a:t> = </a:t>
            </a:r>
            <a:r>
              <a:rPr lang="en-US" altLang="en-US" u="sng">
                <a:solidFill>
                  <a:srgbClr val="FF0000"/>
                </a:solidFill>
              </a:rPr>
              <a:t>gr</a:t>
            </a:r>
          </a:p>
          <a:p>
            <a:pPr eaLnBrk="1" hangingPunct="1">
              <a:spcBef>
                <a:spcPct val="0"/>
              </a:spcBef>
              <a:buFontTx/>
              <a:buNone/>
            </a:pPr>
            <a:r>
              <a:rPr lang="en-US" altLang="en-US">
                <a:solidFill>
                  <a:srgbClr val="FF0000"/>
                </a:solidFill>
              </a:rPr>
              <a:t>        </a:t>
            </a:r>
            <a:r>
              <a:rPr lang="en-US" altLang="en-US">
                <a:solidFill>
                  <a:srgbClr val="FF0000"/>
                </a:solidFill>
                <a:cs typeface="Arial" charset="0"/>
              </a:rPr>
              <a:t>µ</a:t>
            </a:r>
          </a:p>
        </p:txBody>
      </p:sp>
      <p:sp>
        <p:nvSpPr>
          <p:cNvPr id="35" name="Text Box 31"/>
          <p:cNvSpPr txBox="1">
            <a:spLocks noChangeArrowheads="1"/>
          </p:cNvSpPr>
          <p:nvPr/>
        </p:nvSpPr>
        <p:spPr bwMode="auto">
          <a:xfrm>
            <a:off x="2657475" y="5380038"/>
            <a:ext cx="1473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t>mv</a:t>
            </a:r>
            <a:r>
              <a:rPr lang="en-US" altLang="en-US" sz="2400" u="sng" baseline="30000"/>
              <a:t>2</a:t>
            </a:r>
            <a:r>
              <a:rPr lang="en-US" altLang="en-US" sz="2400"/>
              <a:t> = </a:t>
            </a:r>
            <a:r>
              <a:rPr lang="en-US" altLang="en-US" sz="2400" u="sng"/>
              <a:t>mg</a:t>
            </a:r>
          </a:p>
          <a:p>
            <a:pPr eaLnBrk="1" hangingPunct="1">
              <a:spcBef>
                <a:spcPct val="0"/>
              </a:spcBef>
              <a:buFontTx/>
              <a:buNone/>
            </a:pPr>
            <a:r>
              <a:rPr lang="en-US" altLang="en-US" sz="2400"/>
              <a:t>  r        </a:t>
            </a:r>
            <a:r>
              <a:rPr lang="en-US" altLang="en-US" sz="2400">
                <a:cs typeface="Arial" charset="0"/>
              </a:rPr>
              <a:t>µ</a:t>
            </a:r>
          </a:p>
        </p:txBody>
      </p:sp>
      <p:sp>
        <p:nvSpPr>
          <p:cNvPr id="36" name="Text Box 31"/>
          <p:cNvSpPr txBox="1">
            <a:spLocks noChangeArrowheads="1"/>
          </p:cNvSpPr>
          <p:nvPr/>
        </p:nvSpPr>
        <p:spPr bwMode="auto">
          <a:xfrm>
            <a:off x="1066800" y="4732338"/>
            <a:ext cx="720725"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 </a:t>
            </a:r>
            <a:r>
              <a:rPr lang="en-US" altLang="en-US" sz="2400" u="sng"/>
              <a:t>mg</a:t>
            </a:r>
          </a:p>
          <a:p>
            <a:pPr eaLnBrk="1" hangingPunct="1">
              <a:spcBef>
                <a:spcPct val="0"/>
              </a:spcBef>
              <a:buFontTx/>
              <a:buNone/>
            </a:pPr>
            <a:r>
              <a:rPr lang="en-US" altLang="en-US" sz="2400"/>
              <a:t>  </a:t>
            </a:r>
            <a:r>
              <a:rPr lang="en-US" altLang="en-US" sz="2400">
                <a:cs typeface="Arial" charset="0"/>
              </a:rPr>
              <a:t>µ</a:t>
            </a:r>
          </a:p>
        </p:txBody>
      </p:sp>
      <p:sp>
        <p:nvSpPr>
          <p:cNvPr id="37" name="Line 33"/>
          <p:cNvSpPr>
            <a:spLocks noChangeShapeType="1"/>
          </p:cNvSpPr>
          <p:nvPr/>
        </p:nvSpPr>
        <p:spPr bwMode="auto">
          <a:xfrm>
            <a:off x="1417638" y="4352925"/>
            <a:ext cx="0" cy="4476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33"/>
          <p:cNvSpPr>
            <a:spLocks noChangeShapeType="1"/>
          </p:cNvSpPr>
          <p:nvPr/>
        </p:nvSpPr>
        <p:spPr bwMode="auto">
          <a:xfrm>
            <a:off x="990600" y="5429250"/>
            <a:ext cx="1562100" cy="5746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1589" name="TextBox 1"/>
          <p:cNvSpPr txBox="1">
            <a:spLocks noChangeArrowheads="1"/>
          </p:cNvSpPr>
          <p:nvPr/>
        </p:nvSpPr>
        <p:spPr bwMode="auto">
          <a:xfrm>
            <a:off x="7024688" y="781050"/>
            <a:ext cx="218598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How fast does the </a:t>
            </a:r>
          </a:p>
          <a:p>
            <a:pPr algn="ctr" eaLnBrk="1" hangingPunct="1">
              <a:spcBef>
                <a:spcPct val="0"/>
              </a:spcBef>
              <a:buFontTx/>
              <a:buNone/>
            </a:pPr>
            <a:r>
              <a:rPr lang="en-US" altLang="en-US" sz="1800"/>
              <a:t>ride need to be </a:t>
            </a:r>
          </a:p>
          <a:p>
            <a:pPr algn="ctr" eaLnBrk="1" hangingPunct="1">
              <a:spcBef>
                <a:spcPct val="0"/>
              </a:spcBef>
              <a:buFontTx/>
              <a:buNone/>
            </a:pPr>
            <a:r>
              <a:rPr lang="en-US" altLang="en-US" sz="1800"/>
              <a:t>spinning to keep </a:t>
            </a:r>
          </a:p>
          <a:p>
            <a:pPr algn="ctr" eaLnBrk="1" hangingPunct="1">
              <a:spcBef>
                <a:spcPct val="0"/>
              </a:spcBef>
              <a:buFontTx/>
              <a:buNone/>
            </a:pPr>
            <a:r>
              <a:rPr lang="en-US" altLang="en-US" sz="1800"/>
              <a:t>you pinned against </a:t>
            </a:r>
          </a:p>
          <a:p>
            <a:pPr algn="ctr" eaLnBrk="1" hangingPunct="1">
              <a:spcBef>
                <a:spcPct val="0"/>
              </a:spcBef>
              <a:buFontTx/>
              <a:buNone/>
            </a:pPr>
            <a:r>
              <a:rPr lang="en-US" altLang="en-US" sz="1800"/>
              <a:t>the wall?</a:t>
            </a:r>
          </a:p>
        </p:txBody>
      </p:sp>
      <p:sp>
        <p:nvSpPr>
          <p:cNvPr id="3" name="TextBox 2"/>
          <p:cNvSpPr txBox="1">
            <a:spLocks noChangeArrowheads="1"/>
          </p:cNvSpPr>
          <p:nvPr/>
        </p:nvSpPr>
        <p:spPr bwMode="auto">
          <a:xfrm>
            <a:off x="4130675" y="5562600"/>
            <a:ext cx="319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p>
        </p:txBody>
      </p:sp>
      <p:sp>
        <p:nvSpPr>
          <p:cNvPr id="41" name="TextBox 40"/>
          <p:cNvSpPr txBox="1">
            <a:spLocks noChangeArrowheads="1"/>
          </p:cNvSpPr>
          <p:nvPr/>
        </p:nvSpPr>
        <p:spPr bwMode="auto">
          <a:xfrm>
            <a:off x="5943600" y="5562600"/>
            <a:ext cx="319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p>
        </p:txBody>
      </p:sp>
      <p:sp>
        <p:nvSpPr>
          <p:cNvPr id="42" name="Text Box 32"/>
          <p:cNvSpPr txBox="1">
            <a:spLocks noChangeArrowheads="1"/>
          </p:cNvSpPr>
          <p:nvPr/>
        </p:nvSpPr>
        <p:spPr bwMode="auto">
          <a:xfrm>
            <a:off x="6416675" y="5334000"/>
            <a:ext cx="9747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t>v</a:t>
            </a:r>
            <a:r>
              <a:rPr lang="en-US" altLang="en-US" sz="2400" u="sng" baseline="30000"/>
              <a:t>2</a:t>
            </a:r>
            <a:r>
              <a:rPr lang="en-US" altLang="en-US" sz="2400"/>
              <a:t> = </a:t>
            </a:r>
            <a:r>
              <a:rPr lang="en-US" altLang="en-US" sz="2400" u="sng"/>
              <a:t>g</a:t>
            </a:r>
          </a:p>
          <a:p>
            <a:pPr eaLnBrk="1" hangingPunct="1">
              <a:spcBef>
                <a:spcPct val="0"/>
              </a:spcBef>
              <a:buFontTx/>
              <a:buNone/>
            </a:pPr>
            <a:r>
              <a:rPr lang="en-US" altLang="en-US" sz="2400"/>
              <a:t> r     </a:t>
            </a:r>
            <a:r>
              <a:rPr lang="en-US" altLang="en-US" sz="2400">
                <a:cs typeface="Arial" charset="0"/>
              </a:rPr>
              <a:t>µ</a:t>
            </a:r>
          </a:p>
        </p:txBody>
      </p:sp>
      <p:sp>
        <p:nvSpPr>
          <p:cNvPr id="4" name="TextBox 3"/>
          <p:cNvSpPr txBox="1">
            <a:spLocks noChangeArrowheads="1"/>
          </p:cNvSpPr>
          <p:nvPr/>
        </p:nvSpPr>
        <p:spPr bwMode="auto">
          <a:xfrm>
            <a:off x="6262688" y="5334000"/>
            <a:ext cx="287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r</a:t>
            </a:r>
          </a:p>
        </p:txBody>
      </p:sp>
      <p:sp>
        <p:nvSpPr>
          <p:cNvPr id="44" name="TextBox 43"/>
          <p:cNvSpPr txBox="1">
            <a:spLocks noChangeArrowheads="1"/>
          </p:cNvSpPr>
          <p:nvPr/>
        </p:nvSpPr>
        <p:spPr bwMode="auto">
          <a:xfrm>
            <a:off x="7180263" y="5334000"/>
            <a:ext cx="287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r</a:t>
            </a:r>
          </a:p>
        </p:txBody>
      </p:sp>
      <p:sp>
        <p:nvSpPr>
          <p:cNvPr id="45" name="Line 36"/>
          <p:cNvSpPr>
            <a:spLocks noChangeShapeType="1"/>
          </p:cNvSpPr>
          <p:nvPr/>
        </p:nvSpPr>
        <p:spPr bwMode="auto">
          <a:xfrm flipV="1">
            <a:off x="6248400" y="5410200"/>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37"/>
          <p:cNvSpPr>
            <a:spLocks noChangeShapeType="1"/>
          </p:cNvSpPr>
          <p:nvPr/>
        </p:nvSpPr>
        <p:spPr bwMode="auto">
          <a:xfrm flipV="1">
            <a:off x="6497638" y="5799138"/>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584531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08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08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086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08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086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086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087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08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087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9087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9087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90880"/>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9088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9088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9088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90885"/>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5908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864" grpId="0"/>
      <p:bldP spid="590865" grpId="0"/>
      <p:bldP spid="590866" grpId="0"/>
      <p:bldP spid="590867" grpId="0" animBg="1"/>
      <p:bldP spid="590868" grpId="0"/>
      <p:bldP spid="590869" grpId="0"/>
      <p:bldP spid="590874" grpId="0"/>
      <p:bldP spid="590875" grpId="0"/>
      <p:bldP spid="590876" grpId="0"/>
      <p:bldP spid="590878" grpId="0" animBg="1"/>
      <p:bldP spid="590879" grpId="0"/>
      <p:bldP spid="590880" grpId="0"/>
      <p:bldP spid="590882" grpId="0" animBg="1"/>
      <p:bldP spid="590883" grpId="0" animBg="1"/>
      <p:bldP spid="590884" grpId="0" animBg="1"/>
      <p:bldP spid="590885" grpId="0" animBg="1"/>
      <p:bldP spid="590886" grpId="0"/>
      <p:bldP spid="35" grpId="0"/>
      <p:bldP spid="36" grpId="0"/>
      <p:bldP spid="37" grpId="0" animBg="1"/>
      <p:bldP spid="38" grpId="0" animBg="1"/>
      <p:bldP spid="3" grpId="0"/>
      <p:bldP spid="41" grpId="0"/>
      <p:bldP spid="42" grpId="0"/>
      <p:bldP spid="4" grpId="0"/>
      <p:bldP spid="44" grpId="0"/>
      <p:bldP spid="45" grpId="0" animBg="1"/>
      <p:bldP spid="4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57200" y="0"/>
            <a:ext cx="8229600" cy="1143000"/>
          </a:xfrm>
        </p:spPr>
        <p:txBody>
          <a:bodyPr/>
          <a:lstStyle/>
          <a:p>
            <a:pPr eaLnBrk="1" hangingPunct="1"/>
            <a:r>
              <a:rPr lang="en-US" altLang="en-US" sz="3200" smtClean="0"/>
              <a:t>The centripetal force is what allows satellites to stay in orbit around the Earth.</a:t>
            </a:r>
          </a:p>
        </p:txBody>
      </p:sp>
      <p:sp>
        <p:nvSpPr>
          <p:cNvPr id="592899" name="Rectangle 3"/>
          <p:cNvSpPr>
            <a:spLocks noGrp="1" noChangeArrowheads="1"/>
          </p:cNvSpPr>
          <p:nvPr>
            <p:ph type="body" sz="half" idx="2"/>
          </p:nvPr>
        </p:nvSpPr>
        <p:spPr>
          <a:xfrm>
            <a:off x="5029200" y="1325563"/>
            <a:ext cx="4038600" cy="4525962"/>
          </a:xfrm>
        </p:spPr>
        <p:txBody>
          <a:bodyPr>
            <a:normAutofit lnSpcReduction="10000"/>
          </a:bodyPr>
          <a:lstStyle/>
          <a:p>
            <a:pPr eaLnBrk="1" hangingPunct="1">
              <a:lnSpc>
                <a:spcPct val="90000"/>
              </a:lnSpc>
              <a:buFontTx/>
              <a:buNone/>
            </a:pPr>
            <a:r>
              <a:rPr lang="en-US" altLang="en-US" sz="2400" smtClean="0"/>
              <a:t>This centripetal force (F</a:t>
            </a:r>
            <a:r>
              <a:rPr lang="en-US" altLang="en-US" sz="2400" baseline="-25000" smtClean="0"/>
              <a:t>c</a:t>
            </a:r>
            <a:r>
              <a:rPr lang="en-US" altLang="en-US" sz="2400" smtClean="0"/>
              <a:t>) is the gravitational force (F</a:t>
            </a:r>
            <a:r>
              <a:rPr lang="en-US" altLang="en-US" sz="2400" baseline="-25000" smtClean="0"/>
              <a:t>g</a:t>
            </a:r>
            <a:r>
              <a:rPr lang="en-US" altLang="en-US" sz="2400" smtClean="0"/>
              <a:t>) of the Earth. </a:t>
            </a:r>
            <a:r>
              <a:rPr lang="en-US" altLang="en-US" sz="2400" b="1" smtClean="0">
                <a:solidFill>
                  <a:srgbClr val="FF0000"/>
                </a:solidFill>
              </a:rPr>
              <a:t>F</a:t>
            </a:r>
            <a:r>
              <a:rPr lang="en-US" altLang="en-US" sz="2400" b="1" baseline="-25000" smtClean="0">
                <a:solidFill>
                  <a:srgbClr val="FF0000"/>
                </a:solidFill>
              </a:rPr>
              <a:t>c</a:t>
            </a:r>
            <a:r>
              <a:rPr lang="en-US" altLang="en-US" sz="2400" b="1" smtClean="0">
                <a:solidFill>
                  <a:srgbClr val="FF0000"/>
                </a:solidFill>
              </a:rPr>
              <a:t> = g</a:t>
            </a:r>
            <a:endParaRPr lang="en-US" altLang="en-US" sz="2400" b="1" baseline="-25000" smtClean="0">
              <a:solidFill>
                <a:srgbClr val="FF0000"/>
              </a:solidFill>
            </a:endParaRPr>
          </a:p>
          <a:p>
            <a:pPr eaLnBrk="1" hangingPunct="1">
              <a:lnSpc>
                <a:spcPct val="90000"/>
              </a:lnSpc>
              <a:buFontTx/>
              <a:buNone/>
            </a:pPr>
            <a:r>
              <a:rPr lang="en-US" altLang="en-US" sz="2400" smtClean="0"/>
              <a:t>The velocity of the satellite would be directed </a:t>
            </a:r>
            <a:r>
              <a:rPr lang="en-US" altLang="en-US" sz="2400" b="1" u="sng" smtClean="0">
                <a:solidFill>
                  <a:srgbClr val="FF0000"/>
                </a:solidFill>
              </a:rPr>
              <a:t>tangent</a:t>
            </a:r>
            <a:r>
              <a:rPr lang="en-US" altLang="en-US" sz="2400" smtClean="0"/>
              <a:t> to the circle at every point along its path. </a:t>
            </a:r>
          </a:p>
          <a:p>
            <a:pPr eaLnBrk="1" hangingPunct="1">
              <a:lnSpc>
                <a:spcPct val="90000"/>
              </a:lnSpc>
              <a:buFontTx/>
              <a:buNone/>
            </a:pPr>
            <a:r>
              <a:rPr lang="en-US" altLang="en-US" sz="2400" smtClean="0"/>
              <a:t>The acceleration of the satellite would be directed </a:t>
            </a:r>
            <a:r>
              <a:rPr lang="en-US" altLang="en-US" sz="2400" b="1" u="sng" smtClean="0">
                <a:solidFill>
                  <a:srgbClr val="FF0000"/>
                </a:solidFill>
              </a:rPr>
              <a:t>towards the center</a:t>
            </a:r>
            <a:r>
              <a:rPr lang="en-US" altLang="en-US" sz="2400" smtClean="0"/>
              <a:t> of the Earth.  </a:t>
            </a:r>
          </a:p>
          <a:p>
            <a:pPr eaLnBrk="1" hangingPunct="1">
              <a:lnSpc>
                <a:spcPct val="90000"/>
              </a:lnSpc>
              <a:buFontTx/>
              <a:buNone/>
            </a:pPr>
            <a:r>
              <a:rPr lang="en-US" altLang="en-US" sz="2400" smtClean="0"/>
              <a:t>Satellites are “falling in a circle” around the Earth.</a:t>
            </a:r>
          </a:p>
        </p:txBody>
      </p:sp>
      <p:pic>
        <p:nvPicPr>
          <p:cNvPr id="152580" name="Picture 4" descr="u6l4b3"/>
          <p:cNvPicPr>
            <a:picLocks noChangeAspect="1" noChangeArrowheads="1"/>
          </p:cNvPicPr>
          <p:nvPr/>
        </p:nvPicPr>
        <p:blipFill>
          <a:blip r:embed="rId3">
            <a:extLst>
              <a:ext uri="{28A0092B-C50C-407E-A947-70E740481C1C}">
                <a14:useLocalDpi xmlns:a14="http://schemas.microsoft.com/office/drawing/2010/main" val="0"/>
              </a:ext>
            </a:extLst>
          </a:blip>
          <a:srcRect b="23430"/>
          <a:stretch>
            <a:fillRect/>
          </a:stretch>
        </p:blipFill>
        <p:spPr bwMode="auto">
          <a:xfrm>
            <a:off x="228600" y="2971800"/>
            <a:ext cx="27432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1" name="Picture 5" descr="circleorb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143000"/>
            <a:ext cx="26289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2" name="Picture 6" descr="earth"/>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3954463"/>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2781300" y="1981200"/>
            <a:ext cx="1217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a:solidFill>
                  <a:srgbClr val="FF0000"/>
                </a:solidFill>
              </a:rPr>
              <a:t>g = </a:t>
            </a:r>
            <a:r>
              <a:rPr lang="en-US" altLang="en-US" sz="2400" b="1" u="sng">
                <a:solidFill>
                  <a:srgbClr val="FF0000"/>
                </a:solidFill>
              </a:rPr>
              <a:t>GM</a:t>
            </a:r>
          </a:p>
          <a:p>
            <a:pPr eaLnBrk="1" hangingPunct="1">
              <a:spcBef>
                <a:spcPct val="0"/>
              </a:spcBef>
              <a:buFontTx/>
              <a:buNone/>
            </a:pPr>
            <a:r>
              <a:rPr lang="en-US" altLang="en-US" sz="2400" b="1">
                <a:solidFill>
                  <a:srgbClr val="FF0000"/>
                </a:solidFill>
              </a:rPr>
              <a:t>        r</a:t>
            </a:r>
            <a:r>
              <a:rPr lang="en-US" altLang="en-US" sz="2400" b="1" baseline="30000">
                <a:solidFill>
                  <a:srgbClr val="FF0000"/>
                </a:solidFill>
              </a:rPr>
              <a:t>2</a:t>
            </a:r>
            <a:endParaRPr lang="en-US" altLang="en-US" sz="2400" baseline="30000"/>
          </a:p>
        </p:txBody>
      </p:sp>
    </p:spTree>
    <p:extLst>
      <p:ext uri="{BB962C8B-B14F-4D97-AF65-F5344CB8AC3E}">
        <p14:creationId xmlns:p14="http://schemas.microsoft.com/office/powerpoint/2010/main" val="32330339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28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9289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9289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928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899" grpId="0" autoUpdateAnimBg="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pPr eaLnBrk="1" hangingPunct="1">
              <a:lnSpc>
                <a:spcPct val="90000"/>
              </a:lnSpc>
              <a:buFontTx/>
              <a:buNone/>
            </a:pPr>
            <a:r>
              <a:rPr lang="en-US" altLang="en-US" sz="2400" smtClean="0"/>
              <a:t>This centripetal force (F</a:t>
            </a:r>
            <a:r>
              <a:rPr lang="en-US" altLang="en-US" sz="2400" baseline="-25000" smtClean="0"/>
              <a:t>c</a:t>
            </a:r>
            <a:r>
              <a:rPr lang="en-US" altLang="en-US" sz="2400" smtClean="0"/>
              <a:t>) is the gravitational attraction (F</a:t>
            </a:r>
            <a:r>
              <a:rPr lang="en-US" altLang="en-US" sz="2400" baseline="-25000" smtClean="0"/>
              <a:t>g</a:t>
            </a:r>
            <a:r>
              <a:rPr lang="en-US" altLang="en-US" sz="2400" smtClean="0"/>
              <a:t>) of the planet-sun system. </a:t>
            </a:r>
            <a:r>
              <a:rPr lang="en-US" altLang="en-US" sz="2400" b="1" smtClean="0">
                <a:solidFill>
                  <a:srgbClr val="FF0000"/>
                </a:solidFill>
              </a:rPr>
              <a:t>F</a:t>
            </a:r>
            <a:r>
              <a:rPr lang="en-US" altLang="en-US" sz="2400" b="1" baseline="-25000" smtClean="0">
                <a:solidFill>
                  <a:srgbClr val="FF0000"/>
                </a:solidFill>
              </a:rPr>
              <a:t>c</a:t>
            </a:r>
            <a:r>
              <a:rPr lang="en-US" altLang="en-US" sz="2400" b="1" smtClean="0">
                <a:solidFill>
                  <a:srgbClr val="FF0000"/>
                </a:solidFill>
              </a:rPr>
              <a:t> = F</a:t>
            </a:r>
            <a:r>
              <a:rPr lang="en-US" altLang="en-US" sz="2400" b="1" baseline="-25000" smtClean="0">
                <a:solidFill>
                  <a:srgbClr val="FF0000"/>
                </a:solidFill>
              </a:rPr>
              <a:t>g </a:t>
            </a:r>
          </a:p>
          <a:p>
            <a:pPr eaLnBrk="1" hangingPunct="1">
              <a:lnSpc>
                <a:spcPct val="90000"/>
              </a:lnSpc>
              <a:buFontTx/>
              <a:buNone/>
            </a:pPr>
            <a:r>
              <a:rPr lang="en-US" altLang="en-US" sz="2400" smtClean="0"/>
              <a:t>The velocity of the planet would be directed </a:t>
            </a:r>
            <a:r>
              <a:rPr lang="en-US" altLang="en-US" sz="2400" b="1" u="sng" smtClean="0">
                <a:solidFill>
                  <a:srgbClr val="FF0000"/>
                </a:solidFill>
              </a:rPr>
              <a:t>tangent</a:t>
            </a:r>
            <a:r>
              <a:rPr lang="en-US" altLang="en-US" sz="2400" smtClean="0"/>
              <a:t> to the circle at every point along its orbit. </a:t>
            </a:r>
          </a:p>
          <a:p>
            <a:pPr eaLnBrk="1" hangingPunct="1">
              <a:lnSpc>
                <a:spcPct val="90000"/>
              </a:lnSpc>
              <a:buFontTx/>
              <a:buNone/>
            </a:pPr>
            <a:r>
              <a:rPr lang="en-US" altLang="en-US" sz="2400" smtClean="0"/>
              <a:t>The acceleration of a planet would be directed </a:t>
            </a:r>
            <a:r>
              <a:rPr lang="en-US" altLang="en-US" sz="2400" b="1" u="sng" smtClean="0">
                <a:solidFill>
                  <a:srgbClr val="FF0000"/>
                </a:solidFill>
              </a:rPr>
              <a:t>towards the center</a:t>
            </a:r>
            <a:r>
              <a:rPr lang="en-US" altLang="en-US" sz="2400" smtClean="0"/>
              <a:t> of the its orbit towards the sun.  </a:t>
            </a:r>
          </a:p>
          <a:p>
            <a:endParaRPr lang="en-US" altLang="en-US" sz="2400" smtClean="0"/>
          </a:p>
        </p:txBody>
      </p:sp>
      <p:sp>
        <p:nvSpPr>
          <p:cNvPr id="153603" name="Rectangle 2"/>
          <p:cNvSpPr>
            <a:spLocks noGrp="1" noChangeArrowheads="1"/>
          </p:cNvSpPr>
          <p:nvPr>
            <p:ph type="title"/>
          </p:nvPr>
        </p:nvSpPr>
        <p:spPr>
          <a:xfrm>
            <a:off x="457200" y="152400"/>
            <a:ext cx="8229600" cy="1143000"/>
          </a:xfrm>
        </p:spPr>
        <p:txBody>
          <a:bodyPr/>
          <a:lstStyle/>
          <a:p>
            <a:pPr eaLnBrk="1" hangingPunct="1"/>
            <a:r>
              <a:rPr lang="en-US" altLang="en-US" sz="3200" smtClean="0"/>
              <a:t>The centripetal force is what allows the planets to stay in orbit around the Sun.</a:t>
            </a:r>
          </a:p>
        </p:txBody>
      </p:sp>
      <p:pic>
        <p:nvPicPr>
          <p:cNvPr id="153604" name="Picture 2" descr="http://www.skyandtelescope.com/wp-content/uploads/solar_system_Photojournal_428p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00200"/>
            <a:ext cx="40767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828800" y="3962400"/>
            <a:ext cx="15890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a:solidFill>
                  <a:srgbClr val="FF0000"/>
                </a:solidFill>
              </a:rPr>
              <a:t>F</a:t>
            </a:r>
            <a:r>
              <a:rPr lang="en-US" altLang="en-US" sz="2400" b="1" baseline="-25000">
                <a:solidFill>
                  <a:srgbClr val="FF0000"/>
                </a:solidFill>
              </a:rPr>
              <a:t>g </a:t>
            </a:r>
            <a:r>
              <a:rPr lang="en-US" altLang="en-US" sz="2400" b="1">
                <a:solidFill>
                  <a:srgbClr val="FF0000"/>
                </a:solidFill>
              </a:rPr>
              <a:t>= </a:t>
            </a:r>
            <a:r>
              <a:rPr lang="en-US" altLang="en-US" sz="2400" b="1" u="sng">
                <a:solidFill>
                  <a:srgbClr val="FF0000"/>
                </a:solidFill>
              </a:rPr>
              <a:t>GmM</a:t>
            </a:r>
          </a:p>
          <a:p>
            <a:pPr eaLnBrk="1" hangingPunct="1">
              <a:spcBef>
                <a:spcPct val="0"/>
              </a:spcBef>
              <a:buFontTx/>
              <a:buNone/>
            </a:pPr>
            <a:r>
              <a:rPr lang="en-US" altLang="en-US" sz="2400" b="1">
                <a:solidFill>
                  <a:srgbClr val="FF0000"/>
                </a:solidFill>
              </a:rPr>
              <a:t>          r</a:t>
            </a:r>
            <a:r>
              <a:rPr lang="en-US" altLang="en-US" sz="2400" b="1" baseline="30000">
                <a:solidFill>
                  <a:srgbClr val="FF0000"/>
                </a:solidFill>
              </a:rPr>
              <a:t>2</a:t>
            </a:r>
            <a:endParaRPr lang="en-US" altLang="en-US" sz="2400" baseline="30000"/>
          </a:p>
        </p:txBody>
      </p:sp>
    </p:spTree>
    <p:extLst>
      <p:ext uri="{BB962C8B-B14F-4D97-AF65-F5344CB8AC3E}">
        <p14:creationId xmlns:p14="http://schemas.microsoft.com/office/powerpoint/2010/main" val="480259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7200" y="0"/>
            <a:ext cx="8229600" cy="1143000"/>
          </a:xfrm>
        </p:spPr>
        <p:txBody>
          <a:bodyPr>
            <a:normAutofit fontScale="90000"/>
          </a:bodyPr>
          <a:lstStyle/>
          <a:p>
            <a:pPr eaLnBrk="1" hangingPunct="1"/>
            <a:r>
              <a:rPr lang="en-US" altLang="en-US" sz="3600" smtClean="0"/>
              <a:t>Roller coasters- the feeling of weightlessness and heaviness</a:t>
            </a:r>
          </a:p>
        </p:txBody>
      </p:sp>
      <p:sp>
        <p:nvSpPr>
          <p:cNvPr id="594947" name="Rectangle 3"/>
          <p:cNvSpPr>
            <a:spLocks noGrp="1" noChangeArrowheads="1"/>
          </p:cNvSpPr>
          <p:nvPr>
            <p:ph type="body" sz="half" idx="1"/>
          </p:nvPr>
        </p:nvSpPr>
        <p:spPr>
          <a:xfrm>
            <a:off x="228600" y="1325563"/>
            <a:ext cx="4038600" cy="4800600"/>
          </a:xfrm>
        </p:spPr>
        <p:txBody>
          <a:bodyPr/>
          <a:lstStyle/>
          <a:p>
            <a:pPr eaLnBrk="1" hangingPunct="1">
              <a:buFontTx/>
              <a:buNone/>
            </a:pPr>
            <a:r>
              <a:rPr lang="en-US" altLang="en-US" sz="2400" smtClean="0"/>
              <a:t>This is similar to an elevator ride.</a:t>
            </a:r>
          </a:p>
          <a:p>
            <a:pPr eaLnBrk="1" hangingPunct="1">
              <a:buFontTx/>
              <a:buNone/>
            </a:pPr>
            <a:r>
              <a:rPr lang="en-US" altLang="en-US" sz="2400" smtClean="0"/>
              <a:t>We need to first look at the forces acting on the riders. </a:t>
            </a:r>
          </a:p>
          <a:p>
            <a:pPr eaLnBrk="1" hangingPunct="1">
              <a:buFontTx/>
              <a:buNone/>
            </a:pPr>
            <a:r>
              <a:rPr lang="en-US" altLang="en-US" sz="2400" smtClean="0"/>
              <a:t> The only forces exerted upon the riders are the force of gravity and the normal force (the force of the seat pushing up on the rider). </a:t>
            </a:r>
          </a:p>
          <a:p>
            <a:pPr eaLnBrk="1" hangingPunct="1">
              <a:buFontTx/>
              <a:buNone/>
            </a:pPr>
            <a:endParaRPr lang="en-US" altLang="en-US" sz="2400" smtClean="0"/>
          </a:p>
        </p:txBody>
      </p:sp>
      <p:pic>
        <p:nvPicPr>
          <p:cNvPr id="154628" name="Picture 4" descr="rcd"/>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401763"/>
            <a:ext cx="3505200"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949" name="Text Box 5"/>
          <p:cNvSpPr txBox="1">
            <a:spLocks noChangeArrowheads="1"/>
          </p:cNvSpPr>
          <p:nvPr/>
        </p:nvSpPr>
        <p:spPr bwMode="auto">
          <a:xfrm>
            <a:off x="4495800" y="4373563"/>
            <a:ext cx="4389438"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force of gravity is at all </a:t>
            </a:r>
          </a:p>
          <a:p>
            <a:pPr eaLnBrk="1" hangingPunct="1">
              <a:spcBef>
                <a:spcPct val="0"/>
              </a:spcBef>
              <a:buFontTx/>
              <a:buNone/>
            </a:pPr>
            <a:r>
              <a:rPr lang="en-US" altLang="en-US" sz="2400"/>
              <a:t>times directed downwards and </a:t>
            </a:r>
          </a:p>
          <a:p>
            <a:pPr eaLnBrk="1" hangingPunct="1">
              <a:spcBef>
                <a:spcPct val="0"/>
              </a:spcBef>
              <a:buFontTx/>
              <a:buNone/>
            </a:pPr>
            <a:r>
              <a:rPr lang="en-US" altLang="en-US" sz="2400"/>
              <a:t>the normal force is at all times </a:t>
            </a:r>
          </a:p>
          <a:p>
            <a:pPr eaLnBrk="1" hangingPunct="1">
              <a:spcBef>
                <a:spcPct val="0"/>
              </a:spcBef>
              <a:buFontTx/>
              <a:buNone/>
            </a:pPr>
            <a:r>
              <a:rPr lang="en-US" altLang="en-US" sz="2400"/>
              <a:t>directed perpendicular to the </a:t>
            </a:r>
          </a:p>
          <a:p>
            <a:pPr eaLnBrk="1" hangingPunct="1">
              <a:spcBef>
                <a:spcPct val="0"/>
              </a:spcBef>
              <a:buFontTx/>
              <a:buNone/>
            </a:pPr>
            <a:r>
              <a:rPr lang="en-US" altLang="en-US" sz="2400"/>
              <a:t>seat of the car.</a:t>
            </a:r>
          </a:p>
        </p:txBody>
      </p:sp>
    </p:spTree>
    <p:extLst>
      <p:ext uri="{BB962C8B-B14F-4D97-AF65-F5344CB8AC3E}">
        <p14:creationId xmlns:p14="http://schemas.microsoft.com/office/powerpoint/2010/main" val="34653654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949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949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9494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4949">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94949">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94949">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9494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994" name="Picture 2" descr="rcd1"/>
          <p:cNvPicPr>
            <a:picLocks noChangeAspect="1" noChangeArrowheads="1"/>
          </p:cNvPicPr>
          <p:nvPr/>
        </p:nvPicPr>
        <p:blipFill>
          <a:blip r:embed="rId3">
            <a:extLst>
              <a:ext uri="{28A0092B-C50C-407E-A947-70E740481C1C}">
                <a14:useLocalDpi xmlns:a14="http://schemas.microsoft.com/office/drawing/2010/main" val="0"/>
              </a:ext>
            </a:extLst>
          </a:blip>
          <a:srcRect l="58653" t="60408" r="22897" b="13776"/>
          <a:stretch>
            <a:fillRect/>
          </a:stretch>
        </p:blipFill>
        <p:spPr bwMode="auto">
          <a:xfrm>
            <a:off x="5338763" y="3200400"/>
            <a:ext cx="1462087"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Picture 3" descr="rc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52400"/>
            <a:ext cx="3505200"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6996" name="Picture 4" descr="rcd1"/>
          <p:cNvPicPr>
            <a:picLocks noChangeAspect="1" noChangeArrowheads="1"/>
          </p:cNvPicPr>
          <p:nvPr/>
        </p:nvPicPr>
        <p:blipFill>
          <a:blip r:embed="rId3">
            <a:extLst>
              <a:ext uri="{28A0092B-C50C-407E-A947-70E740481C1C}">
                <a14:useLocalDpi xmlns:a14="http://schemas.microsoft.com/office/drawing/2010/main" val="0"/>
              </a:ext>
            </a:extLst>
          </a:blip>
          <a:srcRect l="4808" r="76863" b="64082"/>
          <a:stretch>
            <a:fillRect/>
          </a:stretch>
        </p:blipFill>
        <p:spPr bwMode="auto">
          <a:xfrm>
            <a:off x="766763" y="2971800"/>
            <a:ext cx="145256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6997" name="Text Box 5"/>
          <p:cNvSpPr txBox="1">
            <a:spLocks noChangeArrowheads="1"/>
          </p:cNvSpPr>
          <p:nvPr/>
        </p:nvSpPr>
        <p:spPr bwMode="auto">
          <a:xfrm>
            <a:off x="842963" y="5105400"/>
            <a:ext cx="32702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F</a:t>
            </a:r>
            <a:r>
              <a:rPr lang="en-US" altLang="en-US" sz="2400" baseline="-25000"/>
              <a:t>N</a:t>
            </a:r>
            <a:r>
              <a:rPr lang="en-US" altLang="en-US" sz="2400"/>
              <a:t> is greater than F</a:t>
            </a:r>
            <a:r>
              <a:rPr lang="en-US" altLang="en-US" sz="2400" baseline="-25000"/>
              <a:t>g</a:t>
            </a:r>
            <a:r>
              <a:rPr lang="en-US" altLang="en-US" sz="2400"/>
              <a:t> – </a:t>
            </a:r>
          </a:p>
          <a:p>
            <a:pPr eaLnBrk="1" hangingPunct="1">
              <a:spcBef>
                <a:spcPct val="0"/>
              </a:spcBef>
              <a:buFontTx/>
              <a:buNone/>
            </a:pPr>
            <a:r>
              <a:rPr lang="en-US" altLang="en-US" sz="2400"/>
              <a:t>feeling of heaviness</a:t>
            </a:r>
          </a:p>
        </p:txBody>
      </p:sp>
      <p:sp>
        <p:nvSpPr>
          <p:cNvPr id="596998" name="Text Box 6"/>
          <p:cNvSpPr txBox="1">
            <a:spLocks noChangeArrowheads="1"/>
          </p:cNvSpPr>
          <p:nvPr/>
        </p:nvSpPr>
        <p:spPr bwMode="auto">
          <a:xfrm>
            <a:off x="5414963" y="5105400"/>
            <a:ext cx="35766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F</a:t>
            </a:r>
            <a:r>
              <a:rPr lang="en-US" altLang="en-US" sz="2400" baseline="-25000"/>
              <a:t>N</a:t>
            </a:r>
            <a:r>
              <a:rPr lang="en-US" altLang="en-US" sz="2400"/>
              <a:t> is less than F</a:t>
            </a:r>
            <a:r>
              <a:rPr lang="en-US" altLang="en-US" sz="2400" baseline="-25000"/>
              <a:t>g</a:t>
            </a:r>
            <a:r>
              <a:rPr lang="en-US" altLang="en-US" sz="2400"/>
              <a:t> – </a:t>
            </a:r>
          </a:p>
          <a:p>
            <a:pPr eaLnBrk="1" hangingPunct="1">
              <a:spcBef>
                <a:spcPct val="0"/>
              </a:spcBef>
              <a:buFontTx/>
              <a:buNone/>
            </a:pPr>
            <a:r>
              <a:rPr lang="en-US" altLang="en-US" sz="2400"/>
              <a:t>feeling of weightlessness</a:t>
            </a:r>
          </a:p>
        </p:txBody>
      </p:sp>
      <p:cxnSp>
        <p:nvCxnSpPr>
          <p:cNvPr id="3" name="Straight Arrow Connector 2"/>
          <p:cNvCxnSpPr/>
          <p:nvPr/>
        </p:nvCxnSpPr>
        <p:spPr>
          <a:xfrm flipV="1">
            <a:off x="2971800" y="3159125"/>
            <a:ext cx="0" cy="100330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981325" y="4162425"/>
            <a:ext cx="0" cy="485775"/>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a:spLocks noChangeArrowheads="1"/>
          </p:cNvSpPr>
          <p:nvPr/>
        </p:nvSpPr>
        <p:spPr bwMode="auto">
          <a:xfrm>
            <a:off x="3048000" y="3159125"/>
            <a:ext cx="4365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F</a:t>
            </a:r>
            <a:r>
              <a:rPr lang="en-US" altLang="en-US" sz="1800" baseline="-25000" dirty="0"/>
              <a:t>N</a:t>
            </a:r>
          </a:p>
        </p:txBody>
      </p:sp>
      <p:sp>
        <p:nvSpPr>
          <p:cNvPr id="12" name="TextBox 11"/>
          <p:cNvSpPr txBox="1">
            <a:spLocks noChangeArrowheads="1"/>
          </p:cNvSpPr>
          <p:nvPr/>
        </p:nvSpPr>
        <p:spPr bwMode="auto">
          <a:xfrm>
            <a:off x="3048000" y="4419600"/>
            <a:ext cx="411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g</a:t>
            </a:r>
          </a:p>
        </p:txBody>
      </p:sp>
      <p:sp>
        <p:nvSpPr>
          <p:cNvPr id="6" name="TextBox 5"/>
          <p:cNvSpPr txBox="1">
            <a:spLocks noChangeArrowheads="1"/>
          </p:cNvSpPr>
          <p:nvPr/>
        </p:nvSpPr>
        <p:spPr bwMode="auto">
          <a:xfrm>
            <a:off x="1184275" y="4789488"/>
            <a:ext cx="2284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u="sng">
                <a:solidFill>
                  <a:srgbClr val="FF0000"/>
                </a:solidFill>
              </a:rPr>
              <a:t>BOTTOM OF LOOP</a:t>
            </a:r>
          </a:p>
        </p:txBody>
      </p:sp>
      <p:cxnSp>
        <p:nvCxnSpPr>
          <p:cNvPr id="14" name="Straight Arrow Connector 13"/>
          <p:cNvCxnSpPr/>
          <p:nvPr/>
        </p:nvCxnSpPr>
        <p:spPr>
          <a:xfrm>
            <a:off x="7467600" y="3686175"/>
            <a:ext cx="0" cy="327025"/>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7772400" y="3686175"/>
            <a:ext cx="0" cy="50323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a:spLocks noChangeArrowheads="1"/>
          </p:cNvSpPr>
          <p:nvPr/>
        </p:nvSpPr>
        <p:spPr bwMode="auto">
          <a:xfrm>
            <a:off x="7031038" y="3927475"/>
            <a:ext cx="4365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N</a:t>
            </a:r>
          </a:p>
        </p:txBody>
      </p:sp>
      <p:sp>
        <p:nvSpPr>
          <p:cNvPr id="20" name="TextBox 19"/>
          <p:cNvSpPr txBox="1">
            <a:spLocks noChangeArrowheads="1"/>
          </p:cNvSpPr>
          <p:nvPr/>
        </p:nvSpPr>
        <p:spPr bwMode="auto">
          <a:xfrm>
            <a:off x="7818438" y="4094163"/>
            <a:ext cx="411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g</a:t>
            </a:r>
          </a:p>
        </p:txBody>
      </p:sp>
      <p:sp>
        <p:nvSpPr>
          <p:cNvPr id="21" name="TextBox 20"/>
          <p:cNvSpPr txBox="1">
            <a:spLocks noChangeArrowheads="1"/>
          </p:cNvSpPr>
          <p:nvPr/>
        </p:nvSpPr>
        <p:spPr bwMode="auto">
          <a:xfrm>
            <a:off x="5792788" y="4800600"/>
            <a:ext cx="17541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u="sng">
                <a:solidFill>
                  <a:srgbClr val="FF0000"/>
                </a:solidFill>
              </a:rPr>
              <a:t>TOP OF LOOP</a:t>
            </a:r>
          </a:p>
        </p:txBody>
      </p:sp>
    </p:spTree>
    <p:extLst>
      <p:ext uri="{BB962C8B-B14F-4D97-AF65-F5344CB8AC3E}">
        <p14:creationId xmlns:p14="http://schemas.microsoft.com/office/powerpoint/2010/main" val="37939687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9699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69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9699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969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997" grpId="0"/>
      <p:bldP spid="596998" grpId="0"/>
      <p:bldP spid="5" grpId="0"/>
      <p:bldP spid="12" grpId="0"/>
      <p:bldP spid="6"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aplusphysics.com/courses/regents/circmotion/images/rollercoasterbotto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828800"/>
            <a:ext cx="348456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5" name="Picture 4" descr="http://aplusphysics.com/courses/regents/circmotion/images/rollercoasterto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98638"/>
            <a:ext cx="3505200"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550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0"/>
            <a:ext cx="6954838" cy="343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3550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2400"/>
            <a:ext cx="5882959"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1853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7162800" cy="2601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22578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3636"/>
            <a:ext cx="5479482" cy="6691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101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7467600" cy="338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07882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Text Box 2"/>
          <p:cNvSpPr txBox="1">
            <a:spLocks noChangeArrowheads="1"/>
          </p:cNvSpPr>
          <p:nvPr/>
        </p:nvSpPr>
        <p:spPr bwMode="auto">
          <a:xfrm>
            <a:off x="4343400" y="5181600"/>
            <a:ext cx="20288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 mv</a:t>
            </a:r>
            <a:r>
              <a:rPr lang="en-US" altLang="en-US" sz="2400" baseline="30000">
                <a:cs typeface="Arial" charset="0"/>
              </a:rPr>
              <a:t>2 </a:t>
            </a:r>
            <a:r>
              <a:rPr lang="en-US" altLang="en-US" sz="2400">
                <a:cs typeface="Arial" charset="0"/>
              </a:rPr>
              <a:t>= </a:t>
            </a:r>
            <a:r>
              <a:rPr lang="en-US" altLang="en-US" sz="2400" u="sng">
                <a:cs typeface="Arial" charset="0"/>
              </a:rPr>
              <a:t>GmM</a:t>
            </a:r>
            <a:endParaRPr lang="en-US" altLang="en-US" sz="2400" baseline="-25000">
              <a:cs typeface="Arial" charset="0"/>
            </a:endParaRPr>
          </a:p>
          <a:p>
            <a:pPr eaLnBrk="1" hangingPunct="1">
              <a:spcBef>
                <a:spcPct val="0"/>
              </a:spcBef>
              <a:buFontTx/>
              <a:buNone/>
            </a:pPr>
            <a:r>
              <a:rPr lang="en-US" altLang="en-US" sz="2400">
                <a:cs typeface="Arial" charset="0"/>
              </a:rPr>
              <a:t>                r</a:t>
            </a:r>
            <a:endParaRPr lang="en-US" altLang="en-US" sz="2400" baseline="30000">
              <a:cs typeface="Arial" charset="0"/>
            </a:endParaRPr>
          </a:p>
        </p:txBody>
      </p:sp>
      <p:sp>
        <p:nvSpPr>
          <p:cNvPr id="605187" name="Text Box 3"/>
          <p:cNvSpPr txBox="1">
            <a:spLocks noChangeArrowheads="1"/>
          </p:cNvSpPr>
          <p:nvPr/>
        </p:nvSpPr>
        <p:spPr bwMode="auto">
          <a:xfrm>
            <a:off x="2286000" y="5181600"/>
            <a:ext cx="19700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r</a:t>
            </a:r>
            <a:r>
              <a:rPr lang="en-US" altLang="en-US" sz="2400" u="sng">
                <a:cs typeface="Arial" charset="0"/>
              </a:rPr>
              <a:t>mv</a:t>
            </a:r>
            <a:r>
              <a:rPr lang="en-US" altLang="en-US" sz="2400" baseline="30000">
                <a:cs typeface="Arial" charset="0"/>
              </a:rPr>
              <a:t>2 </a:t>
            </a:r>
            <a:r>
              <a:rPr lang="en-US" altLang="en-US" sz="2400">
                <a:cs typeface="Arial" charset="0"/>
              </a:rPr>
              <a:t>= </a:t>
            </a:r>
            <a:r>
              <a:rPr lang="en-US" altLang="en-US" sz="2400" u="sng">
                <a:cs typeface="Arial" charset="0"/>
              </a:rPr>
              <a:t>GmM</a:t>
            </a:r>
            <a:r>
              <a:rPr lang="en-US" altLang="en-US" sz="2400">
                <a:cs typeface="Arial" charset="0"/>
              </a:rPr>
              <a:t>r</a:t>
            </a:r>
            <a:endParaRPr lang="en-US" altLang="en-US" sz="2400" baseline="-25000">
              <a:cs typeface="Arial" charset="0"/>
            </a:endParaRPr>
          </a:p>
          <a:p>
            <a:pPr eaLnBrk="1" hangingPunct="1">
              <a:spcBef>
                <a:spcPct val="0"/>
              </a:spcBef>
              <a:buFontTx/>
              <a:buNone/>
            </a:pPr>
            <a:r>
              <a:rPr lang="en-US" altLang="en-US" sz="2400">
                <a:cs typeface="Arial" charset="0"/>
              </a:rPr>
              <a:t>  r           r</a:t>
            </a:r>
            <a:r>
              <a:rPr lang="en-US" altLang="en-US" sz="2400" baseline="30000">
                <a:cs typeface="Arial" charset="0"/>
              </a:rPr>
              <a:t>2</a:t>
            </a:r>
          </a:p>
        </p:txBody>
      </p:sp>
      <p:pic>
        <p:nvPicPr>
          <p:cNvPr id="166916" name="Picture 4" descr="Earth-Orbiting-S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14400"/>
            <a:ext cx="292417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7" name="Text Box 5"/>
          <p:cNvSpPr txBox="1">
            <a:spLocks noChangeArrowheads="1"/>
          </p:cNvSpPr>
          <p:nvPr/>
        </p:nvSpPr>
        <p:spPr bwMode="auto">
          <a:xfrm>
            <a:off x="3581400" y="228600"/>
            <a:ext cx="5611813"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The Earth revolves around the sun in a nearly</a:t>
            </a:r>
          </a:p>
          <a:p>
            <a:pPr eaLnBrk="1" hangingPunct="1">
              <a:spcBef>
                <a:spcPct val="0"/>
              </a:spcBef>
              <a:buFontTx/>
              <a:buNone/>
            </a:pPr>
            <a:r>
              <a:rPr lang="en-US" altLang="en-US" sz="2000"/>
              <a:t>circular orbit; it’s average distance from the Sun </a:t>
            </a:r>
          </a:p>
          <a:p>
            <a:pPr eaLnBrk="1" hangingPunct="1">
              <a:spcBef>
                <a:spcPct val="0"/>
              </a:spcBef>
              <a:buFontTx/>
              <a:buNone/>
            </a:pPr>
            <a:r>
              <a:rPr lang="en-US" altLang="en-US" sz="2000"/>
              <a:t>is about 1.5 x 10</a:t>
            </a:r>
            <a:r>
              <a:rPr lang="en-US" altLang="en-US" sz="2000" baseline="30000"/>
              <a:t>8</a:t>
            </a:r>
            <a:r>
              <a:rPr lang="en-US" altLang="en-US" sz="2000"/>
              <a:t> km.  Find the speed at which</a:t>
            </a:r>
          </a:p>
          <a:p>
            <a:pPr eaLnBrk="1" hangingPunct="1">
              <a:spcBef>
                <a:spcPct val="0"/>
              </a:spcBef>
              <a:buFontTx/>
              <a:buNone/>
            </a:pPr>
            <a:r>
              <a:rPr lang="en-US" altLang="en-US" sz="2000"/>
              <a:t>the Earth orbits around the sun.</a:t>
            </a:r>
          </a:p>
          <a:p>
            <a:pPr eaLnBrk="1" hangingPunct="1">
              <a:spcBef>
                <a:spcPct val="0"/>
              </a:spcBef>
              <a:buFontTx/>
              <a:buNone/>
            </a:pPr>
            <a:endParaRPr lang="en-US" altLang="en-US" sz="2000"/>
          </a:p>
          <a:p>
            <a:pPr eaLnBrk="1" hangingPunct="1">
              <a:spcBef>
                <a:spcPct val="0"/>
              </a:spcBef>
              <a:buFontTx/>
              <a:buNone/>
            </a:pPr>
            <a:r>
              <a:rPr lang="en-US" altLang="en-US" sz="2000"/>
              <a:t>Mass</a:t>
            </a:r>
            <a:r>
              <a:rPr lang="en-US" altLang="en-US" sz="2000" baseline="-25000"/>
              <a:t>Earth</a:t>
            </a:r>
            <a:r>
              <a:rPr lang="en-US" altLang="en-US" sz="2000"/>
              <a:t> = 6.0 x 10</a:t>
            </a:r>
            <a:r>
              <a:rPr lang="en-US" altLang="en-US" sz="2000" baseline="30000"/>
              <a:t>24</a:t>
            </a:r>
            <a:r>
              <a:rPr lang="en-US" altLang="en-US" sz="2000"/>
              <a:t> kg</a:t>
            </a:r>
          </a:p>
          <a:p>
            <a:pPr eaLnBrk="1" hangingPunct="1">
              <a:spcBef>
                <a:spcPct val="0"/>
              </a:spcBef>
              <a:buFontTx/>
              <a:buNone/>
            </a:pPr>
            <a:r>
              <a:rPr lang="en-US" altLang="en-US" sz="2000"/>
              <a:t>Mass</a:t>
            </a:r>
            <a:r>
              <a:rPr lang="en-US" altLang="en-US" sz="2000" baseline="-25000"/>
              <a:t>Sun</a:t>
            </a:r>
            <a:r>
              <a:rPr lang="en-US" altLang="en-US" sz="2000"/>
              <a:t> = 2.0 × 10</a:t>
            </a:r>
            <a:r>
              <a:rPr lang="en-US" altLang="en-US" sz="2000" baseline="30000"/>
              <a:t>30</a:t>
            </a:r>
            <a:r>
              <a:rPr lang="en-US" altLang="en-US" sz="2000"/>
              <a:t> kg</a:t>
            </a:r>
          </a:p>
        </p:txBody>
      </p:sp>
      <p:sp>
        <p:nvSpPr>
          <p:cNvPr id="605190" name="Text Box 6"/>
          <p:cNvSpPr txBox="1">
            <a:spLocks noChangeArrowheads="1"/>
          </p:cNvSpPr>
          <p:nvPr/>
        </p:nvSpPr>
        <p:spPr bwMode="auto">
          <a:xfrm>
            <a:off x="4800600" y="2590800"/>
            <a:ext cx="1192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 F</a:t>
            </a:r>
            <a:r>
              <a:rPr lang="en-US" altLang="en-US" sz="2400" baseline="-25000">
                <a:cs typeface="Arial" charset="0"/>
              </a:rPr>
              <a:t>c</a:t>
            </a:r>
          </a:p>
        </p:txBody>
      </p:sp>
      <p:sp>
        <p:nvSpPr>
          <p:cNvPr id="605191" name="Text Box 7"/>
          <p:cNvSpPr txBox="1">
            <a:spLocks noChangeArrowheads="1"/>
          </p:cNvSpPr>
          <p:nvPr/>
        </p:nvSpPr>
        <p:spPr bwMode="auto">
          <a:xfrm>
            <a:off x="4800600" y="3124200"/>
            <a:ext cx="1203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 F</a:t>
            </a:r>
            <a:r>
              <a:rPr lang="en-US" altLang="en-US" sz="2400" baseline="-25000">
                <a:cs typeface="Arial" charset="0"/>
              </a:rPr>
              <a:t>g</a:t>
            </a:r>
          </a:p>
        </p:txBody>
      </p:sp>
      <p:sp>
        <p:nvSpPr>
          <p:cNvPr id="605192" name="Text Box 8"/>
          <p:cNvSpPr txBox="1">
            <a:spLocks noChangeArrowheads="1"/>
          </p:cNvSpPr>
          <p:nvPr/>
        </p:nvSpPr>
        <p:spPr bwMode="auto">
          <a:xfrm>
            <a:off x="4876800" y="3733800"/>
            <a:ext cx="1116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F</a:t>
            </a:r>
            <a:r>
              <a:rPr lang="en-US" altLang="en-US" sz="2400" baseline="-25000">
                <a:cs typeface="Arial" charset="0"/>
              </a:rPr>
              <a:t>c</a:t>
            </a:r>
            <a:r>
              <a:rPr lang="en-US" altLang="en-US" sz="2400">
                <a:cs typeface="Arial" charset="0"/>
              </a:rPr>
              <a:t> = F</a:t>
            </a:r>
            <a:r>
              <a:rPr lang="en-US" altLang="en-US" sz="2400" baseline="-25000">
                <a:cs typeface="Arial" charset="0"/>
              </a:rPr>
              <a:t>g</a:t>
            </a:r>
          </a:p>
        </p:txBody>
      </p:sp>
      <p:sp>
        <p:nvSpPr>
          <p:cNvPr id="605193" name="Text Box 9"/>
          <p:cNvSpPr txBox="1">
            <a:spLocks noChangeArrowheads="1"/>
          </p:cNvSpPr>
          <p:nvPr/>
        </p:nvSpPr>
        <p:spPr bwMode="auto">
          <a:xfrm>
            <a:off x="6096000" y="3048000"/>
            <a:ext cx="2597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Gravitational Force btw </a:t>
            </a:r>
          </a:p>
          <a:p>
            <a:pPr eaLnBrk="1" hangingPunct="1">
              <a:spcBef>
                <a:spcPct val="0"/>
              </a:spcBef>
              <a:buFontTx/>
              <a:buNone/>
            </a:pPr>
            <a:r>
              <a:rPr lang="en-US" altLang="en-US" sz="1800"/>
              <a:t>the Earth and the Sun</a:t>
            </a:r>
          </a:p>
        </p:txBody>
      </p:sp>
      <p:sp>
        <p:nvSpPr>
          <p:cNvPr id="605194" name="Text Box 10"/>
          <p:cNvSpPr txBox="1">
            <a:spLocks noChangeArrowheads="1"/>
          </p:cNvSpPr>
          <p:nvPr/>
        </p:nvSpPr>
        <p:spPr bwMode="auto">
          <a:xfrm>
            <a:off x="4648200" y="4267200"/>
            <a:ext cx="1766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u="sng">
                <a:cs typeface="Arial" charset="0"/>
              </a:rPr>
              <a:t>mv</a:t>
            </a:r>
            <a:r>
              <a:rPr lang="en-US" altLang="en-US" sz="2400" baseline="30000">
                <a:cs typeface="Arial" charset="0"/>
              </a:rPr>
              <a:t>2 </a:t>
            </a:r>
            <a:r>
              <a:rPr lang="en-US" altLang="en-US" sz="2400">
                <a:cs typeface="Arial" charset="0"/>
              </a:rPr>
              <a:t>= </a:t>
            </a:r>
            <a:r>
              <a:rPr lang="en-US" altLang="en-US" sz="2400" u="sng">
                <a:cs typeface="Arial" charset="0"/>
              </a:rPr>
              <a:t>GmM</a:t>
            </a:r>
            <a:endParaRPr lang="en-US" altLang="en-US" sz="2400" u="sng" baseline="-25000">
              <a:cs typeface="Arial" charset="0"/>
            </a:endParaRPr>
          </a:p>
          <a:p>
            <a:pPr eaLnBrk="1" hangingPunct="1">
              <a:spcBef>
                <a:spcPct val="0"/>
              </a:spcBef>
              <a:buFontTx/>
              <a:buNone/>
            </a:pPr>
            <a:r>
              <a:rPr lang="en-US" altLang="en-US" sz="2400">
                <a:cs typeface="Arial" charset="0"/>
              </a:rPr>
              <a:t>  r           r</a:t>
            </a:r>
            <a:r>
              <a:rPr lang="en-US" altLang="en-US" sz="2400" baseline="30000">
                <a:cs typeface="Arial" charset="0"/>
              </a:rPr>
              <a:t>2</a:t>
            </a:r>
          </a:p>
        </p:txBody>
      </p:sp>
      <p:sp>
        <p:nvSpPr>
          <p:cNvPr id="605195" name="Line 11"/>
          <p:cNvSpPr>
            <a:spLocks noChangeShapeType="1"/>
          </p:cNvSpPr>
          <p:nvPr/>
        </p:nvSpPr>
        <p:spPr bwMode="auto">
          <a:xfrm flipV="1">
            <a:off x="2362200" y="51816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196" name="Line 12"/>
          <p:cNvSpPr>
            <a:spLocks noChangeShapeType="1"/>
          </p:cNvSpPr>
          <p:nvPr/>
        </p:nvSpPr>
        <p:spPr bwMode="auto">
          <a:xfrm flipV="1">
            <a:off x="2514600" y="55626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197" name="Line 13"/>
          <p:cNvSpPr>
            <a:spLocks noChangeShapeType="1"/>
          </p:cNvSpPr>
          <p:nvPr/>
        </p:nvSpPr>
        <p:spPr bwMode="auto">
          <a:xfrm flipV="1">
            <a:off x="4038600" y="52578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198" name="Line 14"/>
          <p:cNvSpPr>
            <a:spLocks noChangeShapeType="1"/>
          </p:cNvSpPr>
          <p:nvPr/>
        </p:nvSpPr>
        <p:spPr bwMode="auto">
          <a:xfrm flipV="1">
            <a:off x="3657600" y="55626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6927" name="Text Box 15"/>
          <p:cNvSpPr txBox="1">
            <a:spLocks noChangeArrowheads="1"/>
          </p:cNvSpPr>
          <p:nvPr/>
        </p:nvSpPr>
        <p:spPr bwMode="auto">
          <a:xfrm>
            <a:off x="4724400" y="5562600"/>
            <a:ext cx="43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m</a:t>
            </a:r>
          </a:p>
        </p:txBody>
      </p:sp>
      <p:sp>
        <p:nvSpPr>
          <p:cNvPr id="166928" name="Text Box 16"/>
          <p:cNvSpPr txBox="1">
            <a:spLocks noChangeArrowheads="1"/>
          </p:cNvSpPr>
          <p:nvPr/>
        </p:nvSpPr>
        <p:spPr bwMode="auto">
          <a:xfrm>
            <a:off x="5867400" y="5562600"/>
            <a:ext cx="43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m</a:t>
            </a:r>
          </a:p>
        </p:txBody>
      </p:sp>
      <p:sp>
        <p:nvSpPr>
          <p:cNvPr id="166929" name="Line 17"/>
          <p:cNvSpPr>
            <a:spLocks noChangeShapeType="1"/>
          </p:cNvSpPr>
          <p:nvPr/>
        </p:nvSpPr>
        <p:spPr bwMode="auto">
          <a:xfrm>
            <a:off x="4648200" y="55626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202" name="Line 18"/>
          <p:cNvSpPr>
            <a:spLocks noChangeShapeType="1"/>
          </p:cNvSpPr>
          <p:nvPr/>
        </p:nvSpPr>
        <p:spPr bwMode="auto">
          <a:xfrm flipV="1">
            <a:off x="4800600" y="52578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203" name="Line 19"/>
          <p:cNvSpPr>
            <a:spLocks noChangeShapeType="1"/>
          </p:cNvSpPr>
          <p:nvPr/>
        </p:nvSpPr>
        <p:spPr bwMode="auto">
          <a:xfrm flipV="1">
            <a:off x="4876800" y="56388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204" name="Line 20"/>
          <p:cNvSpPr>
            <a:spLocks noChangeShapeType="1"/>
          </p:cNvSpPr>
          <p:nvPr/>
        </p:nvSpPr>
        <p:spPr bwMode="auto">
          <a:xfrm flipV="1">
            <a:off x="5791200" y="52578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205" name="Line 21"/>
          <p:cNvSpPr>
            <a:spLocks noChangeShapeType="1"/>
          </p:cNvSpPr>
          <p:nvPr/>
        </p:nvSpPr>
        <p:spPr bwMode="auto">
          <a:xfrm flipV="1">
            <a:off x="6019800" y="5562600"/>
            <a:ext cx="152400" cy="381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5206" name="Text Box 22"/>
          <p:cNvSpPr txBox="1">
            <a:spLocks noChangeArrowheads="1"/>
          </p:cNvSpPr>
          <p:nvPr/>
        </p:nvSpPr>
        <p:spPr bwMode="auto">
          <a:xfrm>
            <a:off x="6400800" y="5257800"/>
            <a:ext cx="13160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 v</a:t>
            </a:r>
            <a:r>
              <a:rPr lang="en-US" altLang="en-US" sz="2000" baseline="30000"/>
              <a:t>2</a:t>
            </a:r>
            <a:r>
              <a:rPr lang="en-US" altLang="en-US" sz="2000"/>
              <a:t> = </a:t>
            </a:r>
            <a:r>
              <a:rPr lang="en-US" altLang="en-US" sz="2000" u="sng"/>
              <a:t>GM</a:t>
            </a:r>
          </a:p>
          <a:p>
            <a:pPr eaLnBrk="1" hangingPunct="1">
              <a:spcBef>
                <a:spcPct val="0"/>
              </a:spcBef>
              <a:buFontTx/>
              <a:buNone/>
            </a:pPr>
            <a:r>
              <a:rPr lang="en-US" altLang="en-US" sz="2000"/>
              <a:t>             r</a:t>
            </a:r>
          </a:p>
        </p:txBody>
      </p:sp>
    </p:spTree>
    <p:extLst>
      <p:ext uri="{BB962C8B-B14F-4D97-AF65-F5344CB8AC3E}">
        <p14:creationId xmlns:p14="http://schemas.microsoft.com/office/powerpoint/2010/main" val="4068520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5190"/>
                                        </p:tgtEl>
                                        <p:attrNameLst>
                                          <p:attrName>style.visibility</p:attrName>
                                        </p:attrNameLst>
                                      </p:cBhvr>
                                      <p:to>
                                        <p:strVal val="visible"/>
                                      </p:to>
                                    </p:set>
                                    <p:animEffect transition="in" filter="blinds(horizontal)">
                                      <p:cBhvr>
                                        <p:cTn id="7" dur="500"/>
                                        <p:tgtEl>
                                          <p:spTgt spid="6051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05191"/>
                                        </p:tgtEl>
                                        <p:attrNameLst>
                                          <p:attrName>style.visibility</p:attrName>
                                        </p:attrNameLst>
                                      </p:cBhvr>
                                      <p:to>
                                        <p:strVal val="visible"/>
                                      </p:to>
                                    </p:set>
                                  </p:childTnLst>
                                </p:cTn>
                              </p:par>
                            </p:childTnLst>
                          </p:cTn>
                        </p:par>
                        <p:par>
                          <p:cTn id="12" fill="hold" nodeType="afterGroup">
                            <p:stCondLst>
                              <p:cond delay="500"/>
                            </p:stCondLst>
                            <p:childTnLst>
                              <p:par>
                                <p:cTn id="13" presetID="1" presetClass="entr" presetSubtype="0" fill="hold" grpId="0" nodeType="afterEffect">
                                  <p:stCondLst>
                                    <p:cond delay="0"/>
                                  </p:stCondLst>
                                  <p:childTnLst>
                                    <p:set>
                                      <p:cBhvr>
                                        <p:cTn id="14" dur="1" fill="hold">
                                          <p:stCondLst>
                                            <p:cond delay="499"/>
                                          </p:stCondLst>
                                        </p:cTn>
                                        <p:tgtEl>
                                          <p:spTgt spid="60519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519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0519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0518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05195"/>
                                        </p:tgtEl>
                                        <p:attrNameLst>
                                          <p:attrName>style.visibility</p:attrName>
                                        </p:attrNameLst>
                                      </p:cBhvr>
                                      <p:to>
                                        <p:strVal val="visible"/>
                                      </p:to>
                                    </p:set>
                                  </p:childTnLst>
                                </p:cTn>
                              </p:par>
                            </p:childTnLst>
                          </p:cTn>
                        </p:par>
                        <p:par>
                          <p:cTn id="31" fill="hold" nodeType="afterGroup">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605196"/>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499"/>
                                          </p:stCondLst>
                                        </p:cTn>
                                        <p:tgtEl>
                                          <p:spTgt spid="605198"/>
                                        </p:tgtEl>
                                        <p:attrNameLst>
                                          <p:attrName>style.visibility</p:attrName>
                                        </p:attrNameLst>
                                      </p:cBhvr>
                                      <p:to>
                                        <p:strVal val="visible"/>
                                      </p:to>
                                    </p:set>
                                  </p:childTnLst>
                                </p:cTn>
                              </p:par>
                            </p:childTnLst>
                          </p:cTn>
                        </p:par>
                        <p:par>
                          <p:cTn id="38" fill="hold" nodeType="afterGroup">
                            <p:stCondLst>
                              <p:cond delay="500"/>
                            </p:stCondLst>
                            <p:childTnLst>
                              <p:par>
                                <p:cTn id="39" presetID="1" presetClass="entr" presetSubtype="0" fill="hold" grpId="0" nodeType="afterEffect">
                                  <p:stCondLst>
                                    <p:cond delay="0"/>
                                  </p:stCondLst>
                                  <p:childTnLst>
                                    <p:set>
                                      <p:cBhvr>
                                        <p:cTn id="40" dur="1" fill="hold">
                                          <p:stCondLst>
                                            <p:cond delay="499"/>
                                          </p:stCondLst>
                                        </p:cTn>
                                        <p:tgtEl>
                                          <p:spTgt spid="60519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60518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605202"/>
                                        </p:tgtEl>
                                        <p:attrNameLst>
                                          <p:attrName>style.visibility</p:attrName>
                                        </p:attrNameLst>
                                      </p:cBhvr>
                                      <p:to>
                                        <p:strVal val="visible"/>
                                      </p:to>
                                    </p:set>
                                  </p:childTnLst>
                                </p:cTn>
                              </p:par>
                            </p:childTnLst>
                          </p:cTn>
                        </p:par>
                        <p:par>
                          <p:cTn id="49" fill="hold" nodeType="afterGroup">
                            <p:stCondLst>
                              <p:cond delay="500"/>
                            </p:stCondLst>
                            <p:childTnLst>
                              <p:par>
                                <p:cTn id="50" presetID="1" presetClass="entr" presetSubtype="0" fill="hold" grpId="0" nodeType="afterEffect">
                                  <p:stCondLst>
                                    <p:cond delay="0"/>
                                  </p:stCondLst>
                                  <p:childTnLst>
                                    <p:set>
                                      <p:cBhvr>
                                        <p:cTn id="51" dur="1" fill="hold">
                                          <p:stCondLst>
                                            <p:cond delay="499"/>
                                          </p:stCondLst>
                                        </p:cTn>
                                        <p:tgtEl>
                                          <p:spTgt spid="605203"/>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605204"/>
                                        </p:tgtEl>
                                        <p:attrNameLst>
                                          <p:attrName>style.visibility</p:attrName>
                                        </p:attrNameLst>
                                      </p:cBhvr>
                                      <p:to>
                                        <p:strVal val="visible"/>
                                      </p:to>
                                    </p:set>
                                  </p:childTnLst>
                                </p:cTn>
                              </p:par>
                            </p:childTnLst>
                          </p:cTn>
                        </p:par>
                        <p:par>
                          <p:cTn id="56" fill="hold" nodeType="afterGroup">
                            <p:stCondLst>
                              <p:cond delay="500"/>
                            </p:stCondLst>
                            <p:childTnLst>
                              <p:par>
                                <p:cTn id="57" presetID="1" presetClass="entr" presetSubtype="0" fill="hold" grpId="0" nodeType="afterEffect">
                                  <p:stCondLst>
                                    <p:cond delay="0"/>
                                  </p:stCondLst>
                                  <p:childTnLst>
                                    <p:set>
                                      <p:cBhvr>
                                        <p:cTn id="58" dur="1" fill="hold">
                                          <p:stCondLst>
                                            <p:cond delay="499"/>
                                          </p:stCondLst>
                                        </p:cTn>
                                        <p:tgtEl>
                                          <p:spTgt spid="605205"/>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605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6" grpId="0" autoUpdateAnimBg="0"/>
      <p:bldP spid="605187" grpId="0" autoUpdateAnimBg="0"/>
      <p:bldP spid="605190" grpId="0" autoUpdateAnimBg="0"/>
      <p:bldP spid="605191" grpId="0" autoUpdateAnimBg="0"/>
      <p:bldP spid="605192" grpId="0" autoUpdateAnimBg="0"/>
      <p:bldP spid="605193" grpId="0" autoUpdateAnimBg="0"/>
      <p:bldP spid="605194" grpId="0" autoUpdateAnimBg="0"/>
      <p:bldP spid="605195" grpId="0" animBg="1"/>
      <p:bldP spid="605196" grpId="0" animBg="1"/>
      <p:bldP spid="605197" grpId="0" animBg="1"/>
      <p:bldP spid="605198" grpId="0" animBg="1"/>
      <p:bldP spid="605202" grpId="0" animBg="1"/>
      <p:bldP spid="605203" grpId="0" animBg="1"/>
      <p:bldP spid="605204" grpId="0" animBg="1"/>
      <p:bldP spid="605205" grpId="0" animBg="1"/>
      <p:bldP spid="605206"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Text Box 2"/>
          <p:cNvSpPr txBox="1">
            <a:spLocks noChangeArrowheads="1"/>
          </p:cNvSpPr>
          <p:nvPr/>
        </p:nvSpPr>
        <p:spPr bwMode="auto">
          <a:xfrm>
            <a:off x="3048000" y="1447800"/>
            <a:ext cx="56403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2 </a:t>
            </a:r>
            <a:r>
              <a:rPr lang="en-US" altLang="en-US" sz="2400">
                <a:cs typeface="Arial" charset="0"/>
              </a:rPr>
              <a:t>= </a:t>
            </a:r>
            <a:r>
              <a:rPr lang="en-US" altLang="en-US" sz="2400" u="sng"/>
              <a:t>6.67 x 10</a:t>
            </a:r>
            <a:r>
              <a:rPr lang="en-US" altLang="en-US" sz="2400" u="sng" baseline="30000"/>
              <a:t>-11</a:t>
            </a:r>
            <a:r>
              <a:rPr lang="en-US" altLang="en-US" sz="2400" u="sng"/>
              <a:t> kg m</a:t>
            </a:r>
            <a:r>
              <a:rPr lang="en-US" altLang="en-US" sz="2400" u="sng" baseline="30000"/>
              <a:t>2</a:t>
            </a:r>
            <a:r>
              <a:rPr lang="en-US" altLang="en-US" sz="2400" u="sng"/>
              <a:t>/s</a:t>
            </a:r>
            <a:r>
              <a:rPr lang="en-US" altLang="en-US" sz="2400" u="sng" baseline="30000"/>
              <a:t>2  </a:t>
            </a:r>
            <a:r>
              <a:rPr lang="en-US" altLang="en-US" sz="2400" u="sng"/>
              <a:t>(2.0 x 10 </a:t>
            </a:r>
            <a:r>
              <a:rPr lang="en-US" altLang="en-US" sz="2400" u="sng" baseline="30000"/>
              <a:t>30</a:t>
            </a:r>
            <a:r>
              <a:rPr lang="en-US" altLang="en-US" sz="2400" u="sng"/>
              <a:t> kg)</a:t>
            </a:r>
          </a:p>
          <a:p>
            <a:pPr eaLnBrk="1" hangingPunct="1">
              <a:spcBef>
                <a:spcPct val="0"/>
              </a:spcBef>
              <a:buFontTx/>
              <a:buNone/>
            </a:pPr>
            <a:r>
              <a:rPr lang="en-US" altLang="en-US" sz="2400"/>
              <a:t>                             1.5 x 10</a:t>
            </a:r>
            <a:r>
              <a:rPr lang="en-US" altLang="en-US" sz="2400" baseline="30000"/>
              <a:t>11</a:t>
            </a:r>
            <a:r>
              <a:rPr lang="en-US" altLang="en-US" sz="2400"/>
              <a:t> m </a:t>
            </a:r>
          </a:p>
        </p:txBody>
      </p:sp>
      <p:sp>
        <p:nvSpPr>
          <p:cNvPr id="607235" name="Text Box 3"/>
          <p:cNvSpPr txBox="1">
            <a:spLocks noChangeArrowheads="1"/>
          </p:cNvSpPr>
          <p:nvPr/>
        </p:nvSpPr>
        <p:spPr bwMode="auto">
          <a:xfrm>
            <a:off x="3048000" y="2362200"/>
            <a:ext cx="2935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2 </a:t>
            </a:r>
            <a:r>
              <a:rPr lang="en-US" altLang="en-US" sz="2400">
                <a:cs typeface="Arial" charset="0"/>
              </a:rPr>
              <a:t>= 8.89 x 10</a:t>
            </a:r>
            <a:r>
              <a:rPr lang="en-US" altLang="en-US" sz="2400" baseline="30000">
                <a:cs typeface="Arial" charset="0"/>
              </a:rPr>
              <a:t>8</a:t>
            </a:r>
            <a:r>
              <a:rPr lang="en-US" altLang="en-US" sz="2400">
                <a:cs typeface="Arial" charset="0"/>
              </a:rPr>
              <a:t> m</a:t>
            </a:r>
            <a:r>
              <a:rPr lang="en-US" altLang="en-US" sz="2400" baseline="30000">
                <a:cs typeface="Arial" charset="0"/>
              </a:rPr>
              <a:t>2</a:t>
            </a:r>
            <a:r>
              <a:rPr lang="en-US" altLang="en-US" sz="2400">
                <a:cs typeface="Arial" charset="0"/>
              </a:rPr>
              <a:t>/s</a:t>
            </a:r>
            <a:r>
              <a:rPr lang="en-US" altLang="en-US" sz="2400" baseline="30000">
                <a:cs typeface="Arial" charset="0"/>
              </a:rPr>
              <a:t>2</a:t>
            </a:r>
          </a:p>
        </p:txBody>
      </p:sp>
      <p:sp>
        <p:nvSpPr>
          <p:cNvPr id="607236" name="Text Box 4"/>
          <p:cNvSpPr txBox="1">
            <a:spLocks noChangeArrowheads="1"/>
          </p:cNvSpPr>
          <p:nvPr/>
        </p:nvSpPr>
        <p:spPr bwMode="auto">
          <a:xfrm>
            <a:off x="3048000" y="3048000"/>
            <a:ext cx="2163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v</a:t>
            </a:r>
            <a:r>
              <a:rPr lang="en-US" altLang="en-US" sz="2400" baseline="30000">
                <a:cs typeface="Arial" charset="0"/>
              </a:rPr>
              <a:t> </a:t>
            </a:r>
            <a:r>
              <a:rPr lang="en-US" altLang="en-US" sz="2400">
                <a:cs typeface="Arial" charset="0"/>
              </a:rPr>
              <a:t>= 29,822 m/s</a:t>
            </a:r>
          </a:p>
        </p:txBody>
      </p:sp>
      <p:sp>
        <p:nvSpPr>
          <p:cNvPr id="607237" name="Text Box 5"/>
          <p:cNvSpPr txBox="1">
            <a:spLocks noChangeArrowheads="1"/>
          </p:cNvSpPr>
          <p:nvPr/>
        </p:nvSpPr>
        <p:spPr bwMode="auto">
          <a:xfrm>
            <a:off x="4648200" y="561975"/>
            <a:ext cx="15478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 v</a:t>
            </a:r>
            <a:r>
              <a:rPr lang="en-US" altLang="en-US" sz="2400" baseline="30000"/>
              <a:t>2</a:t>
            </a:r>
            <a:r>
              <a:rPr lang="en-US" altLang="en-US" sz="2400"/>
              <a:t> = </a:t>
            </a:r>
            <a:r>
              <a:rPr lang="en-US" altLang="en-US" sz="2400" u="sng"/>
              <a:t>GM</a:t>
            </a:r>
          </a:p>
          <a:p>
            <a:pPr eaLnBrk="1" hangingPunct="1">
              <a:spcBef>
                <a:spcPct val="0"/>
              </a:spcBef>
              <a:buFontTx/>
              <a:buNone/>
            </a:pPr>
            <a:r>
              <a:rPr lang="en-US" altLang="en-US" sz="2400"/>
              <a:t>             r</a:t>
            </a:r>
          </a:p>
        </p:txBody>
      </p:sp>
    </p:spTree>
    <p:extLst>
      <p:ext uri="{BB962C8B-B14F-4D97-AF65-F5344CB8AC3E}">
        <p14:creationId xmlns:p14="http://schemas.microsoft.com/office/powerpoint/2010/main" val="1077760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72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723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723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7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4" grpId="0" autoUpdateAnimBg="0"/>
      <p:bldP spid="607235" grpId="0" autoUpdateAnimBg="0"/>
      <p:bldP spid="607236" grpId="0" autoUpdateAnimBg="0"/>
      <p:bldP spid="607237"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199" y="76200"/>
            <a:ext cx="5484157" cy="678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3834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76200"/>
            <a:ext cx="7248525" cy="2947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8283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52400"/>
            <a:ext cx="5260619" cy="6379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8152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391400" cy="3275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3275013"/>
            <a:ext cx="6043613" cy="55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603625"/>
            <a:ext cx="4995863"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263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76200"/>
            <a:ext cx="5527226" cy="678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0735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75"/>
            <a:ext cx="7086600" cy="273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8901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200"/>
            <a:ext cx="559484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7013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52400"/>
            <a:ext cx="7539038" cy="272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5547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76200"/>
            <a:ext cx="5518697" cy="678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9139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body" idx="1"/>
          </p:nvPr>
        </p:nvSpPr>
        <p:spPr>
          <a:xfrm>
            <a:off x="4495800" y="1828800"/>
            <a:ext cx="4191000" cy="2209800"/>
          </a:xfrm>
        </p:spPr>
        <p:txBody>
          <a:bodyPr/>
          <a:lstStyle/>
          <a:p>
            <a:pPr eaLnBrk="1" hangingPunct="1">
              <a:buFontTx/>
              <a:buNone/>
            </a:pPr>
            <a:r>
              <a:rPr lang="en-US" altLang="en-US" sz="1800" b="1" smtClean="0"/>
              <a:t>For satellites in circular orbits, the "acceleration due to gravity" supplies the necessary centripetal acceleration to maintain its orbit.</a:t>
            </a:r>
          </a:p>
          <a:p>
            <a:pPr eaLnBrk="1" hangingPunct="1">
              <a:buFontTx/>
              <a:buNone/>
            </a:pPr>
            <a:r>
              <a:rPr lang="en-US" altLang="en-US" sz="1800" b="1" smtClean="0"/>
              <a:t>The speed of a satellite in a circular orbit is constant</a:t>
            </a:r>
          </a:p>
        </p:txBody>
      </p:sp>
      <p:pic>
        <p:nvPicPr>
          <p:cNvPr id="168963" name="Picture 3" descr="circleorbit"/>
          <p:cNvPicPr>
            <a:picLocks noChangeAspect="1" noChangeArrowheads="1"/>
          </p:cNvPicPr>
          <p:nvPr/>
        </p:nvPicPr>
        <p:blipFill>
          <a:blip r:embed="rId3">
            <a:extLst>
              <a:ext uri="{28A0092B-C50C-407E-A947-70E740481C1C}">
                <a14:useLocalDpi xmlns:a14="http://schemas.microsoft.com/office/drawing/2010/main" val="0"/>
              </a:ext>
            </a:extLst>
          </a:blip>
          <a:srcRect l="8772" r="8772"/>
          <a:stretch>
            <a:fillRect/>
          </a:stretch>
        </p:blipFill>
        <p:spPr bwMode="auto">
          <a:xfrm>
            <a:off x="457200" y="1524000"/>
            <a:ext cx="3581400"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Text Box 4"/>
          <p:cNvSpPr txBox="1">
            <a:spLocks noChangeArrowheads="1"/>
          </p:cNvSpPr>
          <p:nvPr/>
        </p:nvSpPr>
        <p:spPr bwMode="auto">
          <a:xfrm>
            <a:off x="3581400" y="228600"/>
            <a:ext cx="51577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What is the minimum velocity needed to </a:t>
            </a:r>
          </a:p>
          <a:p>
            <a:pPr eaLnBrk="1" hangingPunct="1">
              <a:spcBef>
                <a:spcPct val="0"/>
              </a:spcBef>
              <a:buFontTx/>
              <a:buNone/>
            </a:pPr>
            <a:r>
              <a:rPr lang="en-US" altLang="en-US" sz="2000"/>
              <a:t>maintain a satellite’s circular orbit around </a:t>
            </a:r>
          </a:p>
          <a:p>
            <a:pPr eaLnBrk="1" hangingPunct="1">
              <a:spcBef>
                <a:spcPct val="0"/>
              </a:spcBef>
              <a:buFontTx/>
              <a:buNone/>
            </a:pPr>
            <a:r>
              <a:rPr lang="en-US" altLang="en-US" sz="2000"/>
              <a:t>the earth if it is located at a height of 500 km</a:t>
            </a:r>
          </a:p>
          <a:p>
            <a:pPr eaLnBrk="1" hangingPunct="1">
              <a:spcBef>
                <a:spcPct val="0"/>
              </a:spcBef>
              <a:buFontTx/>
              <a:buNone/>
            </a:pPr>
            <a:r>
              <a:rPr lang="en-US" altLang="en-US" sz="2000"/>
              <a:t>(500,000 m) above the surface of the Earth.</a:t>
            </a:r>
          </a:p>
        </p:txBody>
      </p:sp>
    </p:spTree>
    <p:extLst>
      <p:ext uri="{BB962C8B-B14F-4D97-AF65-F5344CB8AC3E}">
        <p14:creationId xmlns:p14="http://schemas.microsoft.com/office/powerpoint/2010/main" val="22736006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590800"/>
            <a:ext cx="6645275"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Rectangle 3"/>
          <p:cNvSpPr>
            <a:spLocks noGrp="1" noChangeArrowheads="1"/>
          </p:cNvSpPr>
          <p:nvPr>
            <p:ph type="title"/>
          </p:nvPr>
        </p:nvSpPr>
        <p:spPr>
          <a:xfrm>
            <a:off x="457200" y="685800"/>
            <a:ext cx="8229600" cy="1143000"/>
          </a:xfrm>
        </p:spPr>
        <p:txBody>
          <a:bodyPr>
            <a:normAutofit fontScale="90000"/>
          </a:bodyPr>
          <a:lstStyle/>
          <a:p>
            <a:pPr eaLnBrk="1" hangingPunct="1"/>
            <a:r>
              <a:rPr lang="en-US" altLang="en-US" sz="2800" smtClean="0"/>
              <a:t>Determine the value of the centripetal force acting on the women flying the airplane when she is at the top of the loop.  Does she feel lighter or heavier than normal at this position?  Explain.</a:t>
            </a:r>
          </a:p>
        </p:txBody>
      </p:sp>
    </p:spTree>
    <p:extLst>
      <p:ext uri="{BB962C8B-B14F-4D97-AF65-F5344CB8AC3E}">
        <p14:creationId xmlns:p14="http://schemas.microsoft.com/office/powerpoint/2010/main" val="1208011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1406</Words>
  <Application>Microsoft Office PowerPoint</Application>
  <PresentationFormat>On-screen Show (4:3)</PresentationFormat>
  <Paragraphs>246</Paragraphs>
  <Slides>37</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Circular Motion</vt:lpstr>
      <vt:lpstr>Uniform Circular Motion- UCM</vt:lpstr>
      <vt:lpstr>Centripetal Acceleration</vt:lpstr>
      <vt:lpstr>A 900-kg car moving at 10 m/s takes a turn around a circle with a radius of 25 m. Determine the acceleration of the car.</vt:lpstr>
      <vt:lpstr>If there’s an acceleration doesn’t that mean there must be a force?  Remember Newton’s 2nd?</vt:lpstr>
      <vt:lpstr>PowerPoint Presentation</vt:lpstr>
      <vt:lpstr>PowerPoint Presentation</vt:lpstr>
      <vt:lpstr>What if there was no force?  The string breaks…</vt:lpstr>
      <vt:lpstr>Shot put and hammer throwers use centripetal acceleration to gain speed then when they release the object it moves outward tangent to the circle.</vt:lpstr>
      <vt:lpstr>If the centripetal force is ALWAYS directed inward then why do you get forced in the opposite direction during turns?</vt:lpstr>
      <vt:lpstr>PowerPoint Presentation</vt:lpstr>
      <vt:lpstr>PowerPoint Presentation</vt:lpstr>
      <vt:lpstr>Amusement parks have several rides that show this fictitious force.</vt:lpstr>
      <vt:lpstr>PowerPoint Presentation</vt:lpstr>
      <vt:lpstr>The centripetal force is what allows satellites to stay in orbit around the Earth.</vt:lpstr>
      <vt:lpstr>The centripetal force is what allows the planets to stay in orbit around the Sun.</vt:lpstr>
      <vt:lpstr>Roller coasters- the feeling of weightlessness and heaviness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Determine the value of the centripetal force acting on the women flying the airplane when she is at the top of the loop.  Does she feel lighter or heavier than normal at this position?  Explain.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Circular Motion</dc:title>
  <dc:creator>Marcy Maskulinski</dc:creator>
  <cp:lastModifiedBy>Randall, Richard</cp:lastModifiedBy>
  <cp:revision>3</cp:revision>
  <dcterms:created xsi:type="dcterms:W3CDTF">2015-12-21T17:16:14Z</dcterms:created>
  <dcterms:modified xsi:type="dcterms:W3CDTF">2016-09-16T20:51:23Z</dcterms:modified>
</cp:coreProperties>
</file>