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328" r:id="rId19"/>
    <p:sldId id="273" r:id="rId20"/>
    <p:sldId id="329" r:id="rId21"/>
    <p:sldId id="274" r:id="rId22"/>
    <p:sldId id="330" r:id="rId23"/>
    <p:sldId id="275" r:id="rId24"/>
    <p:sldId id="331" r:id="rId25"/>
    <p:sldId id="276" r:id="rId26"/>
    <p:sldId id="332"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23" r:id="rId69"/>
    <p:sldId id="318" r:id="rId70"/>
    <p:sldId id="324" r:id="rId71"/>
    <p:sldId id="319" r:id="rId72"/>
    <p:sldId id="325" r:id="rId73"/>
    <p:sldId id="320" r:id="rId74"/>
    <p:sldId id="326" r:id="rId75"/>
    <p:sldId id="321" r:id="rId76"/>
    <p:sldId id="327" r:id="rId77"/>
    <p:sldId id="322"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85" d="100"/>
          <a:sy n="85" d="100"/>
        </p:scale>
        <p:origin x="-72" y="-396"/>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6ED01A-DD9E-474F-BD21-879D77A11226}" type="datetimeFigureOut">
              <a:rPr lang="en-US" smtClean="0"/>
              <a:t>9/16/2016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8A80B3-104D-461A-9451-F6C7220F7DE9}" type="slidenum">
              <a:rPr lang="en-US" smtClean="0"/>
              <a:t>‹#›</a:t>
            </a:fld>
            <a:endParaRPr lang="en-US"/>
          </a:p>
        </p:txBody>
      </p:sp>
    </p:spTree>
    <p:extLst>
      <p:ext uri="{BB962C8B-B14F-4D97-AF65-F5344CB8AC3E}">
        <p14:creationId xmlns:p14="http://schemas.microsoft.com/office/powerpoint/2010/main" val="1524970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A305E08-2658-4D26-80C4-2DBEA2D674F0}" type="slidenum">
              <a:rPr lang="en-US" altLang="en-US" smtClean="0"/>
              <a:pPr eaLnBrk="1" hangingPunct="1">
                <a:spcBef>
                  <a:spcPct val="0"/>
                </a:spcBef>
              </a:pPr>
              <a:t>2</a:t>
            </a:fld>
            <a:endParaRPr lang="en-US" altLang="en-US" smtClean="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DD582B2-ACA2-4058-A56B-F1F90C18E8AF}" type="slidenum">
              <a:rPr lang="en-US" altLang="en-US" smtClean="0"/>
              <a:pPr eaLnBrk="1" hangingPunct="1">
                <a:spcBef>
                  <a:spcPct val="0"/>
                </a:spcBef>
              </a:pPr>
              <a:t>5</a:t>
            </a:fld>
            <a:endParaRPr lang="en-US" altLang="en-US" smtClean="0"/>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EE2C8C2-27DE-4320-AED2-C3B5372B1670}" type="slidenum">
              <a:rPr lang="en-US" altLang="en-US" smtClean="0"/>
              <a:pPr eaLnBrk="1" hangingPunct="1">
                <a:spcBef>
                  <a:spcPct val="0"/>
                </a:spcBef>
              </a:pPr>
              <a:t>6</a:t>
            </a:fld>
            <a:endParaRPr lang="en-US" altLang="en-US" smtClean="0"/>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9DF9042-5EF7-4B8E-9A23-15219672BE2B}" type="slidenum">
              <a:rPr lang="en-US" altLang="en-US" smtClean="0"/>
              <a:pPr eaLnBrk="1" hangingPunct="1">
                <a:spcBef>
                  <a:spcPct val="0"/>
                </a:spcBef>
              </a:pPr>
              <a:t>7</a:t>
            </a:fld>
            <a:endParaRPr lang="en-US" altLang="en-US" smtClean="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42DD891-7FC4-4F5A-8725-6C456B948370}" type="slidenum">
              <a:rPr lang="en-US" altLang="en-US" smtClean="0"/>
              <a:pPr eaLnBrk="1" hangingPunct="1">
                <a:spcBef>
                  <a:spcPct val="0"/>
                </a:spcBef>
              </a:pPr>
              <a:t>8</a:t>
            </a:fld>
            <a:endParaRPr lang="en-US" altLang="en-US" smtClean="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E4D4563-4053-4A16-847F-FB068C35F54E}" type="slidenum">
              <a:rPr lang="en-US" altLang="en-US" smtClean="0"/>
              <a:pPr eaLnBrk="1" hangingPunct="1">
                <a:spcBef>
                  <a:spcPct val="0"/>
                </a:spcBef>
              </a:pPr>
              <a:t>9</a:t>
            </a:fld>
            <a:endParaRPr lang="en-US" altLang="en-US" smtClean="0"/>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0474B6A-1429-4D0A-AD1F-3EBB0353FC40}" type="slidenum">
              <a:rPr lang="en-US" altLang="en-US" smtClean="0"/>
              <a:pPr eaLnBrk="1" hangingPunct="1">
                <a:spcBef>
                  <a:spcPct val="0"/>
                </a:spcBef>
              </a:pPr>
              <a:t>10</a:t>
            </a:fld>
            <a:endParaRPr lang="en-US" altLang="en-US" smtClean="0"/>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60D0CCC-88AA-42A0-8817-C2A191417F88}" type="slidenum">
              <a:rPr lang="en-US" altLang="en-US" smtClean="0"/>
              <a:pPr eaLnBrk="1" hangingPunct="1">
                <a:spcBef>
                  <a:spcPct val="0"/>
                </a:spcBef>
              </a:pPr>
              <a:t>11</a:t>
            </a:fld>
            <a:endParaRPr lang="en-US" altLang="en-US" smtClean="0"/>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E2B7A07-F632-4100-B900-EFBCDDE876CF}" type="slidenum">
              <a:rPr lang="en-US" altLang="en-US" smtClean="0"/>
              <a:pPr eaLnBrk="1" hangingPunct="1">
                <a:spcBef>
                  <a:spcPct val="0"/>
                </a:spcBef>
              </a:pPr>
              <a:t>12</a:t>
            </a:fld>
            <a:endParaRPr lang="en-US" altLang="en-US" smtClean="0"/>
          </a:p>
        </p:txBody>
      </p:sp>
      <p:sp>
        <p:nvSpPr>
          <p:cNvPr id="228355" name="Rectangle 2"/>
          <p:cNvSpPr>
            <a:spLocks noGrp="1" noRot="1" noChangeAspect="1" noChangeArrowheads="1" noTextEdit="1"/>
          </p:cNvSpPr>
          <p:nvPr>
            <p:ph type="sldImg"/>
          </p:nvPr>
        </p:nvSpPr>
        <p:spPr>
          <a:ln/>
        </p:spPr>
      </p:sp>
      <p:sp>
        <p:nvSpPr>
          <p:cNvPr id="2283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7441739-3246-437D-B366-882FF748D316}" type="slidenum">
              <a:rPr lang="en-US" altLang="en-US" smtClean="0"/>
              <a:pPr eaLnBrk="1" hangingPunct="1">
                <a:spcBef>
                  <a:spcPct val="0"/>
                </a:spcBef>
              </a:pPr>
              <a:t>13</a:t>
            </a:fld>
            <a:endParaRPr lang="en-US" altLang="en-US" smtClean="0"/>
          </a:p>
        </p:txBody>
      </p:sp>
      <p:sp>
        <p:nvSpPr>
          <p:cNvPr id="229379" name="Rectangle 2"/>
          <p:cNvSpPr>
            <a:spLocks noGrp="1" noRot="1" noChangeAspect="1" noChangeArrowheads="1" noTextEdit="1"/>
          </p:cNvSpPr>
          <p:nvPr>
            <p:ph type="sldImg"/>
          </p:nvPr>
        </p:nvSpPr>
        <p:spPr>
          <a:ln/>
        </p:spPr>
      </p:sp>
      <p:sp>
        <p:nvSpPr>
          <p:cNvPr id="2293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1DE39D3-2A17-448A-8B34-2F2B6E2C2EC6}" type="slidenum">
              <a:rPr lang="en-US" altLang="en-US" smtClean="0"/>
              <a:pPr eaLnBrk="1" hangingPunct="1">
                <a:spcBef>
                  <a:spcPct val="0"/>
                </a:spcBef>
              </a:pPr>
              <a:t>14</a:t>
            </a:fld>
            <a:endParaRPr lang="en-US" altLang="en-US" smtClean="0"/>
          </a:p>
        </p:txBody>
      </p:sp>
      <p:sp>
        <p:nvSpPr>
          <p:cNvPr id="230403" name="Rectangle 2"/>
          <p:cNvSpPr>
            <a:spLocks noGrp="1" noRot="1" noChangeAspect="1" noChangeArrowheads="1" noTextEdit="1"/>
          </p:cNvSpPr>
          <p:nvPr>
            <p:ph type="sldImg"/>
          </p:nvPr>
        </p:nvSpPr>
        <p:spPr>
          <a:ln/>
        </p:spPr>
      </p:sp>
      <p:sp>
        <p:nvSpPr>
          <p:cNvPr id="2304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46A234E-62F5-448A-8462-C349AB5A2BAD}" type="slidenum">
              <a:rPr lang="en-US" altLang="en-US" smtClean="0"/>
              <a:pPr eaLnBrk="1" hangingPunct="1">
                <a:spcBef>
                  <a:spcPct val="0"/>
                </a:spcBef>
              </a:pPr>
              <a:t>15</a:t>
            </a:fld>
            <a:endParaRPr lang="en-US" altLang="en-US" smtClean="0"/>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CE31382-DFFB-4CE6-997F-0DCEF4AD72F0}" type="slidenum">
              <a:rPr lang="en-US" altLang="en-US" smtClean="0"/>
              <a:pPr eaLnBrk="1" hangingPunct="1">
                <a:spcBef>
                  <a:spcPct val="0"/>
                </a:spcBef>
              </a:pPr>
              <a:t>16</a:t>
            </a:fld>
            <a:endParaRPr lang="en-US" altLang="en-US" smtClean="0"/>
          </a:p>
        </p:txBody>
      </p:sp>
      <p:sp>
        <p:nvSpPr>
          <p:cNvPr id="232451" name="Rectangle 2"/>
          <p:cNvSpPr>
            <a:spLocks noGrp="1" noRot="1" noChangeAspect="1" noChangeArrowheads="1" noTextEdit="1"/>
          </p:cNvSpPr>
          <p:nvPr>
            <p:ph type="sldImg"/>
          </p:nvPr>
        </p:nvSpPr>
        <p:spPr>
          <a:ln/>
        </p:spPr>
      </p:sp>
      <p:sp>
        <p:nvSpPr>
          <p:cNvPr id="2324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383765B-A986-4485-BE3A-7A57387F9D1D}" type="slidenum">
              <a:rPr lang="en-US" altLang="en-US" smtClean="0"/>
              <a:pPr eaLnBrk="1" hangingPunct="1">
                <a:spcBef>
                  <a:spcPct val="0"/>
                </a:spcBef>
              </a:pPr>
              <a:t>17</a:t>
            </a:fld>
            <a:endParaRPr lang="en-US" altLang="en-US" smtClean="0"/>
          </a:p>
        </p:txBody>
      </p:sp>
      <p:sp>
        <p:nvSpPr>
          <p:cNvPr id="242691" name="Rectangle 2"/>
          <p:cNvSpPr>
            <a:spLocks noGrp="1" noRot="1" noChangeAspect="1" noChangeArrowheads="1" noTextEdit="1"/>
          </p:cNvSpPr>
          <p:nvPr>
            <p:ph type="sldImg"/>
          </p:nvPr>
        </p:nvSpPr>
        <p:spPr>
          <a:ln/>
        </p:spPr>
      </p:sp>
      <p:sp>
        <p:nvSpPr>
          <p:cNvPr id="2426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72A63C1-61C4-4161-83BD-6720C85335A0}" type="slidenum">
              <a:rPr lang="en-US" altLang="en-US" smtClean="0"/>
              <a:pPr eaLnBrk="1" hangingPunct="1">
                <a:spcBef>
                  <a:spcPct val="0"/>
                </a:spcBef>
              </a:pPr>
              <a:t>19</a:t>
            </a:fld>
            <a:endParaRPr lang="en-US" altLang="en-US" smtClean="0"/>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F02BFC8-1575-4610-9B43-BF2518DFB061}" type="slidenum">
              <a:rPr lang="en-US" altLang="en-US" smtClean="0"/>
              <a:pPr eaLnBrk="1" hangingPunct="1">
                <a:spcBef>
                  <a:spcPct val="0"/>
                </a:spcBef>
              </a:pPr>
              <a:t>21</a:t>
            </a:fld>
            <a:endParaRPr lang="en-US" altLang="en-US" smtClean="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D1C5BD2-6581-4BBF-BB0B-461ECD612199}" type="slidenum">
              <a:rPr lang="en-US" altLang="en-US" smtClean="0"/>
              <a:pPr eaLnBrk="1" hangingPunct="1">
                <a:spcBef>
                  <a:spcPct val="0"/>
                </a:spcBef>
              </a:pPr>
              <a:t>23</a:t>
            </a:fld>
            <a:endParaRPr lang="en-US" altLang="en-US" smtClean="0"/>
          </a:p>
        </p:txBody>
      </p:sp>
      <p:sp>
        <p:nvSpPr>
          <p:cNvPr id="245763" name="Rectangle 2"/>
          <p:cNvSpPr>
            <a:spLocks noGrp="1" noRot="1" noChangeAspect="1" noChangeArrowheads="1" noTextEdit="1"/>
          </p:cNvSpPr>
          <p:nvPr>
            <p:ph type="sldImg"/>
          </p:nvPr>
        </p:nvSpPr>
        <p:spPr>
          <a:ln/>
        </p:spPr>
      </p:sp>
      <p:sp>
        <p:nvSpPr>
          <p:cNvPr id="2457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8C3B490D-337A-4E96-BA40-F21252B5052A}" type="slidenum">
              <a:rPr lang="en-US" altLang="en-US" smtClean="0"/>
              <a:pPr eaLnBrk="1" hangingPunct="1">
                <a:spcBef>
                  <a:spcPct val="0"/>
                </a:spcBef>
              </a:pPr>
              <a:t>25</a:t>
            </a:fld>
            <a:endParaRPr lang="en-US" altLang="en-US" smtClean="0"/>
          </a:p>
        </p:txBody>
      </p:sp>
      <p:sp>
        <p:nvSpPr>
          <p:cNvPr id="249859" name="Rectangle 2"/>
          <p:cNvSpPr>
            <a:spLocks noGrp="1" noRot="1" noChangeAspect="1" noChangeArrowheads="1" noTextEdit="1"/>
          </p:cNvSpPr>
          <p:nvPr>
            <p:ph type="sldImg"/>
          </p:nvPr>
        </p:nvSpPr>
        <p:spPr>
          <a:ln/>
        </p:spPr>
      </p:sp>
      <p:sp>
        <p:nvSpPr>
          <p:cNvPr id="2498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CB4F61D-04B2-4F9E-8DD7-82CB8A5204B5}" type="slidenum">
              <a:rPr lang="en-US" altLang="en-US" smtClean="0"/>
              <a:pPr eaLnBrk="1" hangingPunct="1">
                <a:spcBef>
                  <a:spcPct val="0"/>
                </a:spcBef>
              </a:pPr>
              <a:t>27</a:t>
            </a:fld>
            <a:endParaRPr lang="en-US" altLang="en-US" smtClean="0"/>
          </a:p>
        </p:txBody>
      </p:sp>
      <p:sp>
        <p:nvSpPr>
          <p:cNvPr id="250883" name="Rectangle 2"/>
          <p:cNvSpPr>
            <a:spLocks noGrp="1" noRot="1" noChangeAspect="1" noChangeArrowheads="1" noTextEdit="1"/>
          </p:cNvSpPr>
          <p:nvPr>
            <p:ph type="sldImg"/>
          </p:nvPr>
        </p:nvSpPr>
        <p:spPr>
          <a:ln/>
        </p:spPr>
      </p:sp>
      <p:sp>
        <p:nvSpPr>
          <p:cNvPr id="2508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2A20EF11-B0D3-4242-BA6B-C50A458D411B}" type="slidenum">
              <a:rPr lang="en-US" altLang="en-US" smtClean="0"/>
              <a:pPr eaLnBrk="1" hangingPunct="1">
                <a:spcBef>
                  <a:spcPct val="0"/>
                </a:spcBef>
              </a:pPr>
              <a:t>28</a:t>
            </a:fld>
            <a:endParaRPr lang="en-US" altLang="en-US" smtClean="0"/>
          </a:p>
        </p:txBody>
      </p:sp>
      <p:sp>
        <p:nvSpPr>
          <p:cNvPr id="251907" name="Rectangle 2"/>
          <p:cNvSpPr>
            <a:spLocks noGrp="1" noRot="1" noChangeAspect="1" noChangeArrowheads="1" noTextEdit="1"/>
          </p:cNvSpPr>
          <p:nvPr>
            <p:ph type="sldImg"/>
          </p:nvPr>
        </p:nvSpPr>
        <p:spPr>
          <a:ln/>
        </p:spPr>
      </p:sp>
      <p:sp>
        <p:nvSpPr>
          <p:cNvPr id="2519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A2AC2F7-1AF4-4AE2-9E99-672923116B7F}" type="slidenum">
              <a:rPr lang="en-US" altLang="en-US" smtClean="0"/>
              <a:pPr eaLnBrk="1" hangingPunct="1">
                <a:spcBef>
                  <a:spcPct val="0"/>
                </a:spcBef>
              </a:pPr>
              <a:t>29</a:t>
            </a:fld>
            <a:endParaRPr lang="en-US" altLang="en-US" smtClean="0"/>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6829295-1D9D-4325-BCB8-90425924D9CD}" type="slidenum">
              <a:rPr lang="en-US" altLang="en-US" smtClean="0"/>
              <a:pPr eaLnBrk="1" hangingPunct="1">
                <a:spcBef>
                  <a:spcPct val="0"/>
                </a:spcBef>
              </a:pPr>
              <a:t>30</a:t>
            </a:fld>
            <a:endParaRPr lang="en-US" altLang="en-US" smtClean="0"/>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1287D62-0C7D-487F-981F-A41A6AA293C6}" type="slidenum">
              <a:rPr lang="en-US" altLang="en-US" smtClean="0"/>
              <a:pPr eaLnBrk="1" hangingPunct="1">
                <a:spcBef>
                  <a:spcPct val="0"/>
                </a:spcBef>
              </a:pPr>
              <a:t>31</a:t>
            </a:fld>
            <a:endParaRPr lang="en-US" altLang="en-US" smtClean="0"/>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529EB8E-9719-425F-B466-ED1062BFC556}" type="slidenum">
              <a:rPr lang="en-US" altLang="en-US" smtClean="0"/>
              <a:pPr eaLnBrk="1" hangingPunct="1">
                <a:spcBef>
                  <a:spcPct val="0"/>
                </a:spcBef>
              </a:pPr>
              <a:t>32</a:t>
            </a:fld>
            <a:endParaRPr lang="en-US" altLang="en-US" smtClean="0"/>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59F9C8B-9DD6-414F-A96C-7998F73838F3}" type="slidenum">
              <a:rPr lang="en-US" altLang="en-US" smtClean="0"/>
              <a:pPr eaLnBrk="1" hangingPunct="1">
                <a:spcBef>
                  <a:spcPct val="0"/>
                </a:spcBef>
              </a:pPr>
              <a:t>33</a:t>
            </a:fld>
            <a:endParaRPr lang="en-US" altLang="en-US" smtClean="0"/>
          </a:p>
        </p:txBody>
      </p:sp>
      <p:sp>
        <p:nvSpPr>
          <p:cNvPr id="257027" name="Rectangle 2"/>
          <p:cNvSpPr>
            <a:spLocks noGrp="1" noRot="1" noChangeAspect="1" noChangeArrowheads="1" noTextEdit="1"/>
          </p:cNvSpPr>
          <p:nvPr>
            <p:ph type="sldImg"/>
          </p:nvPr>
        </p:nvSpPr>
        <p:spPr>
          <a:ln/>
        </p:spPr>
      </p:sp>
      <p:sp>
        <p:nvSpPr>
          <p:cNvPr id="2570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FBE8D2E-6B46-4C41-8F19-AA0610BE4207}" type="slidenum">
              <a:rPr lang="en-US" altLang="en-US" smtClean="0"/>
              <a:pPr eaLnBrk="1" hangingPunct="1">
                <a:spcBef>
                  <a:spcPct val="0"/>
                </a:spcBef>
              </a:pPr>
              <a:t>34</a:t>
            </a:fld>
            <a:endParaRPr lang="en-US" altLang="en-US" smtClean="0"/>
          </a:p>
        </p:txBody>
      </p:sp>
      <p:sp>
        <p:nvSpPr>
          <p:cNvPr id="258051" name="Rectangle 2"/>
          <p:cNvSpPr>
            <a:spLocks noGrp="1" noRot="1" noChangeAspect="1" noChangeArrowheads="1" noTextEdit="1"/>
          </p:cNvSpPr>
          <p:nvPr>
            <p:ph type="sldImg"/>
          </p:nvPr>
        </p:nvSpPr>
        <p:spPr>
          <a:ln/>
        </p:spPr>
      </p:sp>
      <p:sp>
        <p:nvSpPr>
          <p:cNvPr id="2580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3079461D-A4FD-4961-B3C7-8BA9F9DD3BBA}" type="slidenum">
              <a:rPr lang="en-US" altLang="en-US" smtClean="0"/>
              <a:pPr eaLnBrk="1" hangingPunct="1">
                <a:spcBef>
                  <a:spcPct val="0"/>
                </a:spcBef>
              </a:pPr>
              <a:t>37</a:t>
            </a:fld>
            <a:endParaRPr lang="en-US" altLang="en-US" smtClean="0"/>
          </a:p>
        </p:txBody>
      </p:sp>
      <p:sp>
        <p:nvSpPr>
          <p:cNvPr id="259075" name="Rectangle 2"/>
          <p:cNvSpPr>
            <a:spLocks noGrp="1" noRot="1" noChangeAspect="1" noChangeArrowheads="1" noTextEdit="1"/>
          </p:cNvSpPr>
          <p:nvPr>
            <p:ph type="sldImg"/>
          </p:nvPr>
        </p:nvSpPr>
        <p:spPr>
          <a:ln/>
        </p:spPr>
      </p:sp>
      <p:sp>
        <p:nvSpPr>
          <p:cNvPr id="2590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3D71794-A65F-4A0C-BFB3-54547FC38818}" type="slidenum">
              <a:rPr lang="en-US" altLang="en-US" smtClean="0"/>
              <a:pPr eaLnBrk="1" hangingPunct="1">
                <a:spcBef>
                  <a:spcPct val="0"/>
                </a:spcBef>
              </a:pPr>
              <a:t>38</a:t>
            </a:fld>
            <a:endParaRPr lang="en-US" altLang="en-US" smtClean="0"/>
          </a:p>
        </p:txBody>
      </p:sp>
      <p:sp>
        <p:nvSpPr>
          <p:cNvPr id="260099" name="Rectangle 2"/>
          <p:cNvSpPr>
            <a:spLocks noGrp="1" noRot="1" noChangeAspect="1" noChangeArrowheads="1" noTextEdit="1"/>
          </p:cNvSpPr>
          <p:nvPr>
            <p:ph type="sldImg"/>
          </p:nvPr>
        </p:nvSpPr>
        <p:spPr>
          <a:ln/>
        </p:spPr>
      </p:sp>
      <p:sp>
        <p:nvSpPr>
          <p:cNvPr id="2601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F07CDA3-2B14-4FE6-99C4-D2A97C87EE6D}" type="slidenum">
              <a:rPr lang="en-US" altLang="en-US" smtClean="0"/>
              <a:pPr eaLnBrk="1" hangingPunct="1">
                <a:spcBef>
                  <a:spcPct val="0"/>
                </a:spcBef>
              </a:pPr>
              <a:t>39</a:t>
            </a:fld>
            <a:endParaRPr lang="en-US" altLang="en-US" smtClean="0"/>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4A88E67-8D55-4897-872D-05B9163E7AD1}" type="slidenum">
              <a:rPr lang="en-US" altLang="en-US" smtClean="0"/>
              <a:pPr eaLnBrk="1" hangingPunct="1">
                <a:spcBef>
                  <a:spcPct val="0"/>
                </a:spcBef>
              </a:pPr>
              <a:t>40</a:t>
            </a:fld>
            <a:endParaRPr lang="en-US" altLang="en-US" smtClean="0"/>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3F51524-7D85-4A1D-BEEA-7ADF76C726C6}" type="slidenum">
              <a:rPr lang="en-US" altLang="en-US" smtClean="0"/>
              <a:pPr eaLnBrk="1" hangingPunct="1">
                <a:spcBef>
                  <a:spcPct val="0"/>
                </a:spcBef>
              </a:pPr>
              <a:t>41</a:t>
            </a:fld>
            <a:endParaRPr lang="en-US" altLang="en-US" smtClean="0"/>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59B91BB-7083-4A5B-B505-FA4F271DFD28}" type="slidenum">
              <a:rPr lang="en-US" altLang="en-US" smtClean="0"/>
              <a:pPr eaLnBrk="1" hangingPunct="1">
                <a:spcBef>
                  <a:spcPct val="0"/>
                </a:spcBef>
              </a:pPr>
              <a:t>42</a:t>
            </a:fld>
            <a:endParaRPr lang="en-US" altLang="en-US" smtClean="0"/>
          </a:p>
        </p:txBody>
      </p:sp>
      <p:sp>
        <p:nvSpPr>
          <p:cNvPr id="264195" name="Rectangle 2"/>
          <p:cNvSpPr>
            <a:spLocks noGrp="1" noRot="1" noChangeAspect="1" noChangeArrowheads="1" noTextEdit="1"/>
          </p:cNvSpPr>
          <p:nvPr>
            <p:ph type="sldImg"/>
          </p:nvPr>
        </p:nvSpPr>
        <p:spPr>
          <a:ln/>
        </p:spPr>
      </p:sp>
      <p:sp>
        <p:nvSpPr>
          <p:cNvPr id="2641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06D2459-03DE-4C7A-A543-7A2E48DA803A}" type="slidenum">
              <a:rPr lang="en-US" altLang="en-US" smtClean="0"/>
              <a:pPr eaLnBrk="1" hangingPunct="1">
                <a:spcBef>
                  <a:spcPct val="0"/>
                </a:spcBef>
              </a:pPr>
              <a:t>43</a:t>
            </a:fld>
            <a:endParaRPr lang="en-US" altLang="en-US" smtClean="0"/>
          </a:p>
        </p:txBody>
      </p:sp>
      <p:sp>
        <p:nvSpPr>
          <p:cNvPr id="265219" name="Rectangle 2"/>
          <p:cNvSpPr>
            <a:spLocks noGrp="1" noRot="1" noChangeAspect="1" noChangeArrowheads="1" noTextEdit="1"/>
          </p:cNvSpPr>
          <p:nvPr>
            <p:ph type="sldImg"/>
          </p:nvPr>
        </p:nvSpPr>
        <p:spPr>
          <a:ln/>
        </p:spPr>
      </p:sp>
      <p:sp>
        <p:nvSpPr>
          <p:cNvPr id="2652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C82C269-72F4-4140-A088-978439F6C13A}" type="slidenum">
              <a:rPr lang="en-US" altLang="en-US" smtClean="0"/>
              <a:pPr eaLnBrk="1" hangingPunct="1">
                <a:spcBef>
                  <a:spcPct val="0"/>
                </a:spcBef>
              </a:pPr>
              <a:t>44</a:t>
            </a:fld>
            <a:endParaRPr lang="en-US" altLang="en-US" smtClean="0"/>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AC6FA85-7DDE-4F75-AC88-348FDF09A7F7}" type="slidenum">
              <a:rPr lang="en-US" altLang="en-US" smtClean="0"/>
              <a:pPr eaLnBrk="1" hangingPunct="1">
                <a:spcBef>
                  <a:spcPct val="0"/>
                </a:spcBef>
              </a:pPr>
              <a:t>45</a:t>
            </a:fld>
            <a:endParaRPr lang="en-US" altLang="en-US" smtClean="0"/>
          </a:p>
        </p:txBody>
      </p:sp>
      <p:sp>
        <p:nvSpPr>
          <p:cNvPr id="267267" name="Rectangle 2"/>
          <p:cNvSpPr>
            <a:spLocks noGrp="1" noRot="1" noChangeAspect="1" noChangeArrowheads="1" noTextEdit="1"/>
          </p:cNvSpPr>
          <p:nvPr>
            <p:ph type="sldImg"/>
          </p:nvPr>
        </p:nvSpPr>
        <p:spPr>
          <a:ln/>
        </p:spPr>
      </p:sp>
      <p:sp>
        <p:nvSpPr>
          <p:cNvPr id="26726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63E44BB4-0944-4638-83E4-3D2D8A8B1157}" type="slidenum">
              <a:rPr lang="en-US" altLang="en-US" smtClean="0"/>
              <a:pPr eaLnBrk="1" hangingPunct="1">
                <a:spcBef>
                  <a:spcPct val="0"/>
                </a:spcBef>
              </a:pPr>
              <a:t>46</a:t>
            </a:fld>
            <a:endParaRPr lang="en-US" altLang="en-US" smtClean="0"/>
          </a:p>
        </p:txBody>
      </p:sp>
      <p:sp>
        <p:nvSpPr>
          <p:cNvPr id="268291" name="Rectangle 2"/>
          <p:cNvSpPr>
            <a:spLocks noGrp="1" noRot="1" noChangeAspect="1" noChangeArrowheads="1" noTextEdit="1"/>
          </p:cNvSpPr>
          <p:nvPr>
            <p:ph type="sldImg"/>
          </p:nvPr>
        </p:nvSpPr>
        <p:spPr>
          <a:ln/>
        </p:spPr>
      </p:sp>
      <p:sp>
        <p:nvSpPr>
          <p:cNvPr id="26829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B39A2BE-66BF-4A6B-9C12-E762DECADB64}" type="slidenum">
              <a:rPr lang="en-US" altLang="en-US" smtClean="0"/>
              <a:pPr eaLnBrk="1" hangingPunct="1">
                <a:spcBef>
                  <a:spcPct val="0"/>
                </a:spcBef>
              </a:pPr>
              <a:t>47</a:t>
            </a:fld>
            <a:endParaRPr lang="en-US" altLang="en-US" smtClean="0"/>
          </a:p>
        </p:txBody>
      </p:sp>
      <p:sp>
        <p:nvSpPr>
          <p:cNvPr id="269315" name="Rectangle 2"/>
          <p:cNvSpPr>
            <a:spLocks noGrp="1" noRot="1" noChangeAspect="1" noChangeArrowheads="1" noTextEdit="1"/>
          </p:cNvSpPr>
          <p:nvPr>
            <p:ph type="sldImg"/>
          </p:nvPr>
        </p:nvSpPr>
        <p:spPr>
          <a:ln/>
        </p:spPr>
      </p:sp>
      <p:sp>
        <p:nvSpPr>
          <p:cNvPr id="26931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43730BE3-9EE3-4F93-A0E5-74E2C7EBC951}" type="slidenum">
              <a:rPr lang="en-US" altLang="en-US" smtClean="0"/>
              <a:pPr eaLnBrk="1" hangingPunct="1">
                <a:spcBef>
                  <a:spcPct val="0"/>
                </a:spcBef>
              </a:pPr>
              <a:t>48</a:t>
            </a:fld>
            <a:endParaRPr lang="en-US" altLang="en-US" smtClean="0"/>
          </a:p>
        </p:txBody>
      </p:sp>
      <p:sp>
        <p:nvSpPr>
          <p:cNvPr id="270339" name="Rectangle 2"/>
          <p:cNvSpPr>
            <a:spLocks noGrp="1" noRot="1" noChangeAspect="1" noChangeArrowheads="1" noTextEdit="1"/>
          </p:cNvSpPr>
          <p:nvPr>
            <p:ph type="sldImg"/>
          </p:nvPr>
        </p:nvSpPr>
        <p:spPr>
          <a:ln/>
        </p:spPr>
      </p:sp>
      <p:sp>
        <p:nvSpPr>
          <p:cNvPr id="27034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E2FF3E3F-F0DA-4535-A0DB-F175CA5B30F2}" type="slidenum">
              <a:rPr lang="en-US" altLang="en-US" smtClean="0"/>
              <a:pPr eaLnBrk="1" hangingPunct="1">
                <a:spcBef>
                  <a:spcPct val="0"/>
                </a:spcBef>
              </a:pPr>
              <a:t>49</a:t>
            </a:fld>
            <a:endParaRPr lang="en-US" altLang="en-US" smtClean="0"/>
          </a:p>
        </p:txBody>
      </p:sp>
      <p:sp>
        <p:nvSpPr>
          <p:cNvPr id="271363" name="Rectangle 2"/>
          <p:cNvSpPr>
            <a:spLocks noGrp="1" noRot="1" noChangeAspect="1" noChangeArrowheads="1" noTextEdit="1"/>
          </p:cNvSpPr>
          <p:nvPr>
            <p:ph type="sldImg"/>
          </p:nvPr>
        </p:nvSpPr>
        <p:spPr>
          <a:ln/>
        </p:spPr>
      </p:sp>
      <p:sp>
        <p:nvSpPr>
          <p:cNvPr id="27136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1710AECC-68A5-45D6-B77D-D10D3152A654}" type="slidenum">
              <a:rPr lang="en-US" altLang="en-US" smtClean="0"/>
              <a:pPr eaLnBrk="1" hangingPunct="1">
                <a:spcBef>
                  <a:spcPct val="0"/>
                </a:spcBef>
              </a:pPr>
              <a:t>50</a:t>
            </a:fld>
            <a:endParaRPr lang="en-US" altLang="en-US" smtClean="0"/>
          </a:p>
        </p:txBody>
      </p:sp>
      <p:sp>
        <p:nvSpPr>
          <p:cNvPr id="272387" name="Rectangle 2"/>
          <p:cNvSpPr>
            <a:spLocks noGrp="1" noRot="1" noChangeAspect="1" noChangeArrowheads="1" noTextEdit="1"/>
          </p:cNvSpPr>
          <p:nvPr>
            <p:ph type="sldImg"/>
          </p:nvPr>
        </p:nvSpPr>
        <p:spPr>
          <a:ln/>
        </p:spPr>
      </p:sp>
      <p:sp>
        <p:nvSpPr>
          <p:cNvPr id="27238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9B785A73-537D-40EE-8D52-0F150266433E}" type="slidenum">
              <a:rPr lang="en-US" altLang="en-US" smtClean="0"/>
              <a:pPr eaLnBrk="1" hangingPunct="1">
                <a:spcBef>
                  <a:spcPct val="0"/>
                </a:spcBef>
              </a:pPr>
              <a:t>52</a:t>
            </a:fld>
            <a:endParaRPr lang="en-US" altLang="en-US" smtClean="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D278F1A-06B3-483C-B292-CE8F61491EB9}" type="slidenum">
              <a:rPr lang="en-US" altLang="en-US" smtClean="0"/>
              <a:pPr eaLnBrk="1" hangingPunct="1">
                <a:spcBef>
                  <a:spcPct val="0"/>
                </a:spcBef>
              </a:pPr>
              <a:t>53</a:t>
            </a:fld>
            <a:endParaRPr lang="en-US" altLang="en-US" smtClean="0"/>
          </a:p>
        </p:txBody>
      </p:sp>
      <p:sp>
        <p:nvSpPr>
          <p:cNvPr id="274435" name="Rectangle 2"/>
          <p:cNvSpPr>
            <a:spLocks noGrp="1" noRot="1" noChangeAspect="1" noChangeArrowheads="1" noTextEdit="1"/>
          </p:cNvSpPr>
          <p:nvPr>
            <p:ph type="sldImg"/>
          </p:nvPr>
        </p:nvSpPr>
        <p:spPr>
          <a:ln/>
        </p:spPr>
      </p:sp>
      <p:sp>
        <p:nvSpPr>
          <p:cNvPr id="27443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C73176E1-5CE8-4814-B049-BFA433F072E7}" type="slidenum">
              <a:rPr lang="en-US" altLang="en-US" smtClean="0"/>
              <a:pPr eaLnBrk="1" hangingPunct="1">
                <a:spcBef>
                  <a:spcPct val="0"/>
                </a:spcBef>
              </a:pPr>
              <a:t>54</a:t>
            </a:fld>
            <a:endParaRPr lang="en-US" altLang="en-US" smtClean="0"/>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42E6446-193A-4BEB-8F87-9E1014609667}" type="slidenum">
              <a:rPr lang="en-US" altLang="en-US" smtClean="0"/>
              <a:pPr eaLnBrk="1" hangingPunct="1">
                <a:spcBef>
                  <a:spcPct val="0"/>
                </a:spcBef>
              </a:pPr>
              <a:t>55</a:t>
            </a:fld>
            <a:endParaRPr lang="en-US" altLang="en-US" smtClean="0"/>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F127982-14AB-4918-BDE9-1049AE6D0353}" type="slidenum">
              <a:rPr lang="en-US" altLang="en-US" smtClean="0"/>
              <a:pPr eaLnBrk="1" hangingPunct="1">
                <a:spcBef>
                  <a:spcPct val="0"/>
                </a:spcBef>
              </a:pPr>
              <a:t>56</a:t>
            </a:fld>
            <a:endParaRPr lang="en-US" altLang="en-US" smtClean="0"/>
          </a:p>
        </p:txBody>
      </p:sp>
      <p:sp>
        <p:nvSpPr>
          <p:cNvPr id="277507" name="Rectangle 2"/>
          <p:cNvSpPr>
            <a:spLocks noGrp="1" noRot="1" noChangeAspect="1" noChangeArrowheads="1" noTextEdit="1"/>
          </p:cNvSpPr>
          <p:nvPr>
            <p:ph type="sldImg"/>
          </p:nvPr>
        </p:nvSpPr>
        <p:spPr>
          <a:ln/>
        </p:spPr>
      </p:sp>
      <p:sp>
        <p:nvSpPr>
          <p:cNvPr id="27750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C3D1A5C-77D7-4135-8F52-4C7AC7EE0C14}" type="slidenum">
              <a:rPr lang="en-US" altLang="en-US" smtClean="0"/>
              <a:pPr eaLnBrk="1" hangingPunct="1">
                <a:spcBef>
                  <a:spcPct val="0"/>
                </a:spcBef>
              </a:pPr>
              <a:t>57</a:t>
            </a:fld>
            <a:endParaRPr lang="en-US" altLang="en-US" smtClean="0"/>
          </a:p>
        </p:txBody>
      </p:sp>
      <p:sp>
        <p:nvSpPr>
          <p:cNvPr id="278531" name="Rectangle 2"/>
          <p:cNvSpPr>
            <a:spLocks noGrp="1" noRot="1" noChangeAspect="1" noChangeArrowheads="1" noTextEdit="1"/>
          </p:cNvSpPr>
          <p:nvPr>
            <p:ph type="sldImg"/>
          </p:nvPr>
        </p:nvSpPr>
        <p:spPr>
          <a:solidFill>
            <a:srgbClr val="FFFFFF"/>
          </a:solidFill>
          <a:ln/>
        </p:spPr>
      </p:sp>
      <p:sp>
        <p:nvSpPr>
          <p:cNvPr id="278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0865A189-F4CB-4E30-A8D0-698B2A4B333C}" type="slidenum">
              <a:rPr lang="en-US" altLang="en-US" smtClean="0"/>
              <a:pPr eaLnBrk="1" hangingPunct="1">
                <a:spcBef>
                  <a:spcPct val="0"/>
                </a:spcBef>
              </a:pPr>
              <a:t>58</a:t>
            </a:fld>
            <a:endParaRPr lang="en-US" altLang="en-US" smtClean="0"/>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CD486D7-424B-4F11-A5C0-EDF46D6F725D}" type="slidenum">
              <a:rPr lang="en-US" altLang="en-US" smtClean="0"/>
              <a:pPr eaLnBrk="1" hangingPunct="1">
                <a:spcBef>
                  <a:spcPct val="0"/>
                </a:spcBef>
              </a:pPr>
              <a:t>60</a:t>
            </a:fld>
            <a:endParaRPr lang="en-US" altLang="en-US" smtClean="0"/>
          </a:p>
        </p:txBody>
      </p:sp>
      <p:sp>
        <p:nvSpPr>
          <p:cNvPr id="280579" name="Rectangle 2"/>
          <p:cNvSpPr>
            <a:spLocks noGrp="1" noRot="1" noChangeAspect="1" noChangeArrowheads="1" noTextEdit="1"/>
          </p:cNvSpPr>
          <p:nvPr>
            <p:ph type="sldImg"/>
          </p:nvPr>
        </p:nvSpPr>
        <p:spPr>
          <a:ln/>
        </p:spPr>
      </p:sp>
      <p:sp>
        <p:nvSpPr>
          <p:cNvPr id="28058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4C2AD3B-3FE1-4865-85F7-933915BFCC29}" type="slidenum">
              <a:rPr lang="en-US" altLang="en-US" smtClean="0"/>
              <a:pPr eaLnBrk="1" hangingPunct="1">
                <a:spcBef>
                  <a:spcPct val="0"/>
                </a:spcBef>
              </a:pPr>
              <a:t>61</a:t>
            </a:fld>
            <a:endParaRPr lang="en-US" altLang="en-US" smtClean="0"/>
          </a:p>
        </p:txBody>
      </p:sp>
      <p:sp>
        <p:nvSpPr>
          <p:cNvPr id="281603" name="Rectangle 2"/>
          <p:cNvSpPr>
            <a:spLocks noGrp="1" noRot="1" noChangeAspect="1" noChangeArrowheads="1" noTextEdit="1"/>
          </p:cNvSpPr>
          <p:nvPr>
            <p:ph type="sldImg"/>
          </p:nvPr>
        </p:nvSpPr>
        <p:spPr>
          <a:ln/>
        </p:spPr>
      </p:sp>
      <p:sp>
        <p:nvSpPr>
          <p:cNvPr id="28160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3046DD7-AF2E-4026-B4F4-5C0BB8AA07B7}" type="slidenum">
              <a:rPr lang="en-US" altLang="en-US" smtClean="0"/>
              <a:pPr eaLnBrk="1" hangingPunct="1">
                <a:spcBef>
                  <a:spcPct val="0"/>
                </a:spcBef>
              </a:pPr>
              <a:t>62</a:t>
            </a:fld>
            <a:endParaRPr lang="en-US" altLang="en-US" smtClean="0"/>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56010DCD-1AD2-4DCB-8F36-FD88ACCFF42B}" type="slidenum">
              <a:rPr lang="en-US" altLang="en-US" smtClean="0"/>
              <a:pPr eaLnBrk="1" hangingPunct="1">
                <a:spcBef>
                  <a:spcPct val="0"/>
                </a:spcBef>
              </a:pPr>
              <a:t>63</a:t>
            </a:fld>
            <a:endParaRPr lang="en-US" altLang="en-US" smtClean="0"/>
          </a:p>
        </p:txBody>
      </p:sp>
      <p:sp>
        <p:nvSpPr>
          <p:cNvPr id="283651" name="Rectangle 2"/>
          <p:cNvSpPr>
            <a:spLocks noGrp="1" noRot="1" noChangeAspect="1" noChangeArrowheads="1" noTextEdit="1"/>
          </p:cNvSpPr>
          <p:nvPr>
            <p:ph type="sldImg"/>
          </p:nvPr>
        </p:nvSpPr>
        <p:spPr>
          <a:ln/>
        </p:spPr>
      </p:sp>
      <p:sp>
        <p:nvSpPr>
          <p:cNvPr id="283652"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40F18DB-6F67-4F5C-A032-CC0C82897D5C}" type="slidenum">
              <a:rPr lang="en-US" altLang="en-US" smtClean="0"/>
              <a:pPr eaLnBrk="1" hangingPunct="1">
                <a:spcBef>
                  <a:spcPct val="0"/>
                </a:spcBef>
              </a:pPr>
              <a:t>64</a:t>
            </a:fld>
            <a:endParaRPr lang="en-US" altLang="en-US" smtClean="0"/>
          </a:p>
        </p:txBody>
      </p:sp>
      <p:sp>
        <p:nvSpPr>
          <p:cNvPr id="284675" name="Rectangle 2"/>
          <p:cNvSpPr>
            <a:spLocks noGrp="1" noRot="1" noChangeAspect="1" noChangeArrowheads="1" noTextEdit="1"/>
          </p:cNvSpPr>
          <p:nvPr>
            <p:ph type="sldImg"/>
          </p:nvPr>
        </p:nvSpPr>
        <p:spPr>
          <a:ln/>
        </p:spPr>
      </p:sp>
      <p:sp>
        <p:nvSpPr>
          <p:cNvPr id="28467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ACF4BF19-FC1D-4BF8-A4C0-0DB4D2F4FB58}" type="slidenum">
              <a:rPr lang="en-US" altLang="en-US" smtClean="0"/>
              <a:pPr eaLnBrk="1" hangingPunct="1">
                <a:spcBef>
                  <a:spcPct val="0"/>
                </a:spcBef>
              </a:pPr>
              <a:t>67</a:t>
            </a:fld>
            <a:endParaRPr lang="en-US" altLang="en-US" smtClean="0"/>
          </a:p>
        </p:txBody>
      </p:sp>
      <p:sp>
        <p:nvSpPr>
          <p:cNvPr id="285699" name="Rectangle 2"/>
          <p:cNvSpPr>
            <a:spLocks noGrp="1" noRot="1" noChangeAspect="1" noChangeArrowheads="1" noTextEdit="1"/>
          </p:cNvSpPr>
          <p:nvPr>
            <p:ph type="sldImg"/>
          </p:nvPr>
        </p:nvSpPr>
        <p:spPr>
          <a:ln/>
        </p:spPr>
      </p:sp>
      <p:sp>
        <p:nvSpPr>
          <p:cNvPr id="28570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AF0C629-A32C-454C-A894-FE5CA9CAF61A}" type="slidenum">
              <a:rPr lang="en-US" altLang="en-US" smtClean="0"/>
              <a:pPr eaLnBrk="1" hangingPunct="1">
                <a:spcBef>
                  <a:spcPct val="0"/>
                </a:spcBef>
              </a:pPr>
              <a:t>69</a:t>
            </a:fld>
            <a:endParaRPr lang="en-US" altLang="en-US" smtClean="0"/>
          </a:p>
        </p:txBody>
      </p:sp>
      <p:sp>
        <p:nvSpPr>
          <p:cNvPr id="286723" name="Rectangle 2"/>
          <p:cNvSpPr>
            <a:spLocks noGrp="1" noRot="1" noChangeAspect="1" noChangeArrowheads="1" noTextEdit="1"/>
          </p:cNvSpPr>
          <p:nvPr>
            <p:ph type="sldImg"/>
          </p:nvPr>
        </p:nvSpPr>
        <p:spPr>
          <a:ln/>
        </p:spPr>
      </p:sp>
      <p:sp>
        <p:nvSpPr>
          <p:cNvPr id="286724"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449BD05-A041-4638-9555-FB36403F0C87}" type="slidenum">
              <a:rPr lang="en-US" altLang="en-US" smtClean="0"/>
              <a:pPr eaLnBrk="1" hangingPunct="1">
                <a:spcBef>
                  <a:spcPct val="0"/>
                </a:spcBef>
              </a:pPr>
              <a:t>71</a:t>
            </a:fld>
            <a:endParaRPr lang="en-US" altLang="en-US" smtClean="0"/>
          </a:p>
        </p:txBody>
      </p:sp>
      <p:sp>
        <p:nvSpPr>
          <p:cNvPr id="287747" name="Rectangle 1026"/>
          <p:cNvSpPr>
            <a:spLocks noGrp="1" noRot="1" noChangeAspect="1" noChangeArrowheads="1" noTextEdit="1"/>
          </p:cNvSpPr>
          <p:nvPr>
            <p:ph type="sldImg"/>
          </p:nvPr>
        </p:nvSpPr>
        <p:spPr>
          <a:ln/>
        </p:spPr>
      </p:sp>
      <p:sp>
        <p:nvSpPr>
          <p:cNvPr id="287748" name="Rectangle 1027"/>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F6160971-B37D-482F-85B6-6A9F768669A6}" type="slidenum">
              <a:rPr lang="en-US" altLang="en-US" smtClean="0"/>
              <a:pPr eaLnBrk="1" hangingPunct="1">
                <a:spcBef>
                  <a:spcPct val="0"/>
                </a:spcBef>
              </a:pPr>
              <a:t>73</a:t>
            </a:fld>
            <a:endParaRPr lang="en-US" altLang="en-US" smtClean="0"/>
          </a:p>
        </p:txBody>
      </p:sp>
      <p:sp>
        <p:nvSpPr>
          <p:cNvPr id="288771" name="Rectangle 1026"/>
          <p:cNvSpPr>
            <a:spLocks noGrp="1" noRot="1" noChangeAspect="1" noChangeArrowheads="1" noTextEdit="1"/>
          </p:cNvSpPr>
          <p:nvPr>
            <p:ph type="sldImg"/>
          </p:nvPr>
        </p:nvSpPr>
        <p:spPr>
          <a:ln/>
        </p:spPr>
      </p:sp>
      <p:sp>
        <p:nvSpPr>
          <p:cNvPr id="288772" name="Rectangle 1027"/>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D8BC556F-A9FA-4946-BCD7-405FCF5DA65F}" type="slidenum">
              <a:rPr lang="en-US" altLang="en-US" smtClean="0"/>
              <a:pPr eaLnBrk="1" hangingPunct="1">
                <a:spcBef>
                  <a:spcPct val="0"/>
                </a:spcBef>
              </a:pPr>
              <a:t>75</a:t>
            </a:fld>
            <a:endParaRPr lang="en-US" altLang="en-US" smtClean="0"/>
          </a:p>
        </p:txBody>
      </p:sp>
      <p:sp>
        <p:nvSpPr>
          <p:cNvPr id="289795" name="Rectangle 2"/>
          <p:cNvSpPr>
            <a:spLocks noGrp="1" noRot="1" noChangeAspect="1" noChangeArrowheads="1" noTextEdit="1"/>
          </p:cNvSpPr>
          <p:nvPr>
            <p:ph type="sldImg"/>
          </p:nvPr>
        </p:nvSpPr>
        <p:spPr>
          <a:ln/>
        </p:spPr>
      </p:sp>
      <p:sp>
        <p:nvSpPr>
          <p:cNvPr id="289796"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1031"/>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defRPr>
            </a:lvl1pPr>
            <a:lvl2pPr marL="742950" indent="-285750" eaLnBrk="0" hangingPunct="0">
              <a:spcBef>
                <a:spcPct val="30000"/>
              </a:spcBef>
              <a:defRPr sz="1200">
                <a:solidFill>
                  <a:schemeClr val="tx1"/>
                </a:solidFill>
                <a:latin typeface="Arial" charset="0"/>
              </a:defRPr>
            </a:lvl2pPr>
            <a:lvl3pPr marL="1143000" indent="-228600" eaLnBrk="0" hangingPunct="0">
              <a:spcBef>
                <a:spcPct val="30000"/>
              </a:spcBef>
              <a:defRPr sz="1200">
                <a:solidFill>
                  <a:schemeClr val="tx1"/>
                </a:solidFill>
                <a:latin typeface="Arial" charset="0"/>
              </a:defRPr>
            </a:lvl3pPr>
            <a:lvl4pPr marL="1600200" indent="-228600" eaLnBrk="0" hangingPunct="0">
              <a:spcBef>
                <a:spcPct val="30000"/>
              </a:spcBef>
              <a:defRPr sz="1200">
                <a:solidFill>
                  <a:schemeClr val="tx1"/>
                </a:solidFill>
                <a:latin typeface="Arial" charset="0"/>
              </a:defRPr>
            </a:lvl4pPr>
            <a:lvl5pPr marL="2057400" indent="-228600" eaLnBrk="0" hangingPunct="0">
              <a:spcBef>
                <a:spcPct val="30000"/>
              </a:spcBef>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7885C740-D722-48B3-B378-8BC2AE04F8C1}" type="slidenum">
              <a:rPr lang="en-US" altLang="en-US" smtClean="0"/>
              <a:pPr eaLnBrk="1" hangingPunct="1">
                <a:spcBef>
                  <a:spcPct val="0"/>
                </a:spcBef>
              </a:pPr>
              <a:t>77</a:t>
            </a:fld>
            <a:endParaRPr lang="en-US" altLang="en-US" smtClean="0"/>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B0FF38-223A-410E-A215-7F17C0BBE7B1}"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642804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B0FF38-223A-410E-A215-7F17C0BBE7B1}"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297095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B0FF38-223A-410E-A215-7F17C0BBE7B1}"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2754629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B0FF38-223A-410E-A215-7F17C0BBE7B1}"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1579156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B0FF38-223A-410E-A215-7F17C0BBE7B1}" type="datetimeFigureOut">
              <a:rPr lang="en-US" smtClean="0"/>
              <a:t>9/16/2016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1812386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B0FF38-223A-410E-A215-7F17C0BBE7B1}" type="datetimeFigureOut">
              <a:rPr lang="en-US" smtClean="0"/>
              <a:t>9/16/2016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464046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B0FF38-223A-410E-A215-7F17C0BBE7B1}" type="datetimeFigureOut">
              <a:rPr lang="en-US" smtClean="0"/>
              <a:t>9/16/2016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455365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B0FF38-223A-410E-A215-7F17C0BBE7B1}"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3729316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B0FF38-223A-410E-A215-7F17C0BBE7B1}" type="datetimeFigureOut">
              <a:rPr lang="en-US" smtClean="0"/>
              <a:t>9/16/2016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2585283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B0FF38-223A-410E-A215-7F17C0BBE7B1}"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369385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B0FF38-223A-410E-A215-7F17C0BBE7B1}" type="datetimeFigureOut">
              <a:rPr lang="en-US" smtClean="0"/>
              <a:t>9/16/2016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57E89-95E3-4393-BB61-2EF1668E2EFA}" type="slidenum">
              <a:rPr lang="en-US" smtClean="0"/>
              <a:t>‹#›</a:t>
            </a:fld>
            <a:endParaRPr lang="en-US"/>
          </a:p>
        </p:txBody>
      </p:sp>
    </p:spTree>
    <p:extLst>
      <p:ext uri="{BB962C8B-B14F-4D97-AF65-F5344CB8AC3E}">
        <p14:creationId xmlns:p14="http://schemas.microsoft.com/office/powerpoint/2010/main" val="3750254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AA63E3B-C3C7-4949-B22C-EEF38F01344D}" type="slidenum">
              <a:rPr lang="en-US" altLang="en-US"/>
              <a:pPr>
                <a:defRPr/>
              </a:pPr>
              <a:t>‹#›</a:t>
            </a:fld>
            <a:endParaRPr lang="en-US" altLang="en-US"/>
          </a:p>
        </p:txBody>
      </p:sp>
    </p:spTree>
    <p:extLst>
      <p:ext uri="{BB962C8B-B14F-4D97-AF65-F5344CB8AC3E}">
        <p14:creationId xmlns:p14="http://schemas.microsoft.com/office/powerpoint/2010/main" val="1641626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B0FF38-223A-410E-A215-7F17C0BBE7B1}" type="datetimeFigureOut">
              <a:rPr lang="en-US" smtClean="0"/>
              <a:t>9/16/2016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C57E89-95E3-4393-BB61-2EF1668E2EFA}" type="slidenum">
              <a:rPr lang="en-US" smtClean="0"/>
              <a:t>‹#›</a:t>
            </a:fld>
            <a:endParaRPr lang="en-US"/>
          </a:p>
        </p:txBody>
      </p:sp>
    </p:spTree>
    <p:extLst>
      <p:ext uri="{BB962C8B-B14F-4D97-AF65-F5344CB8AC3E}">
        <p14:creationId xmlns:p14="http://schemas.microsoft.com/office/powerpoint/2010/main" val="1367333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jpeg"/><Relationship Id="rId5" Type="http://schemas.openxmlformats.org/officeDocument/2006/relationships/image" Target="../media/image5.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8.wmf"/><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7.w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9.wmf"/><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8.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3425" y="304800"/>
            <a:ext cx="7772400" cy="1470025"/>
          </a:xfrm>
        </p:spPr>
        <p:txBody>
          <a:bodyPr/>
          <a:lstStyle/>
          <a:p>
            <a:r>
              <a:rPr lang="en-US" dirty="0" smtClean="0"/>
              <a:t>FBD</a:t>
            </a:r>
            <a:endParaRPr lang="en-US" dirty="0"/>
          </a:p>
        </p:txBody>
      </p:sp>
      <p:sp>
        <p:nvSpPr>
          <p:cNvPr id="3" name="Subtitle 2"/>
          <p:cNvSpPr>
            <a:spLocks noGrp="1"/>
          </p:cNvSpPr>
          <p:nvPr>
            <p:ph type="subTitle" idx="1"/>
          </p:nvPr>
        </p:nvSpPr>
        <p:spPr>
          <a:xfrm>
            <a:off x="1371600" y="4114800"/>
            <a:ext cx="6400800" cy="1752600"/>
          </a:xfrm>
        </p:spPr>
        <p:txBody>
          <a:bodyPr>
            <a:normAutofit fontScale="85000" lnSpcReduction="20000"/>
          </a:bodyPr>
          <a:lstStyle/>
          <a:p>
            <a:r>
              <a:rPr lang="en-US" dirty="0" smtClean="0"/>
              <a:t>Horizontal</a:t>
            </a:r>
          </a:p>
          <a:p>
            <a:r>
              <a:rPr lang="en-US" dirty="0" smtClean="0"/>
              <a:t>Incline</a:t>
            </a:r>
          </a:p>
          <a:p>
            <a:r>
              <a:rPr lang="en-US" dirty="0" smtClean="0"/>
              <a:t>Horizontal Pulley</a:t>
            </a:r>
          </a:p>
          <a:p>
            <a:r>
              <a:rPr lang="en-US" dirty="0" smtClean="0"/>
              <a:t>Incline Pulley</a:t>
            </a:r>
            <a:endParaRPr lang="en-US"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676400"/>
            <a:ext cx="4010025"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1030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76200"/>
            <a:ext cx="8229600" cy="1143000"/>
          </a:xfrm>
        </p:spPr>
        <p:txBody>
          <a:bodyPr/>
          <a:lstStyle/>
          <a:p>
            <a:pPr eaLnBrk="1" hangingPunct="1"/>
            <a:r>
              <a:rPr lang="en-US" altLang="en-US" sz="4000" smtClean="0"/>
              <a:t>Net force:</a:t>
            </a:r>
          </a:p>
        </p:txBody>
      </p:sp>
      <p:sp>
        <p:nvSpPr>
          <p:cNvPr id="10243" name="Rectangle 3"/>
          <p:cNvSpPr>
            <a:spLocks noGrp="1" noChangeArrowheads="1"/>
          </p:cNvSpPr>
          <p:nvPr>
            <p:ph type="body" idx="1"/>
          </p:nvPr>
        </p:nvSpPr>
        <p:spPr>
          <a:xfrm>
            <a:off x="457200" y="1249363"/>
            <a:ext cx="8229600" cy="4525962"/>
          </a:xfrm>
        </p:spPr>
        <p:txBody>
          <a:bodyPr/>
          <a:lstStyle/>
          <a:p>
            <a:pPr eaLnBrk="1" hangingPunct="1"/>
            <a:r>
              <a:rPr lang="en-US" altLang="en-US" smtClean="0"/>
              <a:t>The </a:t>
            </a:r>
            <a:r>
              <a:rPr lang="en-US" altLang="en-US" smtClean="0">
                <a:solidFill>
                  <a:srgbClr val="FF0000"/>
                </a:solidFill>
              </a:rPr>
              <a:t>net force </a:t>
            </a:r>
            <a:r>
              <a:rPr lang="en-US" altLang="en-US" smtClean="0"/>
              <a:t>is a combined total force acting on an object.</a:t>
            </a:r>
          </a:p>
          <a:p>
            <a:pPr eaLnBrk="1" hangingPunct="1"/>
            <a:r>
              <a:rPr lang="en-US" altLang="en-US" smtClean="0"/>
              <a:t>Symbol - F</a:t>
            </a:r>
            <a:r>
              <a:rPr lang="en-US" altLang="en-US" baseline="-25000" smtClean="0"/>
              <a:t>net</a:t>
            </a:r>
          </a:p>
          <a:p>
            <a:pPr eaLnBrk="1" hangingPunct="1"/>
            <a:r>
              <a:rPr lang="en-US" altLang="en-US" smtClean="0">
                <a:cs typeface="Arial" charset="0"/>
              </a:rPr>
              <a:t>ΣF- “sum of all forces”</a:t>
            </a:r>
          </a:p>
          <a:p>
            <a:pPr eaLnBrk="1" hangingPunct="1"/>
            <a:r>
              <a:rPr lang="en-US" altLang="en-US" smtClean="0">
                <a:cs typeface="Arial" charset="0"/>
              </a:rPr>
              <a:t>We represent force by using </a:t>
            </a:r>
            <a:r>
              <a:rPr lang="en-US" altLang="en-US" smtClean="0">
                <a:solidFill>
                  <a:srgbClr val="FF0000"/>
                </a:solidFill>
                <a:cs typeface="Arial" charset="0"/>
              </a:rPr>
              <a:t>vectors</a:t>
            </a:r>
            <a:r>
              <a:rPr lang="en-US" altLang="en-US" smtClean="0">
                <a:cs typeface="Arial" charset="0"/>
              </a:rPr>
              <a:t>- arrow symbols that represent magnitude and direction by their length and which way they point on FBD.</a:t>
            </a:r>
            <a:endParaRPr lang="en-US" altLang="en-US" smtClean="0"/>
          </a:p>
        </p:txBody>
      </p:sp>
      <p:sp>
        <p:nvSpPr>
          <p:cNvPr id="10244" name="Line 4"/>
          <p:cNvSpPr>
            <a:spLocks noChangeShapeType="1"/>
          </p:cNvSpPr>
          <p:nvPr/>
        </p:nvSpPr>
        <p:spPr bwMode="auto">
          <a:xfrm>
            <a:off x="4724400" y="5562600"/>
            <a:ext cx="3276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252105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altLang="en-US" smtClean="0"/>
              <a:t>Free Body Diagrams (FBD)</a:t>
            </a:r>
          </a:p>
        </p:txBody>
      </p:sp>
      <p:sp>
        <p:nvSpPr>
          <p:cNvPr id="5123" name="Content Placeholder 2"/>
          <p:cNvSpPr>
            <a:spLocks noGrp="1"/>
          </p:cNvSpPr>
          <p:nvPr>
            <p:ph idx="1"/>
          </p:nvPr>
        </p:nvSpPr>
        <p:spPr>
          <a:xfrm>
            <a:off x="381000" y="1319213"/>
            <a:ext cx="8229600" cy="1143000"/>
          </a:xfrm>
        </p:spPr>
        <p:txBody>
          <a:bodyPr/>
          <a:lstStyle/>
          <a:p>
            <a:pPr eaLnBrk="1" hangingPunct="1"/>
            <a:r>
              <a:rPr lang="en-US" altLang="en-US" smtClean="0"/>
              <a:t>Tool that shows all the forces acting on an object.</a:t>
            </a:r>
          </a:p>
        </p:txBody>
      </p:sp>
      <p:pic>
        <p:nvPicPr>
          <p:cNvPr id="51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2705100"/>
            <a:ext cx="2200275"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362200"/>
            <a:ext cx="4010025"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36916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8100" y="152400"/>
            <a:ext cx="8991600" cy="792163"/>
          </a:xfrm>
        </p:spPr>
        <p:txBody>
          <a:bodyPr/>
          <a:lstStyle/>
          <a:p>
            <a:r>
              <a:rPr lang="en-US" altLang="en-US" sz="2000" b="1" u="sng" smtClean="0">
                <a:solidFill>
                  <a:srgbClr val="FF0000"/>
                </a:solidFill>
              </a:rPr>
              <a:t>How to analyze forces acting on an object making </a:t>
            </a:r>
            <a:r>
              <a:rPr lang="el-GR" altLang="en-US" sz="2000" b="1" u="sng" smtClean="0">
                <a:solidFill>
                  <a:srgbClr val="FF0000"/>
                </a:solidFill>
              </a:rPr>
              <a:t>Σ</a:t>
            </a:r>
            <a:r>
              <a:rPr lang="en-US" altLang="en-US" sz="2000" b="1" u="sng" smtClean="0">
                <a:solidFill>
                  <a:srgbClr val="FF0000"/>
                </a:solidFill>
              </a:rPr>
              <a:t>F statements:</a:t>
            </a:r>
          </a:p>
        </p:txBody>
      </p:sp>
      <p:sp>
        <p:nvSpPr>
          <p:cNvPr id="3" name="Content Placeholder 2"/>
          <p:cNvSpPr>
            <a:spLocks noGrp="1"/>
          </p:cNvSpPr>
          <p:nvPr>
            <p:ph idx="1"/>
          </p:nvPr>
        </p:nvSpPr>
        <p:spPr>
          <a:xfrm>
            <a:off x="457200" y="1066800"/>
            <a:ext cx="8229600" cy="4525963"/>
          </a:xfrm>
        </p:spPr>
        <p:txBody>
          <a:bodyPr>
            <a:normAutofit fontScale="92500" lnSpcReduction="10000"/>
          </a:bodyPr>
          <a:lstStyle/>
          <a:p>
            <a:r>
              <a:rPr lang="en-US" altLang="en-US" sz="2000" b="1" u="sng" smtClean="0"/>
              <a:t>You need two statements:</a:t>
            </a:r>
          </a:p>
          <a:p>
            <a:pPr lvl="1"/>
            <a:r>
              <a:rPr lang="en-US" altLang="en-US" sz="2400" smtClean="0"/>
              <a:t>The first tells what the object is doing:</a:t>
            </a:r>
          </a:p>
          <a:p>
            <a:pPr lvl="2"/>
            <a:r>
              <a:rPr lang="en-US" altLang="en-US" sz="2000" smtClean="0">
                <a:solidFill>
                  <a:srgbClr val="FF0000"/>
                </a:solidFill>
              </a:rPr>
              <a:t>Not moving = </a:t>
            </a:r>
            <a:r>
              <a:rPr lang="el-GR" altLang="en-US" sz="2000" smtClean="0">
                <a:solidFill>
                  <a:srgbClr val="FF0000"/>
                </a:solidFill>
              </a:rPr>
              <a:t>Σ</a:t>
            </a:r>
            <a:r>
              <a:rPr lang="en-US" altLang="en-US" sz="2000" smtClean="0">
                <a:solidFill>
                  <a:srgbClr val="FF0000"/>
                </a:solidFill>
              </a:rPr>
              <a:t>F =0  (forces balanced/in equilibrium)</a:t>
            </a:r>
          </a:p>
          <a:p>
            <a:pPr lvl="2"/>
            <a:r>
              <a:rPr lang="en-US" altLang="en-US" sz="2000" smtClean="0">
                <a:solidFill>
                  <a:srgbClr val="FF0000"/>
                </a:solidFill>
              </a:rPr>
              <a:t>Accelerating = </a:t>
            </a:r>
            <a:r>
              <a:rPr lang="el-GR" altLang="en-US" sz="2000" smtClean="0">
                <a:solidFill>
                  <a:srgbClr val="FF0000"/>
                </a:solidFill>
              </a:rPr>
              <a:t>Σ</a:t>
            </a:r>
            <a:r>
              <a:rPr lang="en-US" altLang="en-US" sz="2000" smtClean="0">
                <a:solidFill>
                  <a:srgbClr val="FF0000"/>
                </a:solidFill>
              </a:rPr>
              <a:t>F = ma  (forces unbalanced/non-equilibrium)</a:t>
            </a:r>
          </a:p>
          <a:p>
            <a:pPr lvl="1"/>
            <a:r>
              <a:rPr lang="en-US" altLang="en-US" sz="2400" smtClean="0"/>
              <a:t>Then the next statement explains why it’s not moving or is accelerating.  List the forces responsible:</a:t>
            </a:r>
          </a:p>
          <a:p>
            <a:pPr lvl="2"/>
            <a:r>
              <a:rPr lang="en-US" altLang="en-US" sz="2000" smtClean="0">
                <a:solidFill>
                  <a:srgbClr val="FF0000"/>
                </a:solidFill>
              </a:rPr>
              <a:t>ΣF = F</a:t>
            </a:r>
            <a:r>
              <a:rPr lang="en-US" altLang="en-US" sz="2000" baseline="-25000" smtClean="0">
                <a:solidFill>
                  <a:srgbClr val="FF0000"/>
                </a:solidFill>
              </a:rPr>
              <a:t>f</a:t>
            </a:r>
            <a:r>
              <a:rPr lang="en-US" altLang="en-US" sz="2000" smtClean="0">
                <a:solidFill>
                  <a:srgbClr val="FF0000"/>
                </a:solidFill>
              </a:rPr>
              <a:t> (friction opposing movement) – F</a:t>
            </a:r>
            <a:r>
              <a:rPr lang="en-US" altLang="en-US" sz="2000" baseline="-25000" smtClean="0">
                <a:solidFill>
                  <a:srgbClr val="FF0000"/>
                </a:solidFill>
              </a:rPr>
              <a:t>A</a:t>
            </a:r>
            <a:r>
              <a:rPr lang="en-US" altLang="en-US" sz="2000" smtClean="0">
                <a:solidFill>
                  <a:srgbClr val="FF0000"/>
                </a:solidFill>
              </a:rPr>
              <a:t> (an applied force- push or pull)</a:t>
            </a:r>
            <a:endParaRPr lang="en-US" altLang="en-US" sz="2000" smtClean="0"/>
          </a:p>
          <a:p>
            <a:pPr lvl="1"/>
            <a:r>
              <a:rPr lang="en-US" altLang="en-US" sz="2400" smtClean="0"/>
              <a:t>Then because these two statements are describing the same thing (one is “what” is happening, the other is “why”) the two statement can be set equal to each other and missing information can be solved for.</a:t>
            </a:r>
          </a:p>
          <a:p>
            <a:pPr lvl="2"/>
            <a:r>
              <a:rPr lang="en-US" altLang="en-US" smtClean="0"/>
              <a:t>Lets take a look…</a:t>
            </a:r>
          </a:p>
        </p:txBody>
      </p:sp>
    </p:spTree>
    <p:extLst>
      <p:ext uri="{BB962C8B-B14F-4D97-AF65-F5344CB8AC3E}">
        <p14:creationId xmlns:p14="http://schemas.microsoft.com/office/powerpoint/2010/main" val="25130266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Grp="1" noChangeArrowheads="1"/>
          </p:cNvSpPr>
          <p:nvPr>
            <p:ph type="title"/>
          </p:nvPr>
        </p:nvSpPr>
        <p:spPr>
          <a:xfrm>
            <a:off x="457200" y="-228600"/>
            <a:ext cx="8229600" cy="1143000"/>
          </a:xfrm>
        </p:spPr>
        <p:txBody>
          <a:bodyPr/>
          <a:lstStyle/>
          <a:p>
            <a:pPr eaLnBrk="1" hangingPunct="1"/>
            <a:r>
              <a:rPr lang="en-US" altLang="en-US" sz="3600" smtClean="0"/>
              <a:t>Let’s look at forces acting on this box:</a:t>
            </a:r>
          </a:p>
        </p:txBody>
      </p:sp>
      <p:sp>
        <p:nvSpPr>
          <p:cNvPr id="7171" name="Rectangle 7"/>
          <p:cNvSpPr>
            <a:spLocks noChangeArrowheads="1"/>
          </p:cNvSpPr>
          <p:nvPr/>
        </p:nvSpPr>
        <p:spPr bwMode="auto">
          <a:xfrm>
            <a:off x="3276600" y="1782763"/>
            <a:ext cx="1676400"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a:t>10 kg</a:t>
            </a:r>
          </a:p>
        </p:txBody>
      </p:sp>
      <p:sp>
        <p:nvSpPr>
          <p:cNvPr id="7172" name="Line 9"/>
          <p:cNvSpPr>
            <a:spLocks noChangeShapeType="1"/>
          </p:cNvSpPr>
          <p:nvPr/>
        </p:nvSpPr>
        <p:spPr bwMode="auto">
          <a:xfrm>
            <a:off x="838200" y="2697163"/>
            <a:ext cx="6629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 name="Line 10"/>
          <p:cNvSpPr>
            <a:spLocks noChangeShapeType="1"/>
          </p:cNvSpPr>
          <p:nvPr/>
        </p:nvSpPr>
        <p:spPr bwMode="auto">
          <a:xfrm>
            <a:off x="4953000" y="2239963"/>
            <a:ext cx="762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9" name="Line 11"/>
          <p:cNvSpPr>
            <a:spLocks noChangeShapeType="1"/>
          </p:cNvSpPr>
          <p:nvPr/>
        </p:nvSpPr>
        <p:spPr bwMode="auto">
          <a:xfrm>
            <a:off x="2552700" y="2239963"/>
            <a:ext cx="723900"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0" name="Text Box 12"/>
          <p:cNvSpPr txBox="1">
            <a:spLocks noChangeArrowheads="1"/>
          </p:cNvSpPr>
          <p:nvPr/>
        </p:nvSpPr>
        <p:spPr bwMode="auto">
          <a:xfrm>
            <a:off x="533400" y="1630363"/>
            <a:ext cx="11509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1</a:t>
            </a:r>
            <a:r>
              <a:rPr lang="en-US" altLang="en-US" sz="1800"/>
              <a:t> = 20 N</a:t>
            </a:r>
          </a:p>
        </p:txBody>
      </p:sp>
      <p:sp>
        <p:nvSpPr>
          <p:cNvPr id="2061" name="Text Box 13"/>
          <p:cNvSpPr txBox="1">
            <a:spLocks noChangeArrowheads="1"/>
          </p:cNvSpPr>
          <p:nvPr/>
        </p:nvSpPr>
        <p:spPr bwMode="auto">
          <a:xfrm>
            <a:off x="6629400" y="1706563"/>
            <a:ext cx="11509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F</a:t>
            </a:r>
            <a:r>
              <a:rPr lang="en-US" altLang="en-US" sz="1800" baseline="-25000" dirty="0"/>
              <a:t>2</a:t>
            </a:r>
            <a:r>
              <a:rPr lang="en-US" altLang="en-US" sz="1800" dirty="0"/>
              <a:t> = 20 N</a:t>
            </a:r>
          </a:p>
        </p:txBody>
      </p:sp>
      <p:sp>
        <p:nvSpPr>
          <p:cNvPr id="7177" name="Text Box 14"/>
          <p:cNvSpPr txBox="1">
            <a:spLocks noChangeArrowheads="1"/>
          </p:cNvSpPr>
          <p:nvPr/>
        </p:nvSpPr>
        <p:spPr bwMode="auto">
          <a:xfrm>
            <a:off x="685800" y="792163"/>
            <a:ext cx="1276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Stationary:</a:t>
            </a:r>
          </a:p>
        </p:txBody>
      </p:sp>
      <p:sp>
        <p:nvSpPr>
          <p:cNvPr id="2063" name="Text Box 15"/>
          <p:cNvSpPr txBox="1">
            <a:spLocks noChangeArrowheads="1"/>
          </p:cNvSpPr>
          <p:nvPr/>
        </p:nvSpPr>
        <p:spPr bwMode="auto">
          <a:xfrm>
            <a:off x="228600" y="3422650"/>
            <a:ext cx="64928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What is the F</a:t>
            </a:r>
            <a:r>
              <a:rPr lang="en-US" altLang="en-US" sz="2400" baseline="-25000"/>
              <a:t>net</a:t>
            </a:r>
            <a:r>
              <a:rPr lang="en-US" altLang="en-US" sz="2400"/>
              <a:t> acting on this box horizontally:</a:t>
            </a:r>
          </a:p>
        </p:txBody>
      </p:sp>
      <p:sp>
        <p:nvSpPr>
          <p:cNvPr id="2064" name="Text Box 16"/>
          <p:cNvSpPr txBox="1">
            <a:spLocks noChangeArrowheads="1"/>
          </p:cNvSpPr>
          <p:nvPr/>
        </p:nvSpPr>
        <p:spPr bwMode="auto">
          <a:xfrm>
            <a:off x="2236788" y="4648200"/>
            <a:ext cx="1649412"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0 </a:t>
            </a:r>
            <a:r>
              <a:rPr lang="en-US" altLang="en-US" sz="2400"/>
              <a:t>= F</a:t>
            </a:r>
            <a:r>
              <a:rPr lang="en-US" altLang="en-US" sz="2400" baseline="-25000"/>
              <a:t>2</a:t>
            </a:r>
            <a:r>
              <a:rPr lang="en-US" altLang="en-US" sz="2400"/>
              <a:t> – F</a:t>
            </a:r>
            <a:r>
              <a:rPr lang="en-US" altLang="en-US" sz="2400" baseline="-25000"/>
              <a:t>1</a:t>
            </a:r>
          </a:p>
        </p:txBody>
      </p:sp>
      <p:sp>
        <p:nvSpPr>
          <p:cNvPr id="2066" name="Text Box 18"/>
          <p:cNvSpPr txBox="1">
            <a:spLocks noChangeArrowheads="1"/>
          </p:cNvSpPr>
          <p:nvPr/>
        </p:nvSpPr>
        <p:spPr bwMode="auto">
          <a:xfrm>
            <a:off x="3525838" y="5640388"/>
            <a:ext cx="2979737"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chemeClr val="accent2"/>
                </a:solidFill>
              </a:rPr>
              <a:t>FORCES ARE BALANCED</a:t>
            </a:r>
          </a:p>
        </p:txBody>
      </p:sp>
      <p:sp>
        <p:nvSpPr>
          <p:cNvPr id="2067" name="Line 19"/>
          <p:cNvSpPr>
            <a:spLocks noChangeShapeType="1"/>
          </p:cNvSpPr>
          <p:nvPr/>
        </p:nvSpPr>
        <p:spPr bwMode="auto">
          <a:xfrm>
            <a:off x="4114800" y="2697163"/>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68" name="Line 20"/>
          <p:cNvSpPr>
            <a:spLocks noChangeShapeType="1"/>
          </p:cNvSpPr>
          <p:nvPr/>
        </p:nvSpPr>
        <p:spPr bwMode="auto">
          <a:xfrm flipV="1">
            <a:off x="4114800" y="1020763"/>
            <a:ext cx="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70" name="Text Box 22"/>
          <p:cNvSpPr txBox="1">
            <a:spLocks noChangeArrowheads="1"/>
          </p:cNvSpPr>
          <p:nvPr/>
        </p:nvSpPr>
        <p:spPr bwMode="auto">
          <a:xfrm>
            <a:off x="4184650" y="609600"/>
            <a:ext cx="4565650"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t>F</a:t>
            </a:r>
            <a:r>
              <a:rPr lang="en-US" altLang="en-US" sz="1600" baseline="-20000"/>
              <a:t>N </a:t>
            </a:r>
            <a:r>
              <a:rPr lang="en-US" altLang="en-US" sz="1600"/>
              <a:t>– </a:t>
            </a:r>
            <a:r>
              <a:rPr lang="en-US" altLang="en-US" sz="1600">
                <a:solidFill>
                  <a:schemeClr val="accent2"/>
                </a:solidFill>
              </a:rPr>
              <a:t>The Normal Force-</a:t>
            </a:r>
            <a:r>
              <a:rPr lang="en-US" altLang="en-US" sz="1600"/>
              <a:t> table pushing up on </a:t>
            </a:r>
          </a:p>
          <a:p>
            <a:pPr eaLnBrk="1" hangingPunct="1">
              <a:spcBef>
                <a:spcPct val="0"/>
              </a:spcBef>
              <a:buFontTx/>
              <a:buNone/>
            </a:pPr>
            <a:r>
              <a:rPr lang="en-US" altLang="en-US" sz="1600"/>
              <a:t>the box- THIS IS ALWAYS PERPENDICULAR </a:t>
            </a:r>
          </a:p>
          <a:p>
            <a:pPr eaLnBrk="1" hangingPunct="1">
              <a:spcBef>
                <a:spcPct val="0"/>
              </a:spcBef>
              <a:buFontTx/>
              <a:buNone/>
            </a:pPr>
            <a:r>
              <a:rPr lang="en-US" altLang="en-US" sz="1600"/>
              <a:t>TO THE SURFACE AND </a:t>
            </a:r>
            <a:r>
              <a:rPr lang="en-US" altLang="en-US" sz="1600">
                <a:solidFill>
                  <a:srgbClr val="FF0000"/>
                </a:solidFill>
              </a:rPr>
              <a:t>EQUAL</a:t>
            </a:r>
            <a:r>
              <a:rPr lang="en-US" altLang="en-US" sz="1600"/>
              <a:t> TO THE Fg IF </a:t>
            </a:r>
          </a:p>
          <a:p>
            <a:pPr eaLnBrk="1" hangingPunct="1">
              <a:spcBef>
                <a:spcPct val="0"/>
              </a:spcBef>
              <a:buFontTx/>
              <a:buNone/>
            </a:pPr>
            <a:r>
              <a:rPr lang="en-US" altLang="en-US" sz="1600"/>
              <a:t>THERE IS NO ACCELERATION.</a:t>
            </a:r>
            <a:endParaRPr lang="en-US" altLang="en-US" sz="1600" baseline="-20000"/>
          </a:p>
        </p:txBody>
      </p:sp>
      <p:pic>
        <p:nvPicPr>
          <p:cNvPr id="2072" name="Picture 24" descr="Man-Pull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1706563"/>
            <a:ext cx="896938"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3" name="Picture 25" descr="Man-Pull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706563"/>
            <a:ext cx="896938"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9" name="Text Box 21"/>
          <p:cNvSpPr txBox="1">
            <a:spLocks noChangeArrowheads="1"/>
          </p:cNvSpPr>
          <p:nvPr/>
        </p:nvSpPr>
        <p:spPr bwMode="auto">
          <a:xfrm>
            <a:off x="4176713" y="3038475"/>
            <a:ext cx="1954212"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Fg (“mg”)- weight</a:t>
            </a:r>
          </a:p>
        </p:txBody>
      </p:sp>
      <p:sp>
        <p:nvSpPr>
          <p:cNvPr id="2" name="TextBox 1"/>
          <p:cNvSpPr txBox="1">
            <a:spLocks noChangeArrowheads="1"/>
          </p:cNvSpPr>
          <p:nvPr/>
        </p:nvSpPr>
        <p:spPr bwMode="auto">
          <a:xfrm>
            <a:off x="1981200" y="3886200"/>
            <a:ext cx="52101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l-GR" altLang="en-US" sz="2400"/>
              <a:t>Σ</a:t>
            </a:r>
            <a:r>
              <a:rPr lang="en-US" altLang="en-US" sz="2400"/>
              <a:t>F = 0 (box not moving/accelerating)</a:t>
            </a:r>
          </a:p>
        </p:txBody>
      </p:sp>
      <p:sp>
        <p:nvSpPr>
          <p:cNvPr id="3" name="TextBox 2"/>
          <p:cNvSpPr txBox="1">
            <a:spLocks noChangeArrowheads="1"/>
          </p:cNvSpPr>
          <p:nvPr/>
        </p:nvSpPr>
        <p:spPr bwMode="auto">
          <a:xfrm>
            <a:off x="533400" y="4256088"/>
            <a:ext cx="33258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Why not?  </a:t>
            </a:r>
            <a:r>
              <a:rPr lang="el-GR" altLang="en-US" sz="2400"/>
              <a:t>Σ</a:t>
            </a:r>
            <a:r>
              <a:rPr lang="en-US" altLang="en-US" sz="2400"/>
              <a:t>F = F</a:t>
            </a:r>
            <a:r>
              <a:rPr lang="en-US" altLang="en-US" sz="2400" baseline="-25000"/>
              <a:t>2</a:t>
            </a:r>
            <a:r>
              <a:rPr lang="en-US" altLang="en-US" sz="2400"/>
              <a:t> – F</a:t>
            </a:r>
            <a:r>
              <a:rPr lang="en-US" altLang="en-US" sz="2400" baseline="-25000"/>
              <a:t>1</a:t>
            </a:r>
          </a:p>
        </p:txBody>
      </p:sp>
      <p:sp>
        <p:nvSpPr>
          <p:cNvPr id="4" name="TextBox 3"/>
          <p:cNvSpPr txBox="1">
            <a:spLocks noChangeArrowheads="1"/>
          </p:cNvSpPr>
          <p:nvPr/>
        </p:nvSpPr>
        <p:spPr bwMode="auto">
          <a:xfrm>
            <a:off x="3124200" y="5024438"/>
            <a:ext cx="7508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 F</a:t>
            </a:r>
            <a:r>
              <a:rPr lang="en-US" altLang="en-US" sz="2400" baseline="-25000"/>
              <a:t>1</a:t>
            </a:r>
          </a:p>
        </p:txBody>
      </p:sp>
      <p:sp>
        <p:nvSpPr>
          <p:cNvPr id="23" name="TextBox 22"/>
          <p:cNvSpPr txBox="1">
            <a:spLocks noChangeArrowheads="1"/>
          </p:cNvSpPr>
          <p:nvPr/>
        </p:nvSpPr>
        <p:spPr bwMode="auto">
          <a:xfrm>
            <a:off x="1905000" y="5024438"/>
            <a:ext cx="7508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 F</a:t>
            </a:r>
            <a:r>
              <a:rPr lang="en-US" altLang="en-US" sz="2400" baseline="-25000"/>
              <a:t>1</a:t>
            </a:r>
          </a:p>
        </p:txBody>
      </p:sp>
      <p:sp>
        <p:nvSpPr>
          <p:cNvPr id="5" name="TextBox 4"/>
          <p:cNvSpPr txBox="1">
            <a:spLocks noChangeArrowheads="1"/>
          </p:cNvSpPr>
          <p:nvPr/>
        </p:nvSpPr>
        <p:spPr bwMode="auto">
          <a:xfrm>
            <a:off x="2209800" y="5557838"/>
            <a:ext cx="11366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F</a:t>
            </a:r>
            <a:r>
              <a:rPr lang="en-US" altLang="en-US" sz="2400" baseline="-25000"/>
              <a:t>1</a:t>
            </a:r>
            <a:r>
              <a:rPr lang="en-US" altLang="en-US" sz="2400"/>
              <a:t> = F</a:t>
            </a:r>
            <a:r>
              <a:rPr lang="en-US" altLang="en-US" sz="2400" baseline="-25000"/>
              <a:t>2</a:t>
            </a:r>
          </a:p>
        </p:txBody>
      </p:sp>
      <p:cxnSp>
        <p:nvCxnSpPr>
          <p:cNvPr id="7" name="Straight Connector 6"/>
          <p:cNvCxnSpPr/>
          <p:nvPr/>
        </p:nvCxnSpPr>
        <p:spPr>
          <a:xfrm flipH="1">
            <a:off x="1981200" y="5475288"/>
            <a:ext cx="1714500" cy="11112"/>
          </a:xfrm>
          <a:prstGeom prst="line">
            <a:avLst/>
          </a:prstGeom>
          <a:ln w="158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5" name="Line 10"/>
          <p:cNvSpPr>
            <a:spLocks noChangeShapeType="1"/>
          </p:cNvSpPr>
          <p:nvPr/>
        </p:nvSpPr>
        <p:spPr bwMode="auto">
          <a:xfrm>
            <a:off x="8153400" y="3886200"/>
            <a:ext cx="762000" cy="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6" name="Line 11"/>
          <p:cNvSpPr>
            <a:spLocks noChangeShapeType="1"/>
          </p:cNvSpPr>
          <p:nvPr/>
        </p:nvSpPr>
        <p:spPr bwMode="auto">
          <a:xfrm>
            <a:off x="7467600" y="3886200"/>
            <a:ext cx="723900" cy="0"/>
          </a:xfrm>
          <a:prstGeom prst="line">
            <a:avLst/>
          </a:prstGeom>
          <a:noFill/>
          <a:ln w="9525">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7" name="Line 19"/>
          <p:cNvSpPr>
            <a:spLocks noChangeShapeType="1"/>
          </p:cNvSpPr>
          <p:nvPr/>
        </p:nvSpPr>
        <p:spPr bwMode="auto">
          <a:xfrm>
            <a:off x="8191500" y="3886200"/>
            <a:ext cx="0" cy="8382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8" name="Line 20"/>
          <p:cNvSpPr>
            <a:spLocks noChangeShapeType="1"/>
          </p:cNvSpPr>
          <p:nvPr/>
        </p:nvSpPr>
        <p:spPr bwMode="auto">
          <a:xfrm flipV="1">
            <a:off x="8191500" y="3124200"/>
            <a:ext cx="0" cy="762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9" name="Text Box 12"/>
          <p:cNvSpPr txBox="1">
            <a:spLocks noChangeArrowheads="1"/>
          </p:cNvSpPr>
          <p:nvPr/>
        </p:nvSpPr>
        <p:spPr bwMode="auto">
          <a:xfrm>
            <a:off x="7262255" y="3500950"/>
            <a:ext cx="410690" cy="36933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smtClean="0">
                <a:solidFill>
                  <a:srgbClr val="FF0000"/>
                </a:solidFill>
              </a:rPr>
              <a:t>F</a:t>
            </a:r>
            <a:r>
              <a:rPr lang="en-US" altLang="en-US" sz="1800" baseline="-25000" dirty="0" smtClean="0">
                <a:solidFill>
                  <a:srgbClr val="FF0000"/>
                </a:solidFill>
              </a:rPr>
              <a:t>1</a:t>
            </a:r>
            <a:endParaRPr lang="en-US" altLang="en-US" sz="1800" dirty="0">
              <a:solidFill>
                <a:srgbClr val="FF0000"/>
              </a:solidFill>
            </a:endParaRPr>
          </a:p>
        </p:txBody>
      </p:sp>
      <p:sp>
        <p:nvSpPr>
          <p:cNvPr id="30" name="Text Box 13"/>
          <p:cNvSpPr txBox="1">
            <a:spLocks noChangeArrowheads="1"/>
          </p:cNvSpPr>
          <p:nvPr/>
        </p:nvSpPr>
        <p:spPr bwMode="auto">
          <a:xfrm>
            <a:off x="8710055" y="3468965"/>
            <a:ext cx="410690" cy="36933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smtClean="0">
                <a:solidFill>
                  <a:srgbClr val="FF0000"/>
                </a:solidFill>
              </a:rPr>
              <a:t>F</a:t>
            </a:r>
            <a:r>
              <a:rPr lang="en-US" altLang="en-US" sz="1800" baseline="-25000" dirty="0" smtClean="0">
                <a:solidFill>
                  <a:srgbClr val="FF0000"/>
                </a:solidFill>
              </a:rPr>
              <a:t>2</a:t>
            </a:r>
            <a:endParaRPr lang="en-US" altLang="en-US" sz="1800" dirty="0">
              <a:solidFill>
                <a:srgbClr val="FF0000"/>
              </a:solidFill>
            </a:endParaRPr>
          </a:p>
        </p:txBody>
      </p:sp>
      <p:sp>
        <p:nvSpPr>
          <p:cNvPr id="31" name="Text Box 22"/>
          <p:cNvSpPr txBox="1">
            <a:spLocks noChangeArrowheads="1"/>
          </p:cNvSpPr>
          <p:nvPr/>
        </p:nvSpPr>
        <p:spPr bwMode="auto">
          <a:xfrm>
            <a:off x="7967721" y="2777709"/>
            <a:ext cx="447558" cy="33855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dirty="0">
                <a:solidFill>
                  <a:srgbClr val="FF0000"/>
                </a:solidFill>
              </a:rPr>
              <a:t>F</a:t>
            </a:r>
            <a:r>
              <a:rPr lang="en-US" altLang="en-US" sz="1600" baseline="-20000" dirty="0">
                <a:solidFill>
                  <a:srgbClr val="FF0000"/>
                </a:solidFill>
              </a:rPr>
              <a:t>N </a:t>
            </a:r>
          </a:p>
        </p:txBody>
      </p:sp>
      <p:sp>
        <p:nvSpPr>
          <p:cNvPr id="32" name="Text Box 21"/>
          <p:cNvSpPr txBox="1">
            <a:spLocks noChangeArrowheads="1"/>
          </p:cNvSpPr>
          <p:nvPr/>
        </p:nvSpPr>
        <p:spPr bwMode="auto">
          <a:xfrm>
            <a:off x="8030622" y="4736068"/>
            <a:ext cx="351378" cy="369332"/>
          </a:xfrm>
          <a:prstGeom prst="rect">
            <a:avLst/>
          </a:prstGeom>
          <a:solidFill>
            <a:schemeClr val="bg1"/>
          </a:solidFill>
          <a:ln w="9525">
            <a:solidFill>
              <a:schemeClr val="bg1"/>
            </a:solidFill>
            <a:miter lim="800000"/>
            <a:headEnd/>
            <a:tailEnd/>
          </a:ln>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solidFill>
                  <a:srgbClr val="FF0000"/>
                </a:solidFill>
              </a:rPr>
              <a:t>w</a:t>
            </a:r>
          </a:p>
        </p:txBody>
      </p:sp>
    </p:spTree>
    <p:extLst>
      <p:ext uri="{BB962C8B-B14F-4D97-AF65-F5344CB8AC3E}">
        <p14:creationId xmlns:p14="http://schemas.microsoft.com/office/powerpoint/2010/main" val="24234445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6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6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7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59"/>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7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6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5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07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61"/>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63"/>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064"/>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7"/>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5"/>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0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 grpId="0" animBg="1"/>
      <p:bldP spid="2059" grpId="0" animBg="1"/>
      <p:bldP spid="2060" grpId="0"/>
      <p:bldP spid="2061" grpId="0"/>
      <p:bldP spid="2063" grpId="0"/>
      <p:bldP spid="2064" grpId="0"/>
      <p:bldP spid="2066" grpId="0"/>
      <p:bldP spid="2067" grpId="0" animBg="1"/>
      <p:bldP spid="2068" grpId="0" animBg="1"/>
      <p:bldP spid="2070" grpId="0"/>
      <p:bldP spid="2069" grpId="0" animBg="1"/>
      <p:bldP spid="2" grpId="0"/>
      <p:bldP spid="3" grpId="0"/>
      <p:bldP spid="4" grpId="0"/>
      <p:bldP spid="23" grpId="0"/>
      <p:bldP spid="5" grpId="0"/>
      <p:bldP spid="25" grpId="0" animBg="1"/>
      <p:bldP spid="26" grpId="0" animBg="1"/>
      <p:bldP spid="27" grpId="0" animBg="1"/>
      <p:bldP spid="28" grpId="0" animBg="1"/>
      <p:bldP spid="29" grpId="0" animBg="1"/>
      <p:bldP spid="30" grpId="0" animBg="1"/>
      <p:bldP spid="31" grpId="0" animBg="1"/>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6"/>
          <p:cNvSpPr>
            <a:spLocks noChangeArrowheads="1"/>
          </p:cNvSpPr>
          <p:nvPr/>
        </p:nvSpPr>
        <p:spPr bwMode="auto">
          <a:xfrm>
            <a:off x="457200" y="-1524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3600">
                <a:solidFill>
                  <a:schemeClr val="tx2"/>
                </a:solidFill>
              </a:rPr>
              <a:t>Let’s look at forces acting on this box:</a:t>
            </a:r>
          </a:p>
        </p:txBody>
      </p:sp>
      <p:sp>
        <p:nvSpPr>
          <p:cNvPr id="8195" name="Rectangle 37"/>
          <p:cNvSpPr>
            <a:spLocks noChangeArrowheads="1"/>
          </p:cNvSpPr>
          <p:nvPr/>
        </p:nvSpPr>
        <p:spPr bwMode="auto">
          <a:xfrm>
            <a:off x="2667000" y="1524000"/>
            <a:ext cx="1676400"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a:t>10 kg</a:t>
            </a:r>
          </a:p>
        </p:txBody>
      </p:sp>
      <p:sp>
        <p:nvSpPr>
          <p:cNvPr id="8196" name="Line 38"/>
          <p:cNvSpPr>
            <a:spLocks noChangeShapeType="1"/>
          </p:cNvSpPr>
          <p:nvPr/>
        </p:nvSpPr>
        <p:spPr bwMode="auto">
          <a:xfrm>
            <a:off x="228600" y="2438400"/>
            <a:ext cx="6629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27" name="Line 39"/>
          <p:cNvSpPr>
            <a:spLocks noChangeShapeType="1"/>
          </p:cNvSpPr>
          <p:nvPr/>
        </p:nvSpPr>
        <p:spPr bwMode="auto">
          <a:xfrm>
            <a:off x="4343400" y="1981200"/>
            <a:ext cx="2819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28" name="Line 40"/>
          <p:cNvSpPr>
            <a:spLocks noChangeShapeType="1"/>
          </p:cNvSpPr>
          <p:nvPr/>
        </p:nvSpPr>
        <p:spPr bwMode="auto">
          <a:xfrm>
            <a:off x="1219200" y="1981200"/>
            <a:ext cx="1447800"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329" name="Text Box 41"/>
          <p:cNvSpPr txBox="1">
            <a:spLocks noChangeArrowheads="1"/>
          </p:cNvSpPr>
          <p:nvPr/>
        </p:nvSpPr>
        <p:spPr bwMode="auto">
          <a:xfrm>
            <a:off x="304800" y="1447800"/>
            <a:ext cx="11509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1</a:t>
            </a:r>
            <a:r>
              <a:rPr lang="en-US" altLang="en-US" sz="1800"/>
              <a:t> = 20 N</a:t>
            </a:r>
          </a:p>
        </p:txBody>
      </p:sp>
      <p:sp>
        <p:nvSpPr>
          <p:cNvPr id="12330" name="Text Box 42"/>
          <p:cNvSpPr txBox="1">
            <a:spLocks noChangeArrowheads="1"/>
          </p:cNvSpPr>
          <p:nvPr/>
        </p:nvSpPr>
        <p:spPr bwMode="auto">
          <a:xfrm>
            <a:off x="4953000" y="1447800"/>
            <a:ext cx="11509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2</a:t>
            </a:r>
            <a:r>
              <a:rPr lang="en-US" altLang="en-US" sz="1800"/>
              <a:t> = 40 N</a:t>
            </a:r>
          </a:p>
        </p:txBody>
      </p:sp>
      <p:sp>
        <p:nvSpPr>
          <p:cNvPr id="12332" name="Text Box 44"/>
          <p:cNvSpPr txBox="1">
            <a:spLocks noChangeArrowheads="1"/>
          </p:cNvSpPr>
          <p:nvPr/>
        </p:nvSpPr>
        <p:spPr bwMode="auto">
          <a:xfrm>
            <a:off x="180975" y="3276600"/>
            <a:ext cx="64928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What is the F</a:t>
            </a:r>
            <a:r>
              <a:rPr lang="en-US" altLang="en-US" sz="2400" baseline="-25000"/>
              <a:t>net</a:t>
            </a:r>
            <a:r>
              <a:rPr lang="en-US" altLang="en-US" sz="2400"/>
              <a:t> acting on this box horizontally:</a:t>
            </a:r>
          </a:p>
        </p:txBody>
      </p:sp>
      <p:sp>
        <p:nvSpPr>
          <p:cNvPr id="12335" name="Text Box 47"/>
          <p:cNvSpPr txBox="1">
            <a:spLocks noChangeArrowheads="1"/>
          </p:cNvSpPr>
          <p:nvPr/>
        </p:nvSpPr>
        <p:spPr bwMode="auto">
          <a:xfrm>
            <a:off x="5373688" y="3897313"/>
            <a:ext cx="3313112"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chemeClr val="accent2"/>
                </a:solidFill>
              </a:rPr>
              <a:t>FORCES ARE UNBALANCED</a:t>
            </a:r>
          </a:p>
        </p:txBody>
      </p:sp>
      <p:sp>
        <p:nvSpPr>
          <p:cNvPr id="8203" name="Line 48"/>
          <p:cNvSpPr>
            <a:spLocks noChangeShapeType="1"/>
          </p:cNvSpPr>
          <p:nvPr/>
        </p:nvSpPr>
        <p:spPr bwMode="auto">
          <a:xfrm>
            <a:off x="3505200" y="24384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4" name="Line 49"/>
          <p:cNvSpPr>
            <a:spLocks noChangeShapeType="1"/>
          </p:cNvSpPr>
          <p:nvPr/>
        </p:nvSpPr>
        <p:spPr bwMode="auto">
          <a:xfrm flipV="1">
            <a:off x="3505200" y="762000"/>
            <a:ext cx="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205" name="Text Box 50"/>
          <p:cNvSpPr txBox="1">
            <a:spLocks noChangeArrowheads="1"/>
          </p:cNvSpPr>
          <p:nvPr/>
        </p:nvSpPr>
        <p:spPr bwMode="auto">
          <a:xfrm>
            <a:off x="3567113" y="2779713"/>
            <a:ext cx="450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Fg</a:t>
            </a:r>
          </a:p>
        </p:txBody>
      </p:sp>
      <p:sp>
        <p:nvSpPr>
          <p:cNvPr id="8206" name="Text Box 51"/>
          <p:cNvSpPr txBox="1">
            <a:spLocks noChangeArrowheads="1"/>
          </p:cNvSpPr>
          <p:nvPr/>
        </p:nvSpPr>
        <p:spPr bwMode="auto">
          <a:xfrm>
            <a:off x="3581400" y="6858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N</a:t>
            </a:r>
          </a:p>
        </p:txBody>
      </p:sp>
      <p:sp>
        <p:nvSpPr>
          <p:cNvPr id="18" name="Text Box 16"/>
          <p:cNvSpPr txBox="1">
            <a:spLocks noChangeArrowheads="1"/>
          </p:cNvSpPr>
          <p:nvPr/>
        </p:nvSpPr>
        <p:spPr bwMode="auto">
          <a:xfrm>
            <a:off x="1450975" y="4556125"/>
            <a:ext cx="19065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ma </a:t>
            </a:r>
            <a:r>
              <a:rPr lang="en-US" altLang="en-US" sz="2400"/>
              <a:t>= F</a:t>
            </a:r>
            <a:r>
              <a:rPr lang="en-US" altLang="en-US" sz="2400" baseline="-25000"/>
              <a:t>2</a:t>
            </a:r>
            <a:r>
              <a:rPr lang="en-US" altLang="en-US" sz="2400"/>
              <a:t> – F</a:t>
            </a:r>
            <a:r>
              <a:rPr lang="en-US" altLang="en-US" sz="2400" baseline="-25000"/>
              <a:t>1</a:t>
            </a:r>
          </a:p>
        </p:txBody>
      </p:sp>
      <p:sp>
        <p:nvSpPr>
          <p:cNvPr id="19" name="TextBox 18"/>
          <p:cNvSpPr txBox="1">
            <a:spLocks noChangeArrowheads="1"/>
          </p:cNvSpPr>
          <p:nvPr/>
        </p:nvSpPr>
        <p:spPr bwMode="auto">
          <a:xfrm>
            <a:off x="1450975" y="3794125"/>
            <a:ext cx="3875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l-GR" altLang="en-US" sz="2400"/>
              <a:t>Σ</a:t>
            </a:r>
            <a:r>
              <a:rPr lang="en-US" altLang="en-US" sz="2400"/>
              <a:t>F = ma (box accelerating)</a:t>
            </a:r>
          </a:p>
        </p:txBody>
      </p:sp>
      <p:sp>
        <p:nvSpPr>
          <p:cNvPr id="20" name="TextBox 19"/>
          <p:cNvSpPr txBox="1">
            <a:spLocks noChangeArrowheads="1"/>
          </p:cNvSpPr>
          <p:nvPr/>
        </p:nvSpPr>
        <p:spPr bwMode="auto">
          <a:xfrm>
            <a:off x="533400" y="4162425"/>
            <a:ext cx="2898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Why?  </a:t>
            </a:r>
            <a:r>
              <a:rPr lang="el-GR" altLang="en-US" sz="2400"/>
              <a:t>Σ</a:t>
            </a:r>
            <a:r>
              <a:rPr lang="en-US" altLang="en-US" sz="2400"/>
              <a:t>F = F</a:t>
            </a:r>
            <a:r>
              <a:rPr lang="en-US" altLang="en-US" sz="2400" baseline="-25000"/>
              <a:t>2</a:t>
            </a:r>
            <a:r>
              <a:rPr lang="en-US" altLang="en-US" sz="2400"/>
              <a:t> – F</a:t>
            </a:r>
            <a:r>
              <a:rPr lang="en-US" altLang="en-US" sz="2400" baseline="-25000"/>
              <a:t>1</a:t>
            </a:r>
          </a:p>
        </p:txBody>
      </p:sp>
      <p:sp>
        <p:nvSpPr>
          <p:cNvPr id="2" name="TextBox 1"/>
          <p:cNvSpPr txBox="1">
            <a:spLocks noChangeArrowheads="1"/>
          </p:cNvSpPr>
          <p:nvPr/>
        </p:nvSpPr>
        <p:spPr bwMode="auto">
          <a:xfrm>
            <a:off x="1527175" y="4876800"/>
            <a:ext cx="441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m</a:t>
            </a:r>
          </a:p>
        </p:txBody>
      </p:sp>
      <p:sp>
        <p:nvSpPr>
          <p:cNvPr id="22" name="TextBox 21"/>
          <p:cNvSpPr txBox="1">
            <a:spLocks noChangeArrowheads="1"/>
          </p:cNvSpPr>
          <p:nvPr/>
        </p:nvSpPr>
        <p:spPr bwMode="auto">
          <a:xfrm>
            <a:off x="2533650" y="4876800"/>
            <a:ext cx="4413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m</a:t>
            </a:r>
          </a:p>
        </p:txBody>
      </p:sp>
      <p:cxnSp>
        <p:nvCxnSpPr>
          <p:cNvPr id="23" name="Straight Connector 22"/>
          <p:cNvCxnSpPr/>
          <p:nvPr/>
        </p:nvCxnSpPr>
        <p:spPr>
          <a:xfrm flipH="1">
            <a:off x="1508125" y="5005388"/>
            <a:ext cx="531813" cy="12700"/>
          </a:xfrm>
          <a:prstGeom prst="line">
            <a:avLst/>
          </a:prstGeom>
          <a:ln w="158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2324100" y="5018088"/>
            <a:ext cx="952500" cy="0"/>
          </a:xfrm>
          <a:prstGeom prst="line">
            <a:avLst/>
          </a:prstGeom>
          <a:ln w="158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1524000" y="4724400"/>
            <a:ext cx="304800" cy="457200"/>
          </a:xfrm>
          <a:prstGeom prst="line">
            <a:avLst/>
          </a:prstGeom>
          <a:ln w="158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8215" name="TextBox 10"/>
          <p:cNvSpPr txBox="1">
            <a:spLocks noChangeArrowheads="1"/>
          </p:cNvSpPr>
          <p:nvPr/>
        </p:nvSpPr>
        <p:spPr bwMode="auto">
          <a:xfrm>
            <a:off x="3505200" y="4549775"/>
            <a:ext cx="53276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What is the magnitude of acceleration on the box- </a:t>
            </a:r>
          </a:p>
          <a:p>
            <a:pPr eaLnBrk="1" hangingPunct="1">
              <a:spcBef>
                <a:spcPct val="0"/>
              </a:spcBef>
              <a:buFontTx/>
              <a:buNone/>
            </a:pPr>
            <a:r>
              <a:rPr lang="en-US" altLang="en-US" sz="1800" dirty="0"/>
              <a:t>solve for a</a:t>
            </a:r>
          </a:p>
        </p:txBody>
      </p:sp>
      <p:sp>
        <p:nvSpPr>
          <p:cNvPr id="12" name="TextBox 11"/>
          <p:cNvSpPr txBox="1">
            <a:spLocks noChangeArrowheads="1"/>
          </p:cNvSpPr>
          <p:nvPr/>
        </p:nvSpPr>
        <p:spPr bwMode="auto">
          <a:xfrm>
            <a:off x="1685925" y="5399088"/>
            <a:ext cx="16494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a = </a:t>
            </a:r>
            <a:r>
              <a:rPr lang="en-US" altLang="en-US" sz="2400" u="sng"/>
              <a:t>F</a:t>
            </a:r>
            <a:r>
              <a:rPr lang="en-US" altLang="en-US" sz="2400" u="sng" baseline="-25000"/>
              <a:t>2</a:t>
            </a:r>
            <a:r>
              <a:rPr lang="en-US" altLang="en-US" sz="2400" u="sng"/>
              <a:t> – F</a:t>
            </a:r>
            <a:r>
              <a:rPr lang="en-US" altLang="en-US" sz="2400" u="sng" baseline="-25000"/>
              <a:t>1</a:t>
            </a:r>
          </a:p>
          <a:p>
            <a:pPr eaLnBrk="1" hangingPunct="1">
              <a:spcBef>
                <a:spcPct val="0"/>
              </a:spcBef>
              <a:buFontTx/>
              <a:buNone/>
            </a:pPr>
            <a:r>
              <a:rPr lang="en-US" altLang="en-US" sz="2400"/>
              <a:t>          m</a:t>
            </a:r>
          </a:p>
        </p:txBody>
      </p:sp>
      <p:sp>
        <p:nvSpPr>
          <p:cNvPr id="25" name="Line 10"/>
          <p:cNvSpPr>
            <a:spLocks noChangeShapeType="1"/>
          </p:cNvSpPr>
          <p:nvPr/>
        </p:nvSpPr>
        <p:spPr bwMode="auto">
          <a:xfrm>
            <a:off x="8130144" y="2438400"/>
            <a:ext cx="967345" cy="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6" name="Line 11"/>
          <p:cNvSpPr>
            <a:spLocks noChangeShapeType="1"/>
          </p:cNvSpPr>
          <p:nvPr/>
        </p:nvSpPr>
        <p:spPr bwMode="auto">
          <a:xfrm>
            <a:off x="7649689" y="2438400"/>
            <a:ext cx="518555" cy="0"/>
          </a:xfrm>
          <a:prstGeom prst="line">
            <a:avLst/>
          </a:prstGeom>
          <a:noFill/>
          <a:ln w="9525">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7" name="Line 19"/>
          <p:cNvSpPr>
            <a:spLocks noChangeShapeType="1"/>
          </p:cNvSpPr>
          <p:nvPr/>
        </p:nvSpPr>
        <p:spPr bwMode="auto">
          <a:xfrm>
            <a:off x="8168245" y="2438400"/>
            <a:ext cx="0" cy="8382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9" name="Line 20"/>
          <p:cNvSpPr>
            <a:spLocks noChangeShapeType="1"/>
          </p:cNvSpPr>
          <p:nvPr/>
        </p:nvSpPr>
        <p:spPr bwMode="auto">
          <a:xfrm flipV="1">
            <a:off x="8168245" y="1676400"/>
            <a:ext cx="0" cy="762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30" name="Text Box 12"/>
          <p:cNvSpPr txBox="1">
            <a:spLocks noChangeArrowheads="1"/>
          </p:cNvSpPr>
          <p:nvPr/>
        </p:nvSpPr>
        <p:spPr bwMode="auto">
          <a:xfrm>
            <a:off x="7361710" y="2053150"/>
            <a:ext cx="410690" cy="36933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smtClean="0">
                <a:solidFill>
                  <a:srgbClr val="FF0000"/>
                </a:solidFill>
              </a:rPr>
              <a:t>F</a:t>
            </a:r>
            <a:r>
              <a:rPr lang="en-US" altLang="en-US" sz="1800" baseline="-25000" dirty="0" smtClean="0">
                <a:solidFill>
                  <a:srgbClr val="FF0000"/>
                </a:solidFill>
              </a:rPr>
              <a:t>1</a:t>
            </a:r>
            <a:endParaRPr lang="en-US" altLang="en-US" sz="1800" dirty="0">
              <a:solidFill>
                <a:srgbClr val="FF0000"/>
              </a:solidFill>
            </a:endParaRPr>
          </a:p>
        </p:txBody>
      </p:sp>
      <p:sp>
        <p:nvSpPr>
          <p:cNvPr id="31" name="Text Box 13"/>
          <p:cNvSpPr txBox="1">
            <a:spLocks noChangeArrowheads="1"/>
          </p:cNvSpPr>
          <p:nvPr/>
        </p:nvSpPr>
        <p:spPr bwMode="auto">
          <a:xfrm>
            <a:off x="8686800" y="2021165"/>
            <a:ext cx="410690" cy="36933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smtClean="0">
                <a:solidFill>
                  <a:srgbClr val="FF0000"/>
                </a:solidFill>
              </a:rPr>
              <a:t>F</a:t>
            </a:r>
            <a:r>
              <a:rPr lang="en-US" altLang="en-US" sz="1800" baseline="-25000" dirty="0" smtClean="0">
                <a:solidFill>
                  <a:srgbClr val="FF0000"/>
                </a:solidFill>
              </a:rPr>
              <a:t>2</a:t>
            </a:r>
            <a:endParaRPr lang="en-US" altLang="en-US" sz="1800" dirty="0">
              <a:solidFill>
                <a:srgbClr val="FF0000"/>
              </a:solidFill>
            </a:endParaRPr>
          </a:p>
        </p:txBody>
      </p:sp>
      <p:sp>
        <p:nvSpPr>
          <p:cNvPr id="32" name="Text Box 22"/>
          <p:cNvSpPr txBox="1">
            <a:spLocks noChangeArrowheads="1"/>
          </p:cNvSpPr>
          <p:nvPr/>
        </p:nvSpPr>
        <p:spPr bwMode="auto">
          <a:xfrm>
            <a:off x="7944466" y="1329909"/>
            <a:ext cx="447558" cy="33855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dirty="0">
                <a:solidFill>
                  <a:srgbClr val="FF0000"/>
                </a:solidFill>
              </a:rPr>
              <a:t>F</a:t>
            </a:r>
            <a:r>
              <a:rPr lang="en-US" altLang="en-US" sz="1600" baseline="-20000" dirty="0">
                <a:solidFill>
                  <a:srgbClr val="FF0000"/>
                </a:solidFill>
              </a:rPr>
              <a:t>N </a:t>
            </a:r>
          </a:p>
        </p:txBody>
      </p:sp>
      <p:sp>
        <p:nvSpPr>
          <p:cNvPr id="33" name="Text Box 21"/>
          <p:cNvSpPr txBox="1">
            <a:spLocks noChangeArrowheads="1"/>
          </p:cNvSpPr>
          <p:nvPr/>
        </p:nvSpPr>
        <p:spPr bwMode="auto">
          <a:xfrm>
            <a:off x="8007367" y="3288268"/>
            <a:ext cx="351378" cy="369332"/>
          </a:xfrm>
          <a:prstGeom prst="rect">
            <a:avLst/>
          </a:prstGeom>
          <a:solidFill>
            <a:schemeClr val="bg1"/>
          </a:solidFill>
          <a:ln w="9525">
            <a:solidFill>
              <a:schemeClr val="bg1"/>
            </a:solidFill>
            <a:miter lim="800000"/>
            <a:headEnd/>
            <a:tailEnd/>
          </a:ln>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solidFill>
                  <a:srgbClr val="FF0000"/>
                </a:solidFill>
              </a:rPr>
              <a:t>w</a:t>
            </a:r>
          </a:p>
        </p:txBody>
      </p:sp>
    </p:spTree>
    <p:extLst>
      <p:ext uri="{BB962C8B-B14F-4D97-AF65-F5344CB8AC3E}">
        <p14:creationId xmlns:p14="http://schemas.microsoft.com/office/powerpoint/2010/main" val="998044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3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3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33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33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33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215"/>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nodeType="click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7" grpId="0" animBg="1"/>
      <p:bldP spid="12328" grpId="0" animBg="1"/>
      <p:bldP spid="12329" grpId="0"/>
      <p:bldP spid="12330" grpId="0"/>
      <p:bldP spid="12332" grpId="0"/>
      <p:bldP spid="12335" grpId="0"/>
      <p:bldP spid="18" grpId="0"/>
      <p:bldP spid="19" grpId="0"/>
      <p:bldP spid="20" grpId="0"/>
      <p:bldP spid="2" grpId="0"/>
      <p:bldP spid="22" grpId="0"/>
      <p:bldP spid="8215" grpId="0"/>
      <p:bldP spid="12" grpId="0"/>
      <p:bldP spid="25" grpId="0" animBg="1"/>
      <p:bldP spid="26" grpId="0" animBg="1"/>
      <p:bldP spid="27" grpId="0" animBg="1"/>
      <p:bldP spid="29" grpId="0" animBg="1"/>
      <p:bldP spid="30" grpId="0" animBg="1"/>
      <p:bldP spid="31" grpId="0" animBg="1"/>
      <p:bldP spid="32" grpId="0" animBg="1"/>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152400"/>
            <a:ext cx="8229600" cy="1143000"/>
          </a:xfrm>
        </p:spPr>
        <p:txBody>
          <a:bodyPr/>
          <a:lstStyle/>
          <a:p>
            <a:pPr eaLnBrk="1" hangingPunct="1"/>
            <a:r>
              <a:rPr lang="en-US" altLang="en-US" sz="3200" smtClean="0"/>
              <a:t>But what if the box had an initial motion:</a:t>
            </a:r>
          </a:p>
        </p:txBody>
      </p:sp>
      <p:sp>
        <p:nvSpPr>
          <p:cNvPr id="10243" name="Rectangle 7"/>
          <p:cNvSpPr>
            <a:spLocks noChangeArrowheads="1"/>
          </p:cNvSpPr>
          <p:nvPr/>
        </p:nvSpPr>
        <p:spPr bwMode="auto">
          <a:xfrm>
            <a:off x="2971800" y="1706563"/>
            <a:ext cx="1676400" cy="9144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a:t>10 kg</a:t>
            </a:r>
          </a:p>
        </p:txBody>
      </p:sp>
      <p:sp>
        <p:nvSpPr>
          <p:cNvPr id="10244" name="Line 8"/>
          <p:cNvSpPr>
            <a:spLocks noChangeShapeType="1"/>
          </p:cNvSpPr>
          <p:nvPr/>
        </p:nvSpPr>
        <p:spPr bwMode="auto">
          <a:xfrm>
            <a:off x="533400" y="2773363"/>
            <a:ext cx="6629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2" name="Line 10"/>
          <p:cNvSpPr>
            <a:spLocks noChangeShapeType="1"/>
          </p:cNvSpPr>
          <p:nvPr/>
        </p:nvSpPr>
        <p:spPr bwMode="auto">
          <a:xfrm>
            <a:off x="1524000" y="2163763"/>
            <a:ext cx="1447800"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3" name="Text Box 11"/>
          <p:cNvSpPr txBox="1">
            <a:spLocks noChangeArrowheads="1"/>
          </p:cNvSpPr>
          <p:nvPr/>
        </p:nvSpPr>
        <p:spPr bwMode="auto">
          <a:xfrm>
            <a:off x="457200" y="1706563"/>
            <a:ext cx="11509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1</a:t>
            </a:r>
            <a:r>
              <a:rPr lang="en-US" altLang="en-US" sz="1800"/>
              <a:t> = 20 N</a:t>
            </a:r>
          </a:p>
        </p:txBody>
      </p:sp>
      <p:sp>
        <p:nvSpPr>
          <p:cNvPr id="3084" name="Text Box 12"/>
          <p:cNvSpPr txBox="1">
            <a:spLocks noChangeArrowheads="1"/>
          </p:cNvSpPr>
          <p:nvPr/>
        </p:nvSpPr>
        <p:spPr bwMode="auto">
          <a:xfrm>
            <a:off x="5257800" y="1706563"/>
            <a:ext cx="11509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2</a:t>
            </a:r>
            <a:r>
              <a:rPr lang="en-US" altLang="en-US" sz="1800"/>
              <a:t> = 20 N</a:t>
            </a:r>
          </a:p>
        </p:txBody>
      </p:sp>
      <p:sp>
        <p:nvSpPr>
          <p:cNvPr id="10248" name="Text Box 13"/>
          <p:cNvSpPr txBox="1">
            <a:spLocks noChangeArrowheads="1"/>
          </p:cNvSpPr>
          <p:nvPr/>
        </p:nvSpPr>
        <p:spPr bwMode="auto">
          <a:xfrm>
            <a:off x="0" y="944563"/>
            <a:ext cx="3397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t>Moving with a </a:t>
            </a:r>
            <a:r>
              <a:rPr lang="en-US" altLang="en-US" sz="1800" u="sng" dirty="0"/>
              <a:t>constant velocity</a:t>
            </a:r>
            <a:r>
              <a:rPr lang="en-US" altLang="en-US" sz="1800" dirty="0"/>
              <a:t>:</a:t>
            </a:r>
          </a:p>
        </p:txBody>
      </p:sp>
      <p:sp>
        <p:nvSpPr>
          <p:cNvPr id="3086" name="Text Box 14"/>
          <p:cNvSpPr txBox="1">
            <a:spLocks noChangeArrowheads="1"/>
          </p:cNvSpPr>
          <p:nvPr/>
        </p:nvSpPr>
        <p:spPr bwMode="auto">
          <a:xfrm>
            <a:off x="1128713" y="3498850"/>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What is the F</a:t>
            </a:r>
            <a:r>
              <a:rPr lang="en-US" altLang="en-US" sz="2400" baseline="-25000"/>
              <a:t>net</a:t>
            </a:r>
            <a:r>
              <a:rPr lang="en-US" altLang="en-US" sz="2400"/>
              <a:t> acting on this box:</a:t>
            </a:r>
          </a:p>
        </p:txBody>
      </p:sp>
      <p:sp>
        <p:nvSpPr>
          <p:cNvPr id="3087" name="Text Box 15"/>
          <p:cNvSpPr txBox="1">
            <a:spLocks noChangeArrowheads="1"/>
          </p:cNvSpPr>
          <p:nvPr/>
        </p:nvSpPr>
        <p:spPr bwMode="auto">
          <a:xfrm>
            <a:off x="1738313" y="3879850"/>
            <a:ext cx="497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 = </a:t>
            </a:r>
            <a:r>
              <a:rPr lang="en-US" altLang="en-US" sz="2400"/>
              <a:t>F</a:t>
            </a:r>
            <a:r>
              <a:rPr lang="en-US" altLang="en-US" sz="2400" baseline="-25000"/>
              <a:t>net</a:t>
            </a:r>
            <a:r>
              <a:rPr lang="en-US" altLang="en-US" sz="2400"/>
              <a:t> = F</a:t>
            </a:r>
            <a:r>
              <a:rPr lang="en-US" altLang="en-US" sz="2400" baseline="-25000"/>
              <a:t>1 </a:t>
            </a:r>
            <a:r>
              <a:rPr lang="en-US" altLang="en-US" sz="2400"/>
              <a:t>- F</a:t>
            </a:r>
            <a:r>
              <a:rPr lang="en-US" altLang="en-US" sz="2400" baseline="-25000"/>
              <a:t>2</a:t>
            </a:r>
            <a:r>
              <a:rPr lang="en-US" altLang="en-US" sz="2400"/>
              <a:t> = 20 N - 20 N = 0</a:t>
            </a:r>
            <a:endParaRPr lang="en-US" altLang="en-US" sz="2400" baseline="-25000"/>
          </a:p>
        </p:txBody>
      </p:sp>
      <p:sp>
        <p:nvSpPr>
          <p:cNvPr id="3088" name="Text Box 16"/>
          <p:cNvSpPr txBox="1">
            <a:spLocks noChangeArrowheads="1"/>
          </p:cNvSpPr>
          <p:nvPr/>
        </p:nvSpPr>
        <p:spPr bwMode="auto">
          <a:xfrm>
            <a:off x="433388" y="4953000"/>
            <a:ext cx="827722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The  F</a:t>
            </a:r>
            <a:r>
              <a:rPr lang="en-US" altLang="en-US" sz="2400" baseline="-25000"/>
              <a:t>net</a:t>
            </a:r>
            <a:r>
              <a:rPr lang="en-US" altLang="en-US" sz="2400"/>
              <a:t> is zero which means there is not a change </a:t>
            </a:r>
          </a:p>
          <a:p>
            <a:pPr eaLnBrk="1" hangingPunct="1">
              <a:spcBef>
                <a:spcPct val="0"/>
              </a:spcBef>
              <a:buFontTx/>
              <a:buNone/>
            </a:pPr>
            <a:r>
              <a:rPr lang="en-US" altLang="en-US" sz="2400"/>
              <a:t>in movement or direction.  It is moving just not accelerating.</a:t>
            </a:r>
          </a:p>
          <a:p>
            <a:pPr eaLnBrk="1" hangingPunct="1">
              <a:spcBef>
                <a:spcPct val="0"/>
              </a:spcBef>
              <a:buFontTx/>
              <a:buNone/>
            </a:pPr>
            <a:r>
              <a:rPr lang="en-US" altLang="en-US" sz="2400"/>
              <a:t>This box will continue to move with a constant velocity.</a:t>
            </a:r>
          </a:p>
        </p:txBody>
      </p:sp>
      <p:sp>
        <p:nvSpPr>
          <p:cNvPr id="3089" name="Text Box 17"/>
          <p:cNvSpPr txBox="1">
            <a:spLocks noChangeArrowheads="1"/>
          </p:cNvSpPr>
          <p:nvPr/>
        </p:nvSpPr>
        <p:spPr bwMode="auto">
          <a:xfrm>
            <a:off x="1828800" y="4297363"/>
            <a:ext cx="3894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FORCES ARE BALANCED</a:t>
            </a:r>
          </a:p>
        </p:txBody>
      </p:sp>
      <p:sp>
        <p:nvSpPr>
          <p:cNvPr id="10253" name="Oval 18"/>
          <p:cNvSpPr>
            <a:spLocks noChangeAspect="1" noChangeArrowheads="1"/>
          </p:cNvSpPr>
          <p:nvPr/>
        </p:nvSpPr>
        <p:spPr bwMode="auto">
          <a:xfrm>
            <a:off x="2971800" y="2620963"/>
            <a:ext cx="182563" cy="18256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254" name="Oval 19"/>
          <p:cNvSpPr>
            <a:spLocks noChangeAspect="1" noChangeArrowheads="1"/>
          </p:cNvSpPr>
          <p:nvPr/>
        </p:nvSpPr>
        <p:spPr bwMode="auto">
          <a:xfrm>
            <a:off x="4495800" y="2620963"/>
            <a:ext cx="182563" cy="18256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3092" name="Line 20"/>
          <p:cNvSpPr>
            <a:spLocks noChangeShapeType="1"/>
          </p:cNvSpPr>
          <p:nvPr/>
        </p:nvSpPr>
        <p:spPr bwMode="auto">
          <a:xfrm>
            <a:off x="4648200" y="2163763"/>
            <a:ext cx="1447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6" name="Line 21"/>
          <p:cNvSpPr>
            <a:spLocks noChangeShapeType="1"/>
          </p:cNvSpPr>
          <p:nvPr/>
        </p:nvSpPr>
        <p:spPr bwMode="auto">
          <a:xfrm flipH="1">
            <a:off x="1981200" y="1858963"/>
            <a:ext cx="990600"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7" name="Line 22"/>
          <p:cNvSpPr>
            <a:spLocks noChangeShapeType="1"/>
          </p:cNvSpPr>
          <p:nvPr/>
        </p:nvSpPr>
        <p:spPr bwMode="auto">
          <a:xfrm flipH="1">
            <a:off x="1600200" y="2011363"/>
            <a:ext cx="1371600"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8" name="Line 23"/>
          <p:cNvSpPr>
            <a:spLocks noChangeShapeType="1"/>
          </p:cNvSpPr>
          <p:nvPr/>
        </p:nvSpPr>
        <p:spPr bwMode="auto">
          <a:xfrm flipH="1">
            <a:off x="1981200" y="2316163"/>
            <a:ext cx="990600"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59" name="Line 24"/>
          <p:cNvSpPr>
            <a:spLocks noChangeShapeType="1"/>
          </p:cNvSpPr>
          <p:nvPr/>
        </p:nvSpPr>
        <p:spPr bwMode="auto">
          <a:xfrm flipH="1">
            <a:off x="1371600" y="2468563"/>
            <a:ext cx="1600200" cy="0"/>
          </a:xfrm>
          <a:prstGeom prst="line">
            <a:avLst/>
          </a:prstGeom>
          <a:noFill/>
          <a:ln w="9525">
            <a:solidFill>
              <a:srgbClr val="C0C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7" name="Line 25"/>
          <p:cNvSpPr>
            <a:spLocks noChangeShapeType="1"/>
          </p:cNvSpPr>
          <p:nvPr/>
        </p:nvSpPr>
        <p:spPr bwMode="auto">
          <a:xfrm>
            <a:off x="3810000" y="2620963"/>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8" name="Line 26"/>
          <p:cNvSpPr>
            <a:spLocks noChangeShapeType="1"/>
          </p:cNvSpPr>
          <p:nvPr/>
        </p:nvSpPr>
        <p:spPr bwMode="auto">
          <a:xfrm flipV="1">
            <a:off x="3810000" y="944563"/>
            <a:ext cx="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9" name="Text Box 27"/>
          <p:cNvSpPr txBox="1">
            <a:spLocks noChangeArrowheads="1"/>
          </p:cNvSpPr>
          <p:nvPr/>
        </p:nvSpPr>
        <p:spPr bwMode="auto">
          <a:xfrm>
            <a:off x="3871913" y="2962275"/>
            <a:ext cx="450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Fg</a:t>
            </a:r>
          </a:p>
        </p:txBody>
      </p:sp>
      <p:sp>
        <p:nvSpPr>
          <p:cNvPr id="3100" name="Text Box 28"/>
          <p:cNvSpPr txBox="1">
            <a:spLocks noChangeArrowheads="1"/>
          </p:cNvSpPr>
          <p:nvPr/>
        </p:nvSpPr>
        <p:spPr bwMode="auto">
          <a:xfrm>
            <a:off x="3886200" y="868363"/>
            <a:ext cx="4333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N</a:t>
            </a:r>
          </a:p>
        </p:txBody>
      </p:sp>
      <p:sp>
        <p:nvSpPr>
          <p:cNvPr id="24" name="Line 10"/>
          <p:cNvSpPr>
            <a:spLocks noChangeShapeType="1"/>
          </p:cNvSpPr>
          <p:nvPr/>
        </p:nvSpPr>
        <p:spPr bwMode="auto">
          <a:xfrm>
            <a:off x="7855035" y="2099091"/>
            <a:ext cx="556656" cy="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5" name="Line 11"/>
          <p:cNvSpPr>
            <a:spLocks noChangeShapeType="1"/>
          </p:cNvSpPr>
          <p:nvPr/>
        </p:nvSpPr>
        <p:spPr bwMode="auto">
          <a:xfrm>
            <a:off x="7374579" y="2099091"/>
            <a:ext cx="518555" cy="0"/>
          </a:xfrm>
          <a:prstGeom prst="line">
            <a:avLst/>
          </a:prstGeom>
          <a:noFill/>
          <a:ln w="9525">
            <a:solidFill>
              <a:srgbClr val="FF00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6" name="Line 19"/>
          <p:cNvSpPr>
            <a:spLocks noChangeShapeType="1"/>
          </p:cNvSpPr>
          <p:nvPr/>
        </p:nvSpPr>
        <p:spPr bwMode="auto">
          <a:xfrm>
            <a:off x="7893135" y="2099091"/>
            <a:ext cx="0" cy="8382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7" name="Line 20"/>
          <p:cNvSpPr>
            <a:spLocks noChangeShapeType="1"/>
          </p:cNvSpPr>
          <p:nvPr/>
        </p:nvSpPr>
        <p:spPr bwMode="auto">
          <a:xfrm flipV="1">
            <a:off x="7893135" y="1337091"/>
            <a:ext cx="0" cy="762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FF0000"/>
              </a:solidFill>
            </a:endParaRPr>
          </a:p>
        </p:txBody>
      </p:sp>
      <p:sp>
        <p:nvSpPr>
          <p:cNvPr id="28" name="Text Box 12"/>
          <p:cNvSpPr txBox="1">
            <a:spLocks noChangeArrowheads="1"/>
          </p:cNvSpPr>
          <p:nvPr/>
        </p:nvSpPr>
        <p:spPr bwMode="auto">
          <a:xfrm>
            <a:off x="7086600" y="1713841"/>
            <a:ext cx="410690" cy="36933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smtClean="0">
                <a:solidFill>
                  <a:srgbClr val="FF0000"/>
                </a:solidFill>
              </a:rPr>
              <a:t>F</a:t>
            </a:r>
            <a:r>
              <a:rPr lang="en-US" altLang="en-US" sz="1800" baseline="-25000" dirty="0" smtClean="0">
                <a:solidFill>
                  <a:srgbClr val="FF0000"/>
                </a:solidFill>
              </a:rPr>
              <a:t>1</a:t>
            </a:r>
            <a:endParaRPr lang="en-US" altLang="en-US" sz="1800" dirty="0">
              <a:solidFill>
                <a:srgbClr val="FF0000"/>
              </a:solidFill>
            </a:endParaRPr>
          </a:p>
        </p:txBody>
      </p:sp>
      <p:sp>
        <p:nvSpPr>
          <p:cNvPr id="29" name="Text Box 13"/>
          <p:cNvSpPr txBox="1">
            <a:spLocks noChangeArrowheads="1"/>
          </p:cNvSpPr>
          <p:nvPr/>
        </p:nvSpPr>
        <p:spPr bwMode="auto">
          <a:xfrm>
            <a:off x="8411690" y="1681856"/>
            <a:ext cx="410690" cy="369332"/>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smtClean="0">
                <a:solidFill>
                  <a:srgbClr val="FF0000"/>
                </a:solidFill>
              </a:rPr>
              <a:t>F</a:t>
            </a:r>
            <a:r>
              <a:rPr lang="en-US" altLang="en-US" sz="1800" baseline="-25000" dirty="0" smtClean="0">
                <a:solidFill>
                  <a:srgbClr val="FF0000"/>
                </a:solidFill>
              </a:rPr>
              <a:t>2</a:t>
            </a:r>
            <a:endParaRPr lang="en-US" altLang="en-US" sz="1800" dirty="0">
              <a:solidFill>
                <a:srgbClr val="FF0000"/>
              </a:solidFill>
            </a:endParaRPr>
          </a:p>
        </p:txBody>
      </p:sp>
      <p:sp>
        <p:nvSpPr>
          <p:cNvPr id="30" name="Text Box 22"/>
          <p:cNvSpPr txBox="1">
            <a:spLocks noChangeArrowheads="1"/>
          </p:cNvSpPr>
          <p:nvPr/>
        </p:nvSpPr>
        <p:spPr bwMode="auto">
          <a:xfrm>
            <a:off x="7669356" y="990600"/>
            <a:ext cx="447558" cy="33855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dirty="0">
                <a:solidFill>
                  <a:srgbClr val="FF0000"/>
                </a:solidFill>
              </a:rPr>
              <a:t>F</a:t>
            </a:r>
            <a:r>
              <a:rPr lang="en-US" altLang="en-US" sz="1600" baseline="-20000" dirty="0">
                <a:solidFill>
                  <a:srgbClr val="FF0000"/>
                </a:solidFill>
              </a:rPr>
              <a:t>N </a:t>
            </a:r>
          </a:p>
        </p:txBody>
      </p:sp>
      <p:sp>
        <p:nvSpPr>
          <p:cNvPr id="31" name="Text Box 21"/>
          <p:cNvSpPr txBox="1">
            <a:spLocks noChangeArrowheads="1"/>
          </p:cNvSpPr>
          <p:nvPr/>
        </p:nvSpPr>
        <p:spPr bwMode="auto">
          <a:xfrm>
            <a:off x="7732257" y="2948959"/>
            <a:ext cx="351378" cy="369332"/>
          </a:xfrm>
          <a:prstGeom prst="rect">
            <a:avLst/>
          </a:prstGeom>
          <a:solidFill>
            <a:schemeClr val="bg1"/>
          </a:solidFill>
          <a:ln w="9525">
            <a:solidFill>
              <a:schemeClr val="bg1"/>
            </a:solidFill>
            <a:miter lim="800000"/>
            <a:headEnd/>
            <a:tailEnd/>
          </a:ln>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dirty="0">
                <a:solidFill>
                  <a:srgbClr val="FF0000"/>
                </a:solidFill>
              </a:rPr>
              <a:t>w</a:t>
            </a:r>
          </a:p>
        </p:txBody>
      </p:sp>
    </p:spTree>
    <p:extLst>
      <p:ext uri="{BB962C8B-B14F-4D97-AF65-F5344CB8AC3E}">
        <p14:creationId xmlns:p14="http://schemas.microsoft.com/office/powerpoint/2010/main" val="3573108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9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9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0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8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8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9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8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086"/>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8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08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 grpId="0" animBg="1"/>
      <p:bldP spid="3083" grpId="0"/>
      <p:bldP spid="3084" grpId="0"/>
      <p:bldP spid="3086" grpId="0"/>
      <p:bldP spid="3087" grpId="0"/>
      <p:bldP spid="3088" grpId="0"/>
      <p:bldP spid="3089" grpId="0"/>
      <p:bldP spid="3092" grpId="0" animBg="1"/>
      <p:bldP spid="3097" grpId="0" animBg="1"/>
      <p:bldP spid="3098" grpId="0" animBg="1"/>
      <p:bldP spid="3099" grpId="0"/>
      <p:bldP spid="3100" grpId="0"/>
      <p:bldP spid="24" grpId="0" animBg="1"/>
      <p:bldP spid="25" grpId="0" animBg="1"/>
      <p:bldP spid="26" grpId="0" animBg="1"/>
      <p:bldP spid="27" grpId="0" animBg="1"/>
      <p:bldP spid="28" grpId="0" animBg="1"/>
      <p:bldP spid="29" grpId="0" animBg="1"/>
      <p:bldP spid="30" grpId="0" animBg="1"/>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Object 2"/>
          <p:cNvGraphicFramePr>
            <a:graphicFrameLocks noChangeAspect="1"/>
          </p:cNvGraphicFramePr>
          <p:nvPr/>
        </p:nvGraphicFramePr>
        <p:xfrm>
          <a:off x="1920875" y="76200"/>
          <a:ext cx="5003800" cy="1225550"/>
        </p:xfrm>
        <a:graphic>
          <a:graphicData uri="http://schemas.openxmlformats.org/presentationml/2006/ole">
            <mc:AlternateContent xmlns:mc="http://schemas.openxmlformats.org/markup-compatibility/2006">
              <mc:Choice xmlns:v="urn:schemas-microsoft-com:vml" Requires="v">
                <p:oleObj spid="_x0000_s1028" name="Equation" r:id="rId4" imgW="622030" imgH="152334" progId="Equation.COEE2">
                  <p:embed/>
                </p:oleObj>
              </mc:Choice>
              <mc:Fallback>
                <p:oleObj name="Equation" r:id="rId4" imgW="622030" imgH="152334" progId="Equation.COEE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0875" y="76200"/>
                        <a:ext cx="5003800" cy="1225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3795" name="Line 3"/>
          <p:cNvSpPr>
            <a:spLocks noChangeShapeType="1"/>
          </p:cNvSpPr>
          <p:nvPr/>
        </p:nvSpPr>
        <p:spPr bwMode="auto">
          <a:xfrm flipH="1">
            <a:off x="4383088" y="1143000"/>
            <a:ext cx="1066800" cy="1219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796" name="Line 4"/>
          <p:cNvSpPr>
            <a:spLocks noChangeShapeType="1"/>
          </p:cNvSpPr>
          <p:nvPr/>
        </p:nvSpPr>
        <p:spPr bwMode="auto">
          <a:xfrm>
            <a:off x="6288088" y="1143000"/>
            <a:ext cx="91440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797" name="Text Box 5"/>
          <p:cNvSpPr txBox="1">
            <a:spLocks noChangeArrowheads="1"/>
          </p:cNvSpPr>
          <p:nvPr/>
        </p:nvSpPr>
        <p:spPr bwMode="auto">
          <a:xfrm>
            <a:off x="4064000" y="2378075"/>
            <a:ext cx="6111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t>kg</a:t>
            </a:r>
          </a:p>
        </p:txBody>
      </p:sp>
      <p:sp>
        <p:nvSpPr>
          <p:cNvPr id="33798" name="Text Box 6"/>
          <p:cNvSpPr txBox="1">
            <a:spLocks noChangeArrowheads="1"/>
          </p:cNvSpPr>
          <p:nvPr/>
        </p:nvSpPr>
        <p:spPr bwMode="auto">
          <a:xfrm>
            <a:off x="6897688" y="2362200"/>
            <a:ext cx="9858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t>m/s</a:t>
            </a:r>
            <a:r>
              <a:rPr lang="en-US" altLang="en-US" baseline="30000"/>
              <a:t>2</a:t>
            </a:r>
          </a:p>
        </p:txBody>
      </p:sp>
      <p:sp>
        <p:nvSpPr>
          <p:cNvPr id="33799" name="Line 7"/>
          <p:cNvSpPr>
            <a:spLocks noChangeShapeType="1"/>
          </p:cNvSpPr>
          <p:nvPr/>
        </p:nvSpPr>
        <p:spPr bwMode="auto">
          <a:xfrm>
            <a:off x="4383088" y="2971800"/>
            <a:ext cx="12954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0" name="Line 8"/>
          <p:cNvSpPr>
            <a:spLocks noChangeShapeType="1"/>
          </p:cNvSpPr>
          <p:nvPr/>
        </p:nvSpPr>
        <p:spPr bwMode="auto">
          <a:xfrm flipH="1">
            <a:off x="6059488" y="2895600"/>
            <a:ext cx="1219200" cy="1143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2" name="Text Box 10"/>
          <p:cNvSpPr txBox="1">
            <a:spLocks noChangeArrowheads="1"/>
          </p:cNvSpPr>
          <p:nvPr/>
        </p:nvSpPr>
        <p:spPr bwMode="auto">
          <a:xfrm>
            <a:off x="4459288" y="4191000"/>
            <a:ext cx="43799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t>kg </a:t>
            </a:r>
            <a:r>
              <a:rPr lang="en-US" altLang="en-US">
                <a:cs typeface="Arial" charset="0"/>
              </a:rPr>
              <a:t>• m/s</a:t>
            </a:r>
            <a:r>
              <a:rPr lang="en-US" altLang="en-US" baseline="30000">
                <a:cs typeface="Arial" charset="0"/>
              </a:rPr>
              <a:t>2</a:t>
            </a:r>
            <a:r>
              <a:rPr lang="en-US" altLang="en-US">
                <a:cs typeface="Arial" charset="0"/>
              </a:rPr>
              <a:t> = Newton = N</a:t>
            </a:r>
            <a:endParaRPr lang="en-US" altLang="en-US" baseline="30000"/>
          </a:p>
        </p:txBody>
      </p:sp>
      <p:pic>
        <p:nvPicPr>
          <p:cNvPr id="33805" name="Picture 13" descr="newt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088" y="2209800"/>
            <a:ext cx="2538412"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4906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79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1" nodeType="clickEffect">
                                  <p:stCondLst>
                                    <p:cond delay="0"/>
                                  </p:stCondLst>
                                  <p:childTnLst>
                                    <p:set>
                                      <p:cBhvr>
                                        <p:cTn id="12" dur="1" fill="hold">
                                          <p:stCondLst>
                                            <p:cond delay="0"/>
                                          </p:stCondLst>
                                        </p:cTn>
                                        <p:tgtEl>
                                          <p:spTgt spid="33795"/>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3379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79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79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79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80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380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8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p:bldP spid="33795" grpId="1" animBg="1"/>
      <p:bldP spid="33796" grpId="0" animBg="1"/>
      <p:bldP spid="33797" grpId="0"/>
      <p:bldP spid="33797" grpId="1"/>
      <p:bldP spid="33798" grpId="0"/>
      <p:bldP spid="33799" grpId="0" animBg="1"/>
      <p:bldP spid="33800" grpId="0" animBg="1"/>
      <p:bldP spid="3380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76200"/>
            <a:ext cx="8229600" cy="1143000"/>
          </a:xfrm>
        </p:spPr>
        <p:txBody>
          <a:bodyPr/>
          <a:lstStyle/>
          <a:p>
            <a:pPr eaLnBrk="1" hangingPunct="1"/>
            <a:r>
              <a:rPr lang="en-US" altLang="en-US" smtClean="0"/>
              <a:t>This leads us to the F</a:t>
            </a:r>
            <a:r>
              <a:rPr lang="en-US" altLang="en-US" baseline="-25000" smtClean="0"/>
              <a:t>g</a:t>
            </a:r>
            <a:r>
              <a:rPr lang="en-US" altLang="en-US" smtClean="0"/>
              <a:t>:</a:t>
            </a:r>
          </a:p>
        </p:txBody>
      </p:sp>
      <p:graphicFrame>
        <p:nvGraphicFramePr>
          <p:cNvPr id="22531" name="Object 3"/>
          <p:cNvGraphicFramePr>
            <a:graphicFrameLocks noChangeAspect="1"/>
          </p:cNvGraphicFramePr>
          <p:nvPr/>
        </p:nvGraphicFramePr>
        <p:xfrm>
          <a:off x="2857500" y="1325563"/>
          <a:ext cx="3352800" cy="1066800"/>
        </p:xfrm>
        <a:graphic>
          <a:graphicData uri="http://schemas.openxmlformats.org/presentationml/2006/ole">
            <mc:AlternateContent xmlns:mc="http://schemas.openxmlformats.org/markup-compatibility/2006">
              <mc:Choice xmlns:v="urn:schemas-microsoft-com:vml" Requires="v">
                <p:oleObj spid="_x0000_s2054" name="Equation" r:id="rId4" imgW="558558" imgH="177723" progId="Equation.COEE2">
                  <p:embed/>
                </p:oleObj>
              </mc:Choice>
              <mc:Fallback>
                <p:oleObj name="Equation" r:id="rId4" imgW="558558" imgH="177723" progId="Equation.COEE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0" y="1325563"/>
                        <a:ext cx="3352800"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940" name="Line 4"/>
          <p:cNvSpPr>
            <a:spLocks noChangeShapeType="1"/>
          </p:cNvSpPr>
          <p:nvPr/>
        </p:nvSpPr>
        <p:spPr bwMode="auto">
          <a:xfrm>
            <a:off x="5715000" y="2163763"/>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941" name="Text Box 5"/>
          <p:cNvSpPr txBox="1">
            <a:spLocks noChangeArrowheads="1"/>
          </p:cNvSpPr>
          <p:nvPr/>
        </p:nvSpPr>
        <p:spPr bwMode="auto">
          <a:xfrm>
            <a:off x="4724400" y="3078163"/>
            <a:ext cx="3522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g = 9.81 m/s</a:t>
            </a:r>
            <a:r>
              <a:rPr lang="en-US" altLang="en-US" sz="2400" baseline="30000">
                <a:solidFill>
                  <a:schemeClr val="accent2"/>
                </a:solidFill>
              </a:rPr>
              <a:t>2</a:t>
            </a:r>
            <a:r>
              <a:rPr lang="en-US" altLang="en-US" sz="2400">
                <a:solidFill>
                  <a:schemeClr val="accent2"/>
                </a:solidFill>
              </a:rPr>
              <a:t> ~ 10 m/s</a:t>
            </a:r>
            <a:r>
              <a:rPr lang="en-US" altLang="en-US" sz="2400" baseline="30000">
                <a:solidFill>
                  <a:schemeClr val="accent2"/>
                </a:solidFill>
              </a:rPr>
              <a:t>2</a:t>
            </a:r>
          </a:p>
        </p:txBody>
      </p:sp>
      <p:sp>
        <p:nvSpPr>
          <p:cNvPr id="39942" name="Text Box 6"/>
          <p:cNvSpPr txBox="1">
            <a:spLocks noChangeArrowheads="1"/>
          </p:cNvSpPr>
          <p:nvPr/>
        </p:nvSpPr>
        <p:spPr bwMode="auto">
          <a:xfrm>
            <a:off x="533400" y="4221163"/>
            <a:ext cx="7065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What’s mass times the acceleration due to gravity?</a:t>
            </a:r>
          </a:p>
        </p:txBody>
      </p:sp>
      <p:sp>
        <p:nvSpPr>
          <p:cNvPr id="39943" name="Text Box 7"/>
          <p:cNvSpPr txBox="1">
            <a:spLocks noChangeArrowheads="1"/>
          </p:cNvSpPr>
          <p:nvPr/>
        </p:nvSpPr>
        <p:spPr bwMode="auto">
          <a:xfrm>
            <a:off x="1295400" y="4906963"/>
            <a:ext cx="3740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3600">
                <a:solidFill>
                  <a:schemeClr val="accent2"/>
                </a:solidFill>
              </a:rPr>
              <a:t>THIS IS WEIGHT</a:t>
            </a:r>
          </a:p>
        </p:txBody>
      </p:sp>
      <p:graphicFrame>
        <p:nvGraphicFramePr>
          <p:cNvPr id="39944" name="Object 8"/>
          <p:cNvGraphicFramePr>
            <a:graphicFrameLocks noChangeAspect="1"/>
          </p:cNvGraphicFramePr>
          <p:nvPr/>
        </p:nvGraphicFramePr>
        <p:xfrm>
          <a:off x="5413375" y="4906963"/>
          <a:ext cx="2965450" cy="963612"/>
        </p:xfrm>
        <a:graphic>
          <a:graphicData uri="http://schemas.openxmlformats.org/presentationml/2006/ole">
            <mc:AlternateContent xmlns:mc="http://schemas.openxmlformats.org/markup-compatibility/2006">
              <mc:Choice xmlns:v="urn:schemas-microsoft-com:vml" Requires="v">
                <p:oleObj spid="_x0000_s2055" name="Equation" r:id="rId6" imgW="507780" imgH="165028" progId="Equation.COEE2">
                  <p:embed/>
                </p:oleObj>
              </mc:Choice>
              <mc:Fallback>
                <p:oleObj name="Equation" r:id="rId6" imgW="507780" imgH="165028" progId="Equation.COEE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3375" y="4906963"/>
                        <a:ext cx="2965450" cy="963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02714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94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994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994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99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animBg="1"/>
      <p:bldP spid="39941" grpId="0"/>
      <p:bldP spid="39942" grpId="0"/>
      <p:bldP spid="399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z="2800" smtClean="0"/>
              <a:t>Use the weight equation to find your mass:</a:t>
            </a:r>
          </a:p>
        </p:txBody>
      </p:sp>
      <p:graphicFrame>
        <p:nvGraphicFramePr>
          <p:cNvPr id="23555" name="Object 3"/>
          <p:cNvGraphicFramePr>
            <a:graphicFrameLocks noChangeAspect="1"/>
          </p:cNvGraphicFramePr>
          <p:nvPr/>
        </p:nvGraphicFramePr>
        <p:xfrm>
          <a:off x="3051175" y="1371600"/>
          <a:ext cx="2965450" cy="963613"/>
        </p:xfrm>
        <a:graphic>
          <a:graphicData uri="http://schemas.openxmlformats.org/presentationml/2006/ole">
            <mc:AlternateContent xmlns:mc="http://schemas.openxmlformats.org/markup-compatibility/2006">
              <mc:Choice xmlns:v="urn:schemas-microsoft-com:vml" Requires="v">
                <p:oleObj spid="_x0000_s3078" name="Equation" r:id="rId4" imgW="507780" imgH="165028" progId="Equation.COEE2">
                  <p:embed/>
                </p:oleObj>
              </mc:Choice>
              <mc:Fallback>
                <p:oleObj name="Equation" r:id="rId4" imgW="507780" imgH="165028" progId="Equation.COEE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1175" y="1371600"/>
                        <a:ext cx="2965450" cy="963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65" name="Line 5"/>
          <p:cNvSpPr>
            <a:spLocks noChangeShapeType="1"/>
          </p:cNvSpPr>
          <p:nvPr/>
        </p:nvSpPr>
        <p:spPr bwMode="auto">
          <a:xfrm flipH="1">
            <a:off x="2590800" y="2057400"/>
            <a:ext cx="83820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966" name="Text Box 6"/>
          <p:cNvSpPr txBox="1">
            <a:spLocks noChangeArrowheads="1"/>
          </p:cNvSpPr>
          <p:nvPr/>
        </p:nvSpPr>
        <p:spPr bwMode="auto">
          <a:xfrm>
            <a:off x="685800" y="3048000"/>
            <a:ext cx="5664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This needs to be in N.  Use 1 N = .22 lbs</a:t>
            </a:r>
          </a:p>
        </p:txBody>
      </p:sp>
      <p:graphicFrame>
        <p:nvGraphicFramePr>
          <p:cNvPr id="40967" name="Object 7"/>
          <p:cNvGraphicFramePr>
            <a:graphicFrameLocks noChangeAspect="1"/>
          </p:cNvGraphicFramePr>
          <p:nvPr/>
        </p:nvGraphicFramePr>
        <p:xfrm>
          <a:off x="1295400" y="3733800"/>
          <a:ext cx="1676400" cy="1581150"/>
        </p:xfrm>
        <a:graphic>
          <a:graphicData uri="http://schemas.openxmlformats.org/presentationml/2006/ole">
            <mc:AlternateContent xmlns:mc="http://schemas.openxmlformats.org/markup-compatibility/2006">
              <mc:Choice xmlns:v="urn:schemas-microsoft-com:vml" Requires="v">
                <p:oleObj spid="_x0000_s3079" name="Equation" r:id="rId6" imgW="444307" imgH="418918" progId="Equation.COEE2">
                  <p:embed/>
                </p:oleObj>
              </mc:Choice>
              <mc:Fallback>
                <p:oleObj name="Equation" r:id="rId6" imgW="444307" imgH="418918" progId="Equation.COEE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3733800"/>
                        <a:ext cx="1676400" cy="1581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959279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409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nimBg="1"/>
      <p:bldP spid="4096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76200"/>
            <a:ext cx="8229600" cy="1143000"/>
          </a:xfrm>
        </p:spPr>
        <p:txBody>
          <a:bodyPr/>
          <a:lstStyle/>
          <a:p>
            <a:pPr eaLnBrk="1" hangingPunct="1"/>
            <a:r>
              <a:rPr lang="en-US" altLang="en-US" smtClean="0"/>
              <a:t>Friction:</a:t>
            </a:r>
          </a:p>
        </p:txBody>
      </p:sp>
      <p:sp>
        <p:nvSpPr>
          <p:cNvPr id="80899" name="Rectangle 3"/>
          <p:cNvSpPr>
            <a:spLocks noGrp="1" noChangeArrowheads="1"/>
          </p:cNvSpPr>
          <p:nvPr>
            <p:ph type="body" idx="1"/>
          </p:nvPr>
        </p:nvSpPr>
        <p:spPr>
          <a:xfrm>
            <a:off x="457200" y="944563"/>
            <a:ext cx="8229600" cy="4830762"/>
          </a:xfrm>
        </p:spPr>
        <p:txBody>
          <a:bodyPr/>
          <a:lstStyle/>
          <a:p>
            <a:pPr eaLnBrk="1" hangingPunct="1"/>
            <a:r>
              <a:rPr lang="en-US" altLang="en-US" smtClean="0"/>
              <a:t>Friction is the force that opposes motion.</a:t>
            </a:r>
          </a:p>
          <a:p>
            <a:pPr eaLnBrk="1" hangingPunct="1"/>
            <a:r>
              <a:rPr lang="en-US" altLang="en-US" smtClean="0"/>
              <a:t>Without friction a car wouldn’t be able to start or stop (without hitting something).</a:t>
            </a:r>
          </a:p>
          <a:p>
            <a:pPr eaLnBrk="1" hangingPunct="1"/>
            <a:r>
              <a:rPr lang="en-US" altLang="en-US" smtClean="0"/>
              <a:t>F</a:t>
            </a:r>
            <a:r>
              <a:rPr lang="en-US" altLang="en-US" baseline="-25000" smtClean="0"/>
              <a:t>f</a:t>
            </a:r>
          </a:p>
          <a:p>
            <a:pPr eaLnBrk="1" hangingPunct="1"/>
            <a:r>
              <a:rPr lang="en-US" altLang="en-US" smtClean="0"/>
              <a:t>Vector- shows magnitude and direction.</a:t>
            </a:r>
          </a:p>
          <a:p>
            <a:pPr eaLnBrk="1" hangingPunct="1"/>
            <a:endParaRPr lang="en-US" altLang="en-US" smtClean="0"/>
          </a:p>
        </p:txBody>
      </p:sp>
      <p:pic>
        <p:nvPicPr>
          <p:cNvPr id="51204" name="Picture 6" descr="fri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4144963"/>
            <a:ext cx="5029200" cy="185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51559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08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08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3"/>
          <p:cNvSpPr>
            <a:spLocks noGrp="1" noChangeArrowheads="1"/>
          </p:cNvSpPr>
          <p:nvPr>
            <p:ph type="body" idx="1"/>
          </p:nvPr>
        </p:nvSpPr>
        <p:spPr>
          <a:xfrm>
            <a:off x="457200" y="152400"/>
            <a:ext cx="8229600" cy="5745163"/>
          </a:xfrm>
        </p:spPr>
        <p:txBody>
          <a:bodyPr/>
          <a:lstStyle/>
          <a:p>
            <a:pPr eaLnBrk="1" hangingPunct="1"/>
            <a:r>
              <a:rPr lang="en-US" altLang="en-US" smtClean="0"/>
              <a:t>The force of friction is always parallel to the 2 surfaces that are in contact.</a:t>
            </a:r>
          </a:p>
          <a:p>
            <a:pPr eaLnBrk="1" hangingPunct="1"/>
            <a:r>
              <a:rPr lang="en-US" altLang="en-US" smtClean="0"/>
              <a:t>The amount of friction depends on the material in contact. </a:t>
            </a:r>
          </a:p>
        </p:txBody>
      </p:sp>
      <p:pic>
        <p:nvPicPr>
          <p:cNvPr id="52227" name="Picture 5" descr="1228882486_b8d331f933"/>
          <p:cNvPicPr>
            <a:picLocks noChangeAspect="1" noChangeArrowheads="1"/>
          </p:cNvPicPr>
          <p:nvPr/>
        </p:nvPicPr>
        <p:blipFill>
          <a:blip r:embed="rId3">
            <a:extLst>
              <a:ext uri="{28A0092B-C50C-407E-A947-70E740481C1C}">
                <a14:useLocalDpi xmlns:a14="http://schemas.microsoft.com/office/drawing/2010/main" val="0"/>
              </a:ext>
            </a:extLst>
          </a:blip>
          <a:srcRect b="30800"/>
          <a:stretch>
            <a:fillRect/>
          </a:stretch>
        </p:blipFill>
        <p:spPr bwMode="auto">
          <a:xfrm>
            <a:off x="609600" y="2590800"/>
            <a:ext cx="3581400"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8" name="Text Box 6"/>
          <p:cNvSpPr txBox="1">
            <a:spLocks noChangeArrowheads="1"/>
          </p:cNvSpPr>
          <p:nvPr/>
        </p:nvSpPr>
        <p:spPr bwMode="auto">
          <a:xfrm>
            <a:off x="381000" y="5334000"/>
            <a:ext cx="399891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Here the material in contact </a:t>
            </a:r>
          </a:p>
          <a:p>
            <a:pPr eaLnBrk="1" hangingPunct="1">
              <a:spcBef>
                <a:spcPct val="0"/>
              </a:spcBef>
              <a:buFontTx/>
              <a:buNone/>
            </a:pPr>
            <a:r>
              <a:rPr lang="en-US" altLang="en-US" sz="2400">
                <a:solidFill>
                  <a:schemeClr val="accent2"/>
                </a:solidFill>
              </a:rPr>
              <a:t>is rubber (tires) on concrete</a:t>
            </a:r>
            <a:r>
              <a:rPr lang="en-US" altLang="en-US" sz="1800"/>
              <a:t>.</a:t>
            </a:r>
          </a:p>
        </p:txBody>
      </p:sp>
      <p:pic>
        <p:nvPicPr>
          <p:cNvPr id="52229" name="Picture 8" descr="ice_hockey_cincinnat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3810000"/>
            <a:ext cx="25146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01" name="Text Box 9"/>
          <p:cNvSpPr txBox="1">
            <a:spLocks noChangeArrowheads="1"/>
          </p:cNvSpPr>
          <p:nvPr/>
        </p:nvSpPr>
        <p:spPr bwMode="auto">
          <a:xfrm>
            <a:off x="4062413" y="2590800"/>
            <a:ext cx="5081587"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chemeClr val="accent2"/>
                </a:solidFill>
              </a:rPr>
              <a:t>The friction between those surfaces </a:t>
            </a:r>
          </a:p>
          <a:p>
            <a:pPr eaLnBrk="1" hangingPunct="1">
              <a:spcBef>
                <a:spcPct val="0"/>
              </a:spcBef>
              <a:buFontTx/>
              <a:buNone/>
            </a:pPr>
            <a:r>
              <a:rPr lang="en-US" altLang="en-US" sz="2400">
                <a:solidFill>
                  <a:schemeClr val="accent2"/>
                </a:solidFill>
              </a:rPr>
              <a:t>is going to be different than friction </a:t>
            </a:r>
          </a:p>
          <a:p>
            <a:pPr eaLnBrk="1" hangingPunct="1">
              <a:spcBef>
                <a:spcPct val="0"/>
              </a:spcBef>
              <a:buFontTx/>
              <a:buNone/>
            </a:pPr>
            <a:r>
              <a:rPr lang="en-US" altLang="en-US" sz="2400">
                <a:solidFill>
                  <a:schemeClr val="accent2"/>
                </a:solidFill>
              </a:rPr>
              <a:t>between metal and ice.</a:t>
            </a:r>
          </a:p>
        </p:txBody>
      </p:sp>
    </p:spTree>
    <p:extLst>
      <p:ext uri="{BB962C8B-B14F-4D97-AF65-F5344CB8AC3E}">
        <p14:creationId xmlns:p14="http://schemas.microsoft.com/office/powerpoint/2010/main" val="31891114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49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499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50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8" grpId="0"/>
      <p:bldP spid="8500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76200"/>
            <a:ext cx="8229600" cy="1143000"/>
          </a:xfrm>
        </p:spPr>
        <p:txBody>
          <a:bodyPr/>
          <a:lstStyle/>
          <a:p>
            <a:pPr eaLnBrk="1" hangingPunct="1"/>
            <a:r>
              <a:rPr lang="en-US" altLang="en-US" smtClean="0"/>
              <a:t>Two kinds of friction:</a:t>
            </a:r>
          </a:p>
        </p:txBody>
      </p:sp>
      <p:sp>
        <p:nvSpPr>
          <p:cNvPr id="87044" name="Text Box 4"/>
          <p:cNvSpPr txBox="1">
            <a:spLocks noChangeArrowheads="1"/>
          </p:cNvSpPr>
          <p:nvPr/>
        </p:nvSpPr>
        <p:spPr bwMode="auto">
          <a:xfrm>
            <a:off x="838200" y="1782763"/>
            <a:ext cx="30813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solidFill>
                  <a:schemeClr val="accent2"/>
                </a:solidFill>
              </a:rPr>
              <a:t>Static Friction (F</a:t>
            </a:r>
            <a:r>
              <a:rPr lang="en-US" altLang="en-US" sz="2800" baseline="-25000">
                <a:solidFill>
                  <a:schemeClr val="accent2"/>
                </a:solidFill>
              </a:rPr>
              <a:t>f</a:t>
            </a:r>
            <a:r>
              <a:rPr lang="en-US" altLang="en-US" sz="2800" baseline="-40000">
                <a:solidFill>
                  <a:schemeClr val="accent2"/>
                </a:solidFill>
              </a:rPr>
              <a:t>s</a:t>
            </a:r>
            <a:r>
              <a:rPr lang="en-US" altLang="en-US" sz="2800">
                <a:solidFill>
                  <a:schemeClr val="accent2"/>
                </a:solidFill>
              </a:rPr>
              <a:t>)</a:t>
            </a:r>
          </a:p>
        </p:txBody>
      </p:sp>
      <p:sp>
        <p:nvSpPr>
          <p:cNvPr id="87045" name="Text Box 5"/>
          <p:cNvSpPr txBox="1">
            <a:spLocks noChangeArrowheads="1"/>
          </p:cNvSpPr>
          <p:nvPr/>
        </p:nvSpPr>
        <p:spPr bwMode="auto">
          <a:xfrm>
            <a:off x="5029200" y="1706563"/>
            <a:ext cx="32623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800">
                <a:solidFill>
                  <a:schemeClr val="accent2"/>
                </a:solidFill>
              </a:rPr>
              <a:t>Kinetic Friction (F</a:t>
            </a:r>
            <a:r>
              <a:rPr lang="en-US" altLang="en-US" sz="2800" baseline="-25000">
                <a:solidFill>
                  <a:schemeClr val="accent2"/>
                </a:solidFill>
              </a:rPr>
              <a:t>f</a:t>
            </a:r>
            <a:r>
              <a:rPr lang="en-US" altLang="en-US" sz="2800" baseline="-40000">
                <a:solidFill>
                  <a:schemeClr val="accent2"/>
                </a:solidFill>
              </a:rPr>
              <a:t>k</a:t>
            </a:r>
            <a:r>
              <a:rPr lang="en-US" altLang="en-US" sz="2800">
                <a:solidFill>
                  <a:schemeClr val="accent2"/>
                </a:solidFill>
              </a:rPr>
              <a:t>)</a:t>
            </a:r>
          </a:p>
        </p:txBody>
      </p:sp>
      <p:sp>
        <p:nvSpPr>
          <p:cNvPr id="87046" name="Line 6"/>
          <p:cNvSpPr>
            <a:spLocks noChangeShapeType="1"/>
          </p:cNvSpPr>
          <p:nvPr/>
        </p:nvSpPr>
        <p:spPr bwMode="auto">
          <a:xfrm>
            <a:off x="2057400" y="2316163"/>
            <a:ext cx="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47" name="Text Box 7"/>
          <p:cNvSpPr txBox="1">
            <a:spLocks noChangeArrowheads="1"/>
          </p:cNvSpPr>
          <p:nvPr/>
        </p:nvSpPr>
        <p:spPr bwMode="auto">
          <a:xfrm>
            <a:off x="838200" y="3230563"/>
            <a:ext cx="270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Not moving friction</a:t>
            </a:r>
          </a:p>
        </p:txBody>
      </p:sp>
      <p:sp>
        <p:nvSpPr>
          <p:cNvPr id="87048" name="Line 8"/>
          <p:cNvSpPr>
            <a:spLocks noChangeShapeType="1"/>
          </p:cNvSpPr>
          <p:nvPr/>
        </p:nvSpPr>
        <p:spPr bwMode="auto">
          <a:xfrm>
            <a:off x="2057400" y="3992563"/>
            <a:ext cx="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49" name="Text Box 9"/>
          <p:cNvSpPr txBox="1">
            <a:spLocks noChangeArrowheads="1"/>
          </p:cNvSpPr>
          <p:nvPr/>
        </p:nvSpPr>
        <p:spPr bwMode="auto">
          <a:xfrm>
            <a:off x="228600" y="5135563"/>
            <a:ext cx="3929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Opposes the start of motion</a:t>
            </a:r>
          </a:p>
        </p:txBody>
      </p:sp>
      <p:sp>
        <p:nvSpPr>
          <p:cNvPr id="87050" name="Line 10"/>
          <p:cNvSpPr>
            <a:spLocks noChangeShapeType="1"/>
          </p:cNvSpPr>
          <p:nvPr/>
        </p:nvSpPr>
        <p:spPr bwMode="auto">
          <a:xfrm>
            <a:off x="6629400" y="2239963"/>
            <a:ext cx="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51" name="Text Box 11"/>
          <p:cNvSpPr txBox="1">
            <a:spLocks noChangeArrowheads="1"/>
          </p:cNvSpPr>
          <p:nvPr/>
        </p:nvSpPr>
        <p:spPr bwMode="auto">
          <a:xfrm>
            <a:off x="5638800" y="3154363"/>
            <a:ext cx="2151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moving friction</a:t>
            </a:r>
          </a:p>
        </p:txBody>
      </p:sp>
      <p:sp>
        <p:nvSpPr>
          <p:cNvPr id="87052" name="Line 12"/>
          <p:cNvSpPr>
            <a:spLocks noChangeShapeType="1"/>
          </p:cNvSpPr>
          <p:nvPr/>
        </p:nvSpPr>
        <p:spPr bwMode="auto">
          <a:xfrm>
            <a:off x="6629400" y="3916363"/>
            <a:ext cx="0" cy="990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53" name="Text Box 13"/>
          <p:cNvSpPr txBox="1">
            <a:spLocks noChangeArrowheads="1"/>
          </p:cNvSpPr>
          <p:nvPr/>
        </p:nvSpPr>
        <p:spPr bwMode="auto">
          <a:xfrm>
            <a:off x="4800600" y="5059363"/>
            <a:ext cx="42878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a:t>Friction between objects when</a:t>
            </a:r>
          </a:p>
          <a:p>
            <a:pPr algn="ctr" eaLnBrk="1" hangingPunct="1">
              <a:spcBef>
                <a:spcPct val="0"/>
              </a:spcBef>
              <a:buFontTx/>
              <a:buNone/>
            </a:pPr>
            <a:r>
              <a:rPr lang="en-US" altLang="en-US" sz="2400"/>
              <a:t>they are in motion.</a:t>
            </a:r>
          </a:p>
        </p:txBody>
      </p:sp>
      <p:sp>
        <p:nvSpPr>
          <p:cNvPr id="53261" name="Line 14"/>
          <p:cNvSpPr>
            <a:spLocks noChangeShapeType="1"/>
          </p:cNvSpPr>
          <p:nvPr/>
        </p:nvSpPr>
        <p:spPr bwMode="auto">
          <a:xfrm flipH="1">
            <a:off x="2057400" y="792163"/>
            <a:ext cx="25146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62" name="Line 15"/>
          <p:cNvSpPr>
            <a:spLocks noChangeShapeType="1"/>
          </p:cNvSpPr>
          <p:nvPr/>
        </p:nvSpPr>
        <p:spPr bwMode="auto">
          <a:xfrm>
            <a:off x="4572000" y="792163"/>
            <a:ext cx="2057400" cy="914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9425769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0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704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704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70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704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704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70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7051"/>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70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7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4" grpId="0"/>
      <p:bldP spid="87045" grpId="0"/>
      <p:bldP spid="87046" grpId="0" animBg="1"/>
      <p:bldP spid="87047" grpId="0"/>
      <p:bldP spid="87048" grpId="0" animBg="1"/>
      <p:bldP spid="87049" grpId="0"/>
      <p:bldP spid="87050" grpId="0" animBg="1"/>
      <p:bldP spid="87051" grpId="0"/>
      <p:bldP spid="87052" grpId="0" animBg="1"/>
      <p:bldP spid="870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t>F</a:t>
            </a:r>
            <a:r>
              <a:rPr lang="en-US" altLang="en-US" baseline="-25000" smtClean="0"/>
              <a:t>f</a:t>
            </a:r>
            <a:r>
              <a:rPr lang="en-US" altLang="en-US" smtClean="0"/>
              <a:t> is proportional to the F</a:t>
            </a:r>
            <a:r>
              <a:rPr lang="en-US" altLang="en-US" baseline="-25000" smtClean="0"/>
              <a:t>N</a:t>
            </a:r>
            <a:r>
              <a:rPr lang="en-US" altLang="en-US" smtClean="0"/>
              <a:t>:</a:t>
            </a:r>
          </a:p>
        </p:txBody>
      </p:sp>
      <p:sp>
        <p:nvSpPr>
          <p:cNvPr id="86020" name="Text Box 4"/>
          <p:cNvSpPr txBox="1">
            <a:spLocks noChangeArrowheads="1"/>
          </p:cNvSpPr>
          <p:nvPr/>
        </p:nvSpPr>
        <p:spPr bwMode="auto">
          <a:xfrm>
            <a:off x="3429000" y="1676400"/>
            <a:ext cx="21955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4400"/>
              <a:t>F</a:t>
            </a:r>
            <a:r>
              <a:rPr lang="en-US" altLang="en-US" sz="4400" baseline="-25000"/>
              <a:t>f</a:t>
            </a:r>
            <a:r>
              <a:rPr lang="en-US" altLang="en-US" sz="4400"/>
              <a:t> = </a:t>
            </a:r>
            <a:r>
              <a:rPr lang="en-US" altLang="en-US" sz="4400">
                <a:cs typeface="Arial" charset="0"/>
              </a:rPr>
              <a:t>µF</a:t>
            </a:r>
            <a:r>
              <a:rPr lang="en-US" altLang="en-US" sz="4400" baseline="-25000">
                <a:cs typeface="Arial" charset="0"/>
              </a:rPr>
              <a:t>N</a:t>
            </a:r>
          </a:p>
        </p:txBody>
      </p:sp>
      <p:sp>
        <p:nvSpPr>
          <p:cNvPr id="86021" name="Line 5"/>
          <p:cNvSpPr>
            <a:spLocks noChangeShapeType="1"/>
          </p:cNvSpPr>
          <p:nvPr/>
        </p:nvSpPr>
        <p:spPr bwMode="auto">
          <a:xfrm flipH="1">
            <a:off x="3352800" y="2362200"/>
            <a:ext cx="1371600" cy="1295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22" name="Text Box 6"/>
          <p:cNvSpPr txBox="1">
            <a:spLocks noChangeArrowheads="1"/>
          </p:cNvSpPr>
          <p:nvPr/>
        </p:nvSpPr>
        <p:spPr bwMode="auto">
          <a:xfrm>
            <a:off x="228600" y="3657600"/>
            <a:ext cx="86026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a:solidFill>
                  <a:schemeClr val="accent2"/>
                </a:solidFill>
              </a:rPr>
              <a:t>Coefficient of friction = ratio of the F</a:t>
            </a:r>
            <a:r>
              <a:rPr lang="en-US" altLang="en-US" baseline="-25000">
                <a:solidFill>
                  <a:schemeClr val="accent2"/>
                </a:solidFill>
              </a:rPr>
              <a:t>f</a:t>
            </a:r>
            <a:r>
              <a:rPr lang="en-US" altLang="en-US">
                <a:solidFill>
                  <a:schemeClr val="accent2"/>
                </a:solidFill>
              </a:rPr>
              <a:t> to the F</a:t>
            </a:r>
            <a:r>
              <a:rPr lang="en-US" altLang="en-US" baseline="-25000">
                <a:solidFill>
                  <a:schemeClr val="accent2"/>
                </a:solidFill>
              </a:rPr>
              <a:t>N</a:t>
            </a:r>
            <a:r>
              <a:rPr lang="en-US" altLang="en-US">
                <a:solidFill>
                  <a:schemeClr val="accent2"/>
                </a:solidFill>
              </a:rPr>
              <a:t>- </a:t>
            </a:r>
          </a:p>
          <a:p>
            <a:pPr eaLnBrk="1" hangingPunct="1">
              <a:spcBef>
                <a:spcPct val="0"/>
              </a:spcBef>
              <a:buFontTx/>
              <a:buNone/>
            </a:pPr>
            <a:r>
              <a:rPr lang="en-US" altLang="en-US">
                <a:solidFill>
                  <a:schemeClr val="accent2"/>
                </a:solidFill>
              </a:rPr>
              <a:t>doesn’t have a unit</a:t>
            </a:r>
          </a:p>
        </p:txBody>
      </p:sp>
    </p:spTree>
    <p:extLst>
      <p:ext uri="{BB962C8B-B14F-4D97-AF65-F5344CB8AC3E}">
        <p14:creationId xmlns:p14="http://schemas.microsoft.com/office/powerpoint/2010/main" val="55885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0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60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60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0" grpId="0"/>
      <p:bldP spid="86021" grpId="0" animBg="1"/>
      <p:bldP spid="860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81000"/>
            <a:ext cx="70866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8069" name="Line 5"/>
          <p:cNvSpPr>
            <a:spLocks noChangeShapeType="1"/>
          </p:cNvSpPr>
          <p:nvPr/>
        </p:nvSpPr>
        <p:spPr bwMode="auto">
          <a:xfrm>
            <a:off x="1447800" y="2133600"/>
            <a:ext cx="6324600" cy="0"/>
          </a:xfrm>
          <a:prstGeom prst="line">
            <a:avLst/>
          </a:prstGeom>
          <a:noFill/>
          <a:ln w="508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8070" name="Line 6"/>
          <p:cNvSpPr>
            <a:spLocks noChangeShapeType="1"/>
          </p:cNvSpPr>
          <p:nvPr/>
        </p:nvSpPr>
        <p:spPr bwMode="auto">
          <a:xfrm>
            <a:off x="1447800" y="3048000"/>
            <a:ext cx="6324600" cy="0"/>
          </a:xfrm>
          <a:prstGeom prst="line">
            <a:avLst/>
          </a:prstGeom>
          <a:noFill/>
          <a:ln w="508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8071" name="Line 7"/>
          <p:cNvSpPr>
            <a:spLocks noChangeShapeType="1"/>
          </p:cNvSpPr>
          <p:nvPr/>
        </p:nvSpPr>
        <p:spPr bwMode="auto">
          <a:xfrm>
            <a:off x="1447800" y="4876800"/>
            <a:ext cx="6324600" cy="0"/>
          </a:xfrm>
          <a:prstGeom prst="line">
            <a:avLst/>
          </a:prstGeom>
          <a:noFill/>
          <a:ln w="50800">
            <a:solidFill>
              <a:srgbClr val="FF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5331571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07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0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9" grpId="0" animBg="1"/>
      <p:bldP spid="88070" grpId="0" animBg="1"/>
      <p:bldP spid="8807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fontScale="90000"/>
          </a:bodyPr>
          <a:lstStyle/>
          <a:p>
            <a:pPr eaLnBrk="1" hangingPunct="1"/>
            <a:r>
              <a:rPr lang="en-US" altLang="en-US" sz="4000" smtClean="0"/>
              <a:t>The </a:t>
            </a:r>
            <a:r>
              <a:rPr lang="en-US" altLang="en-US" sz="4000" smtClean="0">
                <a:cs typeface="Arial" charset="0"/>
              </a:rPr>
              <a:t>µ</a:t>
            </a:r>
            <a:r>
              <a:rPr lang="en-US" altLang="en-US" sz="4000" baseline="-25000" smtClean="0">
                <a:cs typeface="Arial" charset="0"/>
              </a:rPr>
              <a:t>k</a:t>
            </a:r>
            <a:r>
              <a:rPr lang="en-US" altLang="en-US" sz="4000" smtClean="0">
                <a:cs typeface="Arial" charset="0"/>
              </a:rPr>
              <a:t> is less than the µ</a:t>
            </a:r>
            <a:r>
              <a:rPr lang="en-US" altLang="en-US" sz="4000" baseline="-25000" smtClean="0">
                <a:cs typeface="Arial" charset="0"/>
              </a:rPr>
              <a:t>s</a:t>
            </a:r>
            <a:r>
              <a:rPr lang="en-US" altLang="en-US" sz="4000" smtClean="0">
                <a:cs typeface="Arial" charset="0"/>
              </a:rPr>
              <a:t> so the F</a:t>
            </a:r>
            <a:r>
              <a:rPr lang="en-US" altLang="en-US" sz="4000" baseline="-25000" smtClean="0">
                <a:cs typeface="Arial" charset="0"/>
              </a:rPr>
              <a:t>f</a:t>
            </a:r>
            <a:r>
              <a:rPr lang="en-US" altLang="en-US" sz="4000" baseline="-40000" smtClean="0">
                <a:cs typeface="Arial" charset="0"/>
              </a:rPr>
              <a:t>k</a:t>
            </a:r>
            <a:r>
              <a:rPr lang="en-US" altLang="en-US" sz="4000" smtClean="0">
                <a:cs typeface="Arial" charset="0"/>
              </a:rPr>
              <a:t> is less than the F</a:t>
            </a:r>
            <a:r>
              <a:rPr lang="en-US" altLang="en-US" sz="4000" baseline="-25000" smtClean="0">
                <a:cs typeface="Arial" charset="0"/>
              </a:rPr>
              <a:t>f</a:t>
            </a:r>
            <a:r>
              <a:rPr lang="en-US" altLang="en-US" sz="4000" baseline="-40000" smtClean="0">
                <a:cs typeface="Arial" charset="0"/>
              </a:rPr>
              <a:t>s</a:t>
            </a:r>
            <a:r>
              <a:rPr lang="en-US" altLang="en-US" sz="4000" smtClean="0">
                <a:cs typeface="Arial" charset="0"/>
              </a:rPr>
              <a:t>.</a:t>
            </a:r>
          </a:p>
        </p:txBody>
      </p:sp>
      <p:pic>
        <p:nvPicPr>
          <p:cNvPr id="56323" name="Picture 5" descr="Picture%200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676400"/>
            <a:ext cx="4545013"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 Box 6"/>
          <p:cNvSpPr txBox="1">
            <a:spLocks noChangeArrowheads="1"/>
          </p:cNvSpPr>
          <p:nvPr/>
        </p:nvSpPr>
        <p:spPr bwMode="auto">
          <a:xfrm>
            <a:off x="306388" y="5181600"/>
            <a:ext cx="88376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a:solidFill>
                  <a:schemeClr val="accent2"/>
                </a:solidFill>
              </a:rPr>
              <a:t>Think about how much force it would take to initially get a </a:t>
            </a:r>
          </a:p>
          <a:p>
            <a:pPr algn="ctr" eaLnBrk="1" hangingPunct="1">
              <a:spcBef>
                <a:spcPct val="0"/>
              </a:spcBef>
              <a:buFontTx/>
              <a:buNone/>
            </a:pPr>
            <a:r>
              <a:rPr lang="en-US" altLang="en-US" sz="2400">
                <a:solidFill>
                  <a:schemeClr val="accent2"/>
                </a:solidFill>
              </a:rPr>
              <a:t>car to start rolling.  But after it starts it’s easier to keep it moving.</a:t>
            </a:r>
          </a:p>
        </p:txBody>
      </p:sp>
    </p:spTree>
    <p:extLst>
      <p:ext uri="{BB962C8B-B14F-4D97-AF65-F5344CB8AC3E}">
        <p14:creationId xmlns:p14="http://schemas.microsoft.com/office/powerpoint/2010/main" val="42662363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134"/>
          <p:cNvGrpSpPr>
            <a:grpSpLocks/>
          </p:cNvGrpSpPr>
          <p:nvPr/>
        </p:nvGrpSpPr>
        <p:grpSpPr bwMode="auto">
          <a:xfrm>
            <a:off x="762000" y="533400"/>
            <a:ext cx="1433513" cy="4953000"/>
            <a:chOff x="-2" y="-2"/>
            <a:chExt cx="903" cy="4502"/>
          </a:xfrm>
        </p:grpSpPr>
        <p:grpSp>
          <p:nvGrpSpPr>
            <p:cNvPr id="66571" name="Group 132"/>
            <p:cNvGrpSpPr>
              <a:grpSpLocks/>
            </p:cNvGrpSpPr>
            <p:nvPr/>
          </p:nvGrpSpPr>
          <p:grpSpPr bwMode="auto">
            <a:xfrm>
              <a:off x="0" y="0"/>
              <a:ext cx="899" cy="4498"/>
              <a:chOff x="0" y="0"/>
              <a:chExt cx="899" cy="4498"/>
            </a:xfrm>
          </p:grpSpPr>
          <p:grpSp>
            <p:nvGrpSpPr>
              <p:cNvPr id="66573" name="Group 81"/>
              <p:cNvGrpSpPr>
                <a:grpSpLocks/>
              </p:cNvGrpSpPr>
              <p:nvPr/>
            </p:nvGrpSpPr>
            <p:grpSpPr bwMode="auto">
              <a:xfrm>
                <a:off x="0" y="0"/>
                <a:ext cx="448" cy="346"/>
                <a:chOff x="0" y="0"/>
                <a:chExt cx="448" cy="346"/>
              </a:xfrm>
            </p:grpSpPr>
            <p:sp>
              <p:nvSpPr>
                <p:cNvPr id="66649" name="Rectangle 54"/>
                <p:cNvSpPr>
                  <a:spLocks noChangeArrowheads="1"/>
                </p:cNvSpPr>
                <p:nvPr/>
              </p:nvSpPr>
              <p:spPr bwMode="auto">
                <a:xfrm>
                  <a:off x="43" y="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i</a:t>
                  </a:r>
                  <a:endParaRPr lang="en-US" altLang="en-US" sz="1200">
                    <a:cs typeface="Times New Roman" pitchFamily="18" charset="0"/>
                  </a:endParaRPr>
                </a:p>
                <a:p>
                  <a:pPr algn="ctr">
                    <a:spcBef>
                      <a:spcPct val="0"/>
                    </a:spcBef>
                    <a:buFontTx/>
                    <a:buNone/>
                  </a:pPr>
                  <a:endParaRPr lang="en-US" altLang="en-US" sz="1800"/>
                </a:p>
              </p:txBody>
            </p:sp>
            <p:sp>
              <p:nvSpPr>
                <p:cNvPr id="66650" name="Rectangle 80"/>
                <p:cNvSpPr>
                  <a:spLocks noChangeArrowheads="1"/>
                </p:cNvSpPr>
                <p:nvPr/>
              </p:nvSpPr>
              <p:spPr bwMode="auto">
                <a:xfrm>
                  <a:off x="0" y="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74" name="Group 83"/>
              <p:cNvGrpSpPr>
                <a:grpSpLocks/>
              </p:cNvGrpSpPr>
              <p:nvPr/>
            </p:nvGrpSpPr>
            <p:grpSpPr bwMode="auto">
              <a:xfrm>
                <a:off x="448" y="0"/>
                <a:ext cx="451" cy="346"/>
                <a:chOff x="448" y="0"/>
                <a:chExt cx="451" cy="346"/>
              </a:xfrm>
            </p:grpSpPr>
            <p:sp>
              <p:nvSpPr>
                <p:cNvPr id="66647" name="Rectangle 55"/>
                <p:cNvSpPr>
                  <a:spLocks noChangeArrowheads="1"/>
                </p:cNvSpPr>
                <p:nvPr/>
              </p:nvSpPr>
              <p:spPr bwMode="auto">
                <a:xfrm>
                  <a:off x="491" y="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48" name="Rectangle 82"/>
                <p:cNvSpPr>
                  <a:spLocks noChangeArrowheads="1"/>
                </p:cNvSpPr>
                <p:nvPr/>
              </p:nvSpPr>
              <p:spPr bwMode="auto">
                <a:xfrm>
                  <a:off x="448" y="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75" name="Group 85"/>
              <p:cNvGrpSpPr>
                <a:grpSpLocks/>
              </p:cNvGrpSpPr>
              <p:nvPr/>
            </p:nvGrpSpPr>
            <p:grpSpPr bwMode="auto">
              <a:xfrm>
                <a:off x="0" y="346"/>
                <a:ext cx="448" cy="346"/>
                <a:chOff x="0" y="346"/>
                <a:chExt cx="448" cy="346"/>
              </a:xfrm>
            </p:grpSpPr>
            <p:sp>
              <p:nvSpPr>
                <p:cNvPr id="66645" name="Rectangle 56"/>
                <p:cNvSpPr>
                  <a:spLocks noChangeArrowheads="1"/>
                </p:cNvSpPr>
                <p:nvPr/>
              </p:nvSpPr>
              <p:spPr bwMode="auto">
                <a:xfrm>
                  <a:off x="43" y="34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66646" name="Rectangle 84"/>
                <p:cNvSpPr>
                  <a:spLocks noChangeArrowheads="1"/>
                </p:cNvSpPr>
                <p:nvPr/>
              </p:nvSpPr>
              <p:spPr bwMode="auto">
                <a:xfrm>
                  <a:off x="0" y="34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76" name="Group 87"/>
              <p:cNvGrpSpPr>
                <a:grpSpLocks/>
              </p:cNvGrpSpPr>
              <p:nvPr/>
            </p:nvGrpSpPr>
            <p:grpSpPr bwMode="auto">
              <a:xfrm>
                <a:off x="448" y="346"/>
                <a:ext cx="451" cy="346"/>
                <a:chOff x="448" y="346"/>
                <a:chExt cx="451" cy="346"/>
              </a:xfrm>
            </p:grpSpPr>
            <p:sp>
              <p:nvSpPr>
                <p:cNvPr id="66643" name="Rectangle 57"/>
                <p:cNvSpPr>
                  <a:spLocks noChangeArrowheads="1"/>
                </p:cNvSpPr>
                <p:nvPr/>
              </p:nvSpPr>
              <p:spPr bwMode="auto">
                <a:xfrm>
                  <a:off x="491" y="34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44" name="Rectangle 86"/>
                <p:cNvSpPr>
                  <a:spLocks noChangeArrowheads="1"/>
                </p:cNvSpPr>
                <p:nvPr/>
              </p:nvSpPr>
              <p:spPr bwMode="auto">
                <a:xfrm>
                  <a:off x="448" y="34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77" name="Group 89"/>
              <p:cNvGrpSpPr>
                <a:grpSpLocks/>
              </p:cNvGrpSpPr>
              <p:nvPr/>
            </p:nvGrpSpPr>
            <p:grpSpPr bwMode="auto">
              <a:xfrm>
                <a:off x="0" y="692"/>
                <a:ext cx="448" cy="346"/>
                <a:chOff x="0" y="692"/>
                <a:chExt cx="448" cy="346"/>
              </a:xfrm>
            </p:grpSpPr>
            <p:sp>
              <p:nvSpPr>
                <p:cNvPr id="66641" name="Rectangle 58"/>
                <p:cNvSpPr>
                  <a:spLocks noChangeArrowheads="1"/>
                </p:cNvSpPr>
                <p:nvPr/>
              </p:nvSpPr>
              <p:spPr bwMode="auto">
                <a:xfrm>
                  <a:off x="43" y="69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a</a:t>
                  </a:r>
                </a:p>
                <a:p>
                  <a:pPr algn="ctr">
                    <a:spcBef>
                      <a:spcPct val="0"/>
                    </a:spcBef>
                    <a:buFontTx/>
                    <a:buNone/>
                  </a:pPr>
                  <a:endParaRPr lang="en-US" altLang="en-US" sz="1800"/>
                </a:p>
              </p:txBody>
            </p:sp>
            <p:sp>
              <p:nvSpPr>
                <p:cNvPr id="66642" name="Rectangle 88"/>
                <p:cNvSpPr>
                  <a:spLocks noChangeArrowheads="1"/>
                </p:cNvSpPr>
                <p:nvPr/>
              </p:nvSpPr>
              <p:spPr bwMode="auto">
                <a:xfrm>
                  <a:off x="0" y="69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78" name="Group 91"/>
              <p:cNvGrpSpPr>
                <a:grpSpLocks/>
              </p:cNvGrpSpPr>
              <p:nvPr/>
            </p:nvGrpSpPr>
            <p:grpSpPr bwMode="auto">
              <a:xfrm>
                <a:off x="448" y="692"/>
                <a:ext cx="451" cy="346"/>
                <a:chOff x="448" y="692"/>
                <a:chExt cx="451" cy="346"/>
              </a:xfrm>
            </p:grpSpPr>
            <p:sp>
              <p:nvSpPr>
                <p:cNvPr id="66639" name="Rectangle 59"/>
                <p:cNvSpPr>
                  <a:spLocks noChangeArrowheads="1"/>
                </p:cNvSpPr>
                <p:nvPr/>
              </p:nvSpPr>
              <p:spPr bwMode="auto">
                <a:xfrm>
                  <a:off x="491" y="69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40" name="Rectangle 90"/>
                <p:cNvSpPr>
                  <a:spLocks noChangeArrowheads="1"/>
                </p:cNvSpPr>
                <p:nvPr/>
              </p:nvSpPr>
              <p:spPr bwMode="auto">
                <a:xfrm>
                  <a:off x="448" y="69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79" name="Group 93"/>
              <p:cNvGrpSpPr>
                <a:grpSpLocks/>
              </p:cNvGrpSpPr>
              <p:nvPr/>
            </p:nvGrpSpPr>
            <p:grpSpPr bwMode="auto">
              <a:xfrm>
                <a:off x="0" y="1038"/>
                <a:ext cx="448" cy="346"/>
                <a:chOff x="0" y="1038"/>
                <a:chExt cx="448" cy="346"/>
              </a:xfrm>
            </p:grpSpPr>
            <p:sp>
              <p:nvSpPr>
                <p:cNvPr id="66637" name="Rectangle 60"/>
                <p:cNvSpPr>
                  <a:spLocks noChangeArrowheads="1"/>
                </p:cNvSpPr>
                <p:nvPr/>
              </p:nvSpPr>
              <p:spPr bwMode="auto">
                <a:xfrm>
                  <a:off x="43" y="103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d</a:t>
                  </a:r>
                </a:p>
                <a:p>
                  <a:pPr algn="ctr">
                    <a:spcBef>
                      <a:spcPct val="0"/>
                    </a:spcBef>
                    <a:buFontTx/>
                    <a:buNone/>
                  </a:pPr>
                  <a:endParaRPr lang="en-US" altLang="en-US" sz="1800"/>
                </a:p>
              </p:txBody>
            </p:sp>
            <p:sp>
              <p:nvSpPr>
                <p:cNvPr id="66638" name="Rectangle 92"/>
                <p:cNvSpPr>
                  <a:spLocks noChangeArrowheads="1"/>
                </p:cNvSpPr>
                <p:nvPr/>
              </p:nvSpPr>
              <p:spPr bwMode="auto">
                <a:xfrm>
                  <a:off x="0" y="103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80" name="Group 95"/>
              <p:cNvGrpSpPr>
                <a:grpSpLocks/>
              </p:cNvGrpSpPr>
              <p:nvPr/>
            </p:nvGrpSpPr>
            <p:grpSpPr bwMode="auto">
              <a:xfrm>
                <a:off x="448" y="1038"/>
                <a:ext cx="451" cy="346"/>
                <a:chOff x="448" y="1038"/>
                <a:chExt cx="451" cy="346"/>
              </a:xfrm>
            </p:grpSpPr>
            <p:sp>
              <p:nvSpPr>
                <p:cNvPr id="66635" name="Rectangle 61"/>
                <p:cNvSpPr>
                  <a:spLocks noChangeArrowheads="1"/>
                </p:cNvSpPr>
                <p:nvPr/>
              </p:nvSpPr>
              <p:spPr bwMode="auto">
                <a:xfrm>
                  <a:off x="491" y="103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36" name="Rectangle 94"/>
                <p:cNvSpPr>
                  <a:spLocks noChangeArrowheads="1"/>
                </p:cNvSpPr>
                <p:nvPr/>
              </p:nvSpPr>
              <p:spPr bwMode="auto">
                <a:xfrm>
                  <a:off x="448" y="103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81" name="Group 97"/>
              <p:cNvGrpSpPr>
                <a:grpSpLocks/>
              </p:cNvGrpSpPr>
              <p:nvPr/>
            </p:nvGrpSpPr>
            <p:grpSpPr bwMode="auto">
              <a:xfrm>
                <a:off x="0" y="1384"/>
                <a:ext cx="448" cy="346"/>
                <a:chOff x="0" y="1384"/>
                <a:chExt cx="448" cy="346"/>
              </a:xfrm>
            </p:grpSpPr>
            <p:sp>
              <p:nvSpPr>
                <p:cNvPr id="66633" name="Rectangle 62"/>
                <p:cNvSpPr>
                  <a:spLocks noChangeArrowheads="1"/>
                </p:cNvSpPr>
                <p:nvPr/>
              </p:nvSpPr>
              <p:spPr bwMode="auto">
                <a:xfrm>
                  <a:off x="43" y="138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t</a:t>
                  </a:r>
                </a:p>
                <a:p>
                  <a:pPr algn="ctr">
                    <a:spcBef>
                      <a:spcPct val="0"/>
                    </a:spcBef>
                    <a:buFontTx/>
                    <a:buNone/>
                  </a:pPr>
                  <a:endParaRPr lang="en-US" altLang="en-US" sz="1800"/>
                </a:p>
              </p:txBody>
            </p:sp>
            <p:sp>
              <p:nvSpPr>
                <p:cNvPr id="66634" name="Rectangle 96"/>
                <p:cNvSpPr>
                  <a:spLocks noChangeArrowheads="1"/>
                </p:cNvSpPr>
                <p:nvPr/>
              </p:nvSpPr>
              <p:spPr bwMode="auto">
                <a:xfrm>
                  <a:off x="0" y="138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82" name="Group 99"/>
              <p:cNvGrpSpPr>
                <a:grpSpLocks/>
              </p:cNvGrpSpPr>
              <p:nvPr/>
            </p:nvGrpSpPr>
            <p:grpSpPr bwMode="auto">
              <a:xfrm>
                <a:off x="448" y="1384"/>
                <a:ext cx="451" cy="346"/>
                <a:chOff x="448" y="1384"/>
                <a:chExt cx="451" cy="346"/>
              </a:xfrm>
            </p:grpSpPr>
            <p:sp>
              <p:nvSpPr>
                <p:cNvPr id="66631" name="Rectangle 63"/>
                <p:cNvSpPr>
                  <a:spLocks noChangeArrowheads="1"/>
                </p:cNvSpPr>
                <p:nvPr/>
              </p:nvSpPr>
              <p:spPr bwMode="auto">
                <a:xfrm>
                  <a:off x="491" y="138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32" name="Rectangle 98"/>
                <p:cNvSpPr>
                  <a:spLocks noChangeArrowheads="1"/>
                </p:cNvSpPr>
                <p:nvPr/>
              </p:nvSpPr>
              <p:spPr bwMode="auto">
                <a:xfrm>
                  <a:off x="448" y="138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83" name="Group 101"/>
              <p:cNvGrpSpPr>
                <a:grpSpLocks/>
              </p:cNvGrpSpPr>
              <p:nvPr/>
            </p:nvGrpSpPr>
            <p:grpSpPr bwMode="auto">
              <a:xfrm>
                <a:off x="0" y="1730"/>
                <a:ext cx="448" cy="346"/>
                <a:chOff x="0" y="1730"/>
                <a:chExt cx="448" cy="346"/>
              </a:xfrm>
            </p:grpSpPr>
            <p:sp>
              <p:nvSpPr>
                <p:cNvPr id="66629" name="Rectangle 64"/>
                <p:cNvSpPr>
                  <a:spLocks noChangeArrowheads="1"/>
                </p:cNvSpPr>
                <p:nvPr/>
              </p:nvSpPr>
              <p:spPr bwMode="auto">
                <a:xfrm>
                  <a:off x="43" y="173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w</a:t>
                  </a:r>
                </a:p>
                <a:p>
                  <a:pPr algn="ctr">
                    <a:spcBef>
                      <a:spcPct val="0"/>
                    </a:spcBef>
                    <a:buFontTx/>
                    <a:buNone/>
                  </a:pPr>
                  <a:endParaRPr lang="en-US" altLang="en-US" sz="1800"/>
                </a:p>
              </p:txBody>
            </p:sp>
            <p:sp>
              <p:nvSpPr>
                <p:cNvPr id="66630" name="Rectangle 100"/>
                <p:cNvSpPr>
                  <a:spLocks noChangeArrowheads="1"/>
                </p:cNvSpPr>
                <p:nvPr/>
              </p:nvSpPr>
              <p:spPr bwMode="auto">
                <a:xfrm>
                  <a:off x="0" y="173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84" name="Group 103"/>
              <p:cNvGrpSpPr>
                <a:grpSpLocks/>
              </p:cNvGrpSpPr>
              <p:nvPr/>
            </p:nvGrpSpPr>
            <p:grpSpPr bwMode="auto">
              <a:xfrm>
                <a:off x="448" y="1730"/>
                <a:ext cx="451" cy="346"/>
                <a:chOff x="448" y="1730"/>
                <a:chExt cx="451" cy="346"/>
              </a:xfrm>
            </p:grpSpPr>
            <p:sp>
              <p:nvSpPr>
                <p:cNvPr id="66627" name="Rectangle 65"/>
                <p:cNvSpPr>
                  <a:spLocks noChangeArrowheads="1"/>
                </p:cNvSpPr>
                <p:nvPr/>
              </p:nvSpPr>
              <p:spPr bwMode="auto">
                <a:xfrm>
                  <a:off x="491" y="173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28" name="Rectangle 102"/>
                <p:cNvSpPr>
                  <a:spLocks noChangeArrowheads="1"/>
                </p:cNvSpPr>
                <p:nvPr/>
              </p:nvSpPr>
              <p:spPr bwMode="auto">
                <a:xfrm>
                  <a:off x="448" y="173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85" name="Group 105"/>
              <p:cNvGrpSpPr>
                <a:grpSpLocks/>
              </p:cNvGrpSpPr>
              <p:nvPr/>
            </p:nvGrpSpPr>
            <p:grpSpPr bwMode="auto">
              <a:xfrm>
                <a:off x="0" y="2076"/>
                <a:ext cx="448" cy="346"/>
                <a:chOff x="0" y="2076"/>
                <a:chExt cx="448" cy="346"/>
              </a:xfrm>
            </p:grpSpPr>
            <p:sp>
              <p:nvSpPr>
                <p:cNvPr id="66625" name="Rectangle 66"/>
                <p:cNvSpPr>
                  <a:spLocks noChangeArrowheads="1"/>
                </p:cNvSpPr>
                <p:nvPr/>
              </p:nvSpPr>
              <p:spPr bwMode="auto">
                <a:xfrm>
                  <a:off x="43" y="207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N</a:t>
                  </a:r>
                </a:p>
                <a:p>
                  <a:pPr algn="ctr">
                    <a:spcBef>
                      <a:spcPct val="0"/>
                    </a:spcBef>
                    <a:buFontTx/>
                    <a:buNone/>
                  </a:pPr>
                  <a:endParaRPr lang="en-US" altLang="en-US" sz="1800"/>
                </a:p>
              </p:txBody>
            </p:sp>
            <p:sp>
              <p:nvSpPr>
                <p:cNvPr id="66626" name="Rectangle 104"/>
                <p:cNvSpPr>
                  <a:spLocks noChangeArrowheads="1"/>
                </p:cNvSpPr>
                <p:nvPr/>
              </p:nvSpPr>
              <p:spPr bwMode="auto">
                <a:xfrm>
                  <a:off x="0" y="207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86" name="Group 107"/>
              <p:cNvGrpSpPr>
                <a:grpSpLocks/>
              </p:cNvGrpSpPr>
              <p:nvPr/>
            </p:nvGrpSpPr>
            <p:grpSpPr bwMode="auto">
              <a:xfrm>
                <a:off x="448" y="2076"/>
                <a:ext cx="451" cy="346"/>
                <a:chOff x="448" y="2076"/>
                <a:chExt cx="451" cy="346"/>
              </a:xfrm>
            </p:grpSpPr>
            <p:sp>
              <p:nvSpPr>
                <p:cNvPr id="66623" name="Rectangle 67"/>
                <p:cNvSpPr>
                  <a:spLocks noChangeArrowheads="1"/>
                </p:cNvSpPr>
                <p:nvPr/>
              </p:nvSpPr>
              <p:spPr bwMode="auto">
                <a:xfrm>
                  <a:off x="491" y="207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24" name="Rectangle 106"/>
                <p:cNvSpPr>
                  <a:spLocks noChangeArrowheads="1"/>
                </p:cNvSpPr>
                <p:nvPr/>
              </p:nvSpPr>
              <p:spPr bwMode="auto">
                <a:xfrm>
                  <a:off x="448" y="207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87" name="Group 109"/>
              <p:cNvGrpSpPr>
                <a:grpSpLocks/>
              </p:cNvGrpSpPr>
              <p:nvPr/>
            </p:nvGrpSpPr>
            <p:grpSpPr bwMode="auto">
              <a:xfrm>
                <a:off x="0" y="2422"/>
                <a:ext cx="448" cy="346"/>
                <a:chOff x="0" y="2422"/>
                <a:chExt cx="448" cy="346"/>
              </a:xfrm>
            </p:grpSpPr>
            <p:sp>
              <p:nvSpPr>
                <p:cNvPr id="66621" name="Rectangle 68"/>
                <p:cNvSpPr>
                  <a:spLocks noChangeArrowheads="1"/>
                </p:cNvSpPr>
                <p:nvPr/>
              </p:nvSpPr>
              <p:spPr bwMode="auto">
                <a:xfrm>
                  <a:off x="43" y="242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A</a:t>
                  </a:r>
                  <a:endParaRPr lang="en-US" altLang="en-US" sz="1200">
                    <a:cs typeface="Times New Roman" pitchFamily="18" charset="0"/>
                  </a:endParaRPr>
                </a:p>
                <a:p>
                  <a:pPr algn="ctr">
                    <a:spcBef>
                      <a:spcPct val="0"/>
                    </a:spcBef>
                    <a:buFontTx/>
                    <a:buNone/>
                  </a:pPr>
                  <a:endParaRPr lang="en-US" altLang="en-US" sz="1800"/>
                </a:p>
              </p:txBody>
            </p:sp>
            <p:sp>
              <p:nvSpPr>
                <p:cNvPr id="66622" name="Rectangle 108"/>
                <p:cNvSpPr>
                  <a:spLocks noChangeArrowheads="1"/>
                </p:cNvSpPr>
                <p:nvPr/>
              </p:nvSpPr>
              <p:spPr bwMode="auto">
                <a:xfrm>
                  <a:off x="0" y="242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88" name="Group 111"/>
              <p:cNvGrpSpPr>
                <a:grpSpLocks/>
              </p:cNvGrpSpPr>
              <p:nvPr/>
            </p:nvGrpSpPr>
            <p:grpSpPr bwMode="auto">
              <a:xfrm>
                <a:off x="448" y="2422"/>
                <a:ext cx="451" cy="346"/>
                <a:chOff x="448" y="2422"/>
                <a:chExt cx="451" cy="346"/>
              </a:xfrm>
            </p:grpSpPr>
            <p:sp>
              <p:nvSpPr>
                <p:cNvPr id="66619" name="Rectangle 69"/>
                <p:cNvSpPr>
                  <a:spLocks noChangeArrowheads="1"/>
                </p:cNvSpPr>
                <p:nvPr/>
              </p:nvSpPr>
              <p:spPr bwMode="auto">
                <a:xfrm>
                  <a:off x="491" y="242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20" name="Rectangle 110"/>
                <p:cNvSpPr>
                  <a:spLocks noChangeArrowheads="1"/>
                </p:cNvSpPr>
                <p:nvPr/>
              </p:nvSpPr>
              <p:spPr bwMode="auto">
                <a:xfrm>
                  <a:off x="448" y="242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89" name="Group 113"/>
              <p:cNvGrpSpPr>
                <a:grpSpLocks/>
              </p:cNvGrpSpPr>
              <p:nvPr/>
            </p:nvGrpSpPr>
            <p:grpSpPr bwMode="auto">
              <a:xfrm>
                <a:off x="0" y="2768"/>
                <a:ext cx="448" cy="346"/>
                <a:chOff x="0" y="2768"/>
                <a:chExt cx="448" cy="346"/>
              </a:xfrm>
            </p:grpSpPr>
            <p:sp>
              <p:nvSpPr>
                <p:cNvPr id="66617" name="Rectangle 70"/>
                <p:cNvSpPr>
                  <a:spLocks noChangeArrowheads="1"/>
                </p:cNvSpPr>
                <p:nvPr/>
              </p:nvSpPr>
              <p:spPr bwMode="auto">
                <a:xfrm>
                  <a:off x="43" y="276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66618" name="Rectangle 112"/>
                <p:cNvSpPr>
                  <a:spLocks noChangeArrowheads="1"/>
                </p:cNvSpPr>
                <p:nvPr/>
              </p:nvSpPr>
              <p:spPr bwMode="auto">
                <a:xfrm>
                  <a:off x="0" y="276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90" name="Group 115"/>
              <p:cNvGrpSpPr>
                <a:grpSpLocks/>
              </p:cNvGrpSpPr>
              <p:nvPr/>
            </p:nvGrpSpPr>
            <p:grpSpPr bwMode="auto">
              <a:xfrm>
                <a:off x="448" y="2768"/>
                <a:ext cx="451" cy="346"/>
                <a:chOff x="448" y="2768"/>
                <a:chExt cx="451" cy="346"/>
              </a:xfrm>
            </p:grpSpPr>
            <p:sp>
              <p:nvSpPr>
                <p:cNvPr id="66615" name="Rectangle 71"/>
                <p:cNvSpPr>
                  <a:spLocks noChangeArrowheads="1"/>
                </p:cNvSpPr>
                <p:nvPr/>
              </p:nvSpPr>
              <p:spPr bwMode="auto">
                <a:xfrm>
                  <a:off x="491" y="276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16" name="Rectangle 114"/>
                <p:cNvSpPr>
                  <a:spLocks noChangeArrowheads="1"/>
                </p:cNvSpPr>
                <p:nvPr/>
              </p:nvSpPr>
              <p:spPr bwMode="auto">
                <a:xfrm>
                  <a:off x="448" y="276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91" name="Group 117"/>
              <p:cNvGrpSpPr>
                <a:grpSpLocks/>
              </p:cNvGrpSpPr>
              <p:nvPr/>
            </p:nvGrpSpPr>
            <p:grpSpPr bwMode="auto">
              <a:xfrm>
                <a:off x="0" y="3114"/>
                <a:ext cx="448" cy="346"/>
                <a:chOff x="0" y="3114"/>
                <a:chExt cx="448" cy="346"/>
              </a:xfrm>
            </p:grpSpPr>
            <p:sp>
              <p:nvSpPr>
                <p:cNvPr id="66613" name="Rectangle 72"/>
                <p:cNvSpPr>
                  <a:spLocks noChangeArrowheads="1"/>
                </p:cNvSpPr>
                <p:nvPr/>
              </p:nvSpPr>
              <p:spPr bwMode="auto">
                <a:xfrm>
                  <a:off x="43" y="311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µ</a:t>
                  </a:r>
                </a:p>
                <a:p>
                  <a:pPr algn="ctr">
                    <a:spcBef>
                      <a:spcPct val="0"/>
                    </a:spcBef>
                    <a:buFontTx/>
                    <a:buNone/>
                  </a:pPr>
                  <a:endParaRPr lang="en-US" altLang="en-US" sz="1800"/>
                </a:p>
              </p:txBody>
            </p:sp>
            <p:sp>
              <p:nvSpPr>
                <p:cNvPr id="66614" name="Rectangle 116"/>
                <p:cNvSpPr>
                  <a:spLocks noChangeArrowheads="1"/>
                </p:cNvSpPr>
                <p:nvPr/>
              </p:nvSpPr>
              <p:spPr bwMode="auto">
                <a:xfrm>
                  <a:off x="0" y="311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92" name="Group 119"/>
              <p:cNvGrpSpPr>
                <a:grpSpLocks/>
              </p:cNvGrpSpPr>
              <p:nvPr/>
            </p:nvGrpSpPr>
            <p:grpSpPr bwMode="auto">
              <a:xfrm>
                <a:off x="448" y="3114"/>
                <a:ext cx="451" cy="346"/>
                <a:chOff x="448" y="3114"/>
                <a:chExt cx="451" cy="346"/>
              </a:xfrm>
            </p:grpSpPr>
            <p:sp>
              <p:nvSpPr>
                <p:cNvPr id="66611" name="Rectangle 73"/>
                <p:cNvSpPr>
                  <a:spLocks noChangeArrowheads="1"/>
                </p:cNvSpPr>
                <p:nvPr/>
              </p:nvSpPr>
              <p:spPr bwMode="auto">
                <a:xfrm>
                  <a:off x="491" y="311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12" name="Rectangle 118"/>
                <p:cNvSpPr>
                  <a:spLocks noChangeArrowheads="1"/>
                </p:cNvSpPr>
                <p:nvPr/>
              </p:nvSpPr>
              <p:spPr bwMode="auto">
                <a:xfrm>
                  <a:off x="448" y="311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93" name="Group 121"/>
              <p:cNvGrpSpPr>
                <a:grpSpLocks/>
              </p:cNvGrpSpPr>
              <p:nvPr/>
            </p:nvGrpSpPr>
            <p:grpSpPr bwMode="auto">
              <a:xfrm>
                <a:off x="0" y="3460"/>
                <a:ext cx="448" cy="346"/>
                <a:chOff x="0" y="3460"/>
                <a:chExt cx="448" cy="346"/>
              </a:xfrm>
            </p:grpSpPr>
            <p:sp>
              <p:nvSpPr>
                <p:cNvPr id="66609" name="Rectangle 74"/>
                <p:cNvSpPr>
                  <a:spLocks noChangeArrowheads="1"/>
                </p:cNvSpPr>
                <p:nvPr/>
              </p:nvSpPr>
              <p:spPr bwMode="auto">
                <a:xfrm>
                  <a:off x="43" y="346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m</a:t>
                  </a:r>
                </a:p>
                <a:p>
                  <a:pPr algn="ctr">
                    <a:spcBef>
                      <a:spcPct val="0"/>
                    </a:spcBef>
                    <a:buFontTx/>
                    <a:buNone/>
                  </a:pPr>
                  <a:endParaRPr lang="en-US" altLang="en-US" sz="1800"/>
                </a:p>
              </p:txBody>
            </p:sp>
            <p:sp>
              <p:nvSpPr>
                <p:cNvPr id="66610" name="Rectangle 120"/>
                <p:cNvSpPr>
                  <a:spLocks noChangeArrowheads="1"/>
                </p:cNvSpPr>
                <p:nvPr/>
              </p:nvSpPr>
              <p:spPr bwMode="auto">
                <a:xfrm>
                  <a:off x="0" y="346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94" name="Group 123"/>
              <p:cNvGrpSpPr>
                <a:grpSpLocks/>
              </p:cNvGrpSpPr>
              <p:nvPr/>
            </p:nvGrpSpPr>
            <p:grpSpPr bwMode="auto">
              <a:xfrm>
                <a:off x="448" y="3460"/>
                <a:ext cx="451" cy="346"/>
                <a:chOff x="448" y="3460"/>
                <a:chExt cx="451" cy="346"/>
              </a:xfrm>
            </p:grpSpPr>
            <p:sp>
              <p:nvSpPr>
                <p:cNvPr id="66607" name="Rectangle 75"/>
                <p:cNvSpPr>
                  <a:spLocks noChangeArrowheads="1"/>
                </p:cNvSpPr>
                <p:nvPr/>
              </p:nvSpPr>
              <p:spPr bwMode="auto">
                <a:xfrm>
                  <a:off x="491" y="346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08" name="Rectangle 122"/>
                <p:cNvSpPr>
                  <a:spLocks noChangeArrowheads="1"/>
                </p:cNvSpPr>
                <p:nvPr/>
              </p:nvSpPr>
              <p:spPr bwMode="auto">
                <a:xfrm>
                  <a:off x="448" y="346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95" name="Group 125"/>
              <p:cNvGrpSpPr>
                <a:grpSpLocks/>
              </p:cNvGrpSpPr>
              <p:nvPr/>
            </p:nvGrpSpPr>
            <p:grpSpPr bwMode="auto">
              <a:xfrm>
                <a:off x="0" y="3806"/>
                <a:ext cx="448" cy="346"/>
                <a:chOff x="0" y="3806"/>
                <a:chExt cx="448" cy="346"/>
              </a:xfrm>
            </p:grpSpPr>
            <p:sp>
              <p:nvSpPr>
                <p:cNvPr id="66605" name="Rectangle 76"/>
                <p:cNvSpPr>
                  <a:spLocks noChangeArrowheads="1"/>
                </p:cNvSpPr>
                <p:nvPr/>
              </p:nvSpPr>
              <p:spPr bwMode="auto">
                <a:xfrm>
                  <a:off x="43" y="380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ΣFx</a:t>
                  </a:r>
                </a:p>
                <a:p>
                  <a:pPr algn="ctr">
                    <a:spcBef>
                      <a:spcPct val="0"/>
                    </a:spcBef>
                    <a:buFontTx/>
                    <a:buNone/>
                  </a:pPr>
                  <a:endParaRPr lang="en-US" altLang="en-US" sz="1800"/>
                </a:p>
              </p:txBody>
            </p:sp>
            <p:sp>
              <p:nvSpPr>
                <p:cNvPr id="66606" name="Rectangle 124"/>
                <p:cNvSpPr>
                  <a:spLocks noChangeArrowheads="1"/>
                </p:cNvSpPr>
                <p:nvPr/>
              </p:nvSpPr>
              <p:spPr bwMode="auto">
                <a:xfrm>
                  <a:off x="0" y="380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96" name="Group 127"/>
              <p:cNvGrpSpPr>
                <a:grpSpLocks/>
              </p:cNvGrpSpPr>
              <p:nvPr/>
            </p:nvGrpSpPr>
            <p:grpSpPr bwMode="auto">
              <a:xfrm>
                <a:off x="448" y="3806"/>
                <a:ext cx="451" cy="346"/>
                <a:chOff x="448" y="3806"/>
                <a:chExt cx="451" cy="346"/>
              </a:xfrm>
            </p:grpSpPr>
            <p:sp>
              <p:nvSpPr>
                <p:cNvPr id="66603" name="Rectangle 77"/>
                <p:cNvSpPr>
                  <a:spLocks noChangeArrowheads="1"/>
                </p:cNvSpPr>
                <p:nvPr/>
              </p:nvSpPr>
              <p:spPr bwMode="auto">
                <a:xfrm>
                  <a:off x="491" y="380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04" name="Rectangle 126"/>
                <p:cNvSpPr>
                  <a:spLocks noChangeArrowheads="1"/>
                </p:cNvSpPr>
                <p:nvPr/>
              </p:nvSpPr>
              <p:spPr bwMode="auto">
                <a:xfrm>
                  <a:off x="448" y="380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97" name="Group 129"/>
              <p:cNvGrpSpPr>
                <a:grpSpLocks/>
              </p:cNvGrpSpPr>
              <p:nvPr/>
            </p:nvGrpSpPr>
            <p:grpSpPr bwMode="auto">
              <a:xfrm>
                <a:off x="0" y="4152"/>
                <a:ext cx="448" cy="346"/>
                <a:chOff x="0" y="4152"/>
                <a:chExt cx="448" cy="346"/>
              </a:xfrm>
            </p:grpSpPr>
            <p:sp>
              <p:nvSpPr>
                <p:cNvPr id="66601" name="Rectangle 78"/>
                <p:cNvSpPr>
                  <a:spLocks noChangeArrowheads="1"/>
                </p:cNvSpPr>
                <p:nvPr/>
              </p:nvSpPr>
              <p:spPr bwMode="auto">
                <a:xfrm>
                  <a:off x="43" y="415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ΣFy</a:t>
                  </a:r>
                </a:p>
                <a:p>
                  <a:pPr algn="ctr">
                    <a:spcBef>
                      <a:spcPct val="0"/>
                    </a:spcBef>
                    <a:buFontTx/>
                    <a:buNone/>
                  </a:pPr>
                  <a:endParaRPr lang="en-US" altLang="en-US" sz="1800"/>
                </a:p>
              </p:txBody>
            </p:sp>
            <p:sp>
              <p:nvSpPr>
                <p:cNvPr id="66602" name="Rectangle 128"/>
                <p:cNvSpPr>
                  <a:spLocks noChangeArrowheads="1"/>
                </p:cNvSpPr>
                <p:nvPr/>
              </p:nvSpPr>
              <p:spPr bwMode="auto">
                <a:xfrm>
                  <a:off x="0" y="415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6598" name="Group 131"/>
              <p:cNvGrpSpPr>
                <a:grpSpLocks/>
              </p:cNvGrpSpPr>
              <p:nvPr/>
            </p:nvGrpSpPr>
            <p:grpSpPr bwMode="auto">
              <a:xfrm>
                <a:off x="448" y="4152"/>
                <a:ext cx="451" cy="346"/>
                <a:chOff x="448" y="4152"/>
                <a:chExt cx="451" cy="346"/>
              </a:xfrm>
            </p:grpSpPr>
            <p:sp>
              <p:nvSpPr>
                <p:cNvPr id="66599" name="Rectangle 79"/>
                <p:cNvSpPr>
                  <a:spLocks noChangeArrowheads="1"/>
                </p:cNvSpPr>
                <p:nvPr/>
              </p:nvSpPr>
              <p:spPr bwMode="auto">
                <a:xfrm>
                  <a:off x="491" y="415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6600" name="Rectangle 130"/>
                <p:cNvSpPr>
                  <a:spLocks noChangeArrowheads="1"/>
                </p:cNvSpPr>
                <p:nvPr/>
              </p:nvSpPr>
              <p:spPr bwMode="auto">
                <a:xfrm>
                  <a:off x="448" y="415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sp>
          <p:nvSpPr>
            <p:cNvPr id="66572" name="Rectangle 133"/>
            <p:cNvSpPr>
              <a:spLocks noChangeArrowheads="1"/>
            </p:cNvSpPr>
            <p:nvPr/>
          </p:nvSpPr>
          <p:spPr bwMode="auto">
            <a:xfrm>
              <a:off x="-2" y="-2"/>
              <a:ext cx="903" cy="4502"/>
            </a:xfrm>
            <a:prstGeom prst="rect">
              <a:avLst/>
            </a:prstGeom>
            <a:noFill/>
            <a:ln w="793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sp>
        <p:nvSpPr>
          <p:cNvPr id="66563" name="Rectangle 135"/>
          <p:cNvSpPr>
            <a:spLocks noChangeArrowheads="1"/>
          </p:cNvSpPr>
          <p:nvPr/>
        </p:nvSpPr>
        <p:spPr bwMode="auto">
          <a:xfrm>
            <a:off x="4724400" y="990600"/>
            <a:ext cx="18288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66564" name="Line 136"/>
          <p:cNvSpPr>
            <a:spLocks noChangeShapeType="1"/>
          </p:cNvSpPr>
          <p:nvPr/>
        </p:nvSpPr>
        <p:spPr bwMode="auto">
          <a:xfrm>
            <a:off x="4038600" y="1905000"/>
            <a:ext cx="327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6565" name="Text Box 137"/>
          <p:cNvSpPr txBox="1">
            <a:spLocks noChangeArrowheads="1"/>
          </p:cNvSpPr>
          <p:nvPr/>
        </p:nvSpPr>
        <p:spPr bwMode="auto">
          <a:xfrm>
            <a:off x="1676400" y="5334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a:t>
            </a:r>
          </a:p>
        </p:txBody>
      </p:sp>
      <p:sp>
        <p:nvSpPr>
          <p:cNvPr id="66566" name="Text Box 138"/>
          <p:cNvSpPr txBox="1">
            <a:spLocks noChangeArrowheads="1"/>
          </p:cNvSpPr>
          <p:nvPr/>
        </p:nvSpPr>
        <p:spPr bwMode="auto">
          <a:xfrm>
            <a:off x="1371600" y="9144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36 m/s</a:t>
            </a:r>
          </a:p>
        </p:txBody>
      </p:sp>
      <p:sp>
        <p:nvSpPr>
          <p:cNvPr id="66567" name="Text Box 139"/>
          <p:cNvSpPr txBox="1">
            <a:spLocks noChangeArrowheads="1"/>
          </p:cNvSpPr>
          <p:nvPr/>
        </p:nvSpPr>
        <p:spPr bwMode="auto">
          <a:xfrm>
            <a:off x="1447800" y="3200400"/>
            <a:ext cx="793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180 N</a:t>
            </a:r>
          </a:p>
        </p:txBody>
      </p:sp>
      <p:sp>
        <p:nvSpPr>
          <p:cNvPr id="66568" name="Text Box 140"/>
          <p:cNvSpPr txBox="1">
            <a:spLocks noChangeArrowheads="1"/>
          </p:cNvSpPr>
          <p:nvPr/>
        </p:nvSpPr>
        <p:spPr bwMode="auto">
          <a:xfrm>
            <a:off x="1447800" y="4343400"/>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 kg</a:t>
            </a:r>
          </a:p>
        </p:txBody>
      </p:sp>
      <p:sp>
        <p:nvSpPr>
          <p:cNvPr id="66569" name="Text Box 141"/>
          <p:cNvSpPr txBox="1">
            <a:spLocks noChangeArrowheads="1"/>
          </p:cNvSpPr>
          <p:nvPr/>
        </p:nvSpPr>
        <p:spPr bwMode="auto">
          <a:xfrm>
            <a:off x="1676400" y="39624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a:t>
            </a:r>
          </a:p>
        </p:txBody>
      </p:sp>
      <p:sp>
        <p:nvSpPr>
          <p:cNvPr id="66570" name="Text Box 142"/>
          <p:cNvSpPr txBox="1">
            <a:spLocks noChangeArrowheads="1"/>
          </p:cNvSpPr>
          <p:nvPr/>
        </p:nvSpPr>
        <p:spPr bwMode="auto">
          <a:xfrm>
            <a:off x="7453313" y="188913"/>
            <a:ext cx="10048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FBD-A</a:t>
            </a:r>
          </a:p>
        </p:txBody>
      </p:sp>
    </p:spTree>
    <p:extLst>
      <p:ext uri="{BB962C8B-B14F-4D97-AF65-F5344CB8AC3E}">
        <p14:creationId xmlns:p14="http://schemas.microsoft.com/office/powerpoint/2010/main" val="5098004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257301" y="-395286"/>
            <a:ext cx="6629400" cy="741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5643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6" name="Group 2"/>
          <p:cNvGrpSpPr>
            <a:grpSpLocks/>
          </p:cNvGrpSpPr>
          <p:nvPr/>
        </p:nvGrpSpPr>
        <p:grpSpPr bwMode="auto">
          <a:xfrm>
            <a:off x="762000" y="533400"/>
            <a:ext cx="1433513" cy="4953000"/>
            <a:chOff x="-2" y="-2"/>
            <a:chExt cx="903" cy="4502"/>
          </a:xfrm>
        </p:grpSpPr>
        <p:grpSp>
          <p:nvGrpSpPr>
            <p:cNvPr id="67595" name="Group 3"/>
            <p:cNvGrpSpPr>
              <a:grpSpLocks/>
            </p:cNvGrpSpPr>
            <p:nvPr/>
          </p:nvGrpSpPr>
          <p:grpSpPr bwMode="auto">
            <a:xfrm>
              <a:off x="0" y="0"/>
              <a:ext cx="899" cy="4498"/>
              <a:chOff x="0" y="0"/>
              <a:chExt cx="899" cy="4498"/>
            </a:xfrm>
          </p:grpSpPr>
          <p:grpSp>
            <p:nvGrpSpPr>
              <p:cNvPr id="67597" name="Group 4"/>
              <p:cNvGrpSpPr>
                <a:grpSpLocks/>
              </p:cNvGrpSpPr>
              <p:nvPr/>
            </p:nvGrpSpPr>
            <p:grpSpPr bwMode="auto">
              <a:xfrm>
                <a:off x="0" y="0"/>
                <a:ext cx="448" cy="346"/>
                <a:chOff x="0" y="0"/>
                <a:chExt cx="448" cy="346"/>
              </a:xfrm>
            </p:grpSpPr>
            <p:sp>
              <p:nvSpPr>
                <p:cNvPr id="67673" name="Rectangle 5"/>
                <p:cNvSpPr>
                  <a:spLocks noChangeArrowheads="1"/>
                </p:cNvSpPr>
                <p:nvPr/>
              </p:nvSpPr>
              <p:spPr bwMode="auto">
                <a:xfrm>
                  <a:off x="43" y="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i</a:t>
                  </a:r>
                  <a:endParaRPr lang="en-US" altLang="en-US" sz="1200">
                    <a:cs typeface="Times New Roman" pitchFamily="18" charset="0"/>
                  </a:endParaRPr>
                </a:p>
                <a:p>
                  <a:pPr algn="ctr">
                    <a:spcBef>
                      <a:spcPct val="0"/>
                    </a:spcBef>
                    <a:buFontTx/>
                    <a:buNone/>
                  </a:pPr>
                  <a:endParaRPr lang="en-US" altLang="en-US" sz="1800"/>
                </a:p>
              </p:txBody>
            </p:sp>
            <p:sp>
              <p:nvSpPr>
                <p:cNvPr id="67674" name="Rectangle 6"/>
                <p:cNvSpPr>
                  <a:spLocks noChangeArrowheads="1"/>
                </p:cNvSpPr>
                <p:nvPr/>
              </p:nvSpPr>
              <p:spPr bwMode="auto">
                <a:xfrm>
                  <a:off x="0" y="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598" name="Group 7"/>
              <p:cNvGrpSpPr>
                <a:grpSpLocks/>
              </p:cNvGrpSpPr>
              <p:nvPr/>
            </p:nvGrpSpPr>
            <p:grpSpPr bwMode="auto">
              <a:xfrm>
                <a:off x="448" y="0"/>
                <a:ext cx="451" cy="346"/>
                <a:chOff x="448" y="0"/>
                <a:chExt cx="451" cy="346"/>
              </a:xfrm>
            </p:grpSpPr>
            <p:sp>
              <p:nvSpPr>
                <p:cNvPr id="67671" name="Rectangle 8"/>
                <p:cNvSpPr>
                  <a:spLocks noChangeArrowheads="1"/>
                </p:cNvSpPr>
                <p:nvPr/>
              </p:nvSpPr>
              <p:spPr bwMode="auto">
                <a:xfrm>
                  <a:off x="491" y="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72" name="Rectangle 9"/>
                <p:cNvSpPr>
                  <a:spLocks noChangeArrowheads="1"/>
                </p:cNvSpPr>
                <p:nvPr/>
              </p:nvSpPr>
              <p:spPr bwMode="auto">
                <a:xfrm>
                  <a:off x="448" y="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599" name="Group 10"/>
              <p:cNvGrpSpPr>
                <a:grpSpLocks/>
              </p:cNvGrpSpPr>
              <p:nvPr/>
            </p:nvGrpSpPr>
            <p:grpSpPr bwMode="auto">
              <a:xfrm>
                <a:off x="0" y="346"/>
                <a:ext cx="448" cy="346"/>
                <a:chOff x="0" y="346"/>
                <a:chExt cx="448" cy="346"/>
              </a:xfrm>
            </p:grpSpPr>
            <p:sp>
              <p:nvSpPr>
                <p:cNvPr id="67669" name="Rectangle 11"/>
                <p:cNvSpPr>
                  <a:spLocks noChangeArrowheads="1"/>
                </p:cNvSpPr>
                <p:nvPr/>
              </p:nvSpPr>
              <p:spPr bwMode="auto">
                <a:xfrm>
                  <a:off x="43" y="34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67670" name="Rectangle 12"/>
                <p:cNvSpPr>
                  <a:spLocks noChangeArrowheads="1"/>
                </p:cNvSpPr>
                <p:nvPr/>
              </p:nvSpPr>
              <p:spPr bwMode="auto">
                <a:xfrm>
                  <a:off x="0" y="34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00" name="Group 13"/>
              <p:cNvGrpSpPr>
                <a:grpSpLocks/>
              </p:cNvGrpSpPr>
              <p:nvPr/>
            </p:nvGrpSpPr>
            <p:grpSpPr bwMode="auto">
              <a:xfrm>
                <a:off x="448" y="346"/>
                <a:ext cx="451" cy="346"/>
                <a:chOff x="448" y="346"/>
                <a:chExt cx="451" cy="346"/>
              </a:xfrm>
            </p:grpSpPr>
            <p:sp>
              <p:nvSpPr>
                <p:cNvPr id="67667" name="Rectangle 14"/>
                <p:cNvSpPr>
                  <a:spLocks noChangeArrowheads="1"/>
                </p:cNvSpPr>
                <p:nvPr/>
              </p:nvSpPr>
              <p:spPr bwMode="auto">
                <a:xfrm>
                  <a:off x="491" y="34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68" name="Rectangle 15"/>
                <p:cNvSpPr>
                  <a:spLocks noChangeArrowheads="1"/>
                </p:cNvSpPr>
                <p:nvPr/>
              </p:nvSpPr>
              <p:spPr bwMode="auto">
                <a:xfrm>
                  <a:off x="448" y="34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01" name="Group 16"/>
              <p:cNvGrpSpPr>
                <a:grpSpLocks/>
              </p:cNvGrpSpPr>
              <p:nvPr/>
            </p:nvGrpSpPr>
            <p:grpSpPr bwMode="auto">
              <a:xfrm>
                <a:off x="0" y="692"/>
                <a:ext cx="448" cy="346"/>
                <a:chOff x="0" y="692"/>
                <a:chExt cx="448" cy="346"/>
              </a:xfrm>
            </p:grpSpPr>
            <p:sp>
              <p:nvSpPr>
                <p:cNvPr id="67665" name="Rectangle 17"/>
                <p:cNvSpPr>
                  <a:spLocks noChangeArrowheads="1"/>
                </p:cNvSpPr>
                <p:nvPr/>
              </p:nvSpPr>
              <p:spPr bwMode="auto">
                <a:xfrm>
                  <a:off x="43" y="69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a</a:t>
                  </a:r>
                </a:p>
                <a:p>
                  <a:pPr algn="ctr">
                    <a:spcBef>
                      <a:spcPct val="0"/>
                    </a:spcBef>
                    <a:buFontTx/>
                    <a:buNone/>
                  </a:pPr>
                  <a:endParaRPr lang="en-US" altLang="en-US" sz="1800"/>
                </a:p>
              </p:txBody>
            </p:sp>
            <p:sp>
              <p:nvSpPr>
                <p:cNvPr id="67666" name="Rectangle 18"/>
                <p:cNvSpPr>
                  <a:spLocks noChangeArrowheads="1"/>
                </p:cNvSpPr>
                <p:nvPr/>
              </p:nvSpPr>
              <p:spPr bwMode="auto">
                <a:xfrm>
                  <a:off x="0" y="69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02" name="Group 19"/>
              <p:cNvGrpSpPr>
                <a:grpSpLocks/>
              </p:cNvGrpSpPr>
              <p:nvPr/>
            </p:nvGrpSpPr>
            <p:grpSpPr bwMode="auto">
              <a:xfrm>
                <a:off x="448" y="692"/>
                <a:ext cx="451" cy="346"/>
                <a:chOff x="448" y="692"/>
                <a:chExt cx="451" cy="346"/>
              </a:xfrm>
            </p:grpSpPr>
            <p:sp>
              <p:nvSpPr>
                <p:cNvPr id="67663" name="Rectangle 20"/>
                <p:cNvSpPr>
                  <a:spLocks noChangeArrowheads="1"/>
                </p:cNvSpPr>
                <p:nvPr/>
              </p:nvSpPr>
              <p:spPr bwMode="auto">
                <a:xfrm>
                  <a:off x="491" y="69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64" name="Rectangle 21"/>
                <p:cNvSpPr>
                  <a:spLocks noChangeArrowheads="1"/>
                </p:cNvSpPr>
                <p:nvPr/>
              </p:nvSpPr>
              <p:spPr bwMode="auto">
                <a:xfrm>
                  <a:off x="448" y="69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03" name="Group 22"/>
              <p:cNvGrpSpPr>
                <a:grpSpLocks/>
              </p:cNvGrpSpPr>
              <p:nvPr/>
            </p:nvGrpSpPr>
            <p:grpSpPr bwMode="auto">
              <a:xfrm>
                <a:off x="0" y="1038"/>
                <a:ext cx="448" cy="346"/>
                <a:chOff x="0" y="1038"/>
                <a:chExt cx="448" cy="346"/>
              </a:xfrm>
            </p:grpSpPr>
            <p:sp>
              <p:nvSpPr>
                <p:cNvPr id="67661" name="Rectangle 23"/>
                <p:cNvSpPr>
                  <a:spLocks noChangeArrowheads="1"/>
                </p:cNvSpPr>
                <p:nvPr/>
              </p:nvSpPr>
              <p:spPr bwMode="auto">
                <a:xfrm>
                  <a:off x="43" y="103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d</a:t>
                  </a:r>
                </a:p>
                <a:p>
                  <a:pPr algn="ctr">
                    <a:spcBef>
                      <a:spcPct val="0"/>
                    </a:spcBef>
                    <a:buFontTx/>
                    <a:buNone/>
                  </a:pPr>
                  <a:endParaRPr lang="en-US" altLang="en-US" sz="1800"/>
                </a:p>
              </p:txBody>
            </p:sp>
            <p:sp>
              <p:nvSpPr>
                <p:cNvPr id="67662" name="Rectangle 24"/>
                <p:cNvSpPr>
                  <a:spLocks noChangeArrowheads="1"/>
                </p:cNvSpPr>
                <p:nvPr/>
              </p:nvSpPr>
              <p:spPr bwMode="auto">
                <a:xfrm>
                  <a:off x="0" y="103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04" name="Group 25"/>
              <p:cNvGrpSpPr>
                <a:grpSpLocks/>
              </p:cNvGrpSpPr>
              <p:nvPr/>
            </p:nvGrpSpPr>
            <p:grpSpPr bwMode="auto">
              <a:xfrm>
                <a:off x="448" y="1038"/>
                <a:ext cx="451" cy="346"/>
                <a:chOff x="448" y="1038"/>
                <a:chExt cx="451" cy="346"/>
              </a:xfrm>
            </p:grpSpPr>
            <p:sp>
              <p:nvSpPr>
                <p:cNvPr id="67659" name="Rectangle 26"/>
                <p:cNvSpPr>
                  <a:spLocks noChangeArrowheads="1"/>
                </p:cNvSpPr>
                <p:nvPr/>
              </p:nvSpPr>
              <p:spPr bwMode="auto">
                <a:xfrm>
                  <a:off x="491" y="103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60" name="Rectangle 27"/>
                <p:cNvSpPr>
                  <a:spLocks noChangeArrowheads="1"/>
                </p:cNvSpPr>
                <p:nvPr/>
              </p:nvSpPr>
              <p:spPr bwMode="auto">
                <a:xfrm>
                  <a:off x="448" y="103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05" name="Group 28"/>
              <p:cNvGrpSpPr>
                <a:grpSpLocks/>
              </p:cNvGrpSpPr>
              <p:nvPr/>
            </p:nvGrpSpPr>
            <p:grpSpPr bwMode="auto">
              <a:xfrm>
                <a:off x="0" y="1384"/>
                <a:ext cx="448" cy="346"/>
                <a:chOff x="0" y="1384"/>
                <a:chExt cx="448" cy="346"/>
              </a:xfrm>
            </p:grpSpPr>
            <p:sp>
              <p:nvSpPr>
                <p:cNvPr id="67657" name="Rectangle 29"/>
                <p:cNvSpPr>
                  <a:spLocks noChangeArrowheads="1"/>
                </p:cNvSpPr>
                <p:nvPr/>
              </p:nvSpPr>
              <p:spPr bwMode="auto">
                <a:xfrm>
                  <a:off x="43" y="138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t</a:t>
                  </a:r>
                </a:p>
                <a:p>
                  <a:pPr algn="ctr">
                    <a:spcBef>
                      <a:spcPct val="0"/>
                    </a:spcBef>
                    <a:buFontTx/>
                    <a:buNone/>
                  </a:pPr>
                  <a:endParaRPr lang="en-US" altLang="en-US" sz="1800"/>
                </a:p>
              </p:txBody>
            </p:sp>
            <p:sp>
              <p:nvSpPr>
                <p:cNvPr id="67658" name="Rectangle 30"/>
                <p:cNvSpPr>
                  <a:spLocks noChangeArrowheads="1"/>
                </p:cNvSpPr>
                <p:nvPr/>
              </p:nvSpPr>
              <p:spPr bwMode="auto">
                <a:xfrm>
                  <a:off x="0" y="138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06" name="Group 31"/>
              <p:cNvGrpSpPr>
                <a:grpSpLocks/>
              </p:cNvGrpSpPr>
              <p:nvPr/>
            </p:nvGrpSpPr>
            <p:grpSpPr bwMode="auto">
              <a:xfrm>
                <a:off x="448" y="1384"/>
                <a:ext cx="451" cy="346"/>
                <a:chOff x="448" y="1384"/>
                <a:chExt cx="451" cy="346"/>
              </a:xfrm>
            </p:grpSpPr>
            <p:sp>
              <p:nvSpPr>
                <p:cNvPr id="67655" name="Rectangle 32"/>
                <p:cNvSpPr>
                  <a:spLocks noChangeArrowheads="1"/>
                </p:cNvSpPr>
                <p:nvPr/>
              </p:nvSpPr>
              <p:spPr bwMode="auto">
                <a:xfrm>
                  <a:off x="491" y="138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56" name="Rectangle 33"/>
                <p:cNvSpPr>
                  <a:spLocks noChangeArrowheads="1"/>
                </p:cNvSpPr>
                <p:nvPr/>
              </p:nvSpPr>
              <p:spPr bwMode="auto">
                <a:xfrm>
                  <a:off x="448" y="138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07" name="Group 34"/>
              <p:cNvGrpSpPr>
                <a:grpSpLocks/>
              </p:cNvGrpSpPr>
              <p:nvPr/>
            </p:nvGrpSpPr>
            <p:grpSpPr bwMode="auto">
              <a:xfrm>
                <a:off x="0" y="1730"/>
                <a:ext cx="448" cy="346"/>
                <a:chOff x="0" y="1730"/>
                <a:chExt cx="448" cy="346"/>
              </a:xfrm>
            </p:grpSpPr>
            <p:sp>
              <p:nvSpPr>
                <p:cNvPr id="67653" name="Rectangle 35"/>
                <p:cNvSpPr>
                  <a:spLocks noChangeArrowheads="1"/>
                </p:cNvSpPr>
                <p:nvPr/>
              </p:nvSpPr>
              <p:spPr bwMode="auto">
                <a:xfrm>
                  <a:off x="43" y="173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w</a:t>
                  </a:r>
                </a:p>
                <a:p>
                  <a:pPr algn="ctr">
                    <a:spcBef>
                      <a:spcPct val="0"/>
                    </a:spcBef>
                    <a:buFontTx/>
                    <a:buNone/>
                  </a:pPr>
                  <a:endParaRPr lang="en-US" altLang="en-US" sz="1800"/>
                </a:p>
              </p:txBody>
            </p:sp>
            <p:sp>
              <p:nvSpPr>
                <p:cNvPr id="67654" name="Rectangle 36"/>
                <p:cNvSpPr>
                  <a:spLocks noChangeArrowheads="1"/>
                </p:cNvSpPr>
                <p:nvPr/>
              </p:nvSpPr>
              <p:spPr bwMode="auto">
                <a:xfrm>
                  <a:off x="0" y="173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08" name="Group 37"/>
              <p:cNvGrpSpPr>
                <a:grpSpLocks/>
              </p:cNvGrpSpPr>
              <p:nvPr/>
            </p:nvGrpSpPr>
            <p:grpSpPr bwMode="auto">
              <a:xfrm>
                <a:off x="448" y="1730"/>
                <a:ext cx="451" cy="346"/>
                <a:chOff x="448" y="1730"/>
                <a:chExt cx="451" cy="346"/>
              </a:xfrm>
            </p:grpSpPr>
            <p:sp>
              <p:nvSpPr>
                <p:cNvPr id="67651" name="Rectangle 38"/>
                <p:cNvSpPr>
                  <a:spLocks noChangeArrowheads="1"/>
                </p:cNvSpPr>
                <p:nvPr/>
              </p:nvSpPr>
              <p:spPr bwMode="auto">
                <a:xfrm>
                  <a:off x="491" y="173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52" name="Rectangle 39"/>
                <p:cNvSpPr>
                  <a:spLocks noChangeArrowheads="1"/>
                </p:cNvSpPr>
                <p:nvPr/>
              </p:nvSpPr>
              <p:spPr bwMode="auto">
                <a:xfrm>
                  <a:off x="448" y="173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09" name="Group 40"/>
              <p:cNvGrpSpPr>
                <a:grpSpLocks/>
              </p:cNvGrpSpPr>
              <p:nvPr/>
            </p:nvGrpSpPr>
            <p:grpSpPr bwMode="auto">
              <a:xfrm>
                <a:off x="0" y="2076"/>
                <a:ext cx="448" cy="346"/>
                <a:chOff x="0" y="2076"/>
                <a:chExt cx="448" cy="346"/>
              </a:xfrm>
            </p:grpSpPr>
            <p:sp>
              <p:nvSpPr>
                <p:cNvPr id="67649" name="Rectangle 41"/>
                <p:cNvSpPr>
                  <a:spLocks noChangeArrowheads="1"/>
                </p:cNvSpPr>
                <p:nvPr/>
              </p:nvSpPr>
              <p:spPr bwMode="auto">
                <a:xfrm>
                  <a:off x="43" y="207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N</a:t>
                  </a:r>
                </a:p>
                <a:p>
                  <a:pPr algn="ctr">
                    <a:spcBef>
                      <a:spcPct val="0"/>
                    </a:spcBef>
                    <a:buFontTx/>
                    <a:buNone/>
                  </a:pPr>
                  <a:endParaRPr lang="en-US" altLang="en-US" sz="1800"/>
                </a:p>
              </p:txBody>
            </p:sp>
            <p:sp>
              <p:nvSpPr>
                <p:cNvPr id="67650" name="Rectangle 42"/>
                <p:cNvSpPr>
                  <a:spLocks noChangeArrowheads="1"/>
                </p:cNvSpPr>
                <p:nvPr/>
              </p:nvSpPr>
              <p:spPr bwMode="auto">
                <a:xfrm>
                  <a:off x="0" y="207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10" name="Group 43"/>
              <p:cNvGrpSpPr>
                <a:grpSpLocks/>
              </p:cNvGrpSpPr>
              <p:nvPr/>
            </p:nvGrpSpPr>
            <p:grpSpPr bwMode="auto">
              <a:xfrm>
                <a:off x="448" y="2076"/>
                <a:ext cx="451" cy="346"/>
                <a:chOff x="448" y="2076"/>
                <a:chExt cx="451" cy="346"/>
              </a:xfrm>
            </p:grpSpPr>
            <p:sp>
              <p:nvSpPr>
                <p:cNvPr id="67647" name="Rectangle 44"/>
                <p:cNvSpPr>
                  <a:spLocks noChangeArrowheads="1"/>
                </p:cNvSpPr>
                <p:nvPr/>
              </p:nvSpPr>
              <p:spPr bwMode="auto">
                <a:xfrm>
                  <a:off x="491" y="207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48" name="Rectangle 45"/>
                <p:cNvSpPr>
                  <a:spLocks noChangeArrowheads="1"/>
                </p:cNvSpPr>
                <p:nvPr/>
              </p:nvSpPr>
              <p:spPr bwMode="auto">
                <a:xfrm>
                  <a:off x="448" y="207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11" name="Group 46"/>
              <p:cNvGrpSpPr>
                <a:grpSpLocks/>
              </p:cNvGrpSpPr>
              <p:nvPr/>
            </p:nvGrpSpPr>
            <p:grpSpPr bwMode="auto">
              <a:xfrm>
                <a:off x="0" y="2422"/>
                <a:ext cx="448" cy="346"/>
                <a:chOff x="0" y="2422"/>
                <a:chExt cx="448" cy="346"/>
              </a:xfrm>
            </p:grpSpPr>
            <p:sp>
              <p:nvSpPr>
                <p:cNvPr id="67645" name="Rectangle 47"/>
                <p:cNvSpPr>
                  <a:spLocks noChangeArrowheads="1"/>
                </p:cNvSpPr>
                <p:nvPr/>
              </p:nvSpPr>
              <p:spPr bwMode="auto">
                <a:xfrm>
                  <a:off x="43" y="242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A</a:t>
                  </a:r>
                  <a:endParaRPr lang="en-US" altLang="en-US" sz="1200">
                    <a:cs typeface="Times New Roman" pitchFamily="18" charset="0"/>
                  </a:endParaRPr>
                </a:p>
                <a:p>
                  <a:pPr algn="ctr">
                    <a:spcBef>
                      <a:spcPct val="0"/>
                    </a:spcBef>
                    <a:buFontTx/>
                    <a:buNone/>
                  </a:pPr>
                  <a:endParaRPr lang="en-US" altLang="en-US" sz="1800"/>
                </a:p>
              </p:txBody>
            </p:sp>
            <p:sp>
              <p:nvSpPr>
                <p:cNvPr id="67646" name="Rectangle 48"/>
                <p:cNvSpPr>
                  <a:spLocks noChangeArrowheads="1"/>
                </p:cNvSpPr>
                <p:nvPr/>
              </p:nvSpPr>
              <p:spPr bwMode="auto">
                <a:xfrm>
                  <a:off x="0" y="242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12" name="Group 49"/>
              <p:cNvGrpSpPr>
                <a:grpSpLocks/>
              </p:cNvGrpSpPr>
              <p:nvPr/>
            </p:nvGrpSpPr>
            <p:grpSpPr bwMode="auto">
              <a:xfrm>
                <a:off x="448" y="2422"/>
                <a:ext cx="451" cy="346"/>
                <a:chOff x="448" y="2422"/>
                <a:chExt cx="451" cy="346"/>
              </a:xfrm>
            </p:grpSpPr>
            <p:sp>
              <p:nvSpPr>
                <p:cNvPr id="67643" name="Rectangle 50"/>
                <p:cNvSpPr>
                  <a:spLocks noChangeArrowheads="1"/>
                </p:cNvSpPr>
                <p:nvPr/>
              </p:nvSpPr>
              <p:spPr bwMode="auto">
                <a:xfrm>
                  <a:off x="491" y="242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44" name="Rectangle 51"/>
                <p:cNvSpPr>
                  <a:spLocks noChangeArrowheads="1"/>
                </p:cNvSpPr>
                <p:nvPr/>
              </p:nvSpPr>
              <p:spPr bwMode="auto">
                <a:xfrm>
                  <a:off x="448" y="242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13" name="Group 52"/>
              <p:cNvGrpSpPr>
                <a:grpSpLocks/>
              </p:cNvGrpSpPr>
              <p:nvPr/>
            </p:nvGrpSpPr>
            <p:grpSpPr bwMode="auto">
              <a:xfrm>
                <a:off x="0" y="2768"/>
                <a:ext cx="448" cy="346"/>
                <a:chOff x="0" y="2768"/>
                <a:chExt cx="448" cy="346"/>
              </a:xfrm>
            </p:grpSpPr>
            <p:sp>
              <p:nvSpPr>
                <p:cNvPr id="67641" name="Rectangle 53"/>
                <p:cNvSpPr>
                  <a:spLocks noChangeArrowheads="1"/>
                </p:cNvSpPr>
                <p:nvPr/>
              </p:nvSpPr>
              <p:spPr bwMode="auto">
                <a:xfrm>
                  <a:off x="43" y="276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67642" name="Rectangle 54"/>
                <p:cNvSpPr>
                  <a:spLocks noChangeArrowheads="1"/>
                </p:cNvSpPr>
                <p:nvPr/>
              </p:nvSpPr>
              <p:spPr bwMode="auto">
                <a:xfrm>
                  <a:off x="0" y="276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14" name="Group 55"/>
              <p:cNvGrpSpPr>
                <a:grpSpLocks/>
              </p:cNvGrpSpPr>
              <p:nvPr/>
            </p:nvGrpSpPr>
            <p:grpSpPr bwMode="auto">
              <a:xfrm>
                <a:off x="448" y="2768"/>
                <a:ext cx="451" cy="346"/>
                <a:chOff x="448" y="2768"/>
                <a:chExt cx="451" cy="346"/>
              </a:xfrm>
            </p:grpSpPr>
            <p:sp>
              <p:nvSpPr>
                <p:cNvPr id="67639" name="Rectangle 56"/>
                <p:cNvSpPr>
                  <a:spLocks noChangeArrowheads="1"/>
                </p:cNvSpPr>
                <p:nvPr/>
              </p:nvSpPr>
              <p:spPr bwMode="auto">
                <a:xfrm>
                  <a:off x="491" y="276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40" name="Rectangle 57"/>
                <p:cNvSpPr>
                  <a:spLocks noChangeArrowheads="1"/>
                </p:cNvSpPr>
                <p:nvPr/>
              </p:nvSpPr>
              <p:spPr bwMode="auto">
                <a:xfrm>
                  <a:off x="448" y="276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15" name="Group 58"/>
              <p:cNvGrpSpPr>
                <a:grpSpLocks/>
              </p:cNvGrpSpPr>
              <p:nvPr/>
            </p:nvGrpSpPr>
            <p:grpSpPr bwMode="auto">
              <a:xfrm>
                <a:off x="0" y="3114"/>
                <a:ext cx="448" cy="346"/>
                <a:chOff x="0" y="3114"/>
                <a:chExt cx="448" cy="346"/>
              </a:xfrm>
            </p:grpSpPr>
            <p:sp>
              <p:nvSpPr>
                <p:cNvPr id="67637" name="Rectangle 59"/>
                <p:cNvSpPr>
                  <a:spLocks noChangeArrowheads="1"/>
                </p:cNvSpPr>
                <p:nvPr/>
              </p:nvSpPr>
              <p:spPr bwMode="auto">
                <a:xfrm>
                  <a:off x="43" y="311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µ</a:t>
                  </a:r>
                </a:p>
                <a:p>
                  <a:pPr algn="ctr">
                    <a:spcBef>
                      <a:spcPct val="0"/>
                    </a:spcBef>
                    <a:buFontTx/>
                    <a:buNone/>
                  </a:pPr>
                  <a:endParaRPr lang="en-US" altLang="en-US" sz="1800"/>
                </a:p>
              </p:txBody>
            </p:sp>
            <p:sp>
              <p:nvSpPr>
                <p:cNvPr id="67638" name="Rectangle 60"/>
                <p:cNvSpPr>
                  <a:spLocks noChangeArrowheads="1"/>
                </p:cNvSpPr>
                <p:nvPr/>
              </p:nvSpPr>
              <p:spPr bwMode="auto">
                <a:xfrm>
                  <a:off x="0" y="311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16" name="Group 61"/>
              <p:cNvGrpSpPr>
                <a:grpSpLocks/>
              </p:cNvGrpSpPr>
              <p:nvPr/>
            </p:nvGrpSpPr>
            <p:grpSpPr bwMode="auto">
              <a:xfrm>
                <a:off x="448" y="3114"/>
                <a:ext cx="451" cy="346"/>
                <a:chOff x="448" y="3114"/>
                <a:chExt cx="451" cy="346"/>
              </a:xfrm>
            </p:grpSpPr>
            <p:sp>
              <p:nvSpPr>
                <p:cNvPr id="67635" name="Rectangle 62"/>
                <p:cNvSpPr>
                  <a:spLocks noChangeArrowheads="1"/>
                </p:cNvSpPr>
                <p:nvPr/>
              </p:nvSpPr>
              <p:spPr bwMode="auto">
                <a:xfrm>
                  <a:off x="491" y="311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36" name="Rectangle 63"/>
                <p:cNvSpPr>
                  <a:spLocks noChangeArrowheads="1"/>
                </p:cNvSpPr>
                <p:nvPr/>
              </p:nvSpPr>
              <p:spPr bwMode="auto">
                <a:xfrm>
                  <a:off x="448" y="311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17" name="Group 64"/>
              <p:cNvGrpSpPr>
                <a:grpSpLocks/>
              </p:cNvGrpSpPr>
              <p:nvPr/>
            </p:nvGrpSpPr>
            <p:grpSpPr bwMode="auto">
              <a:xfrm>
                <a:off x="0" y="3460"/>
                <a:ext cx="448" cy="346"/>
                <a:chOff x="0" y="3460"/>
                <a:chExt cx="448" cy="346"/>
              </a:xfrm>
            </p:grpSpPr>
            <p:sp>
              <p:nvSpPr>
                <p:cNvPr id="67633" name="Rectangle 65"/>
                <p:cNvSpPr>
                  <a:spLocks noChangeArrowheads="1"/>
                </p:cNvSpPr>
                <p:nvPr/>
              </p:nvSpPr>
              <p:spPr bwMode="auto">
                <a:xfrm>
                  <a:off x="43" y="346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m</a:t>
                  </a:r>
                </a:p>
                <a:p>
                  <a:pPr algn="ctr">
                    <a:spcBef>
                      <a:spcPct val="0"/>
                    </a:spcBef>
                    <a:buFontTx/>
                    <a:buNone/>
                  </a:pPr>
                  <a:endParaRPr lang="en-US" altLang="en-US" sz="1800"/>
                </a:p>
              </p:txBody>
            </p:sp>
            <p:sp>
              <p:nvSpPr>
                <p:cNvPr id="67634" name="Rectangle 66"/>
                <p:cNvSpPr>
                  <a:spLocks noChangeArrowheads="1"/>
                </p:cNvSpPr>
                <p:nvPr/>
              </p:nvSpPr>
              <p:spPr bwMode="auto">
                <a:xfrm>
                  <a:off x="0" y="346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18" name="Group 67"/>
              <p:cNvGrpSpPr>
                <a:grpSpLocks/>
              </p:cNvGrpSpPr>
              <p:nvPr/>
            </p:nvGrpSpPr>
            <p:grpSpPr bwMode="auto">
              <a:xfrm>
                <a:off x="448" y="3460"/>
                <a:ext cx="451" cy="346"/>
                <a:chOff x="448" y="3460"/>
                <a:chExt cx="451" cy="346"/>
              </a:xfrm>
            </p:grpSpPr>
            <p:sp>
              <p:nvSpPr>
                <p:cNvPr id="67631" name="Rectangle 68"/>
                <p:cNvSpPr>
                  <a:spLocks noChangeArrowheads="1"/>
                </p:cNvSpPr>
                <p:nvPr/>
              </p:nvSpPr>
              <p:spPr bwMode="auto">
                <a:xfrm>
                  <a:off x="491" y="346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32" name="Rectangle 69"/>
                <p:cNvSpPr>
                  <a:spLocks noChangeArrowheads="1"/>
                </p:cNvSpPr>
                <p:nvPr/>
              </p:nvSpPr>
              <p:spPr bwMode="auto">
                <a:xfrm>
                  <a:off x="448" y="346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19" name="Group 70"/>
              <p:cNvGrpSpPr>
                <a:grpSpLocks/>
              </p:cNvGrpSpPr>
              <p:nvPr/>
            </p:nvGrpSpPr>
            <p:grpSpPr bwMode="auto">
              <a:xfrm>
                <a:off x="0" y="3806"/>
                <a:ext cx="448" cy="346"/>
                <a:chOff x="0" y="3806"/>
                <a:chExt cx="448" cy="346"/>
              </a:xfrm>
            </p:grpSpPr>
            <p:sp>
              <p:nvSpPr>
                <p:cNvPr id="67629" name="Rectangle 71"/>
                <p:cNvSpPr>
                  <a:spLocks noChangeArrowheads="1"/>
                </p:cNvSpPr>
                <p:nvPr/>
              </p:nvSpPr>
              <p:spPr bwMode="auto">
                <a:xfrm>
                  <a:off x="43" y="380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ΣFx</a:t>
                  </a:r>
                </a:p>
                <a:p>
                  <a:pPr algn="ctr">
                    <a:spcBef>
                      <a:spcPct val="0"/>
                    </a:spcBef>
                    <a:buFontTx/>
                    <a:buNone/>
                  </a:pPr>
                  <a:endParaRPr lang="en-US" altLang="en-US" sz="1800"/>
                </a:p>
              </p:txBody>
            </p:sp>
            <p:sp>
              <p:nvSpPr>
                <p:cNvPr id="67630" name="Rectangle 72"/>
                <p:cNvSpPr>
                  <a:spLocks noChangeArrowheads="1"/>
                </p:cNvSpPr>
                <p:nvPr/>
              </p:nvSpPr>
              <p:spPr bwMode="auto">
                <a:xfrm>
                  <a:off x="0" y="380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20" name="Group 73"/>
              <p:cNvGrpSpPr>
                <a:grpSpLocks/>
              </p:cNvGrpSpPr>
              <p:nvPr/>
            </p:nvGrpSpPr>
            <p:grpSpPr bwMode="auto">
              <a:xfrm>
                <a:off x="448" y="3806"/>
                <a:ext cx="451" cy="346"/>
                <a:chOff x="448" y="3806"/>
                <a:chExt cx="451" cy="346"/>
              </a:xfrm>
            </p:grpSpPr>
            <p:sp>
              <p:nvSpPr>
                <p:cNvPr id="67627" name="Rectangle 74"/>
                <p:cNvSpPr>
                  <a:spLocks noChangeArrowheads="1"/>
                </p:cNvSpPr>
                <p:nvPr/>
              </p:nvSpPr>
              <p:spPr bwMode="auto">
                <a:xfrm>
                  <a:off x="491" y="380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28" name="Rectangle 75"/>
                <p:cNvSpPr>
                  <a:spLocks noChangeArrowheads="1"/>
                </p:cNvSpPr>
                <p:nvPr/>
              </p:nvSpPr>
              <p:spPr bwMode="auto">
                <a:xfrm>
                  <a:off x="448" y="380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21" name="Group 76"/>
              <p:cNvGrpSpPr>
                <a:grpSpLocks/>
              </p:cNvGrpSpPr>
              <p:nvPr/>
            </p:nvGrpSpPr>
            <p:grpSpPr bwMode="auto">
              <a:xfrm>
                <a:off x="0" y="4152"/>
                <a:ext cx="448" cy="346"/>
                <a:chOff x="0" y="4152"/>
                <a:chExt cx="448" cy="346"/>
              </a:xfrm>
            </p:grpSpPr>
            <p:sp>
              <p:nvSpPr>
                <p:cNvPr id="67625" name="Rectangle 77"/>
                <p:cNvSpPr>
                  <a:spLocks noChangeArrowheads="1"/>
                </p:cNvSpPr>
                <p:nvPr/>
              </p:nvSpPr>
              <p:spPr bwMode="auto">
                <a:xfrm>
                  <a:off x="43" y="415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ΣFy</a:t>
                  </a:r>
                </a:p>
                <a:p>
                  <a:pPr algn="ctr">
                    <a:spcBef>
                      <a:spcPct val="0"/>
                    </a:spcBef>
                    <a:buFontTx/>
                    <a:buNone/>
                  </a:pPr>
                  <a:endParaRPr lang="en-US" altLang="en-US" sz="1800"/>
                </a:p>
              </p:txBody>
            </p:sp>
            <p:sp>
              <p:nvSpPr>
                <p:cNvPr id="67626" name="Rectangle 78"/>
                <p:cNvSpPr>
                  <a:spLocks noChangeArrowheads="1"/>
                </p:cNvSpPr>
                <p:nvPr/>
              </p:nvSpPr>
              <p:spPr bwMode="auto">
                <a:xfrm>
                  <a:off x="0" y="415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7622" name="Group 79"/>
              <p:cNvGrpSpPr>
                <a:grpSpLocks/>
              </p:cNvGrpSpPr>
              <p:nvPr/>
            </p:nvGrpSpPr>
            <p:grpSpPr bwMode="auto">
              <a:xfrm>
                <a:off x="448" y="4152"/>
                <a:ext cx="451" cy="346"/>
                <a:chOff x="448" y="4152"/>
                <a:chExt cx="451" cy="346"/>
              </a:xfrm>
            </p:grpSpPr>
            <p:sp>
              <p:nvSpPr>
                <p:cNvPr id="67623" name="Rectangle 80"/>
                <p:cNvSpPr>
                  <a:spLocks noChangeArrowheads="1"/>
                </p:cNvSpPr>
                <p:nvPr/>
              </p:nvSpPr>
              <p:spPr bwMode="auto">
                <a:xfrm>
                  <a:off x="491" y="415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7624" name="Rectangle 81"/>
                <p:cNvSpPr>
                  <a:spLocks noChangeArrowheads="1"/>
                </p:cNvSpPr>
                <p:nvPr/>
              </p:nvSpPr>
              <p:spPr bwMode="auto">
                <a:xfrm>
                  <a:off x="448" y="415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sp>
          <p:nvSpPr>
            <p:cNvPr id="67596" name="Rectangle 82"/>
            <p:cNvSpPr>
              <a:spLocks noChangeArrowheads="1"/>
            </p:cNvSpPr>
            <p:nvPr/>
          </p:nvSpPr>
          <p:spPr bwMode="auto">
            <a:xfrm>
              <a:off x="-2" y="-2"/>
              <a:ext cx="903" cy="4502"/>
            </a:xfrm>
            <a:prstGeom prst="rect">
              <a:avLst/>
            </a:prstGeom>
            <a:noFill/>
            <a:ln w="793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sp>
        <p:nvSpPr>
          <p:cNvPr id="67587" name="Rectangle 83"/>
          <p:cNvSpPr>
            <a:spLocks noChangeArrowheads="1"/>
          </p:cNvSpPr>
          <p:nvPr/>
        </p:nvSpPr>
        <p:spPr bwMode="auto">
          <a:xfrm>
            <a:off x="4724400" y="990600"/>
            <a:ext cx="18288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67588" name="Line 84"/>
          <p:cNvSpPr>
            <a:spLocks noChangeShapeType="1"/>
          </p:cNvSpPr>
          <p:nvPr/>
        </p:nvSpPr>
        <p:spPr bwMode="auto">
          <a:xfrm>
            <a:off x="4038600" y="1905000"/>
            <a:ext cx="327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7589" name="Text Box 85"/>
          <p:cNvSpPr txBox="1">
            <a:spLocks noChangeArrowheads="1"/>
          </p:cNvSpPr>
          <p:nvPr/>
        </p:nvSpPr>
        <p:spPr bwMode="auto">
          <a:xfrm>
            <a:off x="1447800" y="5334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30 m/s</a:t>
            </a:r>
          </a:p>
        </p:txBody>
      </p:sp>
      <p:sp>
        <p:nvSpPr>
          <p:cNvPr id="67590" name="Text Box 86"/>
          <p:cNvSpPr txBox="1">
            <a:spLocks noChangeArrowheads="1"/>
          </p:cNvSpPr>
          <p:nvPr/>
        </p:nvSpPr>
        <p:spPr bwMode="auto">
          <a:xfrm>
            <a:off x="1447800" y="9144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80 m/s</a:t>
            </a:r>
          </a:p>
        </p:txBody>
      </p:sp>
      <p:sp>
        <p:nvSpPr>
          <p:cNvPr id="67591" name="Text Box 88"/>
          <p:cNvSpPr txBox="1">
            <a:spLocks noChangeArrowheads="1"/>
          </p:cNvSpPr>
          <p:nvPr/>
        </p:nvSpPr>
        <p:spPr bwMode="auto">
          <a:xfrm>
            <a:off x="1447800" y="43434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100 kg</a:t>
            </a:r>
          </a:p>
        </p:txBody>
      </p:sp>
      <p:sp>
        <p:nvSpPr>
          <p:cNvPr id="67592" name="Text Box 89"/>
          <p:cNvSpPr txBox="1">
            <a:spLocks noChangeArrowheads="1"/>
          </p:cNvSpPr>
          <p:nvPr/>
        </p:nvSpPr>
        <p:spPr bwMode="auto">
          <a:xfrm>
            <a:off x="1676400" y="39624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a:t>
            </a:r>
          </a:p>
        </p:txBody>
      </p:sp>
      <p:sp>
        <p:nvSpPr>
          <p:cNvPr id="67593" name="Text Box 90"/>
          <p:cNvSpPr txBox="1">
            <a:spLocks noChangeArrowheads="1"/>
          </p:cNvSpPr>
          <p:nvPr/>
        </p:nvSpPr>
        <p:spPr bwMode="auto">
          <a:xfrm>
            <a:off x="7453313" y="188913"/>
            <a:ext cx="10048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FBD-B</a:t>
            </a:r>
          </a:p>
        </p:txBody>
      </p:sp>
      <p:sp>
        <p:nvSpPr>
          <p:cNvPr id="67594" name="Text Box 91"/>
          <p:cNvSpPr txBox="1">
            <a:spLocks noChangeArrowheads="1"/>
          </p:cNvSpPr>
          <p:nvPr/>
        </p:nvSpPr>
        <p:spPr bwMode="auto">
          <a:xfrm>
            <a:off x="1447800" y="2057400"/>
            <a:ext cx="615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20 s</a:t>
            </a:r>
          </a:p>
        </p:txBody>
      </p:sp>
    </p:spTree>
    <p:extLst>
      <p:ext uri="{BB962C8B-B14F-4D97-AF65-F5344CB8AC3E}">
        <p14:creationId xmlns:p14="http://schemas.microsoft.com/office/powerpoint/2010/main" val="26815265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276699" y="-824726"/>
            <a:ext cx="6638925" cy="827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1374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610" name="Group 2"/>
          <p:cNvGrpSpPr>
            <a:grpSpLocks/>
          </p:cNvGrpSpPr>
          <p:nvPr/>
        </p:nvGrpSpPr>
        <p:grpSpPr bwMode="auto">
          <a:xfrm>
            <a:off x="762000" y="533400"/>
            <a:ext cx="1433513" cy="4953000"/>
            <a:chOff x="-2" y="-2"/>
            <a:chExt cx="903" cy="4502"/>
          </a:xfrm>
        </p:grpSpPr>
        <p:grpSp>
          <p:nvGrpSpPr>
            <p:cNvPr id="68621" name="Group 3"/>
            <p:cNvGrpSpPr>
              <a:grpSpLocks/>
            </p:cNvGrpSpPr>
            <p:nvPr/>
          </p:nvGrpSpPr>
          <p:grpSpPr bwMode="auto">
            <a:xfrm>
              <a:off x="0" y="0"/>
              <a:ext cx="899" cy="4498"/>
              <a:chOff x="0" y="0"/>
              <a:chExt cx="899" cy="4498"/>
            </a:xfrm>
          </p:grpSpPr>
          <p:grpSp>
            <p:nvGrpSpPr>
              <p:cNvPr id="68623" name="Group 4"/>
              <p:cNvGrpSpPr>
                <a:grpSpLocks/>
              </p:cNvGrpSpPr>
              <p:nvPr/>
            </p:nvGrpSpPr>
            <p:grpSpPr bwMode="auto">
              <a:xfrm>
                <a:off x="0" y="0"/>
                <a:ext cx="448" cy="346"/>
                <a:chOff x="0" y="0"/>
                <a:chExt cx="448" cy="346"/>
              </a:xfrm>
            </p:grpSpPr>
            <p:sp>
              <p:nvSpPr>
                <p:cNvPr id="68699" name="Rectangle 5"/>
                <p:cNvSpPr>
                  <a:spLocks noChangeArrowheads="1"/>
                </p:cNvSpPr>
                <p:nvPr/>
              </p:nvSpPr>
              <p:spPr bwMode="auto">
                <a:xfrm>
                  <a:off x="43" y="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i</a:t>
                  </a:r>
                  <a:endParaRPr lang="en-US" altLang="en-US" sz="1200">
                    <a:cs typeface="Times New Roman" pitchFamily="18" charset="0"/>
                  </a:endParaRPr>
                </a:p>
                <a:p>
                  <a:pPr algn="ctr">
                    <a:spcBef>
                      <a:spcPct val="0"/>
                    </a:spcBef>
                    <a:buFontTx/>
                    <a:buNone/>
                  </a:pPr>
                  <a:endParaRPr lang="en-US" altLang="en-US" sz="1800"/>
                </a:p>
              </p:txBody>
            </p:sp>
            <p:sp>
              <p:nvSpPr>
                <p:cNvPr id="68700" name="Rectangle 6"/>
                <p:cNvSpPr>
                  <a:spLocks noChangeArrowheads="1"/>
                </p:cNvSpPr>
                <p:nvPr/>
              </p:nvSpPr>
              <p:spPr bwMode="auto">
                <a:xfrm>
                  <a:off x="0" y="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24" name="Group 7"/>
              <p:cNvGrpSpPr>
                <a:grpSpLocks/>
              </p:cNvGrpSpPr>
              <p:nvPr/>
            </p:nvGrpSpPr>
            <p:grpSpPr bwMode="auto">
              <a:xfrm>
                <a:off x="448" y="0"/>
                <a:ext cx="451" cy="346"/>
                <a:chOff x="448" y="0"/>
                <a:chExt cx="451" cy="346"/>
              </a:xfrm>
            </p:grpSpPr>
            <p:sp>
              <p:nvSpPr>
                <p:cNvPr id="68697" name="Rectangle 8"/>
                <p:cNvSpPr>
                  <a:spLocks noChangeArrowheads="1"/>
                </p:cNvSpPr>
                <p:nvPr/>
              </p:nvSpPr>
              <p:spPr bwMode="auto">
                <a:xfrm>
                  <a:off x="491" y="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98" name="Rectangle 9"/>
                <p:cNvSpPr>
                  <a:spLocks noChangeArrowheads="1"/>
                </p:cNvSpPr>
                <p:nvPr/>
              </p:nvSpPr>
              <p:spPr bwMode="auto">
                <a:xfrm>
                  <a:off x="448" y="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25" name="Group 10"/>
              <p:cNvGrpSpPr>
                <a:grpSpLocks/>
              </p:cNvGrpSpPr>
              <p:nvPr/>
            </p:nvGrpSpPr>
            <p:grpSpPr bwMode="auto">
              <a:xfrm>
                <a:off x="0" y="346"/>
                <a:ext cx="448" cy="346"/>
                <a:chOff x="0" y="346"/>
                <a:chExt cx="448" cy="346"/>
              </a:xfrm>
            </p:grpSpPr>
            <p:sp>
              <p:nvSpPr>
                <p:cNvPr id="68695" name="Rectangle 11"/>
                <p:cNvSpPr>
                  <a:spLocks noChangeArrowheads="1"/>
                </p:cNvSpPr>
                <p:nvPr/>
              </p:nvSpPr>
              <p:spPr bwMode="auto">
                <a:xfrm>
                  <a:off x="43" y="34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68696" name="Rectangle 12"/>
                <p:cNvSpPr>
                  <a:spLocks noChangeArrowheads="1"/>
                </p:cNvSpPr>
                <p:nvPr/>
              </p:nvSpPr>
              <p:spPr bwMode="auto">
                <a:xfrm>
                  <a:off x="0" y="34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26" name="Group 13"/>
              <p:cNvGrpSpPr>
                <a:grpSpLocks/>
              </p:cNvGrpSpPr>
              <p:nvPr/>
            </p:nvGrpSpPr>
            <p:grpSpPr bwMode="auto">
              <a:xfrm>
                <a:off x="448" y="346"/>
                <a:ext cx="451" cy="346"/>
                <a:chOff x="448" y="346"/>
                <a:chExt cx="451" cy="346"/>
              </a:xfrm>
            </p:grpSpPr>
            <p:sp>
              <p:nvSpPr>
                <p:cNvPr id="68693" name="Rectangle 14"/>
                <p:cNvSpPr>
                  <a:spLocks noChangeArrowheads="1"/>
                </p:cNvSpPr>
                <p:nvPr/>
              </p:nvSpPr>
              <p:spPr bwMode="auto">
                <a:xfrm>
                  <a:off x="491" y="34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94" name="Rectangle 15"/>
                <p:cNvSpPr>
                  <a:spLocks noChangeArrowheads="1"/>
                </p:cNvSpPr>
                <p:nvPr/>
              </p:nvSpPr>
              <p:spPr bwMode="auto">
                <a:xfrm>
                  <a:off x="448" y="34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27" name="Group 16"/>
              <p:cNvGrpSpPr>
                <a:grpSpLocks/>
              </p:cNvGrpSpPr>
              <p:nvPr/>
            </p:nvGrpSpPr>
            <p:grpSpPr bwMode="auto">
              <a:xfrm>
                <a:off x="0" y="692"/>
                <a:ext cx="448" cy="346"/>
                <a:chOff x="0" y="692"/>
                <a:chExt cx="448" cy="346"/>
              </a:xfrm>
            </p:grpSpPr>
            <p:sp>
              <p:nvSpPr>
                <p:cNvPr id="68691" name="Rectangle 17"/>
                <p:cNvSpPr>
                  <a:spLocks noChangeArrowheads="1"/>
                </p:cNvSpPr>
                <p:nvPr/>
              </p:nvSpPr>
              <p:spPr bwMode="auto">
                <a:xfrm>
                  <a:off x="43" y="69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a</a:t>
                  </a:r>
                </a:p>
                <a:p>
                  <a:pPr algn="ctr">
                    <a:spcBef>
                      <a:spcPct val="0"/>
                    </a:spcBef>
                    <a:buFontTx/>
                    <a:buNone/>
                  </a:pPr>
                  <a:endParaRPr lang="en-US" altLang="en-US" sz="1800"/>
                </a:p>
              </p:txBody>
            </p:sp>
            <p:sp>
              <p:nvSpPr>
                <p:cNvPr id="68692" name="Rectangle 18"/>
                <p:cNvSpPr>
                  <a:spLocks noChangeArrowheads="1"/>
                </p:cNvSpPr>
                <p:nvPr/>
              </p:nvSpPr>
              <p:spPr bwMode="auto">
                <a:xfrm>
                  <a:off x="0" y="69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28" name="Group 19"/>
              <p:cNvGrpSpPr>
                <a:grpSpLocks/>
              </p:cNvGrpSpPr>
              <p:nvPr/>
            </p:nvGrpSpPr>
            <p:grpSpPr bwMode="auto">
              <a:xfrm>
                <a:off x="448" y="692"/>
                <a:ext cx="451" cy="346"/>
                <a:chOff x="448" y="692"/>
                <a:chExt cx="451" cy="346"/>
              </a:xfrm>
            </p:grpSpPr>
            <p:sp>
              <p:nvSpPr>
                <p:cNvPr id="68689" name="Rectangle 20"/>
                <p:cNvSpPr>
                  <a:spLocks noChangeArrowheads="1"/>
                </p:cNvSpPr>
                <p:nvPr/>
              </p:nvSpPr>
              <p:spPr bwMode="auto">
                <a:xfrm>
                  <a:off x="491" y="69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90" name="Rectangle 21"/>
                <p:cNvSpPr>
                  <a:spLocks noChangeArrowheads="1"/>
                </p:cNvSpPr>
                <p:nvPr/>
              </p:nvSpPr>
              <p:spPr bwMode="auto">
                <a:xfrm>
                  <a:off x="448" y="69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29" name="Group 22"/>
              <p:cNvGrpSpPr>
                <a:grpSpLocks/>
              </p:cNvGrpSpPr>
              <p:nvPr/>
            </p:nvGrpSpPr>
            <p:grpSpPr bwMode="auto">
              <a:xfrm>
                <a:off x="0" y="1038"/>
                <a:ext cx="448" cy="346"/>
                <a:chOff x="0" y="1038"/>
                <a:chExt cx="448" cy="346"/>
              </a:xfrm>
            </p:grpSpPr>
            <p:sp>
              <p:nvSpPr>
                <p:cNvPr id="68687" name="Rectangle 23"/>
                <p:cNvSpPr>
                  <a:spLocks noChangeArrowheads="1"/>
                </p:cNvSpPr>
                <p:nvPr/>
              </p:nvSpPr>
              <p:spPr bwMode="auto">
                <a:xfrm>
                  <a:off x="43" y="103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d</a:t>
                  </a:r>
                </a:p>
                <a:p>
                  <a:pPr algn="ctr">
                    <a:spcBef>
                      <a:spcPct val="0"/>
                    </a:spcBef>
                    <a:buFontTx/>
                    <a:buNone/>
                  </a:pPr>
                  <a:endParaRPr lang="en-US" altLang="en-US" sz="1800"/>
                </a:p>
              </p:txBody>
            </p:sp>
            <p:sp>
              <p:nvSpPr>
                <p:cNvPr id="68688" name="Rectangle 24"/>
                <p:cNvSpPr>
                  <a:spLocks noChangeArrowheads="1"/>
                </p:cNvSpPr>
                <p:nvPr/>
              </p:nvSpPr>
              <p:spPr bwMode="auto">
                <a:xfrm>
                  <a:off x="0" y="103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30" name="Group 25"/>
              <p:cNvGrpSpPr>
                <a:grpSpLocks/>
              </p:cNvGrpSpPr>
              <p:nvPr/>
            </p:nvGrpSpPr>
            <p:grpSpPr bwMode="auto">
              <a:xfrm>
                <a:off x="448" y="1038"/>
                <a:ext cx="451" cy="346"/>
                <a:chOff x="448" y="1038"/>
                <a:chExt cx="451" cy="346"/>
              </a:xfrm>
            </p:grpSpPr>
            <p:sp>
              <p:nvSpPr>
                <p:cNvPr id="68685" name="Rectangle 26"/>
                <p:cNvSpPr>
                  <a:spLocks noChangeArrowheads="1"/>
                </p:cNvSpPr>
                <p:nvPr/>
              </p:nvSpPr>
              <p:spPr bwMode="auto">
                <a:xfrm>
                  <a:off x="491" y="103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86" name="Rectangle 27"/>
                <p:cNvSpPr>
                  <a:spLocks noChangeArrowheads="1"/>
                </p:cNvSpPr>
                <p:nvPr/>
              </p:nvSpPr>
              <p:spPr bwMode="auto">
                <a:xfrm>
                  <a:off x="448" y="103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31" name="Group 28"/>
              <p:cNvGrpSpPr>
                <a:grpSpLocks/>
              </p:cNvGrpSpPr>
              <p:nvPr/>
            </p:nvGrpSpPr>
            <p:grpSpPr bwMode="auto">
              <a:xfrm>
                <a:off x="0" y="1384"/>
                <a:ext cx="448" cy="346"/>
                <a:chOff x="0" y="1384"/>
                <a:chExt cx="448" cy="346"/>
              </a:xfrm>
            </p:grpSpPr>
            <p:sp>
              <p:nvSpPr>
                <p:cNvPr id="68683" name="Rectangle 29"/>
                <p:cNvSpPr>
                  <a:spLocks noChangeArrowheads="1"/>
                </p:cNvSpPr>
                <p:nvPr/>
              </p:nvSpPr>
              <p:spPr bwMode="auto">
                <a:xfrm>
                  <a:off x="43" y="138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t</a:t>
                  </a:r>
                </a:p>
                <a:p>
                  <a:pPr algn="ctr">
                    <a:spcBef>
                      <a:spcPct val="0"/>
                    </a:spcBef>
                    <a:buFontTx/>
                    <a:buNone/>
                  </a:pPr>
                  <a:endParaRPr lang="en-US" altLang="en-US" sz="1800"/>
                </a:p>
              </p:txBody>
            </p:sp>
            <p:sp>
              <p:nvSpPr>
                <p:cNvPr id="68684" name="Rectangle 30"/>
                <p:cNvSpPr>
                  <a:spLocks noChangeArrowheads="1"/>
                </p:cNvSpPr>
                <p:nvPr/>
              </p:nvSpPr>
              <p:spPr bwMode="auto">
                <a:xfrm>
                  <a:off x="0" y="138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32" name="Group 31"/>
              <p:cNvGrpSpPr>
                <a:grpSpLocks/>
              </p:cNvGrpSpPr>
              <p:nvPr/>
            </p:nvGrpSpPr>
            <p:grpSpPr bwMode="auto">
              <a:xfrm>
                <a:off x="448" y="1384"/>
                <a:ext cx="451" cy="346"/>
                <a:chOff x="448" y="1384"/>
                <a:chExt cx="451" cy="346"/>
              </a:xfrm>
            </p:grpSpPr>
            <p:sp>
              <p:nvSpPr>
                <p:cNvPr id="68681" name="Rectangle 32"/>
                <p:cNvSpPr>
                  <a:spLocks noChangeArrowheads="1"/>
                </p:cNvSpPr>
                <p:nvPr/>
              </p:nvSpPr>
              <p:spPr bwMode="auto">
                <a:xfrm>
                  <a:off x="491" y="138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82" name="Rectangle 33"/>
                <p:cNvSpPr>
                  <a:spLocks noChangeArrowheads="1"/>
                </p:cNvSpPr>
                <p:nvPr/>
              </p:nvSpPr>
              <p:spPr bwMode="auto">
                <a:xfrm>
                  <a:off x="448" y="138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33" name="Group 34"/>
              <p:cNvGrpSpPr>
                <a:grpSpLocks/>
              </p:cNvGrpSpPr>
              <p:nvPr/>
            </p:nvGrpSpPr>
            <p:grpSpPr bwMode="auto">
              <a:xfrm>
                <a:off x="0" y="1730"/>
                <a:ext cx="448" cy="346"/>
                <a:chOff x="0" y="1730"/>
                <a:chExt cx="448" cy="346"/>
              </a:xfrm>
            </p:grpSpPr>
            <p:sp>
              <p:nvSpPr>
                <p:cNvPr id="68679" name="Rectangle 35"/>
                <p:cNvSpPr>
                  <a:spLocks noChangeArrowheads="1"/>
                </p:cNvSpPr>
                <p:nvPr/>
              </p:nvSpPr>
              <p:spPr bwMode="auto">
                <a:xfrm>
                  <a:off x="43" y="173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w</a:t>
                  </a:r>
                </a:p>
                <a:p>
                  <a:pPr algn="ctr">
                    <a:spcBef>
                      <a:spcPct val="0"/>
                    </a:spcBef>
                    <a:buFontTx/>
                    <a:buNone/>
                  </a:pPr>
                  <a:endParaRPr lang="en-US" altLang="en-US" sz="1800"/>
                </a:p>
              </p:txBody>
            </p:sp>
            <p:sp>
              <p:nvSpPr>
                <p:cNvPr id="68680" name="Rectangle 36"/>
                <p:cNvSpPr>
                  <a:spLocks noChangeArrowheads="1"/>
                </p:cNvSpPr>
                <p:nvPr/>
              </p:nvSpPr>
              <p:spPr bwMode="auto">
                <a:xfrm>
                  <a:off x="0" y="173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34" name="Group 37"/>
              <p:cNvGrpSpPr>
                <a:grpSpLocks/>
              </p:cNvGrpSpPr>
              <p:nvPr/>
            </p:nvGrpSpPr>
            <p:grpSpPr bwMode="auto">
              <a:xfrm>
                <a:off x="448" y="1730"/>
                <a:ext cx="451" cy="346"/>
                <a:chOff x="448" y="1730"/>
                <a:chExt cx="451" cy="346"/>
              </a:xfrm>
            </p:grpSpPr>
            <p:sp>
              <p:nvSpPr>
                <p:cNvPr id="68677" name="Rectangle 38"/>
                <p:cNvSpPr>
                  <a:spLocks noChangeArrowheads="1"/>
                </p:cNvSpPr>
                <p:nvPr/>
              </p:nvSpPr>
              <p:spPr bwMode="auto">
                <a:xfrm>
                  <a:off x="491" y="173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78" name="Rectangle 39"/>
                <p:cNvSpPr>
                  <a:spLocks noChangeArrowheads="1"/>
                </p:cNvSpPr>
                <p:nvPr/>
              </p:nvSpPr>
              <p:spPr bwMode="auto">
                <a:xfrm>
                  <a:off x="448" y="173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35" name="Group 40"/>
              <p:cNvGrpSpPr>
                <a:grpSpLocks/>
              </p:cNvGrpSpPr>
              <p:nvPr/>
            </p:nvGrpSpPr>
            <p:grpSpPr bwMode="auto">
              <a:xfrm>
                <a:off x="0" y="2076"/>
                <a:ext cx="448" cy="346"/>
                <a:chOff x="0" y="2076"/>
                <a:chExt cx="448" cy="346"/>
              </a:xfrm>
            </p:grpSpPr>
            <p:sp>
              <p:nvSpPr>
                <p:cNvPr id="68675" name="Rectangle 41"/>
                <p:cNvSpPr>
                  <a:spLocks noChangeArrowheads="1"/>
                </p:cNvSpPr>
                <p:nvPr/>
              </p:nvSpPr>
              <p:spPr bwMode="auto">
                <a:xfrm>
                  <a:off x="43" y="207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N</a:t>
                  </a:r>
                </a:p>
                <a:p>
                  <a:pPr algn="ctr">
                    <a:spcBef>
                      <a:spcPct val="0"/>
                    </a:spcBef>
                    <a:buFontTx/>
                    <a:buNone/>
                  </a:pPr>
                  <a:endParaRPr lang="en-US" altLang="en-US" sz="1800"/>
                </a:p>
              </p:txBody>
            </p:sp>
            <p:sp>
              <p:nvSpPr>
                <p:cNvPr id="68676" name="Rectangle 42"/>
                <p:cNvSpPr>
                  <a:spLocks noChangeArrowheads="1"/>
                </p:cNvSpPr>
                <p:nvPr/>
              </p:nvSpPr>
              <p:spPr bwMode="auto">
                <a:xfrm>
                  <a:off x="0" y="207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36" name="Group 43"/>
              <p:cNvGrpSpPr>
                <a:grpSpLocks/>
              </p:cNvGrpSpPr>
              <p:nvPr/>
            </p:nvGrpSpPr>
            <p:grpSpPr bwMode="auto">
              <a:xfrm>
                <a:off x="448" y="2076"/>
                <a:ext cx="451" cy="346"/>
                <a:chOff x="448" y="2076"/>
                <a:chExt cx="451" cy="346"/>
              </a:xfrm>
            </p:grpSpPr>
            <p:sp>
              <p:nvSpPr>
                <p:cNvPr id="68673" name="Rectangle 44"/>
                <p:cNvSpPr>
                  <a:spLocks noChangeArrowheads="1"/>
                </p:cNvSpPr>
                <p:nvPr/>
              </p:nvSpPr>
              <p:spPr bwMode="auto">
                <a:xfrm>
                  <a:off x="491" y="207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74" name="Rectangle 45"/>
                <p:cNvSpPr>
                  <a:spLocks noChangeArrowheads="1"/>
                </p:cNvSpPr>
                <p:nvPr/>
              </p:nvSpPr>
              <p:spPr bwMode="auto">
                <a:xfrm>
                  <a:off x="448" y="207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37" name="Group 46"/>
              <p:cNvGrpSpPr>
                <a:grpSpLocks/>
              </p:cNvGrpSpPr>
              <p:nvPr/>
            </p:nvGrpSpPr>
            <p:grpSpPr bwMode="auto">
              <a:xfrm>
                <a:off x="0" y="2422"/>
                <a:ext cx="448" cy="346"/>
                <a:chOff x="0" y="2422"/>
                <a:chExt cx="448" cy="346"/>
              </a:xfrm>
            </p:grpSpPr>
            <p:sp>
              <p:nvSpPr>
                <p:cNvPr id="68671" name="Rectangle 47"/>
                <p:cNvSpPr>
                  <a:spLocks noChangeArrowheads="1"/>
                </p:cNvSpPr>
                <p:nvPr/>
              </p:nvSpPr>
              <p:spPr bwMode="auto">
                <a:xfrm>
                  <a:off x="43" y="242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A</a:t>
                  </a:r>
                  <a:endParaRPr lang="en-US" altLang="en-US" sz="1200">
                    <a:cs typeface="Times New Roman" pitchFamily="18" charset="0"/>
                  </a:endParaRPr>
                </a:p>
                <a:p>
                  <a:pPr algn="ctr">
                    <a:spcBef>
                      <a:spcPct val="0"/>
                    </a:spcBef>
                    <a:buFontTx/>
                    <a:buNone/>
                  </a:pPr>
                  <a:endParaRPr lang="en-US" altLang="en-US" sz="1800"/>
                </a:p>
              </p:txBody>
            </p:sp>
            <p:sp>
              <p:nvSpPr>
                <p:cNvPr id="68672" name="Rectangle 48"/>
                <p:cNvSpPr>
                  <a:spLocks noChangeArrowheads="1"/>
                </p:cNvSpPr>
                <p:nvPr/>
              </p:nvSpPr>
              <p:spPr bwMode="auto">
                <a:xfrm>
                  <a:off x="0" y="242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38" name="Group 49"/>
              <p:cNvGrpSpPr>
                <a:grpSpLocks/>
              </p:cNvGrpSpPr>
              <p:nvPr/>
            </p:nvGrpSpPr>
            <p:grpSpPr bwMode="auto">
              <a:xfrm>
                <a:off x="448" y="2422"/>
                <a:ext cx="451" cy="346"/>
                <a:chOff x="448" y="2422"/>
                <a:chExt cx="451" cy="346"/>
              </a:xfrm>
            </p:grpSpPr>
            <p:sp>
              <p:nvSpPr>
                <p:cNvPr id="68669" name="Rectangle 50"/>
                <p:cNvSpPr>
                  <a:spLocks noChangeArrowheads="1"/>
                </p:cNvSpPr>
                <p:nvPr/>
              </p:nvSpPr>
              <p:spPr bwMode="auto">
                <a:xfrm>
                  <a:off x="491" y="242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70" name="Rectangle 51"/>
                <p:cNvSpPr>
                  <a:spLocks noChangeArrowheads="1"/>
                </p:cNvSpPr>
                <p:nvPr/>
              </p:nvSpPr>
              <p:spPr bwMode="auto">
                <a:xfrm>
                  <a:off x="448" y="242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39" name="Group 52"/>
              <p:cNvGrpSpPr>
                <a:grpSpLocks/>
              </p:cNvGrpSpPr>
              <p:nvPr/>
            </p:nvGrpSpPr>
            <p:grpSpPr bwMode="auto">
              <a:xfrm>
                <a:off x="0" y="2768"/>
                <a:ext cx="448" cy="346"/>
                <a:chOff x="0" y="2768"/>
                <a:chExt cx="448" cy="346"/>
              </a:xfrm>
            </p:grpSpPr>
            <p:sp>
              <p:nvSpPr>
                <p:cNvPr id="68667" name="Rectangle 53"/>
                <p:cNvSpPr>
                  <a:spLocks noChangeArrowheads="1"/>
                </p:cNvSpPr>
                <p:nvPr/>
              </p:nvSpPr>
              <p:spPr bwMode="auto">
                <a:xfrm>
                  <a:off x="43" y="276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68668" name="Rectangle 54"/>
                <p:cNvSpPr>
                  <a:spLocks noChangeArrowheads="1"/>
                </p:cNvSpPr>
                <p:nvPr/>
              </p:nvSpPr>
              <p:spPr bwMode="auto">
                <a:xfrm>
                  <a:off x="0" y="276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40" name="Group 55"/>
              <p:cNvGrpSpPr>
                <a:grpSpLocks/>
              </p:cNvGrpSpPr>
              <p:nvPr/>
            </p:nvGrpSpPr>
            <p:grpSpPr bwMode="auto">
              <a:xfrm>
                <a:off x="448" y="2768"/>
                <a:ext cx="451" cy="346"/>
                <a:chOff x="448" y="2768"/>
                <a:chExt cx="451" cy="346"/>
              </a:xfrm>
            </p:grpSpPr>
            <p:sp>
              <p:nvSpPr>
                <p:cNvPr id="68665" name="Rectangle 56"/>
                <p:cNvSpPr>
                  <a:spLocks noChangeArrowheads="1"/>
                </p:cNvSpPr>
                <p:nvPr/>
              </p:nvSpPr>
              <p:spPr bwMode="auto">
                <a:xfrm>
                  <a:off x="491" y="276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66" name="Rectangle 57"/>
                <p:cNvSpPr>
                  <a:spLocks noChangeArrowheads="1"/>
                </p:cNvSpPr>
                <p:nvPr/>
              </p:nvSpPr>
              <p:spPr bwMode="auto">
                <a:xfrm>
                  <a:off x="448" y="276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41" name="Group 58"/>
              <p:cNvGrpSpPr>
                <a:grpSpLocks/>
              </p:cNvGrpSpPr>
              <p:nvPr/>
            </p:nvGrpSpPr>
            <p:grpSpPr bwMode="auto">
              <a:xfrm>
                <a:off x="0" y="3114"/>
                <a:ext cx="448" cy="346"/>
                <a:chOff x="0" y="3114"/>
                <a:chExt cx="448" cy="346"/>
              </a:xfrm>
            </p:grpSpPr>
            <p:sp>
              <p:nvSpPr>
                <p:cNvPr id="68663" name="Rectangle 59"/>
                <p:cNvSpPr>
                  <a:spLocks noChangeArrowheads="1"/>
                </p:cNvSpPr>
                <p:nvPr/>
              </p:nvSpPr>
              <p:spPr bwMode="auto">
                <a:xfrm>
                  <a:off x="43" y="311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µ</a:t>
                  </a:r>
                </a:p>
                <a:p>
                  <a:pPr algn="ctr">
                    <a:spcBef>
                      <a:spcPct val="0"/>
                    </a:spcBef>
                    <a:buFontTx/>
                    <a:buNone/>
                  </a:pPr>
                  <a:endParaRPr lang="en-US" altLang="en-US" sz="1800"/>
                </a:p>
              </p:txBody>
            </p:sp>
            <p:sp>
              <p:nvSpPr>
                <p:cNvPr id="68664" name="Rectangle 60"/>
                <p:cNvSpPr>
                  <a:spLocks noChangeArrowheads="1"/>
                </p:cNvSpPr>
                <p:nvPr/>
              </p:nvSpPr>
              <p:spPr bwMode="auto">
                <a:xfrm>
                  <a:off x="0" y="311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42" name="Group 61"/>
              <p:cNvGrpSpPr>
                <a:grpSpLocks/>
              </p:cNvGrpSpPr>
              <p:nvPr/>
            </p:nvGrpSpPr>
            <p:grpSpPr bwMode="auto">
              <a:xfrm>
                <a:off x="448" y="3114"/>
                <a:ext cx="451" cy="346"/>
                <a:chOff x="448" y="3114"/>
                <a:chExt cx="451" cy="346"/>
              </a:xfrm>
            </p:grpSpPr>
            <p:sp>
              <p:nvSpPr>
                <p:cNvPr id="68661" name="Rectangle 62"/>
                <p:cNvSpPr>
                  <a:spLocks noChangeArrowheads="1"/>
                </p:cNvSpPr>
                <p:nvPr/>
              </p:nvSpPr>
              <p:spPr bwMode="auto">
                <a:xfrm>
                  <a:off x="491" y="311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62" name="Rectangle 63"/>
                <p:cNvSpPr>
                  <a:spLocks noChangeArrowheads="1"/>
                </p:cNvSpPr>
                <p:nvPr/>
              </p:nvSpPr>
              <p:spPr bwMode="auto">
                <a:xfrm>
                  <a:off x="448" y="311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43" name="Group 64"/>
              <p:cNvGrpSpPr>
                <a:grpSpLocks/>
              </p:cNvGrpSpPr>
              <p:nvPr/>
            </p:nvGrpSpPr>
            <p:grpSpPr bwMode="auto">
              <a:xfrm>
                <a:off x="0" y="3460"/>
                <a:ext cx="448" cy="346"/>
                <a:chOff x="0" y="3460"/>
                <a:chExt cx="448" cy="346"/>
              </a:xfrm>
            </p:grpSpPr>
            <p:sp>
              <p:nvSpPr>
                <p:cNvPr id="68659" name="Rectangle 65"/>
                <p:cNvSpPr>
                  <a:spLocks noChangeArrowheads="1"/>
                </p:cNvSpPr>
                <p:nvPr/>
              </p:nvSpPr>
              <p:spPr bwMode="auto">
                <a:xfrm>
                  <a:off x="43" y="346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m</a:t>
                  </a:r>
                </a:p>
                <a:p>
                  <a:pPr algn="ctr">
                    <a:spcBef>
                      <a:spcPct val="0"/>
                    </a:spcBef>
                    <a:buFontTx/>
                    <a:buNone/>
                  </a:pPr>
                  <a:endParaRPr lang="en-US" altLang="en-US" sz="1800"/>
                </a:p>
              </p:txBody>
            </p:sp>
            <p:sp>
              <p:nvSpPr>
                <p:cNvPr id="68660" name="Rectangle 66"/>
                <p:cNvSpPr>
                  <a:spLocks noChangeArrowheads="1"/>
                </p:cNvSpPr>
                <p:nvPr/>
              </p:nvSpPr>
              <p:spPr bwMode="auto">
                <a:xfrm>
                  <a:off x="0" y="346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44" name="Group 67"/>
              <p:cNvGrpSpPr>
                <a:grpSpLocks/>
              </p:cNvGrpSpPr>
              <p:nvPr/>
            </p:nvGrpSpPr>
            <p:grpSpPr bwMode="auto">
              <a:xfrm>
                <a:off x="448" y="3460"/>
                <a:ext cx="451" cy="346"/>
                <a:chOff x="448" y="3460"/>
                <a:chExt cx="451" cy="346"/>
              </a:xfrm>
            </p:grpSpPr>
            <p:sp>
              <p:nvSpPr>
                <p:cNvPr id="68657" name="Rectangle 68"/>
                <p:cNvSpPr>
                  <a:spLocks noChangeArrowheads="1"/>
                </p:cNvSpPr>
                <p:nvPr/>
              </p:nvSpPr>
              <p:spPr bwMode="auto">
                <a:xfrm>
                  <a:off x="491" y="346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58" name="Rectangle 69"/>
                <p:cNvSpPr>
                  <a:spLocks noChangeArrowheads="1"/>
                </p:cNvSpPr>
                <p:nvPr/>
              </p:nvSpPr>
              <p:spPr bwMode="auto">
                <a:xfrm>
                  <a:off x="448" y="346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45" name="Group 70"/>
              <p:cNvGrpSpPr>
                <a:grpSpLocks/>
              </p:cNvGrpSpPr>
              <p:nvPr/>
            </p:nvGrpSpPr>
            <p:grpSpPr bwMode="auto">
              <a:xfrm>
                <a:off x="0" y="3806"/>
                <a:ext cx="448" cy="346"/>
                <a:chOff x="0" y="3806"/>
                <a:chExt cx="448" cy="346"/>
              </a:xfrm>
            </p:grpSpPr>
            <p:sp>
              <p:nvSpPr>
                <p:cNvPr id="68655" name="Rectangle 71"/>
                <p:cNvSpPr>
                  <a:spLocks noChangeArrowheads="1"/>
                </p:cNvSpPr>
                <p:nvPr/>
              </p:nvSpPr>
              <p:spPr bwMode="auto">
                <a:xfrm>
                  <a:off x="43" y="380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ΣFx</a:t>
                  </a:r>
                </a:p>
                <a:p>
                  <a:pPr algn="ctr">
                    <a:spcBef>
                      <a:spcPct val="0"/>
                    </a:spcBef>
                    <a:buFontTx/>
                    <a:buNone/>
                  </a:pPr>
                  <a:endParaRPr lang="en-US" altLang="en-US" sz="1800"/>
                </a:p>
              </p:txBody>
            </p:sp>
            <p:sp>
              <p:nvSpPr>
                <p:cNvPr id="68656" name="Rectangle 72"/>
                <p:cNvSpPr>
                  <a:spLocks noChangeArrowheads="1"/>
                </p:cNvSpPr>
                <p:nvPr/>
              </p:nvSpPr>
              <p:spPr bwMode="auto">
                <a:xfrm>
                  <a:off x="0" y="380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46" name="Group 73"/>
              <p:cNvGrpSpPr>
                <a:grpSpLocks/>
              </p:cNvGrpSpPr>
              <p:nvPr/>
            </p:nvGrpSpPr>
            <p:grpSpPr bwMode="auto">
              <a:xfrm>
                <a:off x="448" y="3806"/>
                <a:ext cx="451" cy="346"/>
                <a:chOff x="448" y="3806"/>
                <a:chExt cx="451" cy="346"/>
              </a:xfrm>
            </p:grpSpPr>
            <p:sp>
              <p:nvSpPr>
                <p:cNvPr id="68653" name="Rectangle 74"/>
                <p:cNvSpPr>
                  <a:spLocks noChangeArrowheads="1"/>
                </p:cNvSpPr>
                <p:nvPr/>
              </p:nvSpPr>
              <p:spPr bwMode="auto">
                <a:xfrm>
                  <a:off x="491" y="380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54" name="Rectangle 75"/>
                <p:cNvSpPr>
                  <a:spLocks noChangeArrowheads="1"/>
                </p:cNvSpPr>
                <p:nvPr/>
              </p:nvSpPr>
              <p:spPr bwMode="auto">
                <a:xfrm>
                  <a:off x="448" y="380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47" name="Group 76"/>
              <p:cNvGrpSpPr>
                <a:grpSpLocks/>
              </p:cNvGrpSpPr>
              <p:nvPr/>
            </p:nvGrpSpPr>
            <p:grpSpPr bwMode="auto">
              <a:xfrm>
                <a:off x="0" y="4152"/>
                <a:ext cx="448" cy="346"/>
                <a:chOff x="0" y="4152"/>
                <a:chExt cx="448" cy="346"/>
              </a:xfrm>
            </p:grpSpPr>
            <p:sp>
              <p:nvSpPr>
                <p:cNvPr id="68651" name="Rectangle 77"/>
                <p:cNvSpPr>
                  <a:spLocks noChangeArrowheads="1"/>
                </p:cNvSpPr>
                <p:nvPr/>
              </p:nvSpPr>
              <p:spPr bwMode="auto">
                <a:xfrm>
                  <a:off x="43" y="415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ΣFy</a:t>
                  </a:r>
                </a:p>
                <a:p>
                  <a:pPr algn="ctr">
                    <a:spcBef>
                      <a:spcPct val="0"/>
                    </a:spcBef>
                    <a:buFontTx/>
                    <a:buNone/>
                  </a:pPr>
                  <a:endParaRPr lang="en-US" altLang="en-US" sz="1800"/>
                </a:p>
              </p:txBody>
            </p:sp>
            <p:sp>
              <p:nvSpPr>
                <p:cNvPr id="68652" name="Rectangle 78"/>
                <p:cNvSpPr>
                  <a:spLocks noChangeArrowheads="1"/>
                </p:cNvSpPr>
                <p:nvPr/>
              </p:nvSpPr>
              <p:spPr bwMode="auto">
                <a:xfrm>
                  <a:off x="0" y="415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8648" name="Group 79"/>
              <p:cNvGrpSpPr>
                <a:grpSpLocks/>
              </p:cNvGrpSpPr>
              <p:nvPr/>
            </p:nvGrpSpPr>
            <p:grpSpPr bwMode="auto">
              <a:xfrm>
                <a:off x="448" y="4152"/>
                <a:ext cx="451" cy="346"/>
                <a:chOff x="448" y="4152"/>
                <a:chExt cx="451" cy="346"/>
              </a:xfrm>
            </p:grpSpPr>
            <p:sp>
              <p:nvSpPr>
                <p:cNvPr id="68649" name="Rectangle 80"/>
                <p:cNvSpPr>
                  <a:spLocks noChangeArrowheads="1"/>
                </p:cNvSpPr>
                <p:nvPr/>
              </p:nvSpPr>
              <p:spPr bwMode="auto">
                <a:xfrm>
                  <a:off x="491" y="415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8650" name="Rectangle 81"/>
                <p:cNvSpPr>
                  <a:spLocks noChangeArrowheads="1"/>
                </p:cNvSpPr>
                <p:nvPr/>
              </p:nvSpPr>
              <p:spPr bwMode="auto">
                <a:xfrm>
                  <a:off x="448" y="415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sp>
          <p:nvSpPr>
            <p:cNvPr id="68622" name="Rectangle 82"/>
            <p:cNvSpPr>
              <a:spLocks noChangeArrowheads="1"/>
            </p:cNvSpPr>
            <p:nvPr/>
          </p:nvSpPr>
          <p:spPr bwMode="auto">
            <a:xfrm>
              <a:off x="-2" y="-2"/>
              <a:ext cx="903" cy="4502"/>
            </a:xfrm>
            <a:prstGeom prst="rect">
              <a:avLst/>
            </a:prstGeom>
            <a:noFill/>
            <a:ln w="793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sp>
        <p:nvSpPr>
          <p:cNvPr id="68611" name="Rectangle 83"/>
          <p:cNvSpPr>
            <a:spLocks noChangeArrowheads="1"/>
          </p:cNvSpPr>
          <p:nvPr/>
        </p:nvSpPr>
        <p:spPr bwMode="auto">
          <a:xfrm>
            <a:off x="4724400" y="990600"/>
            <a:ext cx="18288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68612" name="Line 84"/>
          <p:cNvSpPr>
            <a:spLocks noChangeShapeType="1"/>
          </p:cNvSpPr>
          <p:nvPr/>
        </p:nvSpPr>
        <p:spPr bwMode="auto">
          <a:xfrm>
            <a:off x="4038600" y="1905000"/>
            <a:ext cx="327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3" name="Text Box 85"/>
          <p:cNvSpPr txBox="1">
            <a:spLocks noChangeArrowheads="1"/>
          </p:cNvSpPr>
          <p:nvPr/>
        </p:nvSpPr>
        <p:spPr bwMode="auto">
          <a:xfrm>
            <a:off x="1447800" y="5334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 m/s</a:t>
            </a:r>
          </a:p>
        </p:txBody>
      </p:sp>
      <p:sp>
        <p:nvSpPr>
          <p:cNvPr id="68614" name="Text Box 87"/>
          <p:cNvSpPr txBox="1">
            <a:spLocks noChangeArrowheads="1"/>
          </p:cNvSpPr>
          <p:nvPr/>
        </p:nvSpPr>
        <p:spPr bwMode="auto">
          <a:xfrm>
            <a:off x="1447800" y="43434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20 kg</a:t>
            </a:r>
          </a:p>
        </p:txBody>
      </p:sp>
      <p:sp>
        <p:nvSpPr>
          <p:cNvPr id="68615" name="Text Box 88"/>
          <p:cNvSpPr txBox="1">
            <a:spLocks noChangeArrowheads="1"/>
          </p:cNvSpPr>
          <p:nvPr/>
        </p:nvSpPr>
        <p:spPr bwMode="auto">
          <a:xfrm>
            <a:off x="1676400" y="39624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a:t>
            </a:r>
          </a:p>
        </p:txBody>
      </p:sp>
      <p:sp>
        <p:nvSpPr>
          <p:cNvPr id="68616" name="Text Box 89"/>
          <p:cNvSpPr txBox="1">
            <a:spLocks noChangeArrowheads="1"/>
          </p:cNvSpPr>
          <p:nvPr/>
        </p:nvSpPr>
        <p:spPr bwMode="auto">
          <a:xfrm>
            <a:off x="7453313" y="188913"/>
            <a:ext cx="10048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FBD-C</a:t>
            </a:r>
          </a:p>
        </p:txBody>
      </p:sp>
      <p:sp>
        <p:nvSpPr>
          <p:cNvPr id="68617" name="Text Box 90"/>
          <p:cNvSpPr txBox="1">
            <a:spLocks noChangeArrowheads="1"/>
          </p:cNvSpPr>
          <p:nvPr/>
        </p:nvSpPr>
        <p:spPr bwMode="auto">
          <a:xfrm>
            <a:off x="1447800" y="2057400"/>
            <a:ext cx="615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 s</a:t>
            </a:r>
          </a:p>
        </p:txBody>
      </p:sp>
      <p:sp>
        <p:nvSpPr>
          <p:cNvPr id="68618" name="Line 95"/>
          <p:cNvSpPr>
            <a:spLocks noChangeShapeType="1"/>
          </p:cNvSpPr>
          <p:nvPr/>
        </p:nvSpPr>
        <p:spPr bwMode="auto">
          <a:xfrm>
            <a:off x="3352800" y="1447800"/>
            <a:ext cx="1295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8619" name="Text Box 96"/>
          <p:cNvSpPr txBox="1">
            <a:spLocks noChangeArrowheads="1"/>
          </p:cNvSpPr>
          <p:nvPr/>
        </p:nvSpPr>
        <p:spPr bwMode="auto">
          <a:xfrm>
            <a:off x="3338513" y="1027113"/>
            <a:ext cx="793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100 N</a:t>
            </a:r>
          </a:p>
        </p:txBody>
      </p:sp>
      <p:sp>
        <p:nvSpPr>
          <p:cNvPr id="68620" name="Text Box 97"/>
          <p:cNvSpPr txBox="1">
            <a:spLocks noChangeArrowheads="1"/>
          </p:cNvSpPr>
          <p:nvPr/>
        </p:nvSpPr>
        <p:spPr bwMode="auto">
          <a:xfrm>
            <a:off x="2728913" y="2093913"/>
            <a:ext cx="4025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Draw a FBD to a scale of 1 cm = 20 N</a:t>
            </a:r>
          </a:p>
        </p:txBody>
      </p:sp>
    </p:spTree>
    <p:extLst>
      <p:ext uri="{BB962C8B-B14F-4D97-AF65-F5344CB8AC3E}">
        <p14:creationId xmlns:p14="http://schemas.microsoft.com/office/powerpoint/2010/main" val="42270481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992504" y="-1078104"/>
            <a:ext cx="5806692" cy="826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10671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4" name="Group 2"/>
          <p:cNvGrpSpPr>
            <a:grpSpLocks/>
          </p:cNvGrpSpPr>
          <p:nvPr/>
        </p:nvGrpSpPr>
        <p:grpSpPr bwMode="auto">
          <a:xfrm>
            <a:off x="762000" y="533400"/>
            <a:ext cx="1433513" cy="4953000"/>
            <a:chOff x="-2" y="-2"/>
            <a:chExt cx="903" cy="4502"/>
          </a:xfrm>
        </p:grpSpPr>
        <p:grpSp>
          <p:nvGrpSpPr>
            <p:cNvPr id="69643" name="Group 3"/>
            <p:cNvGrpSpPr>
              <a:grpSpLocks/>
            </p:cNvGrpSpPr>
            <p:nvPr/>
          </p:nvGrpSpPr>
          <p:grpSpPr bwMode="auto">
            <a:xfrm>
              <a:off x="0" y="0"/>
              <a:ext cx="899" cy="4498"/>
              <a:chOff x="0" y="0"/>
              <a:chExt cx="899" cy="4498"/>
            </a:xfrm>
          </p:grpSpPr>
          <p:grpSp>
            <p:nvGrpSpPr>
              <p:cNvPr id="69645" name="Group 4"/>
              <p:cNvGrpSpPr>
                <a:grpSpLocks/>
              </p:cNvGrpSpPr>
              <p:nvPr/>
            </p:nvGrpSpPr>
            <p:grpSpPr bwMode="auto">
              <a:xfrm>
                <a:off x="0" y="0"/>
                <a:ext cx="448" cy="346"/>
                <a:chOff x="0" y="0"/>
                <a:chExt cx="448" cy="346"/>
              </a:xfrm>
            </p:grpSpPr>
            <p:sp>
              <p:nvSpPr>
                <p:cNvPr id="69721" name="Rectangle 5"/>
                <p:cNvSpPr>
                  <a:spLocks noChangeArrowheads="1"/>
                </p:cNvSpPr>
                <p:nvPr/>
              </p:nvSpPr>
              <p:spPr bwMode="auto">
                <a:xfrm>
                  <a:off x="43" y="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i</a:t>
                  </a:r>
                  <a:endParaRPr lang="en-US" altLang="en-US" sz="1200">
                    <a:cs typeface="Times New Roman" pitchFamily="18" charset="0"/>
                  </a:endParaRPr>
                </a:p>
                <a:p>
                  <a:pPr algn="ctr">
                    <a:spcBef>
                      <a:spcPct val="0"/>
                    </a:spcBef>
                    <a:buFontTx/>
                    <a:buNone/>
                  </a:pPr>
                  <a:endParaRPr lang="en-US" altLang="en-US" sz="1800"/>
                </a:p>
              </p:txBody>
            </p:sp>
            <p:sp>
              <p:nvSpPr>
                <p:cNvPr id="69722" name="Rectangle 6"/>
                <p:cNvSpPr>
                  <a:spLocks noChangeArrowheads="1"/>
                </p:cNvSpPr>
                <p:nvPr/>
              </p:nvSpPr>
              <p:spPr bwMode="auto">
                <a:xfrm>
                  <a:off x="0" y="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46" name="Group 7"/>
              <p:cNvGrpSpPr>
                <a:grpSpLocks/>
              </p:cNvGrpSpPr>
              <p:nvPr/>
            </p:nvGrpSpPr>
            <p:grpSpPr bwMode="auto">
              <a:xfrm>
                <a:off x="448" y="0"/>
                <a:ext cx="451" cy="346"/>
                <a:chOff x="448" y="0"/>
                <a:chExt cx="451" cy="346"/>
              </a:xfrm>
            </p:grpSpPr>
            <p:sp>
              <p:nvSpPr>
                <p:cNvPr id="69719" name="Rectangle 8"/>
                <p:cNvSpPr>
                  <a:spLocks noChangeArrowheads="1"/>
                </p:cNvSpPr>
                <p:nvPr/>
              </p:nvSpPr>
              <p:spPr bwMode="auto">
                <a:xfrm>
                  <a:off x="491" y="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720" name="Rectangle 9"/>
                <p:cNvSpPr>
                  <a:spLocks noChangeArrowheads="1"/>
                </p:cNvSpPr>
                <p:nvPr/>
              </p:nvSpPr>
              <p:spPr bwMode="auto">
                <a:xfrm>
                  <a:off x="448" y="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47" name="Group 10"/>
              <p:cNvGrpSpPr>
                <a:grpSpLocks/>
              </p:cNvGrpSpPr>
              <p:nvPr/>
            </p:nvGrpSpPr>
            <p:grpSpPr bwMode="auto">
              <a:xfrm>
                <a:off x="0" y="346"/>
                <a:ext cx="448" cy="346"/>
                <a:chOff x="0" y="346"/>
                <a:chExt cx="448" cy="346"/>
              </a:xfrm>
            </p:grpSpPr>
            <p:sp>
              <p:nvSpPr>
                <p:cNvPr id="69717" name="Rectangle 11"/>
                <p:cNvSpPr>
                  <a:spLocks noChangeArrowheads="1"/>
                </p:cNvSpPr>
                <p:nvPr/>
              </p:nvSpPr>
              <p:spPr bwMode="auto">
                <a:xfrm>
                  <a:off x="43" y="34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69718" name="Rectangle 12"/>
                <p:cNvSpPr>
                  <a:spLocks noChangeArrowheads="1"/>
                </p:cNvSpPr>
                <p:nvPr/>
              </p:nvSpPr>
              <p:spPr bwMode="auto">
                <a:xfrm>
                  <a:off x="0" y="34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48" name="Group 13"/>
              <p:cNvGrpSpPr>
                <a:grpSpLocks/>
              </p:cNvGrpSpPr>
              <p:nvPr/>
            </p:nvGrpSpPr>
            <p:grpSpPr bwMode="auto">
              <a:xfrm>
                <a:off x="448" y="346"/>
                <a:ext cx="451" cy="346"/>
                <a:chOff x="448" y="346"/>
                <a:chExt cx="451" cy="346"/>
              </a:xfrm>
            </p:grpSpPr>
            <p:sp>
              <p:nvSpPr>
                <p:cNvPr id="69715" name="Rectangle 14"/>
                <p:cNvSpPr>
                  <a:spLocks noChangeArrowheads="1"/>
                </p:cNvSpPr>
                <p:nvPr/>
              </p:nvSpPr>
              <p:spPr bwMode="auto">
                <a:xfrm>
                  <a:off x="491" y="34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716" name="Rectangle 15"/>
                <p:cNvSpPr>
                  <a:spLocks noChangeArrowheads="1"/>
                </p:cNvSpPr>
                <p:nvPr/>
              </p:nvSpPr>
              <p:spPr bwMode="auto">
                <a:xfrm>
                  <a:off x="448" y="34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49" name="Group 16"/>
              <p:cNvGrpSpPr>
                <a:grpSpLocks/>
              </p:cNvGrpSpPr>
              <p:nvPr/>
            </p:nvGrpSpPr>
            <p:grpSpPr bwMode="auto">
              <a:xfrm>
                <a:off x="0" y="692"/>
                <a:ext cx="448" cy="346"/>
                <a:chOff x="0" y="692"/>
                <a:chExt cx="448" cy="346"/>
              </a:xfrm>
            </p:grpSpPr>
            <p:sp>
              <p:nvSpPr>
                <p:cNvPr id="69713" name="Rectangle 17"/>
                <p:cNvSpPr>
                  <a:spLocks noChangeArrowheads="1"/>
                </p:cNvSpPr>
                <p:nvPr/>
              </p:nvSpPr>
              <p:spPr bwMode="auto">
                <a:xfrm>
                  <a:off x="43" y="69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a</a:t>
                  </a:r>
                </a:p>
                <a:p>
                  <a:pPr algn="ctr">
                    <a:spcBef>
                      <a:spcPct val="0"/>
                    </a:spcBef>
                    <a:buFontTx/>
                    <a:buNone/>
                  </a:pPr>
                  <a:endParaRPr lang="en-US" altLang="en-US" sz="1800"/>
                </a:p>
              </p:txBody>
            </p:sp>
            <p:sp>
              <p:nvSpPr>
                <p:cNvPr id="69714" name="Rectangle 18"/>
                <p:cNvSpPr>
                  <a:spLocks noChangeArrowheads="1"/>
                </p:cNvSpPr>
                <p:nvPr/>
              </p:nvSpPr>
              <p:spPr bwMode="auto">
                <a:xfrm>
                  <a:off x="0" y="69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50" name="Group 19"/>
              <p:cNvGrpSpPr>
                <a:grpSpLocks/>
              </p:cNvGrpSpPr>
              <p:nvPr/>
            </p:nvGrpSpPr>
            <p:grpSpPr bwMode="auto">
              <a:xfrm>
                <a:off x="448" y="692"/>
                <a:ext cx="451" cy="346"/>
                <a:chOff x="448" y="692"/>
                <a:chExt cx="451" cy="346"/>
              </a:xfrm>
            </p:grpSpPr>
            <p:sp>
              <p:nvSpPr>
                <p:cNvPr id="69711" name="Rectangle 20"/>
                <p:cNvSpPr>
                  <a:spLocks noChangeArrowheads="1"/>
                </p:cNvSpPr>
                <p:nvPr/>
              </p:nvSpPr>
              <p:spPr bwMode="auto">
                <a:xfrm>
                  <a:off x="491" y="69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712" name="Rectangle 21"/>
                <p:cNvSpPr>
                  <a:spLocks noChangeArrowheads="1"/>
                </p:cNvSpPr>
                <p:nvPr/>
              </p:nvSpPr>
              <p:spPr bwMode="auto">
                <a:xfrm>
                  <a:off x="448" y="69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51" name="Group 22"/>
              <p:cNvGrpSpPr>
                <a:grpSpLocks/>
              </p:cNvGrpSpPr>
              <p:nvPr/>
            </p:nvGrpSpPr>
            <p:grpSpPr bwMode="auto">
              <a:xfrm>
                <a:off x="0" y="1038"/>
                <a:ext cx="448" cy="346"/>
                <a:chOff x="0" y="1038"/>
                <a:chExt cx="448" cy="346"/>
              </a:xfrm>
            </p:grpSpPr>
            <p:sp>
              <p:nvSpPr>
                <p:cNvPr id="69709" name="Rectangle 23"/>
                <p:cNvSpPr>
                  <a:spLocks noChangeArrowheads="1"/>
                </p:cNvSpPr>
                <p:nvPr/>
              </p:nvSpPr>
              <p:spPr bwMode="auto">
                <a:xfrm>
                  <a:off x="43" y="103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d</a:t>
                  </a:r>
                </a:p>
                <a:p>
                  <a:pPr algn="ctr">
                    <a:spcBef>
                      <a:spcPct val="0"/>
                    </a:spcBef>
                    <a:buFontTx/>
                    <a:buNone/>
                  </a:pPr>
                  <a:endParaRPr lang="en-US" altLang="en-US" sz="1800"/>
                </a:p>
              </p:txBody>
            </p:sp>
            <p:sp>
              <p:nvSpPr>
                <p:cNvPr id="69710" name="Rectangle 24"/>
                <p:cNvSpPr>
                  <a:spLocks noChangeArrowheads="1"/>
                </p:cNvSpPr>
                <p:nvPr/>
              </p:nvSpPr>
              <p:spPr bwMode="auto">
                <a:xfrm>
                  <a:off x="0" y="103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52" name="Group 25"/>
              <p:cNvGrpSpPr>
                <a:grpSpLocks/>
              </p:cNvGrpSpPr>
              <p:nvPr/>
            </p:nvGrpSpPr>
            <p:grpSpPr bwMode="auto">
              <a:xfrm>
                <a:off x="448" y="1038"/>
                <a:ext cx="451" cy="346"/>
                <a:chOff x="448" y="1038"/>
                <a:chExt cx="451" cy="346"/>
              </a:xfrm>
            </p:grpSpPr>
            <p:sp>
              <p:nvSpPr>
                <p:cNvPr id="69707" name="Rectangle 26"/>
                <p:cNvSpPr>
                  <a:spLocks noChangeArrowheads="1"/>
                </p:cNvSpPr>
                <p:nvPr/>
              </p:nvSpPr>
              <p:spPr bwMode="auto">
                <a:xfrm>
                  <a:off x="491" y="103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708" name="Rectangle 27"/>
                <p:cNvSpPr>
                  <a:spLocks noChangeArrowheads="1"/>
                </p:cNvSpPr>
                <p:nvPr/>
              </p:nvSpPr>
              <p:spPr bwMode="auto">
                <a:xfrm>
                  <a:off x="448" y="103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53" name="Group 28"/>
              <p:cNvGrpSpPr>
                <a:grpSpLocks/>
              </p:cNvGrpSpPr>
              <p:nvPr/>
            </p:nvGrpSpPr>
            <p:grpSpPr bwMode="auto">
              <a:xfrm>
                <a:off x="0" y="1384"/>
                <a:ext cx="448" cy="346"/>
                <a:chOff x="0" y="1384"/>
                <a:chExt cx="448" cy="346"/>
              </a:xfrm>
            </p:grpSpPr>
            <p:sp>
              <p:nvSpPr>
                <p:cNvPr id="69705" name="Rectangle 29"/>
                <p:cNvSpPr>
                  <a:spLocks noChangeArrowheads="1"/>
                </p:cNvSpPr>
                <p:nvPr/>
              </p:nvSpPr>
              <p:spPr bwMode="auto">
                <a:xfrm>
                  <a:off x="43" y="138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t</a:t>
                  </a:r>
                </a:p>
                <a:p>
                  <a:pPr algn="ctr">
                    <a:spcBef>
                      <a:spcPct val="0"/>
                    </a:spcBef>
                    <a:buFontTx/>
                    <a:buNone/>
                  </a:pPr>
                  <a:endParaRPr lang="en-US" altLang="en-US" sz="1800"/>
                </a:p>
              </p:txBody>
            </p:sp>
            <p:sp>
              <p:nvSpPr>
                <p:cNvPr id="69706" name="Rectangle 30"/>
                <p:cNvSpPr>
                  <a:spLocks noChangeArrowheads="1"/>
                </p:cNvSpPr>
                <p:nvPr/>
              </p:nvSpPr>
              <p:spPr bwMode="auto">
                <a:xfrm>
                  <a:off x="0" y="138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54" name="Group 31"/>
              <p:cNvGrpSpPr>
                <a:grpSpLocks/>
              </p:cNvGrpSpPr>
              <p:nvPr/>
            </p:nvGrpSpPr>
            <p:grpSpPr bwMode="auto">
              <a:xfrm>
                <a:off x="448" y="1384"/>
                <a:ext cx="451" cy="346"/>
                <a:chOff x="448" y="1384"/>
                <a:chExt cx="451" cy="346"/>
              </a:xfrm>
            </p:grpSpPr>
            <p:sp>
              <p:nvSpPr>
                <p:cNvPr id="69703" name="Rectangle 32"/>
                <p:cNvSpPr>
                  <a:spLocks noChangeArrowheads="1"/>
                </p:cNvSpPr>
                <p:nvPr/>
              </p:nvSpPr>
              <p:spPr bwMode="auto">
                <a:xfrm>
                  <a:off x="491" y="138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704" name="Rectangle 33"/>
                <p:cNvSpPr>
                  <a:spLocks noChangeArrowheads="1"/>
                </p:cNvSpPr>
                <p:nvPr/>
              </p:nvSpPr>
              <p:spPr bwMode="auto">
                <a:xfrm>
                  <a:off x="448" y="138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55" name="Group 34"/>
              <p:cNvGrpSpPr>
                <a:grpSpLocks/>
              </p:cNvGrpSpPr>
              <p:nvPr/>
            </p:nvGrpSpPr>
            <p:grpSpPr bwMode="auto">
              <a:xfrm>
                <a:off x="0" y="1730"/>
                <a:ext cx="448" cy="346"/>
                <a:chOff x="0" y="1730"/>
                <a:chExt cx="448" cy="346"/>
              </a:xfrm>
            </p:grpSpPr>
            <p:sp>
              <p:nvSpPr>
                <p:cNvPr id="69701" name="Rectangle 35"/>
                <p:cNvSpPr>
                  <a:spLocks noChangeArrowheads="1"/>
                </p:cNvSpPr>
                <p:nvPr/>
              </p:nvSpPr>
              <p:spPr bwMode="auto">
                <a:xfrm>
                  <a:off x="43" y="173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w</a:t>
                  </a:r>
                </a:p>
                <a:p>
                  <a:pPr algn="ctr">
                    <a:spcBef>
                      <a:spcPct val="0"/>
                    </a:spcBef>
                    <a:buFontTx/>
                    <a:buNone/>
                  </a:pPr>
                  <a:endParaRPr lang="en-US" altLang="en-US" sz="1800"/>
                </a:p>
              </p:txBody>
            </p:sp>
            <p:sp>
              <p:nvSpPr>
                <p:cNvPr id="69702" name="Rectangle 36"/>
                <p:cNvSpPr>
                  <a:spLocks noChangeArrowheads="1"/>
                </p:cNvSpPr>
                <p:nvPr/>
              </p:nvSpPr>
              <p:spPr bwMode="auto">
                <a:xfrm>
                  <a:off x="0" y="173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56" name="Group 37"/>
              <p:cNvGrpSpPr>
                <a:grpSpLocks/>
              </p:cNvGrpSpPr>
              <p:nvPr/>
            </p:nvGrpSpPr>
            <p:grpSpPr bwMode="auto">
              <a:xfrm>
                <a:off x="448" y="1730"/>
                <a:ext cx="451" cy="346"/>
                <a:chOff x="448" y="1730"/>
                <a:chExt cx="451" cy="346"/>
              </a:xfrm>
            </p:grpSpPr>
            <p:sp>
              <p:nvSpPr>
                <p:cNvPr id="69699" name="Rectangle 38"/>
                <p:cNvSpPr>
                  <a:spLocks noChangeArrowheads="1"/>
                </p:cNvSpPr>
                <p:nvPr/>
              </p:nvSpPr>
              <p:spPr bwMode="auto">
                <a:xfrm>
                  <a:off x="491" y="173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700" name="Rectangle 39"/>
                <p:cNvSpPr>
                  <a:spLocks noChangeArrowheads="1"/>
                </p:cNvSpPr>
                <p:nvPr/>
              </p:nvSpPr>
              <p:spPr bwMode="auto">
                <a:xfrm>
                  <a:off x="448" y="173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57" name="Group 40"/>
              <p:cNvGrpSpPr>
                <a:grpSpLocks/>
              </p:cNvGrpSpPr>
              <p:nvPr/>
            </p:nvGrpSpPr>
            <p:grpSpPr bwMode="auto">
              <a:xfrm>
                <a:off x="0" y="2076"/>
                <a:ext cx="448" cy="346"/>
                <a:chOff x="0" y="2076"/>
                <a:chExt cx="448" cy="346"/>
              </a:xfrm>
            </p:grpSpPr>
            <p:sp>
              <p:nvSpPr>
                <p:cNvPr id="69697" name="Rectangle 41"/>
                <p:cNvSpPr>
                  <a:spLocks noChangeArrowheads="1"/>
                </p:cNvSpPr>
                <p:nvPr/>
              </p:nvSpPr>
              <p:spPr bwMode="auto">
                <a:xfrm>
                  <a:off x="43" y="207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N</a:t>
                  </a:r>
                </a:p>
                <a:p>
                  <a:pPr algn="ctr">
                    <a:spcBef>
                      <a:spcPct val="0"/>
                    </a:spcBef>
                    <a:buFontTx/>
                    <a:buNone/>
                  </a:pPr>
                  <a:endParaRPr lang="en-US" altLang="en-US" sz="1800"/>
                </a:p>
              </p:txBody>
            </p:sp>
            <p:sp>
              <p:nvSpPr>
                <p:cNvPr id="69698" name="Rectangle 42"/>
                <p:cNvSpPr>
                  <a:spLocks noChangeArrowheads="1"/>
                </p:cNvSpPr>
                <p:nvPr/>
              </p:nvSpPr>
              <p:spPr bwMode="auto">
                <a:xfrm>
                  <a:off x="0" y="207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58" name="Group 43"/>
              <p:cNvGrpSpPr>
                <a:grpSpLocks/>
              </p:cNvGrpSpPr>
              <p:nvPr/>
            </p:nvGrpSpPr>
            <p:grpSpPr bwMode="auto">
              <a:xfrm>
                <a:off x="448" y="2076"/>
                <a:ext cx="451" cy="346"/>
                <a:chOff x="448" y="2076"/>
                <a:chExt cx="451" cy="346"/>
              </a:xfrm>
            </p:grpSpPr>
            <p:sp>
              <p:nvSpPr>
                <p:cNvPr id="69695" name="Rectangle 44"/>
                <p:cNvSpPr>
                  <a:spLocks noChangeArrowheads="1"/>
                </p:cNvSpPr>
                <p:nvPr/>
              </p:nvSpPr>
              <p:spPr bwMode="auto">
                <a:xfrm>
                  <a:off x="491" y="207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696" name="Rectangle 45"/>
                <p:cNvSpPr>
                  <a:spLocks noChangeArrowheads="1"/>
                </p:cNvSpPr>
                <p:nvPr/>
              </p:nvSpPr>
              <p:spPr bwMode="auto">
                <a:xfrm>
                  <a:off x="448" y="207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59" name="Group 46"/>
              <p:cNvGrpSpPr>
                <a:grpSpLocks/>
              </p:cNvGrpSpPr>
              <p:nvPr/>
            </p:nvGrpSpPr>
            <p:grpSpPr bwMode="auto">
              <a:xfrm>
                <a:off x="0" y="2422"/>
                <a:ext cx="448" cy="346"/>
                <a:chOff x="0" y="2422"/>
                <a:chExt cx="448" cy="346"/>
              </a:xfrm>
            </p:grpSpPr>
            <p:sp>
              <p:nvSpPr>
                <p:cNvPr id="69693" name="Rectangle 47"/>
                <p:cNvSpPr>
                  <a:spLocks noChangeArrowheads="1"/>
                </p:cNvSpPr>
                <p:nvPr/>
              </p:nvSpPr>
              <p:spPr bwMode="auto">
                <a:xfrm>
                  <a:off x="43" y="242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A</a:t>
                  </a:r>
                  <a:endParaRPr lang="en-US" altLang="en-US" sz="1200">
                    <a:cs typeface="Times New Roman" pitchFamily="18" charset="0"/>
                  </a:endParaRPr>
                </a:p>
                <a:p>
                  <a:pPr algn="ctr">
                    <a:spcBef>
                      <a:spcPct val="0"/>
                    </a:spcBef>
                    <a:buFontTx/>
                    <a:buNone/>
                  </a:pPr>
                  <a:endParaRPr lang="en-US" altLang="en-US" sz="1800"/>
                </a:p>
              </p:txBody>
            </p:sp>
            <p:sp>
              <p:nvSpPr>
                <p:cNvPr id="69694" name="Rectangle 48"/>
                <p:cNvSpPr>
                  <a:spLocks noChangeArrowheads="1"/>
                </p:cNvSpPr>
                <p:nvPr/>
              </p:nvSpPr>
              <p:spPr bwMode="auto">
                <a:xfrm>
                  <a:off x="0" y="242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60" name="Group 49"/>
              <p:cNvGrpSpPr>
                <a:grpSpLocks/>
              </p:cNvGrpSpPr>
              <p:nvPr/>
            </p:nvGrpSpPr>
            <p:grpSpPr bwMode="auto">
              <a:xfrm>
                <a:off x="448" y="2422"/>
                <a:ext cx="451" cy="346"/>
                <a:chOff x="448" y="2422"/>
                <a:chExt cx="451" cy="346"/>
              </a:xfrm>
            </p:grpSpPr>
            <p:sp>
              <p:nvSpPr>
                <p:cNvPr id="69691" name="Rectangle 50"/>
                <p:cNvSpPr>
                  <a:spLocks noChangeArrowheads="1"/>
                </p:cNvSpPr>
                <p:nvPr/>
              </p:nvSpPr>
              <p:spPr bwMode="auto">
                <a:xfrm>
                  <a:off x="491" y="242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692" name="Rectangle 51"/>
                <p:cNvSpPr>
                  <a:spLocks noChangeArrowheads="1"/>
                </p:cNvSpPr>
                <p:nvPr/>
              </p:nvSpPr>
              <p:spPr bwMode="auto">
                <a:xfrm>
                  <a:off x="448" y="242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61" name="Group 52"/>
              <p:cNvGrpSpPr>
                <a:grpSpLocks/>
              </p:cNvGrpSpPr>
              <p:nvPr/>
            </p:nvGrpSpPr>
            <p:grpSpPr bwMode="auto">
              <a:xfrm>
                <a:off x="0" y="2768"/>
                <a:ext cx="448" cy="346"/>
                <a:chOff x="0" y="2768"/>
                <a:chExt cx="448" cy="346"/>
              </a:xfrm>
            </p:grpSpPr>
            <p:sp>
              <p:nvSpPr>
                <p:cNvPr id="69689" name="Rectangle 53"/>
                <p:cNvSpPr>
                  <a:spLocks noChangeArrowheads="1"/>
                </p:cNvSpPr>
                <p:nvPr/>
              </p:nvSpPr>
              <p:spPr bwMode="auto">
                <a:xfrm>
                  <a:off x="43" y="276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69690" name="Rectangle 54"/>
                <p:cNvSpPr>
                  <a:spLocks noChangeArrowheads="1"/>
                </p:cNvSpPr>
                <p:nvPr/>
              </p:nvSpPr>
              <p:spPr bwMode="auto">
                <a:xfrm>
                  <a:off x="0" y="276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62" name="Group 55"/>
              <p:cNvGrpSpPr>
                <a:grpSpLocks/>
              </p:cNvGrpSpPr>
              <p:nvPr/>
            </p:nvGrpSpPr>
            <p:grpSpPr bwMode="auto">
              <a:xfrm>
                <a:off x="448" y="2768"/>
                <a:ext cx="451" cy="346"/>
                <a:chOff x="448" y="2768"/>
                <a:chExt cx="451" cy="346"/>
              </a:xfrm>
            </p:grpSpPr>
            <p:sp>
              <p:nvSpPr>
                <p:cNvPr id="69687" name="Rectangle 56"/>
                <p:cNvSpPr>
                  <a:spLocks noChangeArrowheads="1"/>
                </p:cNvSpPr>
                <p:nvPr/>
              </p:nvSpPr>
              <p:spPr bwMode="auto">
                <a:xfrm>
                  <a:off x="491" y="276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688" name="Rectangle 57"/>
                <p:cNvSpPr>
                  <a:spLocks noChangeArrowheads="1"/>
                </p:cNvSpPr>
                <p:nvPr/>
              </p:nvSpPr>
              <p:spPr bwMode="auto">
                <a:xfrm>
                  <a:off x="448" y="276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63" name="Group 58"/>
              <p:cNvGrpSpPr>
                <a:grpSpLocks/>
              </p:cNvGrpSpPr>
              <p:nvPr/>
            </p:nvGrpSpPr>
            <p:grpSpPr bwMode="auto">
              <a:xfrm>
                <a:off x="0" y="3114"/>
                <a:ext cx="448" cy="346"/>
                <a:chOff x="0" y="3114"/>
                <a:chExt cx="448" cy="346"/>
              </a:xfrm>
            </p:grpSpPr>
            <p:sp>
              <p:nvSpPr>
                <p:cNvPr id="69685" name="Rectangle 59"/>
                <p:cNvSpPr>
                  <a:spLocks noChangeArrowheads="1"/>
                </p:cNvSpPr>
                <p:nvPr/>
              </p:nvSpPr>
              <p:spPr bwMode="auto">
                <a:xfrm>
                  <a:off x="43" y="311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µ</a:t>
                  </a:r>
                </a:p>
                <a:p>
                  <a:pPr algn="ctr">
                    <a:spcBef>
                      <a:spcPct val="0"/>
                    </a:spcBef>
                    <a:buFontTx/>
                    <a:buNone/>
                  </a:pPr>
                  <a:endParaRPr lang="en-US" altLang="en-US" sz="1800"/>
                </a:p>
              </p:txBody>
            </p:sp>
            <p:sp>
              <p:nvSpPr>
                <p:cNvPr id="69686" name="Rectangle 60"/>
                <p:cNvSpPr>
                  <a:spLocks noChangeArrowheads="1"/>
                </p:cNvSpPr>
                <p:nvPr/>
              </p:nvSpPr>
              <p:spPr bwMode="auto">
                <a:xfrm>
                  <a:off x="0" y="311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64" name="Group 61"/>
              <p:cNvGrpSpPr>
                <a:grpSpLocks/>
              </p:cNvGrpSpPr>
              <p:nvPr/>
            </p:nvGrpSpPr>
            <p:grpSpPr bwMode="auto">
              <a:xfrm>
                <a:off x="448" y="3114"/>
                <a:ext cx="451" cy="346"/>
                <a:chOff x="448" y="3114"/>
                <a:chExt cx="451" cy="346"/>
              </a:xfrm>
            </p:grpSpPr>
            <p:sp>
              <p:nvSpPr>
                <p:cNvPr id="69683" name="Rectangle 62"/>
                <p:cNvSpPr>
                  <a:spLocks noChangeArrowheads="1"/>
                </p:cNvSpPr>
                <p:nvPr/>
              </p:nvSpPr>
              <p:spPr bwMode="auto">
                <a:xfrm>
                  <a:off x="491" y="311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684" name="Rectangle 63"/>
                <p:cNvSpPr>
                  <a:spLocks noChangeArrowheads="1"/>
                </p:cNvSpPr>
                <p:nvPr/>
              </p:nvSpPr>
              <p:spPr bwMode="auto">
                <a:xfrm>
                  <a:off x="448" y="311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65" name="Group 64"/>
              <p:cNvGrpSpPr>
                <a:grpSpLocks/>
              </p:cNvGrpSpPr>
              <p:nvPr/>
            </p:nvGrpSpPr>
            <p:grpSpPr bwMode="auto">
              <a:xfrm>
                <a:off x="0" y="3460"/>
                <a:ext cx="448" cy="346"/>
                <a:chOff x="0" y="3460"/>
                <a:chExt cx="448" cy="346"/>
              </a:xfrm>
            </p:grpSpPr>
            <p:sp>
              <p:nvSpPr>
                <p:cNvPr id="69681" name="Rectangle 65"/>
                <p:cNvSpPr>
                  <a:spLocks noChangeArrowheads="1"/>
                </p:cNvSpPr>
                <p:nvPr/>
              </p:nvSpPr>
              <p:spPr bwMode="auto">
                <a:xfrm>
                  <a:off x="43" y="346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m</a:t>
                  </a:r>
                </a:p>
                <a:p>
                  <a:pPr algn="ctr">
                    <a:spcBef>
                      <a:spcPct val="0"/>
                    </a:spcBef>
                    <a:buFontTx/>
                    <a:buNone/>
                  </a:pPr>
                  <a:endParaRPr lang="en-US" altLang="en-US" sz="1800"/>
                </a:p>
              </p:txBody>
            </p:sp>
            <p:sp>
              <p:nvSpPr>
                <p:cNvPr id="69682" name="Rectangle 66"/>
                <p:cNvSpPr>
                  <a:spLocks noChangeArrowheads="1"/>
                </p:cNvSpPr>
                <p:nvPr/>
              </p:nvSpPr>
              <p:spPr bwMode="auto">
                <a:xfrm>
                  <a:off x="0" y="346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66" name="Group 67"/>
              <p:cNvGrpSpPr>
                <a:grpSpLocks/>
              </p:cNvGrpSpPr>
              <p:nvPr/>
            </p:nvGrpSpPr>
            <p:grpSpPr bwMode="auto">
              <a:xfrm>
                <a:off x="448" y="3460"/>
                <a:ext cx="451" cy="346"/>
                <a:chOff x="448" y="3460"/>
                <a:chExt cx="451" cy="346"/>
              </a:xfrm>
            </p:grpSpPr>
            <p:sp>
              <p:nvSpPr>
                <p:cNvPr id="69679" name="Rectangle 68"/>
                <p:cNvSpPr>
                  <a:spLocks noChangeArrowheads="1"/>
                </p:cNvSpPr>
                <p:nvPr/>
              </p:nvSpPr>
              <p:spPr bwMode="auto">
                <a:xfrm>
                  <a:off x="491" y="346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680" name="Rectangle 69"/>
                <p:cNvSpPr>
                  <a:spLocks noChangeArrowheads="1"/>
                </p:cNvSpPr>
                <p:nvPr/>
              </p:nvSpPr>
              <p:spPr bwMode="auto">
                <a:xfrm>
                  <a:off x="448" y="346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67" name="Group 70"/>
              <p:cNvGrpSpPr>
                <a:grpSpLocks/>
              </p:cNvGrpSpPr>
              <p:nvPr/>
            </p:nvGrpSpPr>
            <p:grpSpPr bwMode="auto">
              <a:xfrm>
                <a:off x="0" y="3806"/>
                <a:ext cx="448" cy="346"/>
                <a:chOff x="0" y="3806"/>
                <a:chExt cx="448" cy="346"/>
              </a:xfrm>
            </p:grpSpPr>
            <p:sp>
              <p:nvSpPr>
                <p:cNvPr id="69677" name="Rectangle 71"/>
                <p:cNvSpPr>
                  <a:spLocks noChangeArrowheads="1"/>
                </p:cNvSpPr>
                <p:nvPr/>
              </p:nvSpPr>
              <p:spPr bwMode="auto">
                <a:xfrm>
                  <a:off x="43" y="380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ΣFx</a:t>
                  </a:r>
                </a:p>
                <a:p>
                  <a:pPr algn="ctr">
                    <a:spcBef>
                      <a:spcPct val="0"/>
                    </a:spcBef>
                    <a:buFontTx/>
                    <a:buNone/>
                  </a:pPr>
                  <a:endParaRPr lang="en-US" altLang="en-US" sz="1800"/>
                </a:p>
              </p:txBody>
            </p:sp>
            <p:sp>
              <p:nvSpPr>
                <p:cNvPr id="69678" name="Rectangle 72"/>
                <p:cNvSpPr>
                  <a:spLocks noChangeArrowheads="1"/>
                </p:cNvSpPr>
                <p:nvPr/>
              </p:nvSpPr>
              <p:spPr bwMode="auto">
                <a:xfrm>
                  <a:off x="0" y="380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68" name="Group 73"/>
              <p:cNvGrpSpPr>
                <a:grpSpLocks/>
              </p:cNvGrpSpPr>
              <p:nvPr/>
            </p:nvGrpSpPr>
            <p:grpSpPr bwMode="auto">
              <a:xfrm>
                <a:off x="448" y="3806"/>
                <a:ext cx="451" cy="346"/>
                <a:chOff x="448" y="3806"/>
                <a:chExt cx="451" cy="346"/>
              </a:xfrm>
            </p:grpSpPr>
            <p:sp>
              <p:nvSpPr>
                <p:cNvPr id="69675" name="Rectangle 74"/>
                <p:cNvSpPr>
                  <a:spLocks noChangeArrowheads="1"/>
                </p:cNvSpPr>
                <p:nvPr/>
              </p:nvSpPr>
              <p:spPr bwMode="auto">
                <a:xfrm>
                  <a:off x="491" y="380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676" name="Rectangle 75"/>
                <p:cNvSpPr>
                  <a:spLocks noChangeArrowheads="1"/>
                </p:cNvSpPr>
                <p:nvPr/>
              </p:nvSpPr>
              <p:spPr bwMode="auto">
                <a:xfrm>
                  <a:off x="448" y="380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69" name="Group 76"/>
              <p:cNvGrpSpPr>
                <a:grpSpLocks/>
              </p:cNvGrpSpPr>
              <p:nvPr/>
            </p:nvGrpSpPr>
            <p:grpSpPr bwMode="auto">
              <a:xfrm>
                <a:off x="0" y="4152"/>
                <a:ext cx="448" cy="346"/>
                <a:chOff x="0" y="4152"/>
                <a:chExt cx="448" cy="346"/>
              </a:xfrm>
            </p:grpSpPr>
            <p:sp>
              <p:nvSpPr>
                <p:cNvPr id="69673" name="Rectangle 77"/>
                <p:cNvSpPr>
                  <a:spLocks noChangeArrowheads="1"/>
                </p:cNvSpPr>
                <p:nvPr/>
              </p:nvSpPr>
              <p:spPr bwMode="auto">
                <a:xfrm>
                  <a:off x="43" y="415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ΣFy</a:t>
                  </a:r>
                </a:p>
                <a:p>
                  <a:pPr algn="ctr">
                    <a:spcBef>
                      <a:spcPct val="0"/>
                    </a:spcBef>
                    <a:buFontTx/>
                    <a:buNone/>
                  </a:pPr>
                  <a:endParaRPr lang="en-US" altLang="en-US" sz="1800"/>
                </a:p>
              </p:txBody>
            </p:sp>
            <p:sp>
              <p:nvSpPr>
                <p:cNvPr id="69674" name="Rectangle 78"/>
                <p:cNvSpPr>
                  <a:spLocks noChangeArrowheads="1"/>
                </p:cNvSpPr>
                <p:nvPr/>
              </p:nvSpPr>
              <p:spPr bwMode="auto">
                <a:xfrm>
                  <a:off x="0" y="415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69670" name="Group 79"/>
              <p:cNvGrpSpPr>
                <a:grpSpLocks/>
              </p:cNvGrpSpPr>
              <p:nvPr/>
            </p:nvGrpSpPr>
            <p:grpSpPr bwMode="auto">
              <a:xfrm>
                <a:off x="448" y="4152"/>
                <a:ext cx="451" cy="346"/>
                <a:chOff x="448" y="4152"/>
                <a:chExt cx="451" cy="346"/>
              </a:xfrm>
            </p:grpSpPr>
            <p:sp>
              <p:nvSpPr>
                <p:cNvPr id="69671" name="Rectangle 80"/>
                <p:cNvSpPr>
                  <a:spLocks noChangeArrowheads="1"/>
                </p:cNvSpPr>
                <p:nvPr/>
              </p:nvSpPr>
              <p:spPr bwMode="auto">
                <a:xfrm>
                  <a:off x="491" y="415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69672" name="Rectangle 81"/>
                <p:cNvSpPr>
                  <a:spLocks noChangeArrowheads="1"/>
                </p:cNvSpPr>
                <p:nvPr/>
              </p:nvSpPr>
              <p:spPr bwMode="auto">
                <a:xfrm>
                  <a:off x="448" y="415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sp>
          <p:nvSpPr>
            <p:cNvPr id="69644" name="Rectangle 82"/>
            <p:cNvSpPr>
              <a:spLocks noChangeArrowheads="1"/>
            </p:cNvSpPr>
            <p:nvPr/>
          </p:nvSpPr>
          <p:spPr bwMode="auto">
            <a:xfrm>
              <a:off x="-2" y="-2"/>
              <a:ext cx="903" cy="4502"/>
            </a:xfrm>
            <a:prstGeom prst="rect">
              <a:avLst/>
            </a:prstGeom>
            <a:noFill/>
            <a:ln w="793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sp>
        <p:nvSpPr>
          <p:cNvPr id="69635" name="Rectangle 83"/>
          <p:cNvSpPr>
            <a:spLocks noChangeArrowheads="1"/>
          </p:cNvSpPr>
          <p:nvPr/>
        </p:nvSpPr>
        <p:spPr bwMode="auto">
          <a:xfrm>
            <a:off x="5486400" y="990600"/>
            <a:ext cx="18288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69636" name="Line 84"/>
          <p:cNvSpPr>
            <a:spLocks noChangeShapeType="1"/>
          </p:cNvSpPr>
          <p:nvPr/>
        </p:nvSpPr>
        <p:spPr bwMode="auto">
          <a:xfrm>
            <a:off x="4800600" y="1905000"/>
            <a:ext cx="327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637" name="Text Box 85"/>
          <p:cNvSpPr txBox="1">
            <a:spLocks noChangeArrowheads="1"/>
          </p:cNvSpPr>
          <p:nvPr/>
        </p:nvSpPr>
        <p:spPr bwMode="auto">
          <a:xfrm>
            <a:off x="1447800" y="5334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20 m/s</a:t>
            </a:r>
          </a:p>
        </p:txBody>
      </p:sp>
      <p:sp>
        <p:nvSpPr>
          <p:cNvPr id="69638" name="Text Box 86"/>
          <p:cNvSpPr txBox="1">
            <a:spLocks noChangeArrowheads="1"/>
          </p:cNvSpPr>
          <p:nvPr/>
        </p:nvSpPr>
        <p:spPr bwMode="auto">
          <a:xfrm>
            <a:off x="1447800" y="43434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 kg</a:t>
            </a:r>
          </a:p>
        </p:txBody>
      </p:sp>
      <p:sp>
        <p:nvSpPr>
          <p:cNvPr id="69639" name="Text Box 87"/>
          <p:cNvSpPr txBox="1">
            <a:spLocks noChangeArrowheads="1"/>
          </p:cNvSpPr>
          <p:nvPr/>
        </p:nvSpPr>
        <p:spPr bwMode="auto">
          <a:xfrm>
            <a:off x="1676400" y="39624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a:t>
            </a:r>
          </a:p>
        </p:txBody>
      </p:sp>
      <p:sp>
        <p:nvSpPr>
          <p:cNvPr id="69640" name="Text Box 88"/>
          <p:cNvSpPr txBox="1">
            <a:spLocks noChangeArrowheads="1"/>
          </p:cNvSpPr>
          <p:nvPr/>
        </p:nvSpPr>
        <p:spPr bwMode="auto">
          <a:xfrm>
            <a:off x="7453313" y="188913"/>
            <a:ext cx="10048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FBD-D</a:t>
            </a:r>
          </a:p>
        </p:txBody>
      </p:sp>
      <p:sp>
        <p:nvSpPr>
          <p:cNvPr id="69641" name="Text Box 89"/>
          <p:cNvSpPr txBox="1">
            <a:spLocks noChangeArrowheads="1"/>
          </p:cNvSpPr>
          <p:nvPr/>
        </p:nvSpPr>
        <p:spPr bwMode="auto">
          <a:xfrm>
            <a:off x="1447800" y="1676400"/>
            <a:ext cx="819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150 m</a:t>
            </a:r>
          </a:p>
        </p:txBody>
      </p:sp>
      <p:sp>
        <p:nvSpPr>
          <p:cNvPr id="69642" name="Text Box 93"/>
          <p:cNvSpPr txBox="1">
            <a:spLocks noChangeArrowheads="1"/>
          </p:cNvSpPr>
          <p:nvPr/>
        </p:nvSpPr>
        <p:spPr bwMode="auto">
          <a:xfrm>
            <a:off x="1524000" y="3200400"/>
            <a:ext cx="666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40 N</a:t>
            </a:r>
          </a:p>
        </p:txBody>
      </p:sp>
    </p:spTree>
    <p:extLst>
      <p:ext uri="{BB962C8B-B14F-4D97-AF65-F5344CB8AC3E}">
        <p14:creationId xmlns:p14="http://schemas.microsoft.com/office/powerpoint/2010/main" val="19883757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744008" y="-1253353"/>
            <a:ext cx="5791201" cy="8669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733297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30" name="Group 2"/>
          <p:cNvGrpSpPr>
            <a:grpSpLocks/>
          </p:cNvGrpSpPr>
          <p:nvPr/>
        </p:nvGrpSpPr>
        <p:grpSpPr bwMode="auto">
          <a:xfrm>
            <a:off x="762000" y="533400"/>
            <a:ext cx="1433513" cy="4953000"/>
            <a:chOff x="-2" y="-2"/>
            <a:chExt cx="903" cy="4502"/>
          </a:xfrm>
        </p:grpSpPr>
        <p:grpSp>
          <p:nvGrpSpPr>
            <p:cNvPr id="73739" name="Group 3"/>
            <p:cNvGrpSpPr>
              <a:grpSpLocks/>
            </p:cNvGrpSpPr>
            <p:nvPr/>
          </p:nvGrpSpPr>
          <p:grpSpPr bwMode="auto">
            <a:xfrm>
              <a:off x="0" y="0"/>
              <a:ext cx="899" cy="4498"/>
              <a:chOff x="0" y="0"/>
              <a:chExt cx="899" cy="4498"/>
            </a:xfrm>
          </p:grpSpPr>
          <p:grpSp>
            <p:nvGrpSpPr>
              <p:cNvPr id="73741" name="Group 4"/>
              <p:cNvGrpSpPr>
                <a:grpSpLocks/>
              </p:cNvGrpSpPr>
              <p:nvPr/>
            </p:nvGrpSpPr>
            <p:grpSpPr bwMode="auto">
              <a:xfrm>
                <a:off x="0" y="0"/>
                <a:ext cx="448" cy="346"/>
                <a:chOff x="0" y="0"/>
                <a:chExt cx="448" cy="346"/>
              </a:xfrm>
            </p:grpSpPr>
            <p:sp>
              <p:nvSpPr>
                <p:cNvPr id="73817" name="Rectangle 5"/>
                <p:cNvSpPr>
                  <a:spLocks noChangeArrowheads="1"/>
                </p:cNvSpPr>
                <p:nvPr/>
              </p:nvSpPr>
              <p:spPr bwMode="auto">
                <a:xfrm>
                  <a:off x="43" y="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i</a:t>
                  </a:r>
                  <a:endParaRPr lang="en-US" altLang="en-US" sz="1200">
                    <a:cs typeface="Times New Roman" pitchFamily="18" charset="0"/>
                  </a:endParaRPr>
                </a:p>
                <a:p>
                  <a:pPr algn="ctr">
                    <a:spcBef>
                      <a:spcPct val="0"/>
                    </a:spcBef>
                    <a:buFontTx/>
                    <a:buNone/>
                  </a:pPr>
                  <a:endParaRPr lang="en-US" altLang="en-US" sz="1800"/>
                </a:p>
              </p:txBody>
            </p:sp>
            <p:sp>
              <p:nvSpPr>
                <p:cNvPr id="73818" name="Rectangle 6"/>
                <p:cNvSpPr>
                  <a:spLocks noChangeArrowheads="1"/>
                </p:cNvSpPr>
                <p:nvPr/>
              </p:nvSpPr>
              <p:spPr bwMode="auto">
                <a:xfrm>
                  <a:off x="0" y="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42" name="Group 7"/>
              <p:cNvGrpSpPr>
                <a:grpSpLocks/>
              </p:cNvGrpSpPr>
              <p:nvPr/>
            </p:nvGrpSpPr>
            <p:grpSpPr bwMode="auto">
              <a:xfrm>
                <a:off x="448" y="0"/>
                <a:ext cx="451" cy="346"/>
                <a:chOff x="448" y="0"/>
                <a:chExt cx="451" cy="346"/>
              </a:xfrm>
            </p:grpSpPr>
            <p:sp>
              <p:nvSpPr>
                <p:cNvPr id="73815" name="Rectangle 8"/>
                <p:cNvSpPr>
                  <a:spLocks noChangeArrowheads="1"/>
                </p:cNvSpPr>
                <p:nvPr/>
              </p:nvSpPr>
              <p:spPr bwMode="auto">
                <a:xfrm>
                  <a:off x="491" y="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816" name="Rectangle 9"/>
                <p:cNvSpPr>
                  <a:spLocks noChangeArrowheads="1"/>
                </p:cNvSpPr>
                <p:nvPr/>
              </p:nvSpPr>
              <p:spPr bwMode="auto">
                <a:xfrm>
                  <a:off x="448" y="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43" name="Group 10"/>
              <p:cNvGrpSpPr>
                <a:grpSpLocks/>
              </p:cNvGrpSpPr>
              <p:nvPr/>
            </p:nvGrpSpPr>
            <p:grpSpPr bwMode="auto">
              <a:xfrm>
                <a:off x="0" y="346"/>
                <a:ext cx="448" cy="346"/>
                <a:chOff x="0" y="346"/>
                <a:chExt cx="448" cy="346"/>
              </a:xfrm>
            </p:grpSpPr>
            <p:sp>
              <p:nvSpPr>
                <p:cNvPr id="73813" name="Rectangle 11"/>
                <p:cNvSpPr>
                  <a:spLocks noChangeArrowheads="1"/>
                </p:cNvSpPr>
                <p:nvPr/>
              </p:nvSpPr>
              <p:spPr bwMode="auto">
                <a:xfrm>
                  <a:off x="43" y="34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73814" name="Rectangle 12"/>
                <p:cNvSpPr>
                  <a:spLocks noChangeArrowheads="1"/>
                </p:cNvSpPr>
                <p:nvPr/>
              </p:nvSpPr>
              <p:spPr bwMode="auto">
                <a:xfrm>
                  <a:off x="0" y="34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44" name="Group 13"/>
              <p:cNvGrpSpPr>
                <a:grpSpLocks/>
              </p:cNvGrpSpPr>
              <p:nvPr/>
            </p:nvGrpSpPr>
            <p:grpSpPr bwMode="auto">
              <a:xfrm>
                <a:off x="448" y="346"/>
                <a:ext cx="451" cy="346"/>
                <a:chOff x="448" y="346"/>
                <a:chExt cx="451" cy="346"/>
              </a:xfrm>
            </p:grpSpPr>
            <p:sp>
              <p:nvSpPr>
                <p:cNvPr id="73811" name="Rectangle 14"/>
                <p:cNvSpPr>
                  <a:spLocks noChangeArrowheads="1"/>
                </p:cNvSpPr>
                <p:nvPr/>
              </p:nvSpPr>
              <p:spPr bwMode="auto">
                <a:xfrm>
                  <a:off x="491" y="34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812" name="Rectangle 15"/>
                <p:cNvSpPr>
                  <a:spLocks noChangeArrowheads="1"/>
                </p:cNvSpPr>
                <p:nvPr/>
              </p:nvSpPr>
              <p:spPr bwMode="auto">
                <a:xfrm>
                  <a:off x="448" y="34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45" name="Group 16"/>
              <p:cNvGrpSpPr>
                <a:grpSpLocks/>
              </p:cNvGrpSpPr>
              <p:nvPr/>
            </p:nvGrpSpPr>
            <p:grpSpPr bwMode="auto">
              <a:xfrm>
                <a:off x="0" y="692"/>
                <a:ext cx="448" cy="346"/>
                <a:chOff x="0" y="692"/>
                <a:chExt cx="448" cy="346"/>
              </a:xfrm>
            </p:grpSpPr>
            <p:sp>
              <p:nvSpPr>
                <p:cNvPr id="73809" name="Rectangle 17"/>
                <p:cNvSpPr>
                  <a:spLocks noChangeArrowheads="1"/>
                </p:cNvSpPr>
                <p:nvPr/>
              </p:nvSpPr>
              <p:spPr bwMode="auto">
                <a:xfrm>
                  <a:off x="43" y="69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a</a:t>
                  </a:r>
                </a:p>
                <a:p>
                  <a:pPr algn="ctr">
                    <a:spcBef>
                      <a:spcPct val="0"/>
                    </a:spcBef>
                    <a:buFontTx/>
                    <a:buNone/>
                  </a:pPr>
                  <a:endParaRPr lang="en-US" altLang="en-US" sz="1800"/>
                </a:p>
              </p:txBody>
            </p:sp>
            <p:sp>
              <p:nvSpPr>
                <p:cNvPr id="73810" name="Rectangle 18"/>
                <p:cNvSpPr>
                  <a:spLocks noChangeArrowheads="1"/>
                </p:cNvSpPr>
                <p:nvPr/>
              </p:nvSpPr>
              <p:spPr bwMode="auto">
                <a:xfrm>
                  <a:off x="0" y="69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46" name="Group 19"/>
              <p:cNvGrpSpPr>
                <a:grpSpLocks/>
              </p:cNvGrpSpPr>
              <p:nvPr/>
            </p:nvGrpSpPr>
            <p:grpSpPr bwMode="auto">
              <a:xfrm>
                <a:off x="448" y="692"/>
                <a:ext cx="451" cy="346"/>
                <a:chOff x="448" y="692"/>
                <a:chExt cx="451" cy="346"/>
              </a:xfrm>
            </p:grpSpPr>
            <p:sp>
              <p:nvSpPr>
                <p:cNvPr id="73807" name="Rectangle 20"/>
                <p:cNvSpPr>
                  <a:spLocks noChangeArrowheads="1"/>
                </p:cNvSpPr>
                <p:nvPr/>
              </p:nvSpPr>
              <p:spPr bwMode="auto">
                <a:xfrm>
                  <a:off x="491" y="69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808" name="Rectangle 21"/>
                <p:cNvSpPr>
                  <a:spLocks noChangeArrowheads="1"/>
                </p:cNvSpPr>
                <p:nvPr/>
              </p:nvSpPr>
              <p:spPr bwMode="auto">
                <a:xfrm>
                  <a:off x="448" y="69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47" name="Group 22"/>
              <p:cNvGrpSpPr>
                <a:grpSpLocks/>
              </p:cNvGrpSpPr>
              <p:nvPr/>
            </p:nvGrpSpPr>
            <p:grpSpPr bwMode="auto">
              <a:xfrm>
                <a:off x="0" y="1038"/>
                <a:ext cx="448" cy="346"/>
                <a:chOff x="0" y="1038"/>
                <a:chExt cx="448" cy="346"/>
              </a:xfrm>
            </p:grpSpPr>
            <p:sp>
              <p:nvSpPr>
                <p:cNvPr id="73805" name="Rectangle 23"/>
                <p:cNvSpPr>
                  <a:spLocks noChangeArrowheads="1"/>
                </p:cNvSpPr>
                <p:nvPr/>
              </p:nvSpPr>
              <p:spPr bwMode="auto">
                <a:xfrm>
                  <a:off x="43" y="103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d</a:t>
                  </a:r>
                </a:p>
                <a:p>
                  <a:pPr algn="ctr">
                    <a:spcBef>
                      <a:spcPct val="0"/>
                    </a:spcBef>
                    <a:buFontTx/>
                    <a:buNone/>
                  </a:pPr>
                  <a:endParaRPr lang="en-US" altLang="en-US" sz="1800"/>
                </a:p>
              </p:txBody>
            </p:sp>
            <p:sp>
              <p:nvSpPr>
                <p:cNvPr id="73806" name="Rectangle 24"/>
                <p:cNvSpPr>
                  <a:spLocks noChangeArrowheads="1"/>
                </p:cNvSpPr>
                <p:nvPr/>
              </p:nvSpPr>
              <p:spPr bwMode="auto">
                <a:xfrm>
                  <a:off x="0" y="103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48" name="Group 25"/>
              <p:cNvGrpSpPr>
                <a:grpSpLocks/>
              </p:cNvGrpSpPr>
              <p:nvPr/>
            </p:nvGrpSpPr>
            <p:grpSpPr bwMode="auto">
              <a:xfrm>
                <a:off x="448" y="1038"/>
                <a:ext cx="451" cy="346"/>
                <a:chOff x="448" y="1038"/>
                <a:chExt cx="451" cy="346"/>
              </a:xfrm>
            </p:grpSpPr>
            <p:sp>
              <p:nvSpPr>
                <p:cNvPr id="73803" name="Rectangle 26"/>
                <p:cNvSpPr>
                  <a:spLocks noChangeArrowheads="1"/>
                </p:cNvSpPr>
                <p:nvPr/>
              </p:nvSpPr>
              <p:spPr bwMode="auto">
                <a:xfrm>
                  <a:off x="491" y="103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804" name="Rectangle 27"/>
                <p:cNvSpPr>
                  <a:spLocks noChangeArrowheads="1"/>
                </p:cNvSpPr>
                <p:nvPr/>
              </p:nvSpPr>
              <p:spPr bwMode="auto">
                <a:xfrm>
                  <a:off x="448" y="103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49" name="Group 28"/>
              <p:cNvGrpSpPr>
                <a:grpSpLocks/>
              </p:cNvGrpSpPr>
              <p:nvPr/>
            </p:nvGrpSpPr>
            <p:grpSpPr bwMode="auto">
              <a:xfrm>
                <a:off x="0" y="1384"/>
                <a:ext cx="448" cy="346"/>
                <a:chOff x="0" y="1384"/>
                <a:chExt cx="448" cy="346"/>
              </a:xfrm>
            </p:grpSpPr>
            <p:sp>
              <p:nvSpPr>
                <p:cNvPr id="73801" name="Rectangle 29"/>
                <p:cNvSpPr>
                  <a:spLocks noChangeArrowheads="1"/>
                </p:cNvSpPr>
                <p:nvPr/>
              </p:nvSpPr>
              <p:spPr bwMode="auto">
                <a:xfrm>
                  <a:off x="43" y="138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t</a:t>
                  </a:r>
                </a:p>
                <a:p>
                  <a:pPr algn="ctr">
                    <a:spcBef>
                      <a:spcPct val="0"/>
                    </a:spcBef>
                    <a:buFontTx/>
                    <a:buNone/>
                  </a:pPr>
                  <a:endParaRPr lang="en-US" altLang="en-US" sz="1800"/>
                </a:p>
              </p:txBody>
            </p:sp>
            <p:sp>
              <p:nvSpPr>
                <p:cNvPr id="73802" name="Rectangle 30"/>
                <p:cNvSpPr>
                  <a:spLocks noChangeArrowheads="1"/>
                </p:cNvSpPr>
                <p:nvPr/>
              </p:nvSpPr>
              <p:spPr bwMode="auto">
                <a:xfrm>
                  <a:off x="0" y="138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50" name="Group 31"/>
              <p:cNvGrpSpPr>
                <a:grpSpLocks/>
              </p:cNvGrpSpPr>
              <p:nvPr/>
            </p:nvGrpSpPr>
            <p:grpSpPr bwMode="auto">
              <a:xfrm>
                <a:off x="448" y="1384"/>
                <a:ext cx="451" cy="346"/>
                <a:chOff x="448" y="1384"/>
                <a:chExt cx="451" cy="346"/>
              </a:xfrm>
            </p:grpSpPr>
            <p:sp>
              <p:nvSpPr>
                <p:cNvPr id="73799" name="Rectangle 32"/>
                <p:cNvSpPr>
                  <a:spLocks noChangeArrowheads="1"/>
                </p:cNvSpPr>
                <p:nvPr/>
              </p:nvSpPr>
              <p:spPr bwMode="auto">
                <a:xfrm>
                  <a:off x="491" y="138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800" name="Rectangle 33"/>
                <p:cNvSpPr>
                  <a:spLocks noChangeArrowheads="1"/>
                </p:cNvSpPr>
                <p:nvPr/>
              </p:nvSpPr>
              <p:spPr bwMode="auto">
                <a:xfrm>
                  <a:off x="448" y="138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51" name="Group 34"/>
              <p:cNvGrpSpPr>
                <a:grpSpLocks/>
              </p:cNvGrpSpPr>
              <p:nvPr/>
            </p:nvGrpSpPr>
            <p:grpSpPr bwMode="auto">
              <a:xfrm>
                <a:off x="0" y="1730"/>
                <a:ext cx="448" cy="346"/>
                <a:chOff x="0" y="1730"/>
                <a:chExt cx="448" cy="346"/>
              </a:xfrm>
            </p:grpSpPr>
            <p:sp>
              <p:nvSpPr>
                <p:cNvPr id="73797" name="Rectangle 35"/>
                <p:cNvSpPr>
                  <a:spLocks noChangeArrowheads="1"/>
                </p:cNvSpPr>
                <p:nvPr/>
              </p:nvSpPr>
              <p:spPr bwMode="auto">
                <a:xfrm>
                  <a:off x="43" y="173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w</a:t>
                  </a:r>
                </a:p>
                <a:p>
                  <a:pPr algn="ctr">
                    <a:spcBef>
                      <a:spcPct val="0"/>
                    </a:spcBef>
                    <a:buFontTx/>
                    <a:buNone/>
                  </a:pPr>
                  <a:endParaRPr lang="en-US" altLang="en-US" sz="1800"/>
                </a:p>
              </p:txBody>
            </p:sp>
            <p:sp>
              <p:nvSpPr>
                <p:cNvPr id="73798" name="Rectangle 36"/>
                <p:cNvSpPr>
                  <a:spLocks noChangeArrowheads="1"/>
                </p:cNvSpPr>
                <p:nvPr/>
              </p:nvSpPr>
              <p:spPr bwMode="auto">
                <a:xfrm>
                  <a:off x="0" y="173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52" name="Group 37"/>
              <p:cNvGrpSpPr>
                <a:grpSpLocks/>
              </p:cNvGrpSpPr>
              <p:nvPr/>
            </p:nvGrpSpPr>
            <p:grpSpPr bwMode="auto">
              <a:xfrm>
                <a:off x="448" y="1730"/>
                <a:ext cx="451" cy="346"/>
                <a:chOff x="448" y="1730"/>
                <a:chExt cx="451" cy="346"/>
              </a:xfrm>
            </p:grpSpPr>
            <p:sp>
              <p:nvSpPr>
                <p:cNvPr id="73795" name="Rectangle 38"/>
                <p:cNvSpPr>
                  <a:spLocks noChangeArrowheads="1"/>
                </p:cNvSpPr>
                <p:nvPr/>
              </p:nvSpPr>
              <p:spPr bwMode="auto">
                <a:xfrm>
                  <a:off x="491" y="173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796" name="Rectangle 39"/>
                <p:cNvSpPr>
                  <a:spLocks noChangeArrowheads="1"/>
                </p:cNvSpPr>
                <p:nvPr/>
              </p:nvSpPr>
              <p:spPr bwMode="auto">
                <a:xfrm>
                  <a:off x="448" y="173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53" name="Group 40"/>
              <p:cNvGrpSpPr>
                <a:grpSpLocks/>
              </p:cNvGrpSpPr>
              <p:nvPr/>
            </p:nvGrpSpPr>
            <p:grpSpPr bwMode="auto">
              <a:xfrm>
                <a:off x="0" y="2076"/>
                <a:ext cx="448" cy="346"/>
                <a:chOff x="0" y="2076"/>
                <a:chExt cx="448" cy="346"/>
              </a:xfrm>
            </p:grpSpPr>
            <p:sp>
              <p:nvSpPr>
                <p:cNvPr id="73793" name="Rectangle 41"/>
                <p:cNvSpPr>
                  <a:spLocks noChangeArrowheads="1"/>
                </p:cNvSpPr>
                <p:nvPr/>
              </p:nvSpPr>
              <p:spPr bwMode="auto">
                <a:xfrm>
                  <a:off x="43" y="207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N</a:t>
                  </a:r>
                </a:p>
                <a:p>
                  <a:pPr algn="ctr">
                    <a:spcBef>
                      <a:spcPct val="0"/>
                    </a:spcBef>
                    <a:buFontTx/>
                    <a:buNone/>
                  </a:pPr>
                  <a:endParaRPr lang="en-US" altLang="en-US" sz="1800"/>
                </a:p>
              </p:txBody>
            </p:sp>
            <p:sp>
              <p:nvSpPr>
                <p:cNvPr id="73794" name="Rectangle 42"/>
                <p:cNvSpPr>
                  <a:spLocks noChangeArrowheads="1"/>
                </p:cNvSpPr>
                <p:nvPr/>
              </p:nvSpPr>
              <p:spPr bwMode="auto">
                <a:xfrm>
                  <a:off x="0" y="207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54" name="Group 43"/>
              <p:cNvGrpSpPr>
                <a:grpSpLocks/>
              </p:cNvGrpSpPr>
              <p:nvPr/>
            </p:nvGrpSpPr>
            <p:grpSpPr bwMode="auto">
              <a:xfrm>
                <a:off x="448" y="2076"/>
                <a:ext cx="451" cy="346"/>
                <a:chOff x="448" y="2076"/>
                <a:chExt cx="451" cy="346"/>
              </a:xfrm>
            </p:grpSpPr>
            <p:sp>
              <p:nvSpPr>
                <p:cNvPr id="73791" name="Rectangle 44"/>
                <p:cNvSpPr>
                  <a:spLocks noChangeArrowheads="1"/>
                </p:cNvSpPr>
                <p:nvPr/>
              </p:nvSpPr>
              <p:spPr bwMode="auto">
                <a:xfrm>
                  <a:off x="491" y="207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792" name="Rectangle 45"/>
                <p:cNvSpPr>
                  <a:spLocks noChangeArrowheads="1"/>
                </p:cNvSpPr>
                <p:nvPr/>
              </p:nvSpPr>
              <p:spPr bwMode="auto">
                <a:xfrm>
                  <a:off x="448" y="207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55" name="Group 46"/>
              <p:cNvGrpSpPr>
                <a:grpSpLocks/>
              </p:cNvGrpSpPr>
              <p:nvPr/>
            </p:nvGrpSpPr>
            <p:grpSpPr bwMode="auto">
              <a:xfrm>
                <a:off x="0" y="2422"/>
                <a:ext cx="448" cy="346"/>
                <a:chOff x="0" y="2422"/>
                <a:chExt cx="448" cy="346"/>
              </a:xfrm>
            </p:grpSpPr>
            <p:sp>
              <p:nvSpPr>
                <p:cNvPr id="73789" name="Rectangle 47"/>
                <p:cNvSpPr>
                  <a:spLocks noChangeArrowheads="1"/>
                </p:cNvSpPr>
                <p:nvPr/>
              </p:nvSpPr>
              <p:spPr bwMode="auto">
                <a:xfrm>
                  <a:off x="43" y="242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A</a:t>
                  </a:r>
                  <a:endParaRPr lang="en-US" altLang="en-US" sz="1200">
                    <a:cs typeface="Times New Roman" pitchFamily="18" charset="0"/>
                  </a:endParaRPr>
                </a:p>
                <a:p>
                  <a:pPr algn="ctr">
                    <a:spcBef>
                      <a:spcPct val="0"/>
                    </a:spcBef>
                    <a:buFontTx/>
                    <a:buNone/>
                  </a:pPr>
                  <a:endParaRPr lang="en-US" altLang="en-US" sz="1800"/>
                </a:p>
              </p:txBody>
            </p:sp>
            <p:sp>
              <p:nvSpPr>
                <p:cNvPr id="73790" name="Rectangle 48"/>
                <p:cNvSpPr>
                  <a:spLocks noChangeArrowheads="1"/>
                </p:cNvSpPr>
                <p:nvPr/>
              </p:nvSpPr>
              <p:spPr bwMode="auto">
                <a:xfrm>
                  <a:off x="0" y="242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56" name="Group 49"/>
              <p:cNvGrpSpPr>
                <a:grpSpLocks/>
              </p:cNvGrpSpPr>
              <p:nvPr/>
            </p:nvGrpSpPr>
            <p:grpSpPr bwMode="auto">
              <a:xfrm>
                <a:off x="448" y="2422"/>
                <a:ext cx="451" cy="346"/>
                <a:chOff x="448" y="2422"/>
                <a:chExt cx="451" cy="346"/>
              </a:xfrm>
            </p:grpSpPr>
            <p:sp>
              <p:nvSpPr>
                <p:cNvPr id="73787" name="Rectangle 50"/>
                <p:cNvSpPr>
                  <a:spLocks noChangeArrowheads="1"/>
                </p:cNvSpPr>
                <p:nvPr/>
              </p:nvSpPr>
              <p:spPr bwMode="auto">
                <a:xfrm>
                  <a:off x="491" y="242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788" name="Rectangle 51"/>
                <p:cNvSpPr>
                  <a:spLocks noChangeArrowheads="1"/>
                </p:cNvSpPr>
                <p:nvPr/>
              </p:nvSpPr>
              <p:spPr bwMode="auto">
                <a:xfrm>
                  <a:off x="448" y="242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57" name="Group 52"/>
              <p:cNvGrpSpPr>
                <a:grpSpLocks/>
              </p:cNvGrpSpPr>
              <p:nvPr/>
            </p:nvGrpSpPr>
            <p:grpSpPr bwMode="auto">
              <a:xfrm>
                <a:off x="0" y="2768"/>
                <a:ext cx="448" cy="346"/>
                <a:chOff x="0" y="2768"/>
                <a:chExt cx="448" cy="346"/>
              </a:xfrm>
            </p:grpSpPr>
            <p:sp>
              <p:nvSpPr>
                <p:cNvPr id="73785" name="Rectangle 53"/>
                <p:cNvSpPr>
                  <a:spLocks noChangeArrowheads="1"/>
                </p:cNvSpPr>
                <p:nvPr/>
              </p:nvSpPr>
              <p:spPr bwMode="auto">
                <a:xfrm>
                  <a:off x="43" y="276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73786" name="Rectangle 54"/>
                <p:cNvSpPr>
                  <a:spLocks noChangeArrowheads="1"/>
                </p:cNvSpPr>
                <p:nvPr/>
              </p:nvSpPr>
              <p:spPr bwMode="auto">
                <a:xfrm>
                  <a:off x="0" y="276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58" name="Group 55"/>
              <p:cNvGrpSpPr>
                <a:grpSpLocks/>
              </p:cNvGrpSpPr>
              <p:nvPr/>
            </p:nvGrpSpPr>
            <p:grpSpPr bwMode="auto">
              <a:xfrm>
                <a:off x="448" y="2768"/>
                <a:ext cx="451" cy="346"/>
                <a:chOff x="448" y="2768"/>
                <a:chExt cx="451" cy="346"/>
              </a:xfrm>
            </p:grpSpPr>
            <p:sp>
              <p:nvSpPr>
                <p:cNvPr id="73783" name="Rectangle 56"/>
                <p:cNvSpPr>
                  <a:spLocks noChangeArrowheads="1"/>
                </p:cNvSpPr>
                <p:nvPr/>
              </p:nvSpPr>
              <p:spPr bwMode="auto">
                <a:xfrm>
                  <a:off x="491" y="276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784" name="Rectangle 57"/>
                <p:cNvSpPr>
                  <a:spLocks noChangeArrowheads="1"/>
                </p:cNvSpPr>
                <p:nvPr/>
              </p:nvSpPr>
              <p:spPr bwMode="auto">
                <a:xfrm>
                  <a:off x="448" y="276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59" name="Group 58"/>
              <p:cNvGrpSpPr>
                <a:grpSpLocks/>
              </p:cNvGrpSpPr>
              <p:nvPr/>
            </p:nvGrpSpPr>
            <p:grpSpPr bwMode="auto">
              <a:xfrm>
                <a:off x="0" y="3114"/>
                <a:ext cx="448" cy="346"/>
                <a:chOff x="0" y="3114"/>
                <a:chExt cx="448" cy="346"/>
              </a:xfrm>
            </p:grpSpPr>
            <p:sp>
              <p:nvSpPr>
                <p:cNvPr id="73781" name="Rectangle 59"/>
                <p:cNvSpPr>
                  <a:spLocks noChangeArrowheads="1"/>
                </p:cNvSpPr>
                <p:nvPr/>
              </p:nvSpPr>
              <p:spPr bwMode="auto">
                <a:xfrm>
                  <a:off x="43" y="311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µ</a:t>
                  </a:r>
                </a:p>
                <a:p>
                  <a:pPr algn="ctr">
                    <a:spcBef>
                      <a:spcPct val="0"/>
                    </a:spcBef>
                    <a:buFontTx/>
                    <a:buNone/>
                  </a:pPr>
                  <a:endParaRPr lang="en-US" altLang="en-US" sz="1800"/>
                </a:p>
              </p:txBody>
            </p:sp>
            <p:sp>
              <p:nvSpPr>
                <p:cNvPr id="73782" name="Rectangle 60"/>
                <p:cNvSpPr>
                  <a:spLocks noChangeArrowheads="1"/>
                </p:cNvSpPr>
                <p:nvPr/>
              </p:nvSpPr>
              <p:spPr bwMode="auto">
                <a:xfrm>
                  <a:off x="0" y="311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60" name="Group 61"/>
              <p:cNvGrpSpPr>
                <a:grpSpLocks/>
              </p:cNvGrpSpPr>
              <p:nvPr/>
            </p:nvGrpSpPr>
            <p:grpSpPr bwMode="auto">
              <a:xfrm>
                <a:off x="448" y="3114"/>
                <a:ext cx="451" cy="346"/>
                <a:chOff x="448" y="3114"/>
                <a:chExt cx="451" cy="346"/>
              </a:xfrm>
            </p:grpSpPr>
            <p:sp>
              <p:nvSpPr>
                <p:cNvPr id="73779" name="Rectangle 62"/>
                <p:cNvSpPr>
                  <a:spLocks noChangeArrowheads="1"/>
                </p:cNvSpPr>
                <p:nvPr/>
              </p:nvSpPr>
              <p:spPr bwMode="auto">
                <a:xfrm>
                  <a:off x="491" y="311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780" name="Rectangle 63"/>
                <p:cNvSpPr>
                  <a:spLocks noChangeArrowheads="1"/>
                </p:cNvSpPr>
                <p:nvPr/>
              </p:nvSpPr>
              <p:spPr bwMode="auto">
                <a:xfrm>
                  <a:off x="448" y="311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61" name="Group 64"/>
              <p:cNvGrpSpPr>
                <a:grpSpLocks/>
              </p:cNvGrpSpPr>
              <p:nvPr/>
            </p:nvGrpSpPr>
            <p:grpSpPr bwMode="auto">
              <a:xfrm>
                <a:off x="0" y="3460"/>
                <a:ext cx="448" cy="346"/>
                <a:chOff x="0" y="3460"/>
                <a:chExt cx="448" cy="346"/>
              </a:xfrm>
            </p:grpSpPr>
            <p:sp>
              <p:nvSpPr>
                <p:cNvPr id="73777" name="Rectangle 65"/>
                <p:cNvSpPr>
                  <a:spLocks noChangeArrowheads="1"/>
                </p:cNvSpPr>
                <p:nvPr/>
              </p:nvSpPr>
              <p:spPr bwMode="auto">
                <a:xfrm>
                  <a:off x="43" y="346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m</a:t>
                  </a:r>
                </a:p>
                <a:p>
                  <a:pPr algn="ctr">
                    <a:spcBef>
                      <a:spcPct val="0"/>
                    </a:spcBef>
                    <a:buFontTx/>
                    <a:buNone/>
                  </a:pPr>
                  <a:endParaRPr lang="en-US" altLang="en-US" sz="1800"/>
                </a:p>
              </p:txBody>
            </p:sp>
            <p:sp>
              <p:nvSpPr>
                <p:cNvPr id="73778" name="Rectangle 66"/>
                <p:cNvSpPr>
                  <a:spLocks noChangeArrowheads="1"/>
                </p:cNvSpPr>
                <p:nvPr/>
              </p:nvSpPr>
              <p:spPr bwMode="auto">
                <a:xfrm>
                  <a:off x="0" y="346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62" name="Group 67"/>
              <p:cNvGrpSpPr>
                <a:grpSpLocks/>
              </p:cNvGrpSpPr>
              <p:nvPr/>
            </p:nvGrpSpPr>
            <p:grpSpPr bwMode="auto">
              <a:xfrm>
                <a:off x="448" y="3460"/>
                <a:ext cx="451" cy="346"/>
                <a:chOff x="448" y="3460"/>
                <a:chExt cx="451" cy="346"/>
              </a:xfrm>
            </p:grpSpPr>
            <p:sp>
              <p:nvSpPr>
                <p:cNvPr id="73775" name="Rectangle 68"/>
                <p:cNvSpPr>
                  <a:spLocks noChangeArrowheads="1"/>
                </p:cNvSpPr>
                <p:nvPr/>
              </p:nvSpPr>
              <p:spPr bwMode="auto">
                <a:xfrm>
                  <a:off x="491" y="346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776" name="Rectangle 69"/>
                <p:cNvSpPr>
                  <a:spLocks noChangeArrowheads="1"/>
                </p:cNvSpPr>
                <p:nvPr/>
              </p:nvSpPr>
              <p:spPr bwMode="auto">
                <a:xfrm>
                  <a:off x="448" y="346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63" name="Group 70"/>
              <p:cNvGrpSpPr>
                <a:grpSpLocks/>
              </p:cNvGrpSpPr>
              <p:nvPr/>
            </p:nvGrpSpPr>
            <p:grpSpPr bwMode="auto">
              <a:xfrm>
                <a:off x="0" y="3806"/>
                <a:ext cx="448" cy="346"/>
                <a:chOff x="0" y="3806"/>
                <a:chExt cx="448" cy="346"/>
              </a:xfrm>
            </p:grpSpPr>
            <p:sp>
              <p:nvSpPr>
                <p:cNvPr id="73773" name="Rectangle 71"/>
                <p:cNvSpPr>
                  <a:spLocks noChangeArrowheads="1"/>
                </p:cNvSpPr>
                <p:nvPr/>
              </p:nvSpPr>
              <p:spPr bwMode="auto">
                <a:xfrm>
                  <a:off x="43" y="380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ΣFx</a:t>
                  </a:r>
                </a:p>
                <a:p>
                  <a:pPr algn="ctr">
                    <a:spcBef>
                      <a:spcPct val="0"/>
                    </a:spcBef>
                    <a:buFontTx/>
                    <a:buNone/>
                  </a:pPr>
                  <a:endParaRPr lang="en-US" altLang="en-US" sz="1800"/>
                </a:p>
              </p:txBody>
            </p:sp>
            <p:sp>
              <p:nvSpPr>
                <p:cNvPr id="73774" name="Rectangle 72"/>
                <p:cNvSpPr>
                  <a:spLocks noChangeArrowheads="1"/>
                </p:cNvSpPr>
                <p:nvPr/>
              </p:nvSpPr>
              <p:spPr bwMode="auto">
                <a:xfrm>
                  <a:off x="0" y="380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64" name="Group 73"/>
              <p:cNvGrpSpPr>
                <a:grpSpLocks/>
              </p:cNvGrpSpPr>
              <p:nvPr/>
            </p:nvGrpSpPr>
            <p:grpSpPr bwMode="auto">
              <a:xfrm>
                <a:off x="448" y="3806"/>
                <a:ext cx="451" cy="346"/>
                <a:chOff x="448" y="3806"/>
                <a:chExt cx="451" cy="346"/>
              </a:xfrm>
            </p:grpSpPr>
            <p:sp>
              <p:nvSpPr>
                <p:cNvPr id="73771" name="Rectangle 74"/>
                <p:cNvSpPr>
                  <a:spLocks noChangeArrowheads="1"/>
                </p:cNvSpPr>
                <p:nvPr/>
              </p:nvSpPr>
              <p:spPr bwMode="auto">
                <a:xfrm>
                  <a:off x="491" y="380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772" name="Rectangle 75"/>
                <p:cNvSpPr>
                  <a:spLocks noChangeArrowheads="1"/>
                </p:cNvSpPr>
                <p:nvPr/>
              </p:nvSpPr>
              <p:spPr bwMode="auto">
                <a:xfrm>
                  <a:off x="448" y="380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65" name="Group 76"/>
              <p:cNvGrpSpPr>
                <a:grpSpLocks/>
              </p:cNvGrpSpPr>
              <p:nvPr/>
            </p:nvGrpSpPr>
            <p:grpSpPr bwMode="auto">
              <a:xfrm>
                <a:off x="0" y="4152"/>
                <a:ext cx="448" cy="346"/>
                <a:chOff x="0" y="4152"/>
                <a:chExt cx="448" cy="346"/>
              </a:xfrm>
            </p:grpSpPr>
            <p:sp>
              <p:nvSpPr>
                <p:cNvPr id="73769" name="Rectangle 77"/>
                <p:cNvSpPr>
                  <a:spLocks noChangeArrowheads="1"/>
                </p:cNvSpPr>
                <p:nvPr/>
              </p:nvSpPr>
              <p:spPr bwMode="auto">
                <a:xfrm>
                  <a:off x="43" y="415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ΣFy</a:t>
                  </a:r>
                </a:p>
                <a:p>
                  <a:pPr algn="ctr">
                    <a:spcBef>
                      <a:spcPct val="0"/>
                    </a:spcBef>
                    <a:buFontTx/>
                    <a:buNone/>
                  </a:pPr>
                  <a:endParaRPr lang="en-US" altLang="en-US" sz="1800"/>
                </a:p>
              </p:txBody>
            </p:sp>
            <p:sp>
              <p:nvSpPr>
                <p:cNvPr id="73770" name="Rectangle 78"/>
                <p:cNvSpPr>
                  <a:spLocks noChangeArrowheads="1"/>
                </p:cNvSpPr>
                <p:nvPr/>
              </p:nvSpPr>
              <p:spPr bwMode="auto">
                <a:xfrm>
                  <a:off x="0" y="415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3766" name="Group 79"/>
              <p:cNvGrpSpPr>
                <a:grpSpLocks/>
              </p:cNvGrpSpPr>
              <p:nvPr/>
            </p:nvGrpSpPr>
            <p:grpSpPr bwMode="auto">
              <a:xfrm>
                <a:off x="448" y="4152"/>
                <a:ext cx="451" cy="346"/>
                <a:chOff x="448" y="4152"/>
                <a:chExt cx="451" cy="346"/>
              </a:xfrm>
            </p:grpSpPr>
            <p:sp>
              <p:nvSpPr>
                <p:cNvPr id="73767" name="Rectangle 80"/>
                <p:cNvSpPr>
                  <a:spLocks noChangeArrowheads="1"/>
                </p:cNvSpPr>
                <p:nvPr/>
              </p:nvSpPr>
              <p:spPr bwMode="auto">
                <a:xfrm>
                  <a:off x="491" y="415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3768" name="Rectangle 81"/>
                <p:cNvSpPr>
                  <a:spLocks noChangeArrowheads="1"/>
                </p:cNvSpPr>
                <p:nvPr/>
              </p:nvSpPr>
              <p:spPr bwMode="auto">
                <a:xfrm>
                  <a:off x="448" y="415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sp>
          <p:nvSpPr>
            <p:cNvPr id="73740" name="Rectangle 82"/>
            <p:cNvSpPr>
              <a:spLocks noChangeArrowheads="1"/>
            </p:cNvSpPr>
            <p:nvPr/>
          </p:nvSpPr>
          <p:spPr bwMode="auto">
            <a:xfrm>
              <a:off x="-2" y="-2"/>
              <a:ext cx="903" cy="4502"/>
            </a:xfrm>
            <a:prstGeom prst="rect">
              <a:avLst/>
            </a:prstGeom>
            <a:noFill/>
            <a:ln w="793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sp>
        <p:nvSpPr>
          <p:cNvPr id="73731" name="Rectangle 83"/>
          <p:cNvSpPr>
            <a:spLocks noChangeArrowheads="1"/>
          </p:cNvSpPr>
          <p:nvPr/>
        </p:nvSpPr>
        <p:spPr bwMode="auto">
          <a:xfrm>
            <a:off x="4724400" y="1447800"/>
            <a:ext cx="18288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73732" name="Line 84"/>
          <p:cNvSpPr>
            <a:spLocks noChangeShapeType="1"/>
          </p:cNvSpPr>
          <p:nvPr/>
        </p:nvSpPr>
        <p:spPr bwMode="auto">
          <a:xfrm>
            <a:off x="4038600" y="2362200"/>
            <a:ext cx="327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3733" name="Text Box 85"/>
          <p:cNvSpPr txBox="1">
            <a:spLocks noChangeArrowheads="1"/>
          </p:cNvSpPr>
          <p:nvPr/>
        </p:nvSpPr>
        <p:spPr bwMode="auto">
          <a:xfrm>
            <a:off x="1676400" y="5334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a:t>
            </a:r>
          </a:p>
        </p:txBody>
      </p:sp>
      <p:sp>
        <p:nvSpPr>
          <p:cNvPr id="73734" name="Text Box 86"/>
          <p:cNvSpPr txBox="1">
            <a:spLocks noChangeArrowheads="1"/>
          </p:cNvSpPr>
          <p:nvPr/>
        </p:nvSpPr>
        <p:spPr bwMode="auto">
          <a:xfrm>
            <a:off x="1447800" y="43434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30 kg</a:t>
            </a:r>
          </a:p>
        </p:txBody>
      </p:sp>
      <p:sp>
        <p:nvSpPr>
          <p:cNvPr id="73735" name="Text Box 87"/>
          <p:cNvSpPr txBox="1">
            <a:spLocks noChangeArrowheads="1"/>
          </p:cNvSpPr>
          <p:nvPr/>
        </p:nvSpPr>
        <p:spPr bwMode="auto">
          <a:xfrm>
            <a:off x="1524000" y="396240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0.2</a:t>
            </a:r>
          </a:p>
        </p:txBody>
      </p:sp>
      <p:sp>
        <p:nvSpPr>
          <p:cNvPr id="73736" name="Text Box 88"/>
          <p:cNvSpPr txBox="1">
            <a:spLocks noChangeArrowheads="1"/>
          </p:cNvSpPr>
          <p:nvPr/>
        </p:nvSpPr>
        <p:spPr bwMode="auto">
          <a:xfrm>
            <a:off x="7453313" y="188913"/>
            <a:ext cx="10048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FBD-E</a:t>
            </a:r>
          </a:p>
        </p:txBody>
      </p:sp>
      <p:sp>
        <p:nvSpPr>
          <p:cNvPr id="73737" name="Text Box 89"/>
          <p:cNvSpPr txBox="1">
            <a:spLocks noChangeArrowheads="1"/>
          </p:cNvSpPr>
          <p:nvPr/>
        </p:nvSpPr>
        <p:spPr bwMode="auto">
          <a:xfrm>
            <a:off x="1447800" y="2057400"/>
            <a:ext cx="615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 s</a:t>
            </a:r>
          </a:p>
        </p:txBody>
      </p:sp>
      <p:sp>
        <p:nvSpPr>
          <p:cNvPr id="73738" name="Text Box 90"/>
          <p:cNvSpPr txBox="1">
            <a:spLocks noChangeArrowheads="1"/>
          </p:cNvSpPr>
          <p:nvPr/>
        </p:nvSpPr>
        <p:spPr bwMode="auto">
          <a:xfrm>
            <a:off x="1447800" y="3200400"/>
            <a:ext cx="793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100 N</a:t>
            </a:r>
          </a:p>
        </p:txBody>
      </p:sp>
    </p:spTree>
    <p:extLst>
      <p:ext uri="{BB962C8B-B14F-4D97-AF65-F5344CB8AC3E}">
        <p14:creationId xmlns:p14="http://schemas.microsoft.com/office/powerpoint/2010/main" val="30198291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872334" y="-1251864"/>
            <a:ext cx="5715001" cy="8828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139189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754" name="Group 4"/>
          <p:cNvGrpSpPr>
            <a:grpSpLocks/>
          </p:cNvGrpSpPr>
          <p:nvPr/>
        </p:nvGrpSpPr>
        <p:grpSpPr bwMode="auto">
          <a:xfrm>
            <a:off x="914400" y="685800"/>
            <a:ext cx="1433513" cy="4953000"/>
            <a:chOff x="-2" y="-2"/>
            <a:chExt cx="903" cy="4502"/>
          </a:xfrm>
        </p:grpSpPr>
        <p:grpSp>
          <p:nvGrpSpPr>
            <p:cNvPr id="74764" name="Group 5"/>
            <p:cNvGrpSpPr>
              <a:grpSpLocks/>
            </p:cNvGrpSpPr>
            <p:nvPr/>
          </p:nvGrpSpPr>
          <p:grpSpPr bwMode="auto">
            <a:xfrm>
              <a:off x="0" y="0"/>
              <a:ext cx="899" cy="4498"/>
              <a:chOff x="0" y="0"/>
              <a:chExt cx="899" cy="4498"/>
            </a:xfrm>
          </p:grpSpPr>
          <p:grpSp>
            <p:nvGrpSpPr>
              <p:cNvPr id="74766" name="Group 6"/>
              <p:cNvGrpSpPr>
                <a:grpSpLocks/>
              </p:cNvGrpSpPr>
              <p:nvPr/>
            </p:nvGrpSpPr>
            <p:grpSpPr bwMode="auto">
              <a:xfrm>
                <a:off x="0" y="0"/>
                <a:ext cx="448" cy="346"/>
                <a:chOff x="0" y="0"/>
                <a:chExt cx="448" cy="346"/>
              </a:xfrm>
            </p:grpSpPr>
            <p:sp>
              <p:nvSpPr>
                <p:cNvPr id="74842" name="Rectangle 7"/>
                <p:cNvSpPr>
                  <a:spLocks noChangeArrowheads="1"/>
                </p:cNvSpPr>
                <p:nvPr/>
              </p:nvSpPr>
              <p:spPr bwMode="auto">
                <a:xfrm>
                  <a:off x="43" y="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i</a:t>
                  </a:r>
                  <a:endParaRPr lang="en-US" altLang="en-US" sz="1200">
                    <a:cs typeface="Times New Roman" pitchFamily="18" charset="0"/>
                  </a:endParaRPr>
                </a:p>
                <a:p>
                  <a:pPr algn="ctr">
                    <a:spcBef>
                      <a:spcPct val="0"/>
                    </a:spcBef>
                    <a:buFontTx/>
                    <a:buNone/>
                  </a:pPr>
                  <a:endParaRPr lang="en-US" altLang="en-US" sz="1800"/>
                </a:p>
              </p:txBody>
            </p:sp>
            <p:sp>
              <p:nvSpPr>
                <p:cNvPr id="74843" name="Rectangle 8"/>
                <p:cNvSpPr>
                  <a:spLocks noChangeArrowheads="1"/>
                </p:cNvSpPr>
                <p:nvPr/>
              </p:nvSpPr>
              <p:spPr bwMode="auto">
                <a:xfrm>
                  <a:off x="0" y="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67" name="Group 9"/>
              <p:cNvGrpSpPr>
                <a:grpSpLocks/>
              </p:cNvGrpSpPr>
              <p:nvPr/>
            </p:nvGrpSpPr>
            <p:grpSpPr bwMode="auto">
              <a:xfrm>
                <a:off x="448" y="0"/>
                <a:ext cx="451" cy="346"/>
                <a:chOff x="448" y="0"/>
                <a:chExt cx="451" cy="346"/>
              </a:xfrm>
            </p:grpSpPr>
            <p:sp>
              <p:nvSpPr>
                <p:cNvPr id="74840" name="Rectangle 10"/>
                <p:cNvSpPr>
                  <a:spLocks noChangeArrowheads="1"/>
                </p:cNvSpPr>
                <p:nvPr/>
              </p:nvSpPr>
              <p:spPr bwMode="auto">
                <a:xfrm>
                  <a:off x="491" y="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41" name="Rectangle 11"/>
                <p:cNvSpPr>
                  <a:spLocks noChangeArrowheads="1"/>
                </p:cNvSpPr>
                <p:nvPr/>
              </p:nvSpPr>
              <p:spPr bwMode="auto">
                <a:xfrm>
                  <a:off x="448" y="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68" name="Group 12"/>
              <p:cNvGrpSpPr>
                <a:grpSpLocks/>
              </p:cNvGrpSpPr>
              <p:nvPr/>
            </p:nvGrpSpPr>
            <p:grpSpPr bwMode="auto">
              <a:xfrm>
                <a:off x="0" y="346"/>
                <a:ext cx="448" cy="346"/>
                <a:chOff x="0" y="346"/>
                <a:chExt cx="448" cy="346"/>
              </a:xfrm>
            </p:grpSpPr>
            <p:sp>
              <p:nvSpPr>
                <p:cNvPr id="74838" name="Rectangle 13"/>
                <p:cNvSpPr>
                  <a:spLocks noChangeArrowheads="1"/>
                </p:cNvSpPr>
                <p:nvPr/>
              </p:nvSpPr>
              <p:spPr bwMode="auto">
                <a:xfrm>
                  <a:off x="43" y="34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74839" name="Rectangle 14"/>
                <p:cNvSpPr>
                  <a:spLocks noChangeArrowheads="1"/>
                </p:cNvSpPr>
                <p:nvPr/>
              </p:nvSpPr>
              <p:spPr bwMode="auto">
                <a:xfrm>
                  <a:off x="0" y="34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69" name="Group 15"/>
              <p:cNvGrpSpPr>
                <a:grpSpLocks/>
              </p:cNvGrpSpPr>
              <p:nvPr/>
            </p:nvGrpSpPr>
            <p:grpSpPr bwMode="auto">
              <a:xfrm>
                <a:off x="448" y="346"/>
                <a:ext cx="451" cy="346"/>
                <a:chOff x="448" y="346"/>
                <a:chExt cx="451" cy="346"/>
              </a:xfrm>
            </p:grpSpPr>
            <p:sp>
              <p:nvSpPr>
                <p:cNvPr id="74836" name="Rectangle 16"/>
                <p:cNvSpPr>
                  <a:spLocks noChangeArrowheads="1"/>
                </p:cNvSpPr>
                <p:nvPr/>
              </p:nvSpPr>
              <p:spPr bwMode="auto">
                <a:xfrm>
                  <a:off x="491" y="34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37" name="Rectangle 17"/>
                <p:cNvSpPr>
                  <a:spLocks noChangeArrowheads="1"/>
                </p:cNvSpPr>
                <p:nvPr/>
              </p:nvSpPr>
              <p:spPr bwMode="auto">
                <a:xfrm>
                  <a:off x="448" y="34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70" name="Group 18"/>
              <p:cNvGrpSpPr>
                <a:grpSpLocks/>
              </p:cNvGrpSpPr>
              <p:nvPr/>
            </p:nvGrpSpPr>
            <p:grpSpPr bwMode="auto">
              <a:xfrm>
                <a:off x="0" y="692"/>
                <a:ext cx="448" cy="346"/>
                <a:chOff x="0" y="692"/>
                <a:chExt cx="448" cy="346"/>
              </a:xfrm>
            </p:grpSpPr>
            <p:sp>
              <p:nvSpPr>
                <p:cNvPr id="74834" name="Rectangle 19"/>
                <p:cNvSpPr>
                  <a:spLocks noChangeArrowheads="1"/>
                </p:cNvSpPr>
                <p:nvPr/>
              </p:nvSpPr>
              <p:spPr bwMode="auto">
                <a:xfrm>
                  <a:off x="43" y="69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a</a:t>
                  </a:r>
                </a:p>
                <a:p>
                  <a:pPr algn="ctr">
                    <a:spcBef>
                      <a:spcPct val="0"/>
                    </a:spcBef>
                    <a:buFontTx/>
                    <a:buNone/>
                  </a:pPr>
                  <a:endParaRPr lang="en-US" altLang="en-US" sz="1800"/>
                </a:p>
              </p:txBody>
            </p:sp>
            <p:sp>
              <p:nvSpPr>
                <p:cNvPr id="74835" name="Rectangle 20"/>
                <p:cNvSpPr>
                  <a:spLocks noChangeArrowheads="1"/>
                </p:cNvSpPr>
                <p:nvPr/>
              </p:nvSpPr>
              <p:spPr bwMode="auto">
                <a:xfrm>
                  <a:off x="0" y="69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71" name="Group 21"/>
              <p:cNvGrpSpPr>
                <a:grpSpLocks/>
              </p:cNvGrpSpPr>
              <p:nvPr/>
            </p:nvGrpSpPr>
            <p:grpSpPr bwMode="auto">
              <a:xfrm>
                <a:off x="448" y="692"/>
                <a:ext cx="451" cy="346"/>
                <a:chOff x="448" y="692"/>
                <a:chExt cx="451" cy="346"/>
              </a:xfrm>
            </p:grpSpPr>
            <p:sp>
              <p:nvSpPr>
                <p:cNvPr id="74832" name="Rectangle 22"/>
                <p:cNvSpPr>
                  <a:spLocks noChangeArrowheads="1"/>
                </p:cNvSpPr>
                <p:nvPr/>
              </p:nvSpPr>
              <p:spPr bwMode="auto">
                <a:xfrm>
                  <a:off x="491" y="69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33" name="Rectangle 23"/>
                <p:cNvSpPr>
                  <a:spLocks noChangeArrowheads="1"/>
                </p:cNvSpPr>
                <p:nvPr/>
              </p:nvSpPr>
              <p:spPr bwMode="auto">
                <a:xfrm>
                  <a:off x="448" y="69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72" name="Group 24"/>
              <p:cNvGrpSpPr>
                <a:grpSpLocks/>
              </p:cNvGrpSpPr>
              <p:nvPr/>
            </p:nvGrpSpPr>
            <p:grpSpPr bwMode="auto">
              <a:xfrm>
                <a:off x="0" y="1038"/>
                <a:ext cx="448" cy="346"/>
                <a:chOff x="0" y="1038"/>
                <a:chExt cx="448" cy="346"/>
              </a:xfrm>
            </p:grpSpPr>
            <p:sp>
              <p:nvSpPr>
                <p:cNvPr id="74830" name="Rectangle 25"/>
                <p:cNvSpPr>
                  <a:spLocks noChangeArrowheads="1"/>
                </p:cNvSpPr>
                <p:nvPr/>
              </p:nvSpPr>
              <p:spPr bwMode="auto">
                <a:xfrm>
                  <a:off x="43" y="103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d</a:t>
                  </a:r>
                </a:p>
                <a:p>
                  <a:pPr algn="ctr">
                    <a:spcBef>
                      <a:spcPct val="0"/>
                    </a:spcBef>
                    <a:buFontTx/>
                    <a:buNone/>
                  </a:pPr>
                  <a:endParaRPr lang="en-US" altLang="en-US" sz="1800"/>
                </a:p>
              </p:txBody>
            </p:sp>
            <p:sp>
              <p:nvSpPr>
                <p:cNvPr id="74831" name="Rectangle 26"/>
                <p:cNvSpPr>
                  <a:spLocks noChangeArrowheads="1"/>
                </p:cNvSpPr>
                <p:nvPr/>
              </p:nvSpPr>
              <p:spPr bwMode="auto">
                <a:xfrm>
                  <a:off x="0" y="103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73" name="Group 27"/>
              <p:cNvGrpSpPr>
                <a:grpSpLocks/>
              </p:cNvGrpSpPr>
              <p:nvPr/>
            </p:nvGrpSpPr>
            <p:grpSpPr bwMode="auto">
              <a:xfrm>
                <a:off x="448" y="1038"/>
                <a:ext cx="451" cy="346"/>
                <a:chOff x="448" y="1038"/>
                <a:chExt cx="451" cy="346"/>
              </a:xfrm>
            </p:grpSpPr>
            <p:sp>
              <p:nvSpPr>
                <p:cNvPr id="74828" name="Rectangle 28"/>
                <p:cNvSpPr>
                  <a:spLocks noChangeArrowheads="1"/>
                </p:cNvSpPr>
                <p:nvPr/>
              </p:nvSpPr>
              <p:spPr bwMode="auto">
                <a:xfrm>
                  <a:off x="491" y="103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29" name="Rectangle 29"/>
                <p:cNvSpPr>
                  <a:spLocks noChangeArrowheads="1"/>
                </p:cNvSpPr>
                <p:nvPr/>
              </p:nvSpPr>
              <p:spPr bwMode="auto">
                <a:xfrm>
                  <a:off x="448" y="103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74" name="Group 30"/>
              <p:cNvGrpSpPr>
                <a:grpSpLocks/>
              </p:cNvGrpSpPr>
              <p:nvPr/>
            </p:nvGrpSpPr>
            <p:grpSpPr bwMode="auto">
              <a:xfrm>
                <a:off x="0" y="1384"/>
                <a:ext cx="448" cy="346"/>
                <a:chOff x="0" y="1384"/>
                <a:chExt cx="448" cy="346"/>
              </a:xfrm>
            </p:grpSpPr>
            <p:sp>
              <p:nvSpPr>
                <p:cNvPr id="74826" name="Rectangle 31"/>
                <p:cNvSpPr>
                  <a:spLocks noChangeArrowheads="1"/>
                </p:cNvSpPr>
                <p:nvPr/>
              </p:nvSpPr>
              <p:spPr bwMode="auto">
                <a:xfrm>
                  <a:off x="43" y="138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t</a:t>
                  </a:r>
                </a:p>
                <a:p>
                  <a:pPr algn="ctr">
                    <a:spcBef>
                      <a:spcPct val="0"/>
                    </a:spcBef>
                    <a:buFontTx/>
                    <a:buNone/>
                  </a:pPr>
                  <a:endParaRPr lang="en-US" altLang="en-US" sz="1800"/>
                </a:p>
              </p:txBody>
            </p:sp>
            <p:sp>
              <p:nvSpPr>
                <p:cNvPr id="74827" name="Rectangle 32"/>
                <p:cNvSpPr>
                  <a:spLocks noChangeArrowheads="1"/>
                </p:cNvSpPr>
                <p:nvPr/>
              </p:nvSpPr>
              <p:spPr bwMode="auto">
                <a:xfrm>
                  <a:off x="0" y="138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75" name="Group 33"/>
              <p:cNvGrpSpPr>
                <a:grpSpLocks/>
              </p:cNvGrpSpPr>
              <p:nvPr/>
            </p:nvGrpSpPr>
            <p:grpSpPr bwMode="auto">
              <a:xfrm>
                <a:off x="448" y="1384"/>
                <a:ext cx="451" cy="346"/>
                <a:chOff x="448" y="1384"/>
                <a:chExt cx="451" cy="346"/>
              </a:xfrm>
            </p:grpSpPr>
            <p:sp>
              <p:nvSpPr>
                <p:cNvPr id="74824" name="Rectangle 34"/>
                <p:cNvSpPr>
                  <a:spLocks noChangeArrowheads="1"/>
                </p:cNvSpPr>
                <p:nvPr/>
              </p:nvSpPr>
              <p:spPr bwMode="auto">
                <a:xfrm>
                  <a:off x="491" y="138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25" name="Rectangle 35"/>
                <p:cNvSpPr>
                  <a:spLocks noChangeArrowheads="1"/>
                </p:cNvSpPr>
                <p:nvPr/>
              </p:nvSpPr>
              <p:spPr bwMode="auto">
                <a:xfrm>
                  <a:off x="448" y="138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76" name="Group 36"/>
              <p:cNvGrpSpPr>
                <a:grpSpLocks/>
              </p:cNvGrpSpPr>
              <p:nvPr/>
            </p:nvGrpSpPr>
            <p:grpSpPr bwMode="auto">
              <a:xfrm>
                <a:off x="0" y="1730"/>
                <a:ext cx="448" cy="346"/>
                <a:chOff x="0" y="1730"/>
                <a:chExt cx="448" cy="346"/>
              </a:xfrm>
            </p:grpSpPr>
            <p:sp>
              <p:nvSpPr>
                <p:cNvPr id="74822" name="Rectangle 37"/>
                <p:cNvSpPr>
                  <a:spLocks noChangeArrowheads="1"/>
                </p:cNvSpPr>
                <p:nvPr/>
              </p:nvSpPr>
              <p:spPr bwMode="auto">
                <a:xfrm>
                  <a:off x="43" y="173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w</a:t>
                  </a:r>
                </a:p>
                <a:p>
                  <a:pPr algn="ctr">
                    <a:spcBef>
                      <a:spcPct val="0"/>
                    </a:spcBef>
                    <a:buFontTx/>
                    <a:buNone/>
                  </a:pPr>
                  <a:endParaRPr lang="en-US" altLang="en-US" sz="1800"/>
                </a:p>
              </p:txBody>
            </p:sp>
            <p:sp>
              <p:nvSpPr>
                <p:cNvPr id="74823" name="Rectangle 38"/>
                <p:cNvSpPr>
                  <a:spLocks noChangeArrowheads="1"/>
                </p:cNvSpPr>
                <p:nvPr/>
              </p:nvSpPr>
              <p:spPr bwMode="auto">
                <a:xfrm>
                  <a:off x="0" y="173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77" name="Group 39"/>
              <p:cNvGrpSpPr>
                <a:grpSpLocks/>
              </p:cNvGrpSpPr>
              <p:nvPr/>
            </p:nvGrpSpPr>
            <p:grpSpPr bwMode="auto">
              <a:xfrm>
                <a:off x="448" y="1730"/>
                <a:ext cx="451" cy="346"/>
                <a:chOff x="448" y="1730"/>
                <a:chExt cx="451" cy="346"/>
              </a:xfrm>
            </p:grpSpPr>
            <p:sp>
              <p:nvSpPr>
                <p:cNvPr id="74820" name="Rectangle 40"/>
                <p:cNvSpPr>
                  <a:spLocks noChangeArrowheads="1"/>
                </p:cNvSpPr>
                <p:nvPr/>
              </p:nvSpPr>
              <p:spPr bwMode="auto">
                <a:xfrm>
                  <a:off x="491" y="173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21" name="Rectangle 41"/>
                <p:cNvSpPr>
                  <a:spLocks noChangeArrowheads="1"/>
                </p:cNvSpPr>
                <p:nvPr/>
              </p:nvSpPr>
              <p:spPr bwMode="auto">
                <a:xfrm>
                  <a:off x="448" y="173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78" name="Group 42"/>
              <p:cNvGrpSpPr>
                <a:grpSpLocks/>
              </p:cNvGrpSpPr>
              <p:nvPr/>
            </p:nvGrpSpPr>
            <p:grpSpPr bwMode="auto">
              <a:xfrm>
                <a:off x="0" y="2076"/>
                <a:ext cx="448" cy="346"/>
                <a:chOff x="0" y="2076"/>
                <a:chExt cx="448" cy="346"/>
              </a:xfrm>
            </p:grpSpPr>
            <p:sp>
              <p:nvSpPr>
                <p:cNvPr id="74818" name="Rectangle 43"/>
                <p:cNvSpPr>
                  <a:spLocks noChangeArrowheads="1"/>
                </p:cNvSpPr>
                <p:nvPr/>
              </p:nvSpPr>
              <p:spPr bwMode="auto">
                <a:xfrm>
                  <a:off x="43" y="207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N</a:t>
                  </a:r>
                </a:p>
                <a:p>
                  <a:pPr algn="ctr">
                    <a:spcBef>
                      <a:spcPct val="0"/>
                    </a:spcBef>
                    <a:buFontTx/>
                    <a:buNone/>
                  </a:pPr>
                  <a:endParaRPr lang="en-US" altLang="en-US" sz="1800"/>
                </a:p>
              </p:txBody>
            </p:sp>
            <p:sp>
              <p:nvSpPr>
                <p:cNvPr id="74819" name="Rectangle 44"/>
                <p:cNvSpPr>
                  <a:spLocks noChangeArrowheads="1"/>
                </p:cNvSpPr>
                <p:nvPr/>
              </p:nvSpPr>
              <p:spPr bwMode="auto">
                <a:xfrm>
                  <a:off x="0" y="207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79" name="Group 45"/>
              <p:cNvGrpSpPr>
                <a:grpSpLocks/>
              </p:cNvGrpSpPr>
              <p:nvPr/>
            </p:nvGrpSpPr>
            <p:grpSpPr bwMode="auto">
              <a:xfrm>
                <a:off x="448" y="2076"/>
                <a:ext cx="451" cy="346"/>
                <a:chOff x="448" y="2076"/>
                <a:chExt cx="451" cy="346"/>
              </a:xfrm>
            </p:grpSpPr>
            <p:sp>
              <p:nvSpPr>
                <p:cNvPr id="74816" name="Rectangle 46"/>
                <p:cNvSpPr>
                  <a:spLocks noChangeArrowheads="1"/>
                </p:cNvSpPr>
                <p:nvPr/>
              </p:nvSpPr>
              <p:spPr bwMode="auto">
                <a:xfrm>
                  <a:off x="491" y="207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17" name="Rectangle 47"/>
                <p:cNvSpPr>
                  <a:spLocks noChangeArrowheads="1"/>
                </p:cNvSpPr>
                <p:nvPr/>
              </p:nvSpPr>
              <p:spPr bwMode="auto">
                <a:xfrm>
                  <a:off x="448" y="207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80" name="Group 48"/>
              <p:cNvGrpSpPr>
                <a:grpSpLocks/>
              </p:cNvGrpSpPr>
              <p:nvPr/>
            </p:nvGrpSpPr>
            <p:grpSpPr bwMode="auto">
              <a:xfrm>
                <a:off x="0" y="2422"/>
                <a:ext cx="448" cy="346"/>
                <a:chOff x="0" y="2422"/>
                <a:chExt cx="448" cy="346"/>
              </a:xfrm>
            </p:grpSpPr>
            <p:sp>
              <p:nvSpPr>
                <p:cNvPr id="74814" name="Rectangle 49"/>
                <p:cNvSpPr>
                  <a:spLocks noChangeArrowheads="1"/>
                </p:cNvSpPr>
                <p:nvPr/>
              </p:nvSpPr>
              <p:spPr bwMode="auto">
                <a:xfrm>
                  <a:off x="43" y="242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A</a:t>
                  </a:r>
                  <a:endParaRPr lang="en-US" altLang="en-US" sz="1200">
                    <a:cs typeface="Times New Roman" pitchFamily="18" charset="0"/>
                  </a:endParaRPr>
                </a:p>
                <a:p>
                  <a:pPr algn="ctr">
                    <a:spcBef>
                      <a:spcPct val="0"/>
                    </a:spcBef>
                    <a:buFontTx/>
                    <a:buNone/>
                  </a:pPr>
                  <a:endParaRPr lang="en-US" altLang="en-US" sz="1800"/>
                </a:p>
              </p:txBody>
            </p:sp>
            <p:sp>
              <p:nvSpPr>
                <p:cNvPr id="74815" name="Rectangle 50"/>
                <p:cNvSpPr>
                  <a:spLocks noChangeArrowheads="1"/>
                </p:cNvSpPr>
                <p:nvPr/>
              </p:nvSpPr>
              <p:spPr bwMode="auto">
                <a:xfrm>
                  <a:off x="0" y="242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81" name="Group 51"/>
              <p:cNvGrpSpPr>
                <a:grpSpLocks/>
              </p:cNvGrpSpPr>
              <p:nvPr/>
            </p:nvGrpSpPr>
            <p:grpSpPr bwMode="auto">
              <a:xfrm>
                <a:off x="448" y="2422"/>
                <a:ext cx="451" cy="346"/>
                <a:chOff x="448" y="2422"/>
                <a:chExt cx="451" cy="346"/>
              </a:xfrm>
            </p:grpSpPr>
            <p:sp>
              <p:nvSpPr>
                <p:cNvPr id="74812" name="Rectangle 52"/>
                <p:cNvSpPr>
                  <a:spLocks noChangeArrowheads="1"/>
                </p:cNvSpPr>
                <p:nvPr/>
              </p:nvSpPr>
              <p:spPr bwMode="auto">
                <a:xfrm>
                  <a:off x="491" y="242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13" name="Rectangle 53"/>
                <p:cNvSpPr>
                  <a:spLocks noChangeArrowheads="1"/>
                </p:cNvSpPr>
                <p:nvPr/>
              </p:nvSpPr>
              <p:spPr bwMode="auto">
                <a:xfrm>
                  <a:off x="448" y="242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82" name="Group 54"/>
              <p:cNvGrpSpPr>
                <a:grpSpLocks/>
              </p:cNvGrpSpPr>
              <p:nvPr/>
            </p:nvGrpSpPr>
            <p:grpSpPr bwMode="auto">
              <a:xfrm>
                <a:off x="0" y="2768"/>
                <a:ext cx="448" cy="346"/>
                <a:chOff x="0" y="2768"/>
                <a:chExt cx="448" cy="346"/>
              </a:xfrm>
            </p:grpSpPr>
            <p:sp>
              <p:nvSpPr>
                <p:cNvPr id="74810" name="Rectangle 55"/>
                <p:cNvSpPr>
                  <a:spLocks noChangeArrowheads="1"/>
                </p:cNvSpPr>
                <p:nvPr/>
              </p:nvSpPr>
              <p:spPr bwMode="auto">
                <a:xfrm>
                  <a:off x="43" y="276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74811" name="Rectangle 56"/>
                <p:cNvSpPr>
                  <a:spLocks noChangeArrowheads="1"/>
                </p:cNvSpPr>
                <p:nvPr/>
              </p:nvSpPr>
              <p:spPr bwMode="auto">
                <a:xfrm>
                  <a:off x="0" y="276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83" name="Group 57"/>
              <p:cNvGrpSpPr>
                <a:grpSpLocks/>
              </p:cNvGrpSpPr>
              <p:nvPr/>
            </p:nvGrpSpPr>
            <p:grpSpPr bwMode="auto">
              <a:xfrm>
                <a:off x="448" y="2768"/>
                <a:ext cx="451" cy="346"/>
                <a:chOff x="448" y="2768"/>
                <a:chExt cx="451" cy="346"/>
              </a:xfrm>
            </p:grpSpPr>
            <p:sp>
              <p:nvSpPr>
                <p:cNvPr id="74808" name="Rectangle 58"/>
                <p:cNvSpPr>
                  <a:spLocks noChangeArrowheads="1"/>
                </p:cNvSpPr>
                <p:nvPr/>
              </p:nvSpPr>
              <p:spPr bwMode="auto">
                <a:xfrm>
                  <a:off x="491" y="276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09" name="Rectangle 59"/>
                <p:cNvSpPr>
                  <a:spLocks noChangeArrowheads="1"/>
                </p:cNvSpPr>
                <p:nvPr/>
              </p:nvSpPr>
              <p:spPr bwMode="auto">
                <a:xfrm>
                  <a:off x="448" y="276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84" name="Group 60"/>
              <p:cNvGrpSpPr>
                <a:grpSpLocks/>
              </p:cNvGrpSpPr>
              <p:nvPr/>
            </p:nvGrpSpPr>
            <p:grpSpPr bwMode="auto">
              <a:xfrm>
                <a:off x="0" y="3114"/>
                <a:ext cx="448" cy="346"/>
                <a:chOff x="0" y="3114"/>
                <a:chExt cx="448" cy="346"/>
              </a:xfrm>
            </p:grpSpPr>
            <p:sp>
              <p:nvSpPr>
                <p:cNvPr id="74806" name="Rectangle 61"/>
                <p:cNvSpPr>
                  <a:spLocks noChangeArrowheads="1"/>
                </p:cNvSpPr>
                <p:nvPr/>
              </p:nvSpPr>
              <p:spPr bwMode="auto">
                <a:xfrm>
                  <a:off x="43" y="311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µ</a:t>
                  </a:r>
                </a:p>
                <a:p>
                  <a:pPr algn="ctr">
                    <a:spcBef>
                      <a:spcPct val="0"/>
                    </a:spcBef>
                    <a:buFontTx/>
                    <a:buNone/>
                  </a:pPr>
                  <a:endParaRPr lang="en-US" altLang="en-US" sz="1800"/>
                </a:p>
              </p:txBody>
            </p:sp>
            <p:sp>
              <p:nvSpPr>
                <p:cNvPr id="74807" name="Rectangle 62"/>
                <p:cNvSpPr>
                  <a:spLocks noChangeArrowheads="1"/>
                </p:cNvSpPr>
                <p:nvPr/>
              </p:nvSpPr>
              <p:spPr bwMode="auto">
                <a:xfrm>
                  <a:off x="0" y="311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85" name="Group 63"/>
              <p:cNvGrpSpPr>
                <a:grpSpLocks/>
              </p:cNvGrpSpPr>
              <p:nvPr/>
            </p:nvGrpSpPr>
            <p:grpSpPr bwMode="auto">
              <a:xfrm>
                <a:off x="448" y="3114"/>
                <a:ext cx="451" cy="346"/>
                <a:chOff x="448" y="3114"/>
                <a:chExt cx="451" cy="346"/>
              </a:xfrm>
            </p:grpSpPr>
            <p:sp>
              <p:nvSpPr>
                <p:cNvPr id="74804" name="Rectangle 64"/>
                <p:cNvSpPr>
                  <a:spLocks noChangeArrowheads="1"/>
                </p:cNvSpPr>
                <p:nvPr/>
              </p:nvSpPr>
              <p:spPr bwMode="auto">
                <a:xfrm>
                  <a:off x="491" y="311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05" name="Rectangle 65"/>
                <p:cNvSpPr>
                  <a:spLocks noChangeArrowheads="1"/>
                </p:cNvSpPr>
                <p:nvPr/>
              </p:nvSpPr>
              <p:spPr bwMode="auto">
                <a:xfrm>
                  <a:off x="448" y="311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86" name="Group 66"/>
              <p:cNvGrpSpPr>
                <a:grpSpLocks/>
              </p:cNvGrpSpPr>
              <p:nvPr/>
            </p:nvGrpSpPr>
            <p:grpSpPr bwMode="auto">
              <a:xfrm>
                <a:off x="0" y="3460"/>
                <a:ext cx="448" cy="346"/>
                <a:chOff x="0" y="3460"/>
                <a:chExt cx="448" cy="346"/>
              </a:xfrm>
            </p:grpSpPr>
            <p:sp>
              <p:nvSpPr>
                <p:cNvPr id="74802" name="Rectangle 67"/>
                <p:cNvSpPr>
                  <a:spLocks noChangeArrowheads="1"/>
                </p:cNvSpPr>
                <p:nvPr/>
              </p:nvSpPr>
              <p:spPr bwMode="auto">
                <a:xfrm>
                  <a:off x="43" y="346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m</a:t>
                  </a:r>
                </a:p>
                <a:p>
                  <a:pPr algn="ctr">
                    <a:spcBef>
                      <a:spcPct val="0"/>
                    </a:spcBef>
                    <a:buFontTx/>
                    <a:buNone/>
                  </a:pPr>
                  <a:endParaRPr lang="en-US" altLang="en-US" sz="1800"/>
                </a:p>
              </p:txBody>
            </p:sp>
            <p:sp>
              <p:nvSpPr>
                <p:cNvPr id="74803" name="Rectangle 68"/>
                <p:cNvSpPr>
                  <a:spLocks noChangeArrowheads="1"/>
                </p:cNvSpPr>
                <p:nvPr/>
              </p:nvSpPr>
              <p:spPr bwMode="auto">
                <a:xfrm>
                  <a:off x="0" y="346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87" name="Group 69"/>
              <p:cNvGrpSpPr>
                <a:grpSpLocks/>
              </p:cNvGrpSpPr>
              <p:nvPr/>
            </p:nvGrpSpPr>
            <p:grpSpPr bwMode="auto">
              <a:xfrm>
                <a:off x="448" y="3460"/>
                <a:ext cx="451" cy="346"/>
                <a:chOff x="448" y="3460"/>
                <a:chExt cx="451" cy="346"/>
              </a:xfrm>
            </p:grpSpPr>
            <p:sp>
              <p:nvSpPr>
                <p:cNvPr id="74800" name="Rectangle 70"/>
                <p:cNvSpPr>
                  <a:spLocks noChangeArrowheads="1"/>
                </p:cNvSpPr>
                <p:nvPr/>
              </p:nvSpPr>
              <p:spPr bwMode="auto">
                <a:xfrm>
                  <a:off x="491" y="346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801" name="Rectangle 71"/>
                <p:cNvSpPr>
                  <a:spLocks noChangeArrowheads="1"/>
                </p:cNvSpPr>
                <p:nvPr/>
              </p:nvSpPr>
              <p:spPr bwMode="auto">
                <a:xfrm>
                  <a:off x="448" y="346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88" name="Group 72"/>
              <p:cNvGrpSpPr>
                <a:grpSpLocks/>
              </p:cNvGrpSpPr>
              <p:nvPr/>
            </p:nvGrpSpPr>
            <p:grpSpPr bwMode="auto">
              <a:xfrm>
                <a:off x="0" y="3806"/>
                <a:ext cx="448" cy="346"/>
                <a:chOff x="0" y="3806"/>
                <a:chExt cx="448" cy="346"/>
              </a:xfrm>
            </p:grpSpPr>
            <p:sp>
              <p:nvSpPr>
                <p:cNvPr id="74798" name="Rectangle 73"/>
                <p:cNvSpPr>
                  <a:spLocks noChangeArrowheads="1"/>
                </p:cNvSpPr>
                <p:nvPr/>
              </p:nvSpPr>
              <p:spPr bwMode="auto">
                <a:xfrm>
                  <a:off x="43" y="380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ΣFx</a:t>
                  </a:r>
                </a:p>
                <a:p>
                  <a:pPr algn="ctr">
                    <a:spcBef>
                      <a:spcPct val="0"/>
                    </a:spcBef>
                    <a:buFontTx/>
                    <a:buNone/>
                  </a:pPr>
                  <a:endParaRPr lang="en-US" altLang="en-US" sz="1800"/>
                </a:p>
              </p:txBody>
            </p:sp>
            <p:sp>
              <p:nvSpPr>
                <p:cNvPr id="74799" name="Rectangle 74"/>
                <p:cNvSpPr>
                  <a:spLocks noChangeArrowheads="1"/>
                </p:cNvSpPr>
                <p:nvPr/>
              </p:nvSpPr>
              <p:spPr bwMode="auto">
                <a:xfrm>
                  <a:off x="0" y="380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89" name="Group 75"/>
              <p:cNvGrpSpPr>
                <a:grpSpLocks/>
              </p:cNvGrpSpPr>
              <p:nvPr/>
            </p:nvGrpSpPr>
            <p:grpSpPr bwMode="auto">
              <a:xfrm>
                <a:off x="448" y="3806"/>
                <a:ext cx="451" cy="346"/>
                <a:chOff x="448" y="3806"/>
                <a:chExt cx="451" cy="346"/>
              </a:xfrm>
            </p:grpSpPr>
            <p:sp>
              <p:nvSpPr>
                <p:cNvPr id="74796" name="Rectangle 76"/>
                <p:cNvSpPr>
                  <a:spLocks noChangeArrowheads="1"/>
                </p:cNvSpPr>
                <p:nvPr/>
              </p:nvSpPr>
              <p:spPr bwMode="auto">
                <a:xfrm>
                  <a:off x="491" y="380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797" name="Rectangle 77"/>
                <p:cNvSpPr>
                  <a:spLocks noChangeArrowheads="1"/>
                </p:cNvSpPr>
                <p:nvPr/>
              </p:nvSpPr>
              <p:spPr bwMode="auto">
                <a:xfrm>
                  <a:off x="448" y="380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90" name="Group 78"/>
              <p:cNvGrpSpPr>
                <a:grpSpLocks/>
              </p:cNvGrpSpPr>
              <p:nvPr/>
            </p:nvGrpSpPr>
            <p:grpSpPr bwMode="auto">
              <a:xfrm>
                <a:off x="0" y="4152"/>
                <a:ext cx="448" cy="346"/>
                <a:chOff x="0" y="4152"/>
                <a:chExt cx="448" cy="346"/>
              </a:xfrm>
            </p:grpSpPr>
            <p:sp>
              <p:nvSpPr>
                <p:cNvPr id="74794" name="Rectangle 79"/>
                <p:cNvSpPr>
                  <a:spLocks noChangeArrowheads="1"/>
                </p:cNvSpPr>
                <p:nvPr/>
              </p:nvSpPr>
              <p:spPr bwMode="auto">
                <a:xfrm>
                  <a:off x="43" y="415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ΣFy</a:t>
                  </a:r>
                </a:p>
                <a:p>
                  <a:pPr algn="ctr">
                    <a:spcBef>
                      <a:spcPct val="0"/>
                    </a:spcBef>
                    <a:buFontTx/>
                    <a:buNone/>
                  </a:pPr>
                  <a:endParaRPr lang="en-US" altLang="en-US" sz="1800"/>
                </a:p>
              </p:txBody>
            </p:sp>
            <p:sp>
              <p:nvSpPr>
                <p:cNvPr id="74795" name="Rectangle 80"/>
                <p:cNvSpPr>
                  <a:spLocks noChangeArrowheads="1"/>
                </p:cNvSpPr>
                <p:nvPr/>
              </p:nvSpPr>
              <p:spPr bwMode="auto">
                <a:xfrm>
                  <a:off x="0" y="415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4791" name="Group 81"/>
              <p:cNvGrpSpPr>
                <a:grpSpLocks/>
              </p:cNvGrpSpPr>
              <p:nvPr/>
            </p:nvGrpSpPr>
            <p:grpSpPr bwMode="auto">
              <a:xfrm>
                <a:off x="448" y="4152"/>
                <a:ext cx="451" cy="346"/>
                <a:chOff x="448" y="4152"/>
                <a:chExt cx="451" cy="346"/>
              </a:xfrm>
            </p:grpSpPr>
            <p:sp>
              <p:nvSpPr>
                <p:cNvPr id="74792" name="Rectangle 82"/>
                <p:cNvSpPr>
                  <a:spLocks noChangeArrowheads="1"/>
                </p:cNvSpPr>
                <p:nvPr/>
              </p:nvSpPr>
              <p:spPr bwMode="auto">
                <a:xfrm>
                  <a:off x="491" y="415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4793" name="Rectangle 83"/>
                <p:cNvSpPr>
                  <a:spLocks noChangeArrowheads="1"/>
                </p:cNvSpPr>
                <p:nvPr/>
              </p:nvSpPr>
              <p:spPr bwMode="auto">
                <a:xfrm>
                  <a:off x="448" y="415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sp>
          <p:nvSpPr>
            <p:cNvPr id="74765" name="Rectangle 84"/>
            <p:cNvSpPr>
              <a:spLocks noChangeArrowheads="1"/>
            </p:cNvSpPr>
            <p:nvPr/>
          </p:nvSpPr>
          <p:spPr bwMode="auto">
            <a:xfrm>
              <a:off x="-2" y="-2"/>
              <a:ext cx="903" cy="4502"/>
            </a:xfrm>
            <a:prstGeom prst="rect">
              <a:avLst/>
            </a:prstGeom>
            <a:noFill/>
            <a:ln w="793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sp>
        <p:nvSpPr>
          <p:cNvPr id="74755" name="Rectangle 85"/>
          <p:cNvSpPr>
            <a:spLocks noChangeArrowheads="1"/>
          </p:cNvSpPr>
          <p:nvPr/>
        </p:nvSpPr>
        <p:spPr bwMode="auto">
          <a:xfrm>
            <a:off x="4419600" y="1295400"/>
            <a:ext cx="18288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74756" name="Line 86"/>
          <p:cNvSpPr>
            <a:spLocks noChangeShapeType="1"/>
          </p:cNvSpPr>
          <p:nvPr/>
        </p:nvSpPr>
        <p:spPr bwMode="auto">
          <a:xfrm>
            <a:off x="3733800" y="2209800"/>
            <a:ext cx="327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4757" name="Text Box 87"/>
          <p:cNvSpPr txBox="1">
            <a:spLocks noChangeArrowheads="1"/>
          </p:cNvSpPr>
          <p:nvPr/>
        </p:nvSpPr>
        <p:spPr bwMode="auto">
          <a:xfrm>
            <a:off x="1828800" y="6858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a:t>
            </a:r>
          </a:p>
        </p:txBody>
      </p:sp>
      <p:sp>
        <p:nvSpPr>
          <p:cNvPr id="74758" name="Text Box 88"/>
          <p:cNvSpPr txBox="1">
            <a:spLocks noChangeArrowheads="1"/>
          </p:cNvSpPr>
          <p:nvPr/>
        </p:nvSpPr>
        <p:spPr bwMode="auto">
          <a:xfrm>
            <a:off x="1600200" y="44958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 kg</a:t>
            </a:r>
          </a:p>
        </p:txBody>
      </p:sp>
      <p:sp>
        <p:nvSpPr>
          <p:cNvPr id="74759" name="Text Box 89"/>
          <p:cNvSpPr txBox="1">
            <a:spLocks noChangeArrowheads="1"/>
          </p:cNvSpPr>
          <p:nvPr/>
        </p:nvSpPr>
        <p:spPr bwMode="auto">
          <a:xfrm>
            <a:off x="1676400" y="411480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0.1</a:t>
            </a:r>
          </a:p>
        </p:txBody>
      </p:sp>
      <p:sp>
        <p:nvSpPr>
          <p:cNvPr id="74760" name="Text Box 90"/>
          <p:cNvSpPr txBox="1">
            <a:spLocks noChangeArrowheads="1"/>
          </p:cNvSpPr>
          <p:nvPr/>
        </p:nvSpPr>
        <p:spPr bwMode="auto">
          <a:xfrm>
            <a:off x="7605713" y="341313"/>
            <a:ext cx="10048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FBD-F</a:t>
            </a:r>
          </a:p>
        </p:txBody>
      </p:sp>
      <p:sp>
        <p:nvSpPr>
          <p:cNvPr id="74761" name="Text Box 91"/>
          <p:cNvSpPr txBox="1">
            <a:spLocks noChangeArrowheads="1"/>
          </p:cNvSpPr>
          <p:nvPr/>
        </p:nvSpPr>
        <p:spPr bwMode="auto">
          <a:xfrm>
            <a:off x="1600200" y="2209800"/>
            <a:ext cx="615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 s</a:t>
            </a:r>
          </a:p>
        </p:txBody>
      </p:sp>
      <p:sp>
        <p:nvSpPr>
          <p:cNvPr id="74762" name="Text Box 92"/>
          <p:cNvSpPr txBox="1">
            <a:spLocks noChangeArrowheads="1"/>
          </p:cNvSpPr>
          <p:nvPr/>
        </p:nvSpPr>
        <p:spPr bwMode="auto">
          <a:xfrm>
            <a:off x="6934200" y="11430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A</a:t>
            </a:r>
            <a:r>
              <a:rPr lang="en-US" altLang="en-US" sz="1800"/>
              <a:t> = 100 N</a:t>
            </a:r>
          </a:p>
        </p:txBody>
      </p:sp>
      <p:sp>
        <p:nvSpPr>
          <p:cNvPr id="74763" name="Line 93"/>
          <p:cNvSpPr>
            <a:spLocks noChangeShapeType="1"/>
          </p:cNvSpPr>
          <p:nvPr/>
        </p:nvSpPr>
        <p:spPr bwMode="auto">
          <a:xfrm>
            <a:off x="6248400" y="1752600"/>
            <a:ext cx="167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6357866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78" name="Group 4"/>
          <p:cNvGrpSpPr>
            <a:grpSpLocks/>
          </p:cNvGrpSpPr>
          <p:nvPr/>
        </p:nvGrpSpPr>
        <p:grpSpPr bwMode="auto">
          <a:xfrm>
            <a:off x="1066800" y="838200"/>
            <a:ext cx="1433513" cy="4953000"/>
            <a:chOff x="-2" y="-2"/>
            <a:chExt cx="903" cy="4502"/>
          </a:xfrm>
        </p:grpSpPr>
        <p:grpSp>
          <p:nvGrpSpPr>
            <p:cNvPr id="75787" name="Group 5"/>
            <p:cNvGrpSpPr>
              <a:grpSpLocks/>
            </p:cNvGrpSpPr>
            <p:nvPr/>
          </p:nvGrpSpPr>
          <p:grpSpPr bwMode="auto">
            <a:xfrm>
              <a:off x="0" y="0"/>
              <a:ext cx="899" cy="4498"/>
              <a:chOff x="0" y="0"/>
              <a:chExt cx="899" cy="4498"/>
            </a:xfrm>
          </p:grpSpPr>
          <p:grpSp>
            <p:nvGrpSpPr>
              <p:cNvPr id="75789" name="Group 6"/>
              <p:cNvGrpSpPr>
                <a:grpSpLocks/>
              </p:cNvGrpSpPr>
              <p:nvPr/>
            </p:nvGrpSpPr>
            <p:grpSpPr bwMode="auto">
              <a:xfrm>
                <a:off x="0" y="0"/>
                <a:ext cx="448" cy="346"/>
                <a:chOff x="0" y="0"/>
                <a:chExt cx="448" cy="346"/>
              </a:xfrm>
            </p:grpSpPr>
            <p:sp>
              <p:nvSpPr>
                <p:cNvPr id="75865" name="Rectangle 7"/>
                <p:cNvSpPr>
                  <a:spLocks noChangeArrowheads="1"/>
                </p:cNvSpPr>
                <p:nvPr/>
              </p:nvSpPr>
              <p:spPr bwMode="auto">
                <a:xfrm>
                  <a:off x="43" y="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i</a:t>
                  </a:r>
                  <a:endParaRPr lang="en-US" altLang="en-US" sz="1200">
                    <a:cs typeface="Times New Roman" pitchFamily="18" charset="0"/>
                  </a:endParaRPr>
                </a:p>
                <a:p>
                  <a:pPr algn="ctr">
                    <a:spcBef>
                      <a:spcPct val="0"/>
                    </a:spcBef>
                    <a:buFontTx/>
                    <a:buNone/>
                  </a:pPr>
                  <a:endParaRPr lang="en-US" altLang="en-US" sz="1800"/>
                </a:p>
              </p:txBody>
            </p:sp>
            <p:sp>
              <p:nvSpPr>
                <p:cNvPr id="75866" name="Rectangle 8"/>
                <p:cNvSpPr>
                  <a:spLocks noChangeArrowheads="1"/>
                </p:cNvSpPr>
                <p:nvPr/>
              </p:nvSpPr>
              <p:spPr bwMode="auto">
                <a:xfrm>
                  <a:off x="0" y="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790" name="Group 9"/>
              <p:cNvGrpSpPr>
                <a:grpSpLocks/>
              </p:cNvGrpSpPr>
              <p:nvPr/>
            </p:nvGrpSpPr>
            <p:grpSpPr bwMode="auto">
              <a:xfrm>
                <a:off x="448" y="0"/>
                <a:ext cx="451" cy="346"/>
                <a:chOff x="448" y="0"/>
                <a:chExt cx="451" cy="346"/>
              </a:xfrm>
            </p:grpSpPr>
            <p:sp>
              <p:nvSpPr>
                <p:cNvPr id="75863" name="Rectangle 10"/>
                <p:cNvSpPr>
                  <a:spLocks noChangeArrowheads="1"/>
                </p:cNvSpPr>
                <p:nvPr/>
              </p:nvSpPr>
              <p:spPr bwMode="auto">
                <a:xfrm>
                  <a:off x="491" y="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64" name="Rectangle 11"/>
                <p:cNvSpPr>
                  <a:spLocks noChangeArrowheads="1"/>
                </p:cNvSpPr>
                <p:nvPr/>
              </p:nvSpPr>
              <p:spPr bwMode="auto">
                <a:xfrm>
                  <a:off x="448" y="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791" name="Group 12"/>
              <p:cNvGrpSpPr>
                <a:grpSpLocks/>
              </p:cNvGrpSpPr>
              <p:nvPr/>
            </p:nvGrpSpPr>
            <p:grpSpPr bwMode="auto">
              <a:xfrm>
                <a:off x="0" y="346"/>
                <a:ext cx="448" cy="346"/>
                <a:chOff x="0" y="346"/>
                <a:chExt cx="448" cy="346"/>
              </a:xfrm>
            </p:grpSpPr>
            <p:sp>
              <p:nvSpPr>
                <p:cNvPr id="75861" name="Rectangle 13"/>
                <p:cNvSpPr>
                  <a:spLocks noChangeArrowheads="1"/>
                </p:cNvSpPr>
                <p:nvPr/>
              </p:nvSpPr>
              <p:spPr bwMode="auto">
                <a:xfrm>
                  <a:off x="43" y="34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75862" name="Rectangle 14"/>
                <p:cNvSpPr>
                  <a:spLocks noChangeArrowheads="1"/>
                </p:cNvSpPr>
                <p:nvPr/>
              </p:nvSpPr>
              <p:spPr bwMode="auto">
                <a:xfrm>
                  <a:off x="0" y="34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792" name="Group 15"/>
              <p:cNvGrpSpPr>
                <a:grpSpLocks/>
              </p:cNvGrpSpPr>
              <p:nvPr/>
            </p:nvGrpSpPr>
            <p:grpSpPr bwMode="auto">
              <a:xfrm>
                <a:off x="448" y="346"/>
                <a:ext cx="451" cy="346"/>
                <a:chOff x="448" y="346"/>
                <a:chExt cx="451" cy="346"/>
              </a:xfrm>
            </p:grpSpPr>
            <p:sp>
              <p:nvSpPr>
                <p:cNvPr id="75859" name="Rectangle 16"/>
                <p:cNvSpPr>
                  <a:spLocks noChangeArrowheads="1"/>
                </p:cNvSpPr>
                <p:nvPr/>
              </p:nvSpPr>
              <p:spPr bwMode="auto">
                <a:xfrm>
                  <a:off x="491" y="34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60" name="Rectangle 17"/>
                <p:cNvSpPr>
                  <a:spLocks noChangeArrowheads="1"/>
                </p:cNvSpPr>
                <p:nvPr/>
              </p:nvSpPr>
              <p:spPr bwMode="auto">
                <a:xfrm>
                  <a:off x="448" y="34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793" name="Group 18"/>
              <p:cNvGrpSpPr>
                <a:grpSpLocks/>
              </p:cNvGrpSpPr>
              <p:nvPr/>
            </p:nvGrpSpPr>
            <p:grpSpPr bwMode="auto">
              <a:xfrm>
                <a:off x="0" y="692"/>
                <a:ext cx="448" cy="346"/>
                <a:chOff x="0" y="692"/>
                <a:chExt cx="448" cy="346"/>
              </a:xfrm>
            </p:grpSpPr>
            <p:sp>
              <p:nvSpPr>
                <p:cNvPr id="75857" name="Rectangle 19"/>
                <p:cNvSpPr>
                  <a:spLocks noChangeArrowheads="1"/>
                </p:cNvSpPr>
                <p:nvPr/>
              </p:nvSpPr>
              <p:spPr bwMode="auto">
                <a:xfrm>
                  <a:off x="43" y="69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a</a:t>
                  </a:r>
                </a:p>
                <a:p>
                  <a:pPr algn="ctr">
                    <a:spcBef>
                      <a:spcPct val="0"/>
                    </a:spcBef>
                    <a:buFontTx/>
                    <a:buNone/>
                  </a:pPr>
                  <a:endParaRPr lang="en-US" altLang="en-US" sz="1800"/>
                </a:p>
              </p:txBody>
            </p:sp>
            <p:sp>
              <p:nvSpPr>
                <p:cNvPr id="75858" name="Rectangle 20"/>
                <p:cNvSpPr>
                  <a:spLocks noChangeArrowheads="1"/>
                </p:cNvSpPr>
                <p:nvPr/>
              </p:nvSpPr>
              <p:spPr bwMode="auto">
                <a:xfrm>
                  <a:off x="0" y="69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794" name="Group 21"/>
              <p:cNvGrpSpPr>
                <a:grpSpLocks/>
              </p:cNvGrpSpPr>
              <p:nvPr/>
            </p:nvGrpSpPr>
            <p:grpSpPr bwMode="auto">
              <a:xfrm>
                <a:off x="448" y="692"/>
                <a:ext cx="451" cy="346"/>
                <a:chOff x="448" y="692"/>
                <a:chExt cx="451" cy="346"/>
              </a:xfrm>
            </p:grpSpPr>
            <p:sp>
              <p:nvSpPr>
                <p:cNvPr id="75855" name="Rectangle 22"/>
                <p:cNvSpPr>
                  <a:spLocks noChangeArrowheads="1"/>
                </p:cNvSpPr>
                <p:nvPr/>
              </p:nvSpPr>
              <p:spPr bwMode="auto">
                <a:xfrm>
                  <a:off x="491" y="69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56" name="Rectangle 23"/>
                <p:cNvSpPr>
                  <a:spLocks noChangeArrowheads="1"/>
                </p:cNvSpPr>
                <p:nvPr/>
              </p:nvSpPr>
              <p:spPr bwMode="auto">
                <a:xfrm>
                  <a:off x="448" y="69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795" name="Group 24"/>
              <p:cNvGrpSpPr>
                <a:grpSpLocks/>
              </p:cNvGrpSpPr>
              <p:nvPr/>
            </p:nvGrpSpPr>
            <p:grpSpPr bwMode="auto">
              <a:xfrm>
                <a:off x="0" y="1038"/>
                <a:ext cx="448" cy="346"/>
                <a:chOff x="0" y="1038"/>
                <a:chExt cx="448" cy="346"/>
              </a:xfrm>
            </p:grpSpPr>
            <p:sp>
              <p:nvSpPr>
                <p:cNvPr id="75853" name="Rectangle 25"/>
                <p:cNvSpPr>
                  <a:spLocks noChangeArrowheads="1"/>
                </p:cNvSpPr>
                <p:nvPr/>
              </p:nvSpPr>
              <p:spPr bwMode="auto">
                <a:xfrm>
                  <a:off x="43" y="103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d</a:t>
                  </a:r>
                </a:p>
                <a:p>
                  <a:pPr algn="ctr">
                    <a:spcBef>
                      <a:spcPct val="0"/>
                    </a:spcBef>
                    <a:buFontTx/>
                    <a:buNone/>
                  </a:pPr>
                  <a:endParaRPr lang="en-US" altLang="en-US" sz="1800"/>
                </a:p>
              </p:txBody>
            </p:sp>
            <p:sp>
              <p:nvSpPr>
                <p:cNvPr id="75854" name="Rectangle 26"/>
                <p:cNvSpPr>
                  <a:spLocks noChangeArrowheads="1"/>
                </p:cNvSpPr>
                <p:nvPr/>
              </p:nvSpPr>
              <p:spPr bwMode="auto">
                <a:xfrm>
                  <a:off x="0" y="103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796" name="Group 27"/>
              <p:cNvGrpSpPr>
                <a:grpSpLocks/>
              </p:cNvGrpSpPr>
              <p:nvPr/>
            </p:nvGrpSpPr>
            <p:grpSpPr bwMode="auto">
              <a:xfrm>
                <a:off x="448" y="1038"/>
                <a:ext cx="451" cy="346"/>
                <a:chOff x="448" y="1038"/>
                <a:chExt cx="451" cy="346"/>
              </a:xfrm>
            </p:grpSpPr>
            <p:sp>
              <p:nvSpPr>
                <p:cNvPr id="75851" name="Rectangle 28"/>
                <p:cNvSpPr>
                  <a:spLocks noChangeArrowheads="1"/>
                </p:cNvSpPr>
                <p:nvPr/>
              </p:nvSpPr>
              <p:spPr bwMode="auto">
                <a:xfrm>
                  <a:off x="491" y="103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52" name="Rectangle 29"/>
                <p:cNvSpPr>
                  <a:spLocks noChangeArrowheads="1"/>
                </p:cNvSpPr>
                <p:nvPr/>
              </p:nvSpPr>
              <p:spPr bwMode="auto">
                <a:xfrm>
                  <a:off x="448" y="103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797" name="Group 30"/>
              <p:cNvGrpSpPr>
                <a:grpSpLocks/>
              </p:cNvGrpSpPr>
              <p:nvPr/>
            </p:nvGrpSpPr>
            <p:grpSpPr bwMode="auto">
              <a:xfrm>
                <a:off x="0" y="1384"/>
                <a:ext cx="448" cy="346"/>
                <a:chOff x="0" y="1384"/>
                <a:chExt cx="448" cy="346"/>
              </a:xfrm>
            </p:grpSpPr>
            <p:sp>
              <p:nvSpPr>
                <p:cNvPr id="75849" name="Rectangle 31"/>
                <p:cNvSpPr>
                  <a:spLocks noChangeArrowheads="1"/>
                </p:cNvSpPr>
                <p:nvPr/>
              </p:nvSpPr>
              <p:spPr bwMode="auto">
                <a:xfrm>
                  <a:off x="43" y="138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t</a:t>
                  </a:r>
                </a:p>
                <a:p>
                  <a:pPr algn="ctr">
                    <a:spcBef>
                      <a:spcPct val="0"/>
                    </a:spcBef>
                    <a:buFontTx/>
                    <a:buNone/>
                  </a:pPr>
                  <a:endParaRPr lang="en-US" altLang="en-US" sz="1800"/>
                </a:p>
              </p:txBody>
            </p:sp>
            <p:sp>
              <p:nvSpPr>
                <p:cNvPr id="75850" name="Rectangle 32"/>
                <p:cNvSpPr>
                  <a:spLocks noChangeArrowheads="1"/>
                </p:cNvSpPr>
                <p:nvPr/>
              </p:nvSpPr>
              <p:spPr bwMode="auto">
                <a:xfrm>
                  <a:off x="0" y="138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798" name="Group 33"/>
              <p:cNvGrpSpPr>
                <a:grpSpLocks/>
              </p:cNvGrpSpPr>
              <p:nvPr/>
            </p:nvGrpSpPr>
            <p:grpSpPr bwMode="auto">
              <a:xfrm>
                <a:off x="448" y="1384"/>
                <a:ext cx="451" cy="346"/>
                <a:chOff x="448" y="1384"/>
                <a:chExt cx="451" cy="346"/>
              </a:xfrm>
            </p:grpSpPr>
            <p:sp>
              <p:nvSpPr>
                <p:cNvPr id="75847" name="Rectangle 34"/>
                <p:cNvSpPr>
                  <a:spLocks noChangeArrowheads="1"/>
                </p:cNvSpPr>
                <p:nvPr/>
              </p:nvSpPr>
              <p:spPr bwMode="auto">
                <a:xfrm>
                  <a:off x="491" y="138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48" name="Rectangle 35"/>
                <p:cNvSpPr>
                  <a:spLocks noChangeArrowheads="1"/>
                </p:cNvSpPr>
                <p:nvPr/>
              </p:nvSpPr>
              <p:spPr bwMode="auto">
                <a:xfrm>
                  <a:off x="448" y="138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799" name="Group 36"/>
              <p:cNvGrpSpPr>
                <a:grpSpLocks/>
              </p:cNvGrpSpPr>
              <p:nvPr/>
            </p:nvGrpSpPr>
            <p:grpSpPr bwMode="auto">
              <a:xfrm>
                <a:off x="0" y="1730"/>
                <a:ext cx="448" cy="346"/>
                <a:chOff x="0" y="1730"/>
                <a:chExt cx="448" cy="346"/>
              </a:xfrm>
            </p:grpSpPr>
            <p:sp>
              <p:nvSpPr>
                <p:cNvPr id="75845" name="Rectangle 37"/>
                <p:cNvSpPr>
                  <a:spLocks noChangeArrowheads="1"/>
                </p:cNvSpPr>
                <p:nvPr/>
              </p:nvSpPr>
              <p:spPr bwMode="auto">
                <a:xfrm>
                  <a:off x="43" y="173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w</a:t>
                  </a:r>
                </a:p>
                <a:p>
                  <a:pPr algn="ctr">
                    <a:spcBef>
                      <a:spcPct val="0"/>
                    </a:spcBef>
                    <a:buFontTx/>
                    <a:buNone/>
                  </a:pPr>
                  <a:endParaRPr lang="en-US" altLang="en-US" sz="1800"/>
                </a:p>
              </p:txBody>
            </p:sp>
            <p:sp>
              <p:nvSpPr>
                <p:cNvPr id="75846" name="Rectangle 38"/>
                <p:cNvSpPr>
                  <a:spLocks noChangeArrowheads="1"/>
                </p:cNvSpPr>
                <p:nvPr/>
              </p:nvSpPr>
              <p:spPr bwMode="auto">
                <a:xfrm>
                  <a:off x="0" y="173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00" name="Group 39"/>
              <p:cNvGrpSpPr>
                <a:grpSpLocks/>
              </p:cNvGrpSpPr>
              <p:nvPr/>
            </p:nvGrpSpPr>
            <p:grpSpPr bwMode="auto">
              <a:xfrm>
                <a:off x="448" y="1730"/>
                <a:ext cx="451" cy="346"/>
                <a:chOff x="448" y="1730"/>
                <a:chExt cx="451" cy="346"/>
              </a:xfrm>
            </p:grpSpPr>
            <p:sp>
              <p:nvSpPr>
                <p:cNvPr id="75843" name="Rectangle 40"/>
                <p:cNvSpPr>
                  <a:spLocks noChangeArrowheads="1"/>
                </p:cNvSpPr>
                <p:nvPr/>
              </p:nvSpPr>
              <p:spPr bwMode="auto">
                <a:xfrm>
                  <a:off x="491" y="173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44" name="Rectangle 41"/>
                <p:cNvSpPr>
                  <a:spLocks noChangeArrowheads="1"/>
                </p:cNvSpPr>
                <p:nvPr/>
              </p:nvSpPr>
              <p:spPr bwMode="auto">
                <a:xfrm>
                  <a:off x="448" y="173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01" name="Group 42"/>
              <p:cNvGrpSpPr>
                <a:grpSpLocks/>
              </p:cNvGrpSpPr>
              <p:nvPr/>
            </p:nvGrpSpPr>
            <p:grpSpPr bwMode="auto">
              <a:xfrm>
                <a:off x="0" y="2076"/>
                <a:ext cx="448" cy="346"/>
                <a:chOff x="0" y="2076"/>
                <a:chExt cx="448" cy="346"/>
              </a:xfrm>
            </p:grpSpPr>
            <p:sp>
              <p:nvSpPr>
                <p:cNvPr id="75841" name="Rectangle 43"/>
                <p:cNvSpPr>
                  <a:spLocks noChangeArrowheads="1"/>
                </p:cNvSpPr>
                <p:nvPr/>
              </p:nvSpPr>
              <p:spPr bwMode="auto">
                <a:xfrm>
                  <a:off x="43" y="207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N</a:t>
                  </a:r>
                </a:p>
                <a:p>
                  <a:pPr algn="ctr">
                    <a:spcBef>
                      <a:spcPct val="0"/>
                    </a:spcBef>
                    <a:buFontTx/>
                    <a:buNone/>
                  </a:pPr>
                  <a:endParaRPr lang="en-US" altLang="en-US" sz="1800"/>
                </a:p>
              </p:txBody>
            </p:sp>
            <p:sp>
              <p:nvSpPr>
                <p:cNvPr id="75842" name="Rectangle 44"/>
                <p:cNvSpPr>
                  <a:spLocks noChangeArrowheads="1"/>
                </p:cNvSpPr>
                <p:nvPr/>
              </p:nvSpPr>
              <p:spPr bwMode="auto">
                <a:xfrm>
                  <a:off x="0" y="207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02" name="Group 45"/>
              <p:cNvGrpSpPr>
                <a:grpSpLocks/>
              </p:cNvGrpSpPr>
              <p:nvPr/>
            </p:nvGrpSpPr>
            <p:grpSpPr bwMode="auto">
              <a:xfrm>
                <a:off x="448" y="2076"/>
                <a:ext cx="451" cy="346"/>
                <a:chOff x="448" y="2076"/>
                <a:chExt cx="451" cy="346"/>
              </a:xfrm>
            </p:grpSpPr>
            <p:sp>
              <p:nvSpPr>
                <p:cNvPr id="75839" name="Rectangle 46"/>
                <p:cNvSpPr>
                  <a:spLocks noChangeArrowheads="1"/>
                </p:cNvSpPr>
                <p:nvPr/>
              </p:nvSpPr>
              <p:spPr bwMode="auto">
                <a:xfrm>
                  <a:off x="491" y="207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40" name="Rectangle 47"/>
                <p:cNvSpPr>
                  <a:spLocks noChangeArrowheads="1"/>
                </p:cNvSpPr>
                <p:nvPr/>
              </p:nvSpPr>
              <p:spPr bwMode="auto">
                <a:xfrm>
                  <a:off x="448" y="207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03" name="Group 48"/>
              <p:cNvGrpSpPr>
                <a:grpSpLocks/>
              </p:cNvGrpSpPr>
              <p:nvPr/>
            </p:nvGrpSpPr>
            <p:grpSpPr bwMode="auto">
              <a:xfrm>
                <a:off x="0" y="2422"/>
                <a:ext cx="448" cy="346"/>
                <a:chOff x="0" y="2422"/>
                <a:chExt cx="448" cy="346"/>
              </a:xfrm>
            </p:grpSpPr>
            <p:sp>
              <p:nvSpPr>
                <p:cNvPr id="75837" name="Rectangle 49"/>
                <p:cNvSpPr>
                  <a:spLocks noChangeArrowheads="1"/>
                </p:cNvSpPr>
                <p:nvPr/>
              </p:nvSpPr>
              <p:spPr bwMode="auto">
                <a:xfrm>
                  <a:off x="43" y="242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A</a:t>
                  </a:r>
                  <a:endParaRPr lang="en-US" altLang="en-US" sz="1200">
                    <a:cs typeface="Times New Roman" pitchFamily="18" charset="0"/>
                  </a:endParaRPr>
                </a:p>
                <a:p>
                  <a:pPr algn="ctr">
                    <a:spcBef>
                      <a:spcPct val="0"/>
                    </a:spcBef>
                    <a:buFontTx/>
                    <a:buNone/>
                  </a:pPr>
                  <a:endParaRPr lang="en-US" altLang="en-US" sz="1800"/>
                </a:p>
              </p:txBody>
            </p:sp>
            <p:sp>
              <p:nvSpPr>
                <p:cNvPr id="75838" name="Rectangle 50"/>
                <p:cNvSpPr>
                  <a:spLocks noChangeArrowheads="1"/>
                </p:cNvSpPr>
                <p:nvPr/>
              </p:nvSpPr>
              <p:spPr bwMode="auto">
                <a:xfrm>
                  <a:off x="0" y="242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04" name="Group 51"/>
              <p:cNvGrpSpPr>
                <a:grpSpLocks/>
              </p:cNvGrpSpPr>
              <p:nvPr/>
            </p:nvGrpSpPr>
            <p:grpSpPr bwMode="auto">
              <a:xfrm>
                <a:off x="448" y="2422"/>
                <a:ext cx="451" cy="346"/>
                <a:chOff x="448" y="2422"/>
                <a:chExt cx="451" cy="346"/>
              </a:xfrm>
            </p:grpSpPr>
            <p:sp>
              <p:nvSpPr>
                <p:cNvPr id="75835" name="Rectangle 52"/>
                <p:cNvSpPr>
                  <a:spLocks noChangeArrowheads="1"/>
                </p:cNvSpPr>
                <p:nvPr/>
              </p:nvSpPr>
              <p:spPr bwMode="auto">
                <a:xfrm>
                  <a:off x="491" y="242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36" name="Rectangle 53"/>
                <p:cNvSpPr>
                  <a:spLocks noChangeArrowheads="1"/>
                </p:cNvSpPr>
                <p:nvPr/>
              </p:nvSpPr>
              <p:spPr bwMode="auto">
                <a:xfrm>
                  <a:off x="448" y="242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05" name="Group 54"/>
              <p:cNvGrpSpPr>
                <a:grpSpLocks/>
              </p:cNvGrpSpPr>
              <p:nvPr/>
            </p:nvGrpSpPr>
            <p:grpSpPr bwMode="auto">
              <a:xfrm>
                <a:off x="0" y="2768"/>
                <a:ext cx="448" cy="346"/>
                <a:chOff x="0" y="2768"/>
                <a:chExt cx="448" cy="346"/>
              </a:xfrm>
            </p:grpSpPr>
            <p:sp>
              <p:nvSpPr>
                <p:cNvPr id="75833" name="Rectangle 55"/>
                <p:cNvSpPr>
                  <a:spLocks noChangeArrowheads="1"/>
                </p:cNvSpPr>
                <p:nvPr/>
              </p:nvSpPr>
              <p:spPr bwMode="auto">
                <a:xfrm>
                  <a:off x="43" y="276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75834" name="Rectangle 56"/>
                <p:cNvSpPr>
                  <a:spLocks noChangeArrowheads="1"/>
                </p:cNvSpPr>
                <p:nvPr/>
              </p:nvSpPr>
              <p:spPr bwMode="auto">
                <a:xfrm>
                  <a:off x="0" y="276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06" name="Group 57"/>
              <p:cNvGrpSpPr>
                <a:grpSpLocks/>
              </p:cNvGrpSpPr>
              <p:nvPr/>
            </p:nvGrpSpPr>
            <p:grpSpPr bwMode="auto">
              <a:xfrm>
                <a:off x="448" y="2768"/>
                <a:ext cx="451" cy="346"/>
                <a:chOff x="448" y="2768"/>
                <a:chExt cx="451" cy="346"/>
              </a:xfrm>
            </p:grpSpPr>
            <p:sp>
              <p:nvSpPr>
                <p:cNvPr id="75831" name="Rectangle 58"/>
                <p:cNvSpPr>
                  <a:spLocks noChangeArrowheads="1"/>
                </p:cNvSpPr>
                <p:nvPr/>
              </p:nvSpPr>
              <p:spPr bwMode="auto">
                <a:xfrm>
                  <a:off x="491" y="276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32" name="Rectangle 59"/>
                <p:cNvSpPr>
                  <a:spLocks noChangeArrowheads="1"/>
                </p:cNvSpPr>
                <p:nvPr/>
              </p:nvSpPr>
              <p:spPr bwMode="auto">
                <a:xfrm>
                  <a:off x="448" y="276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07" name="Group 60"/>
              <p:cNvGrpSpPr>
                <a:grpSpLocks/>
              </p:cNvGrpSpPr>
              <p:nvPr/>
            </p:nvGrpSpPr>
            <p:grpSpPr bwMode="auto">
              <a:xfrm>
                <a:off x="0" y="3114"/>
                <a:ext cx="448" cy="346"/>
                <a:chOff x="0" y="3114"/>
                <a:chExt cx="448" cy="346"/>
              </a:xfrm>
            </p:grpSpPr>
            <p:sp>
              <p:nvSpPr>
                <p:cNvPr id="75829" name="Rectangle 61"/>
                <p:cNvSpPr>
                  <a:spLocks noChangeArrowheads="1"/>
                </p:cNvSpPr>
                <p:nvPr/>
              </p:nvSpPr>
              <p:spPr bwMode="auto">
                <a:xfrm>
                  <a:off x="43" y="311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µ</a:t>
                  </a:r>
                </a:p>
                <a:p>
                  <a:pPr algn="ctr">
                    <a:spcBef>
                      <a:spcPct val="0"/>
                    </a:spcBef>
                    <a:buFontTx/>
                    <a:buNone/>
                  </a:pPr>
                  <a:endParaRPr lang="en-US" altLang="en-US" sz="1800"/>
                </a:p>
              </p:txBody>
            </p:sp>
            <p:sp>
              <p:nvSpPr>
                <p:cNvPr id="75830" name="Rectangle 62"/>
                <p:cNvSpPr>
                  <a:spLocks noChangeArrowheads="1"/>
                </p:cNvSpPr>
                <p:nvPr/>
              </p:nvSpPr>
              <p:spPr bwMode="auto">
                <a:xfrm>
                  <a:off x="0" y="311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08" name="Group 63"/>
              <p:cNvGrpSpPr>
                <a:grpSpLocks/>
              </p:cNvGrpSpPr>
              <p:nvPr/>
            </p:nvGrpSpPr>
            <p:grpSpPr bwMode="auto">
              <a:xfrm>
                <a:off x="448" y="3114"/>
                <a:ext cx="451" cy="346"/>
                <a:chOff x="448" y="3114"/>
                <a:chExt cx="451" cy="346"/>
              </a:xfrm>
            </p:grpSpPr>
            <p:sp>
              <p:nvSpPr>
                <p:cNvPr id="75827" name="Rectangle 64"/>
                <p:cNvSpPr>
                  <a:spLocks noChangeArrowheads="1"/>
                </p:cNvSpPr>
                <p:nvPr/>
              </p:nvSpPr>
              <p:spPr bwMode="auto">
                <a:xfrm>
                  <a:off x="491" y="311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28" name="Rectangle 65"/>
                <p:cNvSpPr>
                  <a:spLocks noChangeArrowheads="1"/>
                </p:cNvSpPr>
                <p:nvPr/>
              </p:nvSpPr>
              <p:spPr bwMode="auto">
                <a:xfrm>
                  <a:off x="448" y="311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09" name="Group 66"/>
              <p:cNvGrpSpPr>
                <a:grpSpLocks/>
              </p:cNvGrpSpPr>
              <p:nvPr/>
            </p:nvGrpSpPr>
            <p:grpSpPr bwMode="auto">
              <a:xfrm>
                <a:off x="0" y="3460"/>
                <a:ext cx="448" cy="346"/>
                <a:chOff x="0" y="3460"/>
                <a:chExt cx="448" cy="346"/>
              </a:xfrm>
            </p:grpSpPr>
            <p:sp>
              <p:nvSpPr>
                <p:cNvPr id="75825" name="Rectangle 67"/>
                <p:cNvSpPr>
                  <a:spLocks noChangeArrowheads="1"/>
                </p:cNvSpPr>
                <p:nvPr/>
              </p:nvSpPr>
              <p:spPr bwMode="auto">
                <a:xfrm>
                  <a:off x="43" y="346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m</a:t>
                  </a:r>
                </a:p>
                <a:p>
                  <a:pPr algn="ctr">
                    <a:spcBef>
                      <a:spcPct val="0"/>
                    </a:spcBef>
                    <a:buFontTx/>
                    <a:buNone/>
                  </a:pPr>
                  <a:endParaRPr lang="en-US" altLang="en-US" sz="1800"/>
                </a:p>
              </p:txBody>
            </p:sp>
            <p:sp>
              <p:nvSpPr>
                <p:cNvPr id="75826" name="Rectangle 68"/>
                <p:cNvSpPr>
                  <a:spLocks noChangeArrowheads="1"/>
                </p:cNvSpPr>
                <p:nvPr/>
              </p:nvSpPr>
              <p:spPr bwMode="auto">
                <a:xfrm>
                  <a:off x="0" y="346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10" name="Group 69"/>
              <p:cNvGrpSpPr>
                <a:grpSpLocks/>
              </p:cNvGrpSpPr>
              <p:nvPr/>
            </p:nvGrpSpPr>
            <p:grpSpPr bwMode="auto">
              <a:xfrm>
                <a:off x="448" y="3460"/>
                <a:ext cx="451" cy="346"/>
                <a:chOff x="448" y="3460"/>
                <a:chExt cx="451" cy="346"/>
              </a:xfrm>
            </p:grpSpPr>
            <p:sp>
              <p:nvSpPr>
                <p:cNvPr id="75823" name="Rectangle 70"/>
                <p:cNvSpPr>
                  <a:spLocks noChangeArrowheads="1"/>
                </p:cNvSpPr>
                <p:nvPr/>
              </p:nvSpPr>
              <p:spPr bwMode="auto">
                <a:xfrm>
                  <a:off x="491" y="346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24" name="Rectangle 71"/>
                <p:cNvSpPr>
                  <a:spLocks noChangeArrowheads="1"/>
                </p:cNvSpPr>
                <p:nvPr/>
              </p:nvSpPr>
              <p:spPr bwMode="auto">
                <a:xfrm>
                  <a:off x="448" y="346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11" name="Group 72"/>
              <p:cNvGrpSpPr>
                <a:grpSpLocks/>
              </p:cNvGrpSpPr>
              <p:nvPr/>
            </p:nvGrpSpPr>
            <p:grpSpPr bwMode="auto">
              <a:xfrm>
                <a:off x="0" y="3806"/>
                <a:ext cx="448" cy="346"/>
                <a:chOff x="0" y="3806"/>
                <a:chExt cx="448" cy="346"/>
              </a:xfrm>
            </p:grpSpPr>
            <p:sp>
              <p:nvSpPr>
                <p:cNvPr id="75821" name="Rectangle 73"/>
                <p:cNvSpPr>
                  <a:spLocks noChangeArrowheads="1"/>
                </p:cNvSpPr>
                <p:nvPr/>
              </p:nvSpPr>
              <p:spPr bwMode="auto">
                <a:xfrm>
                  <a:off x="43" y="380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ΣFx</a:t>
                  </a:r>
                </a:p>
                <a:p>
                  <a:pPr algn="ctr">
                    <a:spcBef>
                      <a:spcPct val="0"/>
                    </a:spcBef>
                    <a:buFontTx/>
                    <a:buNone/>
                  </a:pPr>
                  <a:endParaRPr lang="en-US" altLang="en-US" sz="1800"/>
                </a:p>
              </p:txBody>
            </p:sp>
            <p:sp>
              <p:nvSpPr>
                <p:cNvPr id="75822" name="Rectangle 74"/>
                <p:cNvSpPr>
                  <a:spLocks noChangeArrowheads="1"/>
                </p:cNvSpPr>
                <p:nvPr/>
              </p:nvSpPr>
              <p:spPr bwMode="auto">
                <a:xfrm>
                  <a:off x="0" y="380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12" name="Group 75"/>
              <p:cNvGrpSpPr>
                <a:grpSpLocks/>
              </p:cNvGrpSpPr>
              <p:nvPr/>
            </p:nvGrpSpPr>
            <p:grpSpPr bwMode="auto">
              <a:xfrm>
                <a:off x="448" y="3806"/>
                <a:ext cx="451" cy="346"/>
                <a:chOff x="448" y="3806"/>
                <a:chExt cx="451" cy="346"/>
              </a:xfrm>
            </p:grpSpPr>
            <p:sp>
              <p:nvSpPr>
                <p:cNvPr id="75819" name="Rectangle 76"/>
                <p:cNvSpPr>
                  <a:spLocks noChangeArrowheads="1"/>
                </p:cNvSpPr>
                <p:nvPr/>
              </p:nvSpPr>
              <p:spPr bwMode="auto">
                <a:xfrm>
                  <a:off x="491" y="380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20" name="Rectangle 77"/>
                <p:cNvSpPr>
                  <a:spLocks noChangeArrowheads="1"/>
                </p:cNvSpPr>
                <p:nvPr/>
              </p:nvSpPr>
              <p:spPr bwMode="auto">
                <a:xfrm>
                  <a:off x="448" y="380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13" name="Group 78"/>
              <p:cNvGrpSpPr>
                <a:grpSpLocks/>
              </p:cNvGrpSpPr>
              <p:nvPr/>
            </p:nvGrpSpPr>
            <p:grpSpPr bwMode="auto">
              <a:xfrm>
                <a:off x="0" y="4152"/>
                <a:ext cx="448" cy="346"/>
                <a:chOff x="0" y="4152"/>
                <a:chExt cx="448" cy="346"/>
              </a:xfrm>
            </p:grpSpPr>
            <p:sp>
              <p:nvSpPr>
                <p:cNvPr id="75817" name="Rectangle 79"/>
                <p:cNvSpPr>
                  <a:spLocks noChangeArrowheads="1"/>
                </p:cNvSpPr>
                <p:nvPr/>
              </p:nvSpPr>
              <p:spPr bwMode="auto">
                <a:xfrm>
                  <a:off x="43" y="415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ΣFy</a:t>
                  </a:r>
                </a:p>
                <a:p>
                  <a:pPr algn="ctr">
                    <a:spcBef>
                      <a:spcPct val="0"/>
                    </a:spcBef>
                    <a:buFontTx/>
                    <a:buNone/>
                  </a:pPr>
                  <a:endParaRPr lang="en-US" altLang="en-US" sz="1800"/>
                </a:p>
              </p:txBody>
            </p:sp>
            <p:sp>
              <p:nvSpPr>
                <p:cNvPr id="75818" name="Rectangle 80"/>
                <p:cNvSpPr>
                  <a:spLocks noChangeArrowheads="1"/>
                </p:cNvSpPr>
                <p:nvPr/>
              </p:nvSpPr>
              <p:spPr bwMode="auto">
                <a:xfrm>
                  <a:off x="0" y="415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5814" name="Group 81"/>
              <p:cNvGrpSpPr>
                <a:grpSpLocks/>
              </p:cNvGrpSpPr>
              <p:nvPr/>
            </p:nvGrpSpPr>
            <p:grpSpPr bwMode="auto">
              <a:xfrm>
                <a:off x="448" y="4152"/>
                <a:ext cx="451" cy="346"/>
                <a:chOff x="448" y="4152"/>
                <a:chExt cx="451" cy="346"/>
              </a:xfrm>
            </p:grpSpPr>
            <p:sp>
              <p:nvSpPr>
                <p:cNvPr id="75815" name="Rectangle 82"/>
                <p:cNvSpPr>
                  <a:spLocks noChangeArrowheads="1"/>
                </p:cNvSpPr>
                <p:nvPr/>
              </p:nvSpPr>
              <p:spPr bwMode="auto">
                <a:xfrm>
                  <a:off x="491" y="415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5816" name="Rectangle 83"/>
                <p:cNvSpPr>
                  <a:spLocks noChangeArrowheads="1"/>
                </p:cNvSpPr>
                <p:nvPr/>
              </p:nvSpPr>
              <p:spPr bwMode="auto">
                <a:xfrm>
                  <a:off x="448" y="415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sp>
          <p:nvSpPr>
            <p:cNvPr id="75788" name="Rectangle 84"/>
            <p:cNvSpPr>
              <a:spLocks noChangeArrowheads="1"/>
            </p:cNvSpPr>
            <p:nvPr/>
          </p:nvSpPr>
          <p:spPr bwMode="auto">
            <a:xfrm>
              <a:off x="-2" y="-2"/>
              <a:ext cx="903" cy="4502"/>
            </a:xfrm>
            <a:prstGeom prst="rect">
              <a:avLst/>
            </a:prstGeom>
            <a:noFill/>
            <a:ln w="793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sp>
        <p:nvSpPr>
          <p:cNvPr id="75779" name="Rectangle 85"/>
          <p:cNvSpPr>
            <a:spLocks noChangeArrowheads="1"/>
          </p:cNvSpPr>
          <p:nvPr/>
        </p:nvSpPr>
        <p:spPr bwMode="auto">
          <a:xfrm>
            <a:off x="5029200" y="1295400"/>
            <a:ext cx="18288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75780" name="Line 86"/>
          <p:cNvSpPr>
            <a:spLocks noChangeShapeType="1"/>
          </p:cNvSpPr>
          <p:nvPr/>
        </p:nvSpPr>
        <p:spPr bwMode="auto">
          <a:xfrm>
            <a:off x="4343400" y="2209800"/>
            <a:ext cx="327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5781" name="Text Box 87"/>
          <p:cNvSpPr txBox="1">
            <a:spLocks noChangeArrowheads="1"/>
          </p:cNvSpPr>
          <p:nvPr/>
        </p:nvSpPr>
        <p:spPr bwMode="auto">
          <a:xfrm>
            <a:off x="1981200" y="8382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a:t>
            </a:r>
          </a:p>
        </p:txBody>
      </p:sp>
      <p:sp>
        <p:nvSpPr>
          <p:cNvPr id="75782" name="Text Box 88"/>
          <p:cNvSpPr txBox="1">
            <a:spLocks noChangeArrowheads="1"/>
          </p:cNvSpPr>
          <p:nvPr/>
        </p:nvSpPr>
        <p:spPr bwMode="auto">
          <a:xfrm>
            <a:off x="1752600" y="46482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20 kg</a:t>
            </a:r>
          </a:p>
        </p:txBody>
      </p:sp>
      <p:sp>
        <p:nvSpPr>
          <p:cNvPr id="75783" name="Text Box 89"/>
          <p:cNvSpPr txBox="1">
            <a:spLocks noChangeArrowheads="1"/>
          </p:cNvSpPr>
          <p:nvPr/>
        </p:nvSpPr>
        <p:spPr bwMode="auto">
          <a:xfrm>
            <a:off x="1828800" y="426720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0.4</a:t>
            </a:r>
          </a:p>
        </p:txBody>
      </p:sp>
      <p:sp>
        <p:nvSpPr>
          <p:cNvPr id="75784" name="Text Box 90"/>
          <p:cNvSpPr txBox="1">
            <a:spLocks noChangeArrowheads="1"/>
          </p:cNvSpPr>
          <p:nvPr/>
        </p:nvSpPr>
        <p:spPr bwMode="auto">
          <a:xfrm>
            <a:off x="7758113" y="493713"/>
            <a:ext cx="10048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FBD-G</a:t>
            </a:r>
          </a:p>
        </p:txBody>
      </p:sp>
      <p:sp>
        <p:nvSpPr>
          <p:cNvPr id="75785" name="Text Box 91"/>
          <p:cNvSpPr txBox="1">
            <a:spLocks noChangeArrowheads="1"/>
          </p:cNvSpPr>
          <p:nvPr/>
        </p:nvSpPr>
        <p:spPr bwMode="auto">
          <a:xfrm>
            <a:off x="1752600" y="2362200"/>
            <a:ext cx="615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 s</a:t>
            </a:r>
          </a:p>
        </p:txBody>
      </p:sp>
      <p:sp>
        <p:nvSpPr>
          <p:cNvPr id="75786" name="Text Box 94"/>
          <p:cNvSpPr txBox="1">
            <a:spLocks noChangeArrowheads="1"/>
          </p:cNvSpPr>
          <p:nvPr/>
        </p:nvSpPr>
        <p:spPr bwMode="auto">
          <a:xfrm>
            <a:off x="1752600" y="12192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30 m/s</a:t>
            </a:r>
          </a:p>
        </p:txBody>
      </p:sp>
    </p:spTree>
    <p:extLst>
      <p:ext uri="{BB962C8B-B14F-4D97-AF65-F5344CB8AC3E}">
        <p14:creationId xmlns:p14="http://schemas.microsoft.com/office/powerpoint/2010/main" val="24657136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802" name="Group 2"/>
          <p:cNvGrpSpPr>
            <a:grpSpLocks/>
          </p:cNvGrpSpPr>
          <p:nvPr/>
        </p:nvGrpSpPr>
        <p:grpSpPr bwMode="auto">
          <a:xfrm>
            <a:off x="152400" y="212725"/>
            <a:ext cx="1433513" cy="4953000"/>
            <a:chOff x="-2" y="-2"/>
            <a:chExt cx="903" cy="4502"/>
          </a:xfrm>
        </p:grpSpPr>
        <p:grpSp>
          <p:nvGrpSpPr>
            <p:cNvPr id="76849" name="Group 3"/>
            <p:cNvGrpSpPr>
              <a:grpSpLocks/>
            </p:cNvGrpSpPr>
            <p:nvPr/>
          </p:nvGrpSpPr>
          <p:grpSpPr bwMode="auto">
            <a:xfrm>
              <a:off x="0" y="0"/>
              <a:ext cx="899" cy="4498"/>
              <a:chOff x="0" y="0"/>
              <a:chExt cx="899" cy="4498"/>
            </a:xfrm>
          </p:grpSpPr>
          <p:grpSp>
            <p:nvGrpSpPr>
              <p:cNvPr id="76851" name="Group 4"/>
              <p:cNvGrpSpPr>
                <a:grpSpLocks/>
              </p:cNvGrpSpPr>
              <p:nvPr/>
            </p:nvGrpSpPr>
            <p:grpSpPr bwMode="auto">
              <a:xfrm>
                <a:off x="0" y="0"/>
                <a:ext cx="448" cy="346"/>
                <a:chOff x="0" y="0"/>
                <a:chExt cx="448" cy="346"/>
              </a:xfrm>
            </p:grpSpPr>
            <p:sp>
              <p:nvSpPr>
                <p:cNvPr id="76927" name="Rectangle 5"/>
                <p:cNvSpPr>
                  <a:spLocks noChangeArrowheads="1"/>
                </p:cNvSpPr>
                <p:nvPr/>
              </p:nvSpPr>
              <p:spPr bwMode="auto">
                <a:xfrm>
                  <a:off x="43" y="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i</a:t>
                  </a:r>
                  <a:endParaRPr lang="en-US" altLang="en-US" sz="1200">
                    <a:cs typeface="Times New Roman" pitchFamily="18" charset="0"/>
                  </a:endParaRPr>
                </a:p>
                <a:p>
                  <a:pPr algn="ctr">
                    <a:spcBef>
                      <a:spcPct val="0"/>
                    </a:spcBef>
                    <a:buFontTx/>
                    <a:buNone/>
                  </a:pPr>
                  <a:endParaRPr lang="en-US" altLang="en-US" sz="1800"/>
                </a:p>
              </p:txBody>
            </p:sp>
            <p:sp>
              <p:nvSpPr>
                <p:cNvPr id="76928" name="Rectangle 6"/>
                <p:cNvSpPr>
                  <a:spLocks noChangeArrowheads="1"/>
                </p:cNvSpPr>
                <p:nvPr/>
              </p:nvSpPr>
              <p:spPr bwMode="auto">
                <a:xfrm>
                  <a:off x="0" y="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52" name="Group 7"/>
              <p:cNvGrpSpPr>
                <a:grpSpLocks/>
              </p:cNvGrpSpPr>
              <p:nvPr/>
            </p:nvGrpSpPr>
            <p:grpSpPr bwMode="auto">
              <a:xfrm>
                <a:off x="448" y="0"/>
                <a:ext cx="451" cy="346"/>
                <a:chOff x="448" y="0"/>
                <a:chExt cx="451" cy="346"/>
              </a:xfrm>
            </p:grpSpPr>
            <p:sp>
              <p:nvSpPr>
                <p:cNvPr id="76925" name="Rectangle 8"/>
                <p:cNvSpPr>
                  <a:spLocks noChangeArrowheads="1"/>
                </p:cNvSpPr>
                <p:nvPr/>
              </p:nvSpPr>
              <p:spPr bwMode="auto">
                <a:xfrm>
                  <a:off x="491" y="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926" name="Rectangle 9"/>
                <p:cNvSpPr>
                  <a:spLocks noChangeArrowheads="1"/>
                </p:cNvSpPr>
                <p:nvPr/>
              </p:nvSpPr>
              <p:spPr bwMode="auto">
                <a:xfrm>
                  <a:off x="448" y="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53" name="Group 10"/>
              <p:cNvGrpSpPr>
                <a:grpSpLocks/>
              </p:cNvGrpSpPr>
              <p:nvPr/>
            </p:nvGrpSpPr>
            <p:grpSpPr bwMode="auto">
              <a:xfrm>
                <a:off x="0" y="346"/>
                <a:ext cx="448" cy="346"/>
                <a:chOff x="0" y="346"/>
                <a:chExt cx="448" cy="346"/>
              </a:xfrm>
            </p:grpSpPr>
            <p:sp>
              <p:nvSpPr>
                <p:cNvPr id="76923" name="Rectangle 11"/>
                <p:cNvSpPr>
                  <a:spLocks noChangeArrowheads="1"/>
                </p:cNvSpPr>
                <p:nvPr/>
              </p:nvSpPr>
              <p:spPr bwMode="auto">
                <a:xfrm>
                  <a:off x="43" y="34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v</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76924" name="Rectangle 12"/>
                <p:cNvSpPr>
                  <a:spLocks noChangeArrowheads="1"/>
                </p:cNvSpPr>
                <p:nvPr/>
              </p:nvSpPr>
              <p:spPr bwMode="auto">
                <a:xfrm>
                  <a:off x="0" y="34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54" name="Group 13"/>
              <p:cNvGrpSpPr>
                <a:grpSpLocks/>
              </p:cNvGrpSpPr>
              <p:nvPr/>
            </p:nvGrpSpPr>
            <p:grpSpPr bwMode="auto">
              <a:xfrm>
                <a:off x="448" y="346"/>
                <a:ext cx="451" cy="346"/>
                <a:chOff x="448" y="346"/>
                <a:chExt cx="451" cy="346"/>
              </a:xfrm>
            </p:grpSpPr>
            <p:sp>
              <p:nvSpPr>
                <p:cNvPr id="76921" name="Rectangle 14"/>
                <p:cNvSpPr>
                  <a:spLocks noChangeArrowheads="1"/>
                </p:cNvSpPr>
                <p:nvPr/>
              </p:nvSpPr>
              <p:spPr bwMode="auto">
                <a:xfrm>
                  <a:off x="491" y="34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922" name="Rectangle 15"/>
                <p:cNvSpPr>
                  <a:spLocks noChangeArrowheads="1"/>
                </p:cNvSpPr>
                <p:nvPr/>
              </p:nvSpPr>
              <p:spPr bwMode="auto">
                <a:xfrm>
                  <a:off x="448" y="34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55" name="Group 16"/>
              <p:cNvGrpSpPr>
                <a:grpSpLocks/>
              </p:cNvGrpSpPr>
              <p:nvPr/>
            </p:nvGrpSpPr>
            <p:grpSpPr bwMode="auto">
              <a:xfrm>
                <a:off x="0" y="692"/>
                <a:ext cx="448" cy="346"/>
                <a:chOff x="0" y="692"/>
                <a:chExt cx="448" cy="346"/>
              </a:xfrm>
            </p:grpSpPr>
            <p:sp>
              <p:nvSpPr>
                <p:cNvPr id="76919" name="Rectangle 17"/>
                <p:cNvSpPr>
                  <a:spLocks noChangeArrowheads="1"/>
                </p:cNvSpPr>
                <p:nvPr/>
              </p:nvSpPr>
              <p:spPr bwMode="auto">
                <a:xfrm>
                  <a:off x="43" y="69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a</a:t>
                  </a:r>
                </a:p>
                <a:p>
                  <a:pPr algn="ctr">
                    <a:spcBef>
                      <a:spcPct val="0"/>
                    </a:spcBef>
                    <a:buFontTx/>
                    <a:buNone/>
                  </a:pPr>
                  <a:endParaRPr lang="en-US" altLang="en-US" sz="1800"/>
                </a:p>
              </p:txBody>
            </p:sp>
            <p:sp>
              <p:nvSpPr>
                <p:cNvPr id="76920" name="Rectangle 18"/>
                <p:cNvSpPr>
                  <a:spLocks noChangeArrowheads="1"/>
                </p:cNvSpPr>
                <p:nvPr/>
              </p:nvSpPr>
              <p:spPr bwMode="auto">
                <a:xfrm>
                  <a:off x="0" y="69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56" name="Group 19"/>
              <p:cNvGrpSpPr>
                <a:grpSpLocks/>
              </p:cNvGrpSpPr>
              <p:nvPr/>
            </p:nvGrpSpPr>
            <p:grpSpPr bwMode="auto">
              <a:xfrm>
                <a:off x="448" y="692"/>
                <a:ext cx="451" cy="346"/>
                <a:chOff x="448" y="692"/>
                <a:chExt cx="451" cy="346"/>
              </a:xfrm>
            </p:grpSpPr>
            <p:sp>
              <p:nvSpPr>
                <p:cNvPr id="76917" name="Rectangle 20"/>
                <p:cNvSpPr>
                  <a:spLocks noChangeArrowheads="1"/>
                </p:cNvSpPr>
                <p:nvPr/>
              </p:nvSpPr>
              <p:spPr bwMode="auto">
                <a:xfrm>
                  <a:off x="491" y="69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918" name="Rectangle 21"/>
                <p:cNvSpPr>
                  <a:spLocks noChangeArrowheads="1"/>
                </p:cNvSpPr>
                <p:nvPr/>
              </p:nvSpPr>
              <p:spPr bwMode="auto">
                <a:xfrm>
                  <a:off x="448" y="69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57" name="Group 22"/>
              <p:cNvGrpSpPr>
                <a:grpSpLocks/>
              </p:cNvGrpSpPr>
              <p:nvPr/>
            </p:nvGrpSpPr>
            <p:grpSpPr bwMode="auto">
              <a:xfrm>
                <a:off x="0" y="1038"/>
                <a:ext cx="448" cy="346"/>
                <a:chOff x="0" y="1038"/>
                <a:chExt cx="448" cy="346"/>
              </a:xfrm>
            </p:grpSpPr>
            <p:sp>
              <p:nvSpPr>
                <p:cNvPr id="76915" name="Rectangle 23"/>
                <p:cNvSpPr>
                  <a:spLocks noChangeArrowheads="1"/>
                </p:cNvSpPr>
                <p:nvPr/>
              </p:nvSpPr>
              <p:spPr bwMode="auto">
                <a:xfrm>
                  <a:off x="43" y="103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d</a:t>
                  </a:r>
                </a:p>
                <a:p>
                  <a:pPr algn="ctr">
                    <a:spcBef>
                      <a:spcPct val="0"/>
                    </a:spcBef>
                    <a:buFontTx/>
                    <a:buNone/>
                  </a:pPr>
                  <a:endParaRPr lang="en-US" altLang="en-US" sz="1800"/>
                </a:p>
              </p:txBody>
            </p:sp>
            <p:sp>
              <p:nvSpPr>
                <p:cNvPr id="76916" name="Rectangle 24"/>
                <p:cNvSpPr>
                  <a:spLocks noChangeArrowheads="1"/>
                </p:cNvSpPr>
                <p:nvPr/>
              </p:nvSpPr>
              <p:spPr bwMode="auto">
                <a:xfrm>
                  <a:off x="0" y="103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58" name="Group 25"/>
              <p:cNvGrpSpPr>
                <a:grpSpLocks/>
              </p:cNvGrpSpPr>
              <p:nvPr/>
            </p:nvGrpSpPr>
            <p:grpSpPr bwMode="auto">
              <a:xfrm>
                <a:off x="448" y="1038"/>
                <a:ext cx="451" cy="346"/>
                <a:chOff x="448" y="1038"/>
                <a:chExt cx="451" cy="346"/>
              </a:xfrm>
            </p:grpSpPr>
            <p:sp>
              <p:nvSpPr>
                <p:cNvPr id="76913" name="Rectangle 26"/>
                <p:cNvSpPr>
                  <a:spLocks noChangeArrowheads="1"/>
                </p:cNvSpPr>
                <p:nvPr/>
              </p:nvSpPr>
              <p:spPr bwMode="auto">
                <a:xfrm>
                  <a:off x="491" y="103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914" name="Rectangle 27"/>
                <p:cNvSpPr>
                  <a:spLocks noChangeArrowheads="1"/>
                </p:cNvSpPr>
                <p:nvPr/>
              </p:nvSpPr>
              <p:spPr bwMode="auto">
                <a:xfrm>
                  <a:off x="448" y="103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59" name="Group 28"/>
              <p:cNvGrpSpPr>
                <a:grpSpLocks/>
              </p:cNvGrpSpPr>
              <p:nvPr/>
            </p:nvGrpSpPr>
            <p:grpSpPr bwMode="auto">
              <a:xfrm>
                <a:off x="0" y="1384"/>
                <a:ext cx="448" cy="346"/>
                <a:chOff x="0" y="1384"/>
                <a:chExt cx="448" cy="346"/>
              </a:xfrm>
            </p:grpSpPr>
            <p:sp>
              <p:nvSpPr>
                <p:cNvPr id="76911" name="Rectangle 29"/>
                <p:cNvSpPr>
                  <a:spLocks noChangeArrowheads="1"/>
                </p:cNvSpPr>
                <p:nvPr/>
              </p:nvSpPr>
              <p:spPr bwMode="auto">
                <a:xfrm>
                  <a:off x="43" y="138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t</a:t>
                  </a:r>
                </a:p>
                <a:p>
                  <a:pPr algn="ctr">
                    <a:spcBef>
                      <a:spcPct val="0"/>
                    </a:spcBef>
                    <a:buFontTx/>
                    <a:buNone/>
                  </a:pPr>
                  <a:endParaRPr lang="en-US" altLang="en-US" sz="1800"/>
                </a:p>
              </p:txBody>
            </p:sp>
            <p:sp>
              <p:nvSpPr>
                <p:cNvPr id="76912" name="Rectangle 30"/>
                <p:cNvSpPr>
                  <a:spLocks noChangeArrowheads="1"/>
                </p:cNvSpPr>
                <p:nvPr/>
              </p:nvSpPr>
              <p:spPr bwMode="auto">
                <a:xfrm>
                  <a:off x="0" y="138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60" name="Group 31"/>
              <p:cNvGrpSpPr>
                <a:grpSpLocks/>
              </p:cNvGrpSpPr>
              <p:nvPr/>
            </p:nvGrpSpPr>
            <p:grpSpPr bwMode="auto">
              <a:xfrm>
                <a:off x="448" y="1384"/>
                <a:ext cx="451" cy="346"/>
                <a:chOff x="448" y="1384"/>
                <a:chExt cx="451" cy="346"/>
              </a:xfrm>
            </p:grpSpPr>
            <p:sp>
              <p:nvSpPr>
                <p:cNvPr id="76909" name="Rectangle 32"/>
                <p:cNvSpPr>
                  <a:spLocks noChangeArrowheads="1"/>
                </p:cNvSpPr>
                <p:nvPr/>
              </p:nvSpPr>
              <p:spPr bwMode="auto">
                <a:xfrm>
                  <a:off x="491" y="138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910" name="Rectangle 33"/>
                <p:cNvSpPr>
                  <a:spLocks noChangeArrowheads="1"/>
                </p:cNvSpPr>
                <p:nvPr/>
              </p:nvSpPr>
              <p:spPr bwMode="auto">
                <a:xfrm>
                  <a:off x="448" y="138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61" name="Group 34"/>
              <p:cNvGrpSpPr>
                <a:grpSpLocks/>
              </p:cNvGrpSpPr>
              <p:nvPr/>
            </p:nvGrpSpPr>
            <p:grpSpPr bwMode="auto">
              <a:xfrm>
                <a:off x="0" y="1730"/>
                <a:ext cx="448" cy="346"/>
                <a:chOff x="0" y="1730"/>
                <a:chExt cx="448" cy="346"/>
              </a:xfrm>
            </p:grpSpPr>
            <p:sp>
              <p:nvSpPr>
                <p:cNvPr id="76907" name="Rectangle 35"/>
                <p:cNvSpPr>
                  <a:spLocks noChangeArrowheads="1"/>
                </p:cNvSpPr>
                <p:nvPr/>
              </p:nvSpPr>
              <p:spPr bwMode="auto">
                <a:xfrm>
                  <a:off x="43" y="173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w</a:t>
                  </a:r>
                </a:p>
                <a:p>
                  <a:pPr algn="ctr">
                    <a:spcBef>
                      <a:spcPct val="0"/>
                    </a:spcBef>
                    <a:buFontTx/>
                    <a:buNone/>
                  </a:pPr>
                  <a:endParaRPr lang="en-US" altLang="en-US" sz="1800"/>
                </a:p>
              </p:txBody>
            </p:sp>
            <p:sp>
              <p:nvSpPr>
                <p:cNvPr id="76908" name="Rectangle 36"/>
                <p:cNvSpPr>
                  <a:spLocks noChangeArrowheads="1"/>
                </p:cNvSpPr>
                <p:nvPr/>
              </p:nvSpPr>
              <p:spPr bwMode="auto">
                <a:xfrm>
                  <a:off x="0" y="173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62" name="Group 37"/>
              <p:cNvGrpSpPr>
                <a:grpSpLocks/>
              </p:cNvGrpSpPr>
              <p:nvPr/>
            </p:nvGrpSpPr>
            <p:grpSpPr bwMode="auto">
              <a:xfrm>
                <a:off x="448" y="1730"/>
                <a:ext cx="451" cy="346"/>
                <a:chOff x="448" y="1730"/>
                <a:chExt cx="451" cy="346"/>
              </a:xfrm>
            </p:grpSpPr>
            <p:sp>
              <p:nvSpPr>
                <p:cNvPr id="76905" name="Rectangle 38"/>
                <p:cNvSpPr>
                  <a:spLocks noChangeArrowheads="1"/>
                </p:cNvSpPr>
                <p:nvPr/>
              </p:nvSpPr>
              <p:spPr bwMode="auto">
                <a:xfrm>
                  <a:off x="491" y="173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906" name="Rectangle 39"/>
                <p:cNvSpPr>
                  <a:spLocks noChangeArrowheads="1"/>
                </p:cNvSpPr>
                <p:nvPr/>
              </p:nvSpPr>
              <p:spPr bwMode="auto">
                <a:xfrm>
                  <a:off x="448" y="173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63" name="Group 40"/>
              <p:cNvGrpSpPr>
                <a:grpSpLocks/>
              </p:cNvGrpSpPr>
              <p:nvPr/>
            </p:nvGrpSpPr>
            <p:grpSpPr bwMode="auto">
              <a:xfrm>
                <a:off x="0" y="2076"/>
                <a:ext cx="448" cy="346"/>
                <a:chOff x="0" y="2076"/>
                <a:chExt cx="448" cy="346"/>
              </a:xfrm>
            </p:grpSpPr>
            <p:sp>
              <p:nvSpPr>
                <p:cNvPr id="76903" name="Rectangle 41"/>
                <p:cNvSpPr>
                  <a:spLocks noChangeArrowheads="1"/>
                </p:cNvSpPr>
                <p:nvPr/>
              </p:nvSpPr>
              <p:spPr bwMode="auto">
                <a:xfrm>
                  <a:off x="43" y="207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N</a:t>
                  </a:r>
                </a:p>
                <a:p>
                  <a:pPr algn="ctr">
                    <a:spcBef>
                      <a:spcPct val="0"/>
                    </a:spcBef>
                    <a:buFontTx/>
                    <a:buNone/>
                  </a:pPr>
                  <a:endParaRPr lang="en-US" altLang="en-US" sz="1800"/>
                </a:p>
              </p:txBody>
            </p:sp>
            <p:sp>
              <p:nvSpPr>
                <p:cNvPr id="76904" name="Rectangle 42"/>
                <p:cNvSpPr>
                  <a:spLocks noChangeArrowheads="1"/>
                </p:cNvSpPr>
                <p:nvPr/>
              </p:nvSpPr>
              <p:spPr bwMode="auto">
                <a:xfrm>
                  <a:off x="0" y="207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64" name="Group 43"/>
              <p:cNvGrpSpPr>
                <a:grpSpLocks/>
              </p:cNvGrpSpPr>
              <p:nvPr/>
            </p:nvGrpSpPr>
            <p:grpSpPr bwMode="auto">
              <a:xfrm>
                <a:off x="448" y="2076"/>
                <a:ext cx="451" cy="346"/>
                <a:chOff x="448" y="2076"/>
                <a:chExt cx="451" cy="346"/>
              </a:xfrm>
            </p:grpSpPr>
            <p:sp>
              <p:nvSpPr>
                <p:cNvPr id="76901" name="Rectangle 44"/>
                <p:cNvSpPr>
                  <a:spLocks noChangeArrowheads="1"/>
                </p:cNvSpPr>
                <p:nvPr/>
              </p:nvSpPr>
              <p:spPr bwMode="auto">
                <a:xfrm>
                  <a:off x="491" y="207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902" name="Rectangle 45"/>
                <p:cNvSpPr>
                  <a:spLocks noChangeArrowheads="1"/>
                </p:cNvSpPr>
                <p:nvPr/>
              </p:nvSpPr>
              <p:spPr bwMode="auto">
                <a:xfrm>
                  <a:off x="448" y="207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65" name="Group 46"/>
              <p:cNvGrpSpPr>
                <a:grpSpLocks/>
              </p:cNvGrpSpPr>
              <p:nvPr/>
            </p:nvGrpSpPr>
            <p:grpSpPr bwMode="auto">
              <a:xfrm>
                <a:off x="0" y="2422"/>
                <a:ext cx="448" cy="346"/>
                <a:chOff x="0" y="2422"/>
                <a:chExt cx="448" cy="346"/>
              </a:xfrm>
            </p:grpSpPr>
            <p:sp>
              <p:nvSpPr>
                <p:cNvPr id="76899" name="Rectangle 47"/>
                <p:cNvSpPr>
                  <a:spLocks noChangeArrowheads="1"/>
                </p:cNvSpPr>
                <p:nvPr/>
              </p:nvSpPr>
              <p:spPr bwMode="auto">
                <a:xfrm>
                  <a:off x="43" y="242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A</a:t>
                  </a:r>
                  <a:endParaRPr lang="en-US" altLang="en-US" sz="1200">
                    <a:cs typeface="Times New Roman" pitchFamily="18" charset="0"/>
                  </a:endParaRPr>
                </a:p>
                <a:p>
                  <a:pPr algn="ctr">
                    <a:spcBef>
                      <a:spcPct val="0"/>
                    </a:spcBef>
                    <a:buFontTx/>
                    <a:buNone/>
                  </a:pPr>
                  <a:endParaRPr lang="en-US" altLang="en-US" sz="1800"/>
                </a:p>
              </p:txBody>
            </p:sp>
            <p:sp>
              <p:nvSpPr>
                <p:cNvPr id="76900" name="Rectangle 48"/>
                <p:cNvSpPr>
                  <a:spLocks noChangeArrowheads="1"/>
                </p:cNvSpPr>
                <p:nvPr/>
              </p:nvSpPr>
              <p:spPr bwMode="auto">
                <a:xfrm>
                  <a:off x="0" y="242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66" name="Group 49"/>
              <p:cNvGrpSpPr>
                <a:grpSpLocks/>
              </p:cNvGrpSpPr>
              <p:nvPr/>
            </p:nvGrpSpPr>
            <p:grpSpPr bwMode="auto">
              <a:xfrm>
                <a:off x="448" y="2422"/>
                <a:ext cx="451" cy="346"/>
                <a:chOff x="448" y="2422"/>
                <a:chExt cx="451" cy="346"/>
              </a:xfrm>
            </p:grpSpPr>
            <p:sp>
              <p:nvSpPr>
                <p:cNvPr id="76897" name="Rectangle 50"/>
                <p:cNvSpPr>
                  <a:spLocks noChangeArrowheads="1"/>
                </p:cNvSpPr>
                <p:nvPr/>
              </p:nvSpPr>
              <p:spPr bwMode="auto">
                <a:xfrm>
                  <a:off x="491" y="242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898" name="Rectangle 51"/>
                <p:cNvSpPr>
                  <a:spLocks noChangeArrowheads="1"/>
                </p:cNvSpPr>
                <p:nvPr/>
              </p:nvSpPr>
              <p:spPr bwMode="auto">
                <a:xfrm>
                  <a:off x="448" y="242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67" name="Group 52"/>
              <p:cNvGrpSpPr>
                <a:grpSpLocks/>
              </p:cNvGrpSpPr>
              <p:nvPr/>
            </p:nvGrpSpPr>
            <p:grpSpPr bwMode="auto">
              <a:xfrm>
                <a:off x="0" y="2768"/>
                <a:ext cx="448" cy="346"/>
                <a:chOff x="0" y="2768"/>
                <a:chExt cx="448" cy="346"/>
              </a:xfrm>
            </p:grpSpPr>
            <p:sp>
              <p:nvSpPr>
                <p:cNvPr id="76895" name="Rectangle 53"/>
                <p:cNvSpPr>
                  <a:spLocks noChangeArrowheads="1"/>
                </p:cNvSpPr>
                <p:nvPr/>
              </p:nvSpPr>
              <p:spPr bwMode="auto">
                <a:xfrm>
                  <a:off x="43" y="2768"/>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F</a:t>
                  </a:r>
                  <a:r>
                    <a:rPr lang="en-US" altLang="en-US" sz="1200" baseline="-30000">
                      <a:cs typeface="Times New Roman" pitchFamily="18" charset="0"/>
                    </a:rPr>
                    <a:t>f</a:t>
                  </a:r>
                  <a:endParaRPr lang="en-US" altLang="en-US" sz="1200">
                    <a:cs typeface="Times New Roman" pitchFamily="18" charset="0"/>
                  </a:endParaRPr>
                </a:p>
                <a:p>
                  <a:pPr algn="ctr">
                    <a:spcBef>
                      <a:spcPct val="0"/>
                    </a:spcBef>
                    <a:buFontTx/>
                    <a:buNone/>
                  </a:pPr>
                  <a:endParaRPr lang="en-US" altLang="en-US" sz="1800"/>
                </a:p>
              </p:txBody>
            </p:sp>
            <p:sp>
              <p:nvSpPr>
                <p:cNvPr id="76896" name="Rectangle 54"/>
                <p:cNvSpPr>
                  <a:spLocks noChangeArrowheads="1"/>
                </p:cNvSpPr>
                <p:nvPr/>
              </p:nvSpPr>
              <p:spPr bwMode="auto">
                <a:xfrm>
                  <a:off x="0" y="2768"/>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68" name="Group 55"/>
              <p:cNvGrpSpPr>
                <a:grpSpLocks/>
              </p:cNvGrpSpPr>
              <p:nvPr/>
            </p:nvGrpSpPr>
            <p:grpSpPr bwMode="auto">
              <a:xfrm>
                <a:off x="448" y="2768"/>
                <a:ext cx="451" cy="346"/>
                <a:chOff x="448" y="2768"/>
                <a:chExt cx="451" cy="346"/>
              </a:xfrm>
            </p:grpSpPr>
            <p:sp>
              <p:nvSpPr>
                <p:cNvPr id="76893" name="Rectangle 56"/>
                <p:cNvSpPr>
                  <a:spLocks noChangeArrowheads="1"/>
                </p:cNvSpPr>
                <p:nvPr/>
              </p:nvSpPr>
              <p:spPr bwMode="auto">
                <a:xfrm>
                  <a:off x="491" y="2768"/>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894" name="Rectangle 57"/>
                <p:cNvSpPr>
                  <a:spLocks noChangeArrowheads="1"/>
                </p:cNvSpPr>
                <p:nvPr/>
              </p:nvSpPr>
              <p:spPr bwMode="auto">
                <a:xfrm>
                  <a:off x="448" y="2768"/>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69" name="Group 58"/>
              <p:cNvGrpSpPr>
                <a:grpSpLocks/>
              </p:cNvGrpSpPr>
              <p:nvPr/>
            </p:nvGrpSpPr>
            <p:grpSpPr bwMode="auto">
              <a:xfrm>
                <a:off x="0" y="3114"/>
                <a:ext cx="448" cy="346"/>
                <a:chOff x="0" y="3114"/>
                <a:chExt cx="448" cy="346"/>
              </a:xfrm>
            </p:grpSpPr>
            <p:sp>
              <p:nvSpPr>
                <p:cNvPr id="76891" name="Rectangle 59"/>
                <p:cNvSpPr>
                  <a:spLocks noChangeArrowheads="1"/>
                </p:cNvSpPr>
                <p:nvPr/>
              </p:nvSpPr>
              <p:spPr bwMode="auto">
                <a:xfrm>
                  <a:off x="43" y="3114"/>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µ</a:t>
                  </a:r>
                </a:p>
                <a:p>
                  <a:pPr algn="ctr">
                    <a:spcBef>
                      <a:spcPct val="0"/>
                    </a:spcBef>
                    <a:buFontTx/>
                    <a:buNone/>
                  </a:pPr>
                  <a:endParaRPr lang="en-US" altLang="en-US" sz="1800"/>
                </a:p>
              </p:txBody>
            </p:sp>
            <p:sp>
              <p:nvSpPr>
                <p:cNvPr id="76892" name="Rectangle 60"/>
                <p:cNvSpPr>
                  <a:spLocks noChangeArrowheads="1"/>
                </p:cNvSpPr>
                <p:nvPr/>
              </p:nvSpPr>
              <p:spPr bwMode="auto">
                <a:xfrm>
                  <a:off x="0" y="3114"/>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70" name="Group 61"/>
              <p:cNvGrpSpPr>
                <a:grpSpLocks/>
              </p:cNvGrpSpPr>
              <p:nvPr/>
            </p:nvGrpSpPr>
            <p:grpSpPr bwMode="auto">
              <a:xfrm>
                <a:off x="448" y="3114"/>
                <a:ext cx="451" cy="346"/>
                <a:chOff x="448" y="3114"/>
                <a:chExt cx="451" cy="346"/>
              </a:xfrm>
            </p:grpSpPr>
            <p:sp>
              <p:nvSpPr>
                <p:cNvPr id="76889" name="Rectangle 62"/>
                <p:cNvSpPr>
                  <a:spLocks noChangeArrowheads="1"/>
                </p:cNvSpPr>
                <p:nvPr/>
              </p:nvSpPr>
              <p:spPr bwMode="auto">
                <a:xfrm>
                  <a:off x="491" y="3114"/>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890" name="Rectangle 63"/>
                <p:cNvSpPr>
                  <a:spLocks noChangeArrowheads="1"/>
                </p:cNvSpPr>
                <p:nvPr/>
              </p:nvSpPr>
              <p:spPr bwMode="auto">
                <a:xfrm>
                  <a:off x="448" y="3114"/>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71" name="Group 64"/>
              <p:cNvGrpSpPr>
                <a:grpSpLocks/>
              </p:cNvGrpSpPr>
              <p:nvPr/>
            </p:nvGrpSpPr>
            <p:grpSpPr bwMode="auto">
              <a:xfrm>
                <a:off x="0" y="3460"/>
                <a:ext cx="448" cy="346"/>
                <a:chOff x="0" y="3460"/>
                <a:chExt cx="448" cy="346"/>
              </a:xfrm>
            </p:grpSpPr>
            <p:sp>
              <p:nvSpPr>
                <p:cNvPr id="76887" name="Rectangle 65"/>
                <p:cNvSpPr>
                  <a:spLocks noChangeArrowheads="1"/>
                </p:cNvSpPr>
                <p:nvPr/>
              </p:nvSpPr>
              <p:spPr bwMode="auto">
                <a:xfrm>
                  <a:off x="43" y="3460"/>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m</a:t>
                  </a:r>
                </a:p>
                <a:p>
                  <a:pPr algn="ctr">
                    <a:spcBef>
                      <a:spcPct val="0"/>
                    </a:spcBef>
                    <a:buFontTx/>
                    <a:buNone/>
                  </a:pPr>
                  <a:endParaRPr lang="en-US" altLang="en-US" sz="1800"/>
                </a:p>
              </p:txBody>
            </p:sp>
            <p:sp>
              <p:nvSpPr>
                <p:cNvPr id="76888" name="Rectangle 66"/>
                <p:cNvSpPr>
                  <a:spLocks noChangeArrowheads="1"/>
                </p:cNvSpPr>
                <p:nvPr/>
              </p:nvSpPr>
              <p:spPr bwMode="auto">
                <a:xfrm>
                  <a:off x="0" y="3460"/>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72" name="Group 67"/>
              <p:cNvGrpSpPr>
                <a:grpSpLocks/>
              </p:cNvGrpSpPr>
              <p:nvPr/>
            </p:nvGrpSpPr>
            <p:grpSpPr bwMode="auto">
              <a:xfrm>
                <a:off x="448" y="3460"/>
                <a:ext cx="451" cy="346"/>
                <a:chOff x="448" y="3460"/>
                <a:chExt cx="451" cy="346"/>
              </a:xfrm>
            </p:grpSpPr>
            <p:sp>
              <p:nvSpPr>
                <p:cNvPr id="76885" name="Rectangle 68"/>
                <p:cNvSpPr>
                  <a:spLocks noChangeArrowheads="1"/>
                </p:cNvSpPr>
                <p:nvPr/>
              </p:nvSpPr>
              <p:spPr bwMode="auto">
                <a:xfrm>
                  <a:off x="491" y="3460"/>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886" name="Rectangle 69"/>
                <p:cNvSpPr>
                  <a:spLocks noChangeArrowheads="1"/>
                </p:cNvSpPr>
                <p:nvPr/>
              </p:nvSpPr>
              <p:spPr bwMode="auto">
                <a:xfrm>
                  <a:off x="448" y="3460"/>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73" name="Group 70"/>
              <p:cNvGrpSpPr>
                <a:grpSpLocks/>
              </p:cNvGrpSpPr>
              <p:nvPr/>
            </p:nvGrpSpPr>
            <p:grpSpPr bwMode="auto">
              <a:xfrm>
                <a:off x="0" y="3806"/>
                <a:ext cx="448" cy="346"/>
                <a:chOff x="0" y="3806"/>
                <a:chExt cx="448" cy="346"/>
              </a:xfrm>
            </p:grpSpPr>
            <p:sp>
              <p:nvSpPr>
                <p:cNvPr id="76883" name="Rectangle 71"/>
                <p:cNvSpPr>
                  <a:spLocks noChangeArrowheads="1"/>
                </p:cNvSpPr>
                <p:nvPr/>
              </p:nvSpPr>
              <p:spPr bwMode="auto">
                <a:xfrm>
                  <a:off x="43" y="3806"/>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ΣFx</a:t>
                  </a:r>
                </a:p>
                <a:p>
                  <a:pPr algn="ctr">
                    <a:spcBef>
                      <a:spcPct val="0"/>
                    </a:spcBef>
                    <a:buFontTx/>
                    <a:buNone/>
                  </a:pPr>
                  <a:endParaRPr lang="en-US" altLang="en-US" sz="1800"/>
                </a:p>
              </p:txBody>
            </p:sp>
            <p:sp>
              <p:nvSpPr>
                <p:cNvPr id="76884" name="Rectangle 72"/>
                <p:cNvSpPr>
                  <a:spLocks noChangeArrowheads="1"/>
                </p:cNvSpPr>
                <p:nvPr/>
              </p:nvSpPr>
              <p:spPr bwMode="auto">
                <a:xfrm>
                  <a:off x="0" y="3806"/>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74" name="Group 73"/>
              <p:cNvGrpSpPr>
                <a:grpSpLocks/>
              </p:cNvGrpSpPr>
              <p:nvPr/>
            </p:nvGrpSpPr>
            <p:grpSpPr bwMode="auto">
              <a:xfrm>
                <a:off x="448" y="3806"/>
                <a:ext cx="451" cy="346"/>
                <a:chOff x="448" y="3806"/>
                <a:chExt cx="451" cy="346"/>
              </a:xfrm>
            </p:grpSpPr>
            <p:sp>
              <p:nvSpPr>
                <p:cNvPr id="76881" name="Rectangle 74"/>
                <p:cNvSpPr>
                  <a:spLocks noChangeArrowheads="1"/>
                </p:cNvSpPr>
                <p:nvPr/>
              </p:nvSpPr>
              <p:spPr bwMode="auto">
                <a:xfrm>
                  <a:off x="491" y="3806"/>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882" name="Rectangle 75"/>
                <p:cNvSpPr>
                  <a:spLocks noChangeArrowheads="1"/>
                </p:cNvSpPr>
                <p:nvPr/>
              </p:nvSpPr>
              <p:spPr bwMode="auto">
                <a:xfrm>
                  <a:off x="448" y="3806"/>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75" name="Group 76"/>
              <p:cNvGrpSpPr>
                <a:grpSpLocks/>
              </p:cNvGrpSpPr>
              <p:nvPr/>
            </p:nvGrpSpPr>
            <p:grpSpPr bwMode="auto">
              <a:xfrm>
                <a:off x="0" y="4152"/>
                <a:ext cx="448" cy="346"/>
                <a:chOff x="0" y="4152"/>
                <a:chExt cx="448" cy="346"/>
              </a:xfrm>
            </p:grpSpPr>
            <p:sp>
              <p:nvSpPr>
                <p:cNvPr id="76879" name="Rectangle 77"/>
                <p:cNvSpPr>
                  <a:spLocks noChangeArrowheads="1"/>
                </p:cNvSpPr>
                <p:nvPr/>
              </p:nvSpPr>
              <p:spPr bwMode="auto">
                <a:xfrm>
                  <a:off x="43" y="4152"/>
                  <a:ext cx="362"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a:cs typeface="Times New Roman" pitchFamily="18" charset="0"/>
                    </a:rPr>
                    <a:t>ΣFy</a:t>
                  </a:r>
                </a:p>
                <a:p>
                  <a:pPr algn="ctr">
                    <a:spcBef>
                      <a:spcPct val="0"/>
                    </a:spcBef>
                    <a:buFontTx/>
                    <a:buNone/>
                  </a:pPr>
                  <a:endParaRPr lang="en-US" altLang="en-US" sz="1800"/>
                </a:p>
              </p:txBody>
            </p:sp>
            <p:sp>
              <p:nvSpPr>
                <p:cNvPr id="76880" name="Rectangle 78"/>
                <p:cNvSpPr>
                  <a:spLocks noChangeArrowheads="1"/>
                </p:cNvSpPr>
                <p:nvPr/>
              </p:nvSpPr>
              <p:spPr bwMode="auto">
                <a:xfrm>
                  <a:off x="0" y="4152"/>
                  <a:ext cx="448"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nvGrpSpPr>
              <p:cNvPr id="76876" name="Group 79"/>
              <p:cNvGrpSpPr>
                <a:grpSpLocks/>
              </p:cNvGrpSpPr>
              <p:nvPr/>
            </p:nvGrpSpPr>
            <p:grpSpPr bwMode="auto">
              <a:xfrm>
                <a:off x="448" y="4152"/>
                <a:ext cx="451" cy="346"/>
                <a:chOff x="448" y="4152"/>
                <a:chExt cx="451" cy="346"/>
              </a:xfrm>
            </p:grpSpPr>
            <p:sp>
              <p:nvSpPr>
                <p:cNvPr id="76877" name="Rectangle 80"/>
                <p:cNvSpPr>
                  <a:spLocks noChangeArrowheads="1"/>
                </p:cNvSpPr>
                <p:nvPr/>
              </p:nvSpPr>
              <p:spPr bwMode="auto">
                <a:xfrm>
                  <a:off x="491" y="4152"/>
                  <a:ext cx="365" cy="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cs typeface="Times New Roman" pitchFamily="18" charset="0"/>
                    </a:rPr>
                    <a:t> </a:t>
                  </a:r>
                </a:p>
                <a:p>
                  <a:pPr>
                    <a:spcBef>
                      <a:spcPct val="0"/>
                    </a:spcBef>
                    <a:buFontTx/>
                    <a:buNone/>
                  </a:pPr>
                  <a:endParaRPr lang="en-US" altLang="en-US" sz="1800"/>
                </a:p>
              </p:txBody>
            </p:sp>
            <p:sp>
              <p:nvSpPr>
                <p:cNvPr id="76878" name="Rectangle 81"/>
                <p:cNvSpPr>
                  <a:spLocks noChangeArrowheads="1"/>
                </p:cNvSpPr>
                <p:nvPr/>
              </p:nvSpPr>
              <p:spPr bwMode="auto">
                <a:xfrm>
                  <a:off x="448" y="4152"/>
                  <a:ext cx="451" cy="3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grpSp>
        <p:sp>
          <p:nvSpPr>
            <p:cNvPr id="76850" name="Rectangle 82"/>
            <p:cNvSpPr>
              <a:spLocks noChangeArrowheads="1"/>
            </p:cNvSpPr>
            <p:nvPr/>
          </p:nvSpPr>
          <p:spPr bwMode="auto">
            <a:xfrm>
              <a:off x="-2" y="-2"/>
              <a:ext cx="903" cy="4502"/>
            </a:xfrm>
            <a:prstGeom prst="rect">
              <a:avLst/>
            </a:prstGeom>
            <a:noFill/>
            <a:ln w="793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grpSp>
      <p:sp>
        <p:nvSpPr>
          <p:cNvPr id="76803" name="Rectangle 83"/>
          <p:cNvSpPr>
            <a:spLocks noChangeArrowheads="1"/>
          </p:cNvSpPr>
          <p:nvPr/>
        </p:nvSpPr>
        <p:spPr bwMode="auto">
          <a:xfrm>
            <a:off x="5029200" y="1295400"/>
            <a:ext cx="1828800" cy="914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76804" name="Line 84"/>
          <p:cNvSpPr>
            <a:spLocks noChangeShapeType="1"/>
          </p:cNvSpPr>
          <p:nvPr/>
        </p:nvSpPr>
        <p:spPr bwMode="auto">
          <a:xfrm>
            <a:off x="4343400" y="2209800"/>
            <a:ext cx="3276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05" name="Text Box 85"/>
          <p:cNvSpPr txBox="1">
            <a:spLocks noChangeArrowheads="1"/>
          </p:cNvSpPr>
          <p:nvPr/>
        </p:nvSpPr>
        <p:spPr bwMode="auto">
          <a:xfrm>
            <a:off x="838200" y="2286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30 m/s</a:t>
            </a:r>
          </a:p>
        </p:txBody>
      </p:sp>
      <p:sp>
        <p:nvSpPr>
          <p:cNvPr id="76806" name="Text Box 86"/>
          <p:cNvSpPr txBox="1">
            <a:spLocks noChangeArrowheads="1"/>
          </p:cNvSpPr>
          <p:nvPr/>
        </p:nvSpPr>
        <p:spPr bwMode="auto">
          <a:xfrm>
            <a:off x="838200" y="40386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100 kg</a:t>
            </a:r>
          </a:p>
        </p:txBody>
      </p:sp>
      <p:sp>
        <p:nvSpPr>
          <p:cNvPr id="76807" name="Text Box 87"/>
          <p:cNvSpPr txBox="1">
            <a:spLocks noChangeArrowheads="1"/>
          </p:cNvSpPr>
          <p:nvPr/>
        </p:nvSpPr>
        <p:spPr bwMode="auto">
          <a:xfrm>
            <a:off x="914400" y="365760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0.4</a:t>
            </a:r>
          </a:p>
        </p:txBody>
      </p:sp>
      <p:sp>
        <p:nvSpPr>
          <p:cNvPr id="76808" name="Text Box 88"/>
          <p:cNvSpPr txBox="1">
            <a:spLocks noChangeArrowheads="1"/>
          </p:cNvSpPr>
          <p:nvPr/>
        </p:nvSpPr>
        <p:spPr bwMode="auto">
          <a:xfrm>
            <a:off x="6858000" y="230188"/>
            <a:ext cx="1905000"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HORIZONTAL FBD QUIZ</a:t>
            </a:r>
          </a:p>
        </p:txBody>
      </p:sp>
      <p:sp>
        <p:nvSpPr>
          <p:cNvPr id="76809" name="Text Box 89"/>
          <p:cNvSpPr txBox="1">
            <a:spLocks noChangeArrowheads="1"/>
          </p:cNvSpPr>
          <p:nvPr/>
        </p:nvSpPr>
        <p:spPr bwMode="auto">
          <a:xfrm>
            <a:off x="838200" y="1752600"/>
            <a:ext cx="615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10 s</a:t>
            </a:r>
          </a:p>
        </p:txBody>
      </p:sp>
      <p:sp>
        <p:nvSpPr>
          <p:cNvPr id="76810" name="Text Box 90"/>
          <p:cNvSpPr txBox="1">
            <a:spLocks noChangeArrowheads="1"/>
          </p:cNvSpPr>
          <p:nvPr/>
        </p:nvSpPr>
        <p:spPr bwMode="auto">
          <a:xfrm>
            <a:off x="838200" y="609600"/>
            <a:ext cx="869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60 m/s</a:t>
            </a:r>
          </a:p>
        </p:txBody>
      </p:sp>
      <p:cxnSp>
        <p:nvCxnSpPr>
          <p:cNvPr id="3" name="Straight Arrow Connector 2"/>
          <p:cNvCxnSpPr/>
          <p:nvPr/>
        </p:nvCxnSpPr>
        <p:spPr>
          <a:xfrm>
            <a:off x="5943600" y="1765300"/>
            <a:ext cx="0" cy="1295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Oval 3"/>
          <p:cNvSpPr>
            <a:spLocks noChangeAspect="1"/>
          </p:cNvSpPr>
          <p:nvPr/>
        </p:nvSpPr>
        <p:spPr>
          <a:xfrm>
            <a:off x="5907088" y="1663700"/>
            <a:ext cx="92075" cy="9207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0000"/>
              </a:solidFill>
            </a:endParaRPr>
          </a:p>
        </p:txBody>
      </p:sp>
      <p:cxnSp>
        <p:nvCxnSpPr>
          <p:cNvPr id="6" name="Straight Arrow Connector 5"/>
          <p:cNvCxnSpPr>
            <a:stCxn id="4" idx="0"/>
          </p:cNvCxnSpPr>
          <p:nvPr/>
        </p:nvCxnSpPr>
        <p:spPr>
          <a:xfrm flipH="1" flipV="1">
            <a:off x="5943600" y="457200"/>
            <a:ext cx="9525" cy="12065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5999163" y="2743200"/>
            <a:ext cx="3508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p>
        </p:txBody>
      </p:sp>
      <p:sp>
        <p:nvSpPr>
          <p:cNvPr id="8" name="TextBox 7"/>
          <p:cNvSpPr txBox="1">
            <a:spLocks noChangeArrowheads="1"/>
          </p:cNvSpPr>
          <p:nvPr/>
        </p:nvSpPr>
        <p:spPr bwMode="auto">
          <a:xfrm>
            <a:off x="5964238" y="381000"/>
            <a:ext cx="4365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N</a:t>
            </a:r>
          </a:p>
        </p:txBody>
      </p:sp>
      <p:cxnSp>
        <p:nvCxnSpPr>
          <p:cNvPr id="10" name="Straight Arrow Connector 9"/>
          <p:cNvCxnSpPr>
            <a:stCxn id="4" idx="6"/>
          </p:cNvCxnSpPr>
          <p:nvPr/>
        </p:nvCxnSpPr>
        <p:spPr>
          <a:xfrm>
            <a:off x="5999163" y="1709738"/>
            <a:ext cx="782637"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a:spLocks noChangeArrowheads="1"/>
          </p:cNvSpPr>
          <p:nvPr/>
        </p:nvSpPr>
        <p:spPr bwMode="auto">
          <a:xfrm>
            <a:off x="6705600" y="1524000"/>
            <a:ext cx="415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A</a:t>
            </a:r>
          </a:p>
        </p:txBody>
      </p:sp>
      <p:cxnSp>
        <p:nvCxnSpPr>
          <p:cNvPr id="15" name="Straight Arrow Connector 14"/>
          <p:cNvCxnSpPr>
            <a:stCxn id="4" idx="2"/>
          </p:cNvCxnSpPr>
          <p:nvPr/>
        </p:nvCxnSpPr>
        <p:spPr>
          <a:xfrm flipH="1" flipV="1">
            <a:off x="5410200" y="1708150"/>
            <a:ext cx="496888"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5" name="TextBox 104"/>
          <p:cNvSpPr txBox="1">
            <a:spLocks noChangeArrowheads="1"/>
          </p:cNvSpPr>
          <p:nvPr/>
        </p:nvSpPr>
        <p:spPr bwMode="auto">
          <a:xfrm>
            <a:off x="5118100" y="1524000"/>
            <a:ext cx="368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a:t>
            </a:r>
          </a:p>
        </p:txBody>
      </p:sp>
      <p:sp>
        <p:nvSpPr>
          <p:cNvPr id="16" name="TextBox 15"/>
          <p:cNvSpPr txBox="1">
            <a:spLocks noChangeArrowheads="1"/>
          </p:cNvSpPr>
          <p:nvPr/>
        </p:nvSpPr>
        <p:spPr bwMode="auto">
          <a:xfrm>
            <a:off x="1905000" y="304800"/>
            <a:ext cx="9350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 = mg</a:t>
            </a:r>
          </a:p>
        </p:txBody>
      </p:sp>
      <p:sp>
        <p:nvSpPr>
          <p:cNvPr id="107" name="Text Box 16"/>
          <p:cNvSpPr txBox="1">
            <a:spLocks noChangeArrowheads="1"/>
          </p:cNvSpPr>
          <p:nvPr/>
        </p:nvSpPr>
        <p:spPr bwMode="auto">
          <a:xfrm>
            <a:off x="1676400" y="1371600"/>
            <a:ext cx="28194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sz="1800" dirty="0" err="1" smtClean="0">
                <a:solidFill>
                  <a:schemeClr val="accent2">
                    <a:lumMod val="60000"/>
                    <a:lumOff val="40000"/>
                  </a:schemeClr>
                </a:solidFill>
                <a:cs typeface="Arial" charset="0"/>
              </a:rPr>
              <a:t>ΣF</a:t>
            </a:r>
            <a:r>
              <a:rPr lang="en-US" altLang="en-US" sz="1800" baseline="-25000" dirty="0" err="1" smtClean="0">
                <a:solidFill>
                  <a:schemeClr val="accent2">
                    <a:lumMod val="60000"/>
                    <a:lumOff val="40000"/>
                  </a:schemeClr>
                </a:solidFill>
                <a:cs typeface="Arial" charset="0"/>
              </a:rPr>
              <a:t>y</a:t>
            </a:r>
            <a:r>
              <a:rPr lang="en-US" altLang="en-US" sz="1800" dirty="0" smtClean="0">
                <a:solidFill>
                  <a:schemeClr val="accent2">
                    <a:lumMod val="60000"/>
                    <a:lumOff val="40000"/>
                  </a:schemeClr>
                </a:solidFill>
                <a:cs typeface="Arial" charset="0"/>
              </a:rPr>
              <a:t> = 0= </a:t>
            </a:r>
            <a:r>
              <a:rPr lang="en-US" altLang="en-US" sz="1800" dirty="0" smtClean="0">
                <a:solidFill>
                  <a:schemeClr val="accent2">
                    <a:lumMod val="60000"/>
                    <a:lumOff val="40000"/>
                  </a:schemeClr>
                </a:solidFill>
              </a:rPr>
              <a:t>equilibrium</a:t>
            </a:r>
            <a:endParaRPr lang="en-US" altLang="en-US" sz="1800" dirty="0" smtClean="0">
              <a:solidFill>
                <a:schemeClr val="accent2">
                  <a:lumMod val="60000"/>
                  <a:lumOff val="40000"/>
                </a:schemeClr>
              </a:solidFill>
              <a:cs typeface="Arial" charset="0"/>
            </a:endParaRPr>
          </a:p>
        </p:txBody>
      </p:sp>
      <p:sp>
        <p:nvSpPr>
          <p:cNvPr id="108" name="Text Box 17"/>
          <p:cNvSpPr txBox="1">
            <a:spLocks noChangeArrowheads="1"/>
          </p:cNvSpPr>
          <p:nvPr/>
        </p:nvSpPr>
        <p:spPr bwMode="auto">
          <a:xfrm>
            <a:off x="1676400" y="1741488"/>
            <a:ext cx="13462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sz="1800" dirty="0" err="1" smtClean="0">
                <a:solidFill>
                  <a:schemeClr val="accent2">
                    <a:lumMod val="60000"/>
                    <a:lumOff val="40000"/>
                  </a:schemeClr>
                </a:solidFill>
                <a:cs typeface="Arial" charset="0"/>
              </a:rPr>
              <a:t>ΣF</a:t>
            </a:r>
            <a:r>
              <a:rPr lang="en-US" altLang="en-US" sz="1800" baseline="-25000" dirty="0" err="1" smtClean="0">
                <a:solidFill>
                  <a:schemeClr val="accent2">
                    <a:lumMod val="60000"/>
                    <a:lumOff val="40000"/>
                  </a:schemeClr>
                </a:solidFill>
                <a:cs typeface="Arial" charset="0"/>
              </a:rPr>
              <a:t>y</a:t>
            </a:r>
            <a:r>
              <a:rPr lang="en-US" altLang="en-US" sz="1800" dirty="0" smtClean="0">
                <a:solidFill>
                  <a:schemeClr val="accent2">
                    <a:lumMod val="60000"/>
                    <a:lumOff val="40000"/>
                  </a:schemeClr>
                </a:solidFill>
                <a:cs typeface="Arial" charset="0"/>
              </a:rPr>
              <a:t>= F</a:t>
            </a:r>
            <a:r>
              <a:rPr lang="en-US" altLang="en-US" sz="1800" baseline="-25000" dirty="0" smtClean="0">
                <a:solidFill>
                  <a:schemeClr val="accent2">
                    <a:lumMod val="60000"/>
                    <a:lumOff val="40000"/>
                  </a:schemeClr>
                </a:solidFill>
                <a:cs typeface="Arial" charset="0"/>
              </a:rPr>
              <a:t>N </a:t>
            </a:r>
            <a:r>
              <a:rPr lang="en-US" altLang="en-US" sz="1800" dirty="0" smtClean="0">
                <a:solidFill>
                  <a:schemeClr val="accent2">
                    <a:lumMod val="60000"/>
                    <a:lumOff val="40000"/>
                  </a:schemeClr>
                </a:solidFill>
                <a:cs typeface="Arial" charset="0"/>
              </a:rPr>
              <a:t>- w</a:t>
            </a:r>
            <a:endParaRPr lang="en-US" altLang="en-US" sz="1800" baseline="-25000" dirty="0" smtClean="0">
              <a:solidFill>
                <a:schemeClr val="accent2">
                  <a:lumMod val="60000"/>
                  <a:lumOff val="40000"/>
                </a:schemeClr>
              </a:solidFill>
              <a:cs typeface="Arial" charset="0"/>
            </a:endParaRPr>
          </a:p>
        </p:txBody>
      </p:sp>
      <p:sp>
        <p:nvSpPr>
          <p:cNvPr id="109" name="Text Box 21"/>
          <p:cNvSpPr txBox="1">
            <a:spLocks noChangeArrowheads="1"/>
          </p:cNvSpPr>
          <p:nvPr/>
        </p:nvSpPr>
        <p:spPr bwMode="auto">
          <a:xfrm>
            <a:off x="1676400" y="2198688"/>
            <a:ext cx="117792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sz="1800" dirty="0" smtClean="0">
                <a:solidFill>
                  <a:schemeClr val="accent2">
                    <a:lumMod val="60000"/>
                    <a:lumOff val="40000"/>
                  </a:schemeClr>
                </a:solidFill>
                <a:cs typeface="Arial" charset="0"/>
              </a:rPr>
              <a:t>0 = F</a:t>
            </a:r>
            <a:r>
              <a:rPr lang="en-US" altLang="en-US" sz="1800" baseline="-25000" dirty="0" smtClean="0">
                <a:solidFill>
                  <a:schemeClr val="accent2">
                    <a:lumMod val="60000"/>
                    <a:lumOff val="40000"/>
                  </a:schemeClr>
                </a:solidFill>
                <a:cs typeface="Arial" charset="0"/>
              </a:rPr>
              <a:t>N </a:t>
            </a:r>
            <a:r>
              <a:rPr lang="en-US" altLang="en-US" sz="1800" dirty="0" smtClean="0">
                <a:solidFill>
                  <a:schemeClr val="accent2">
                    <a:lumMod val="60000"/>
                    <a:lumOff val="40000"/>
                  </a:schemeClr>
                </a:solidFill>
                <a:cs typeface="Arial" charset="0"/>
              </a:rPr>
              <a:t>- w</a:t>
            </a:r>
            <a:endParaRPr lang="en-US" altLang="en-US" sz="1800" baseline="-25000" dirty="0" smtClean="0">
              <a:solidFill>
                <a:schemeClr val="accent2">
                  <a:lumMod val="60000"/>
                  <a:lumOff val="40000"/>
                </a:schemeClr>
              </a:solidFill>
              <a:cs typeface="Arial" charset="0"/>
            </a:endParaRPr>
          </a:p>
        </p:txBody>
      </p:sp>
      <p:sp>
        <p:nvSpPr>
          <p:cNvPr id="110" name="Text Box 22"/>
          <p:cNvSpPr txBox="1">
            <a:spLocks noChangeArrowheads="1"/>
          </p:cNvSpPr>
          <p:nvPr/>
        </p:nvSpPr>
        <p:spPr bwMode="auto">
          <a:xfrm>
            <a:off x="1676400" y="2579688"/>
            <a:ext cx="8445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sz="1800" dirty="0" smtClean="0">
                <a:solidFill>
                  <a:schemeClr val="accent2">
                    <a:lumMod val="60000"/>
                    <a:lumOff val="40000"/>
                  </a:schemeClr>
                </a:solidFill>
                <a:cs typeface="Arial" charset="0"/>
              </a:rPr>
              <a:t>F</a:t>
            </a:r>
            <a:r>
              <a:rPr lang="en-US" altLang="en-US" sz="1800" baseline="-25000" dirty="0" smtClean="0">
                <a:solidFill>
                  <a:schemeClr val="accent2">
                    <a:lumMod val="60000"/>
                    <a:lumOff val="40000"/>
                  </a:schemeClr>
                </a:solidFill>
                <a:cs typeface="Arial" charset="0"/>
              </a:rPr>
              <a:t>N </a:t>
            </a:r>
            <a:r>
              <a:rPr lang="en-US" altLang="en-US" sz="1800" dirty="0" smtClean="0">
                <a:solidFill>
                  <a:schemeClr val="accent2">
                    <a:lumMod val="60000"/>
                    <a:lumOff val="40000"/>
                  </a:schemeClr>
                </a:solidFill>
                <a:cs typeface="Arial" charset="0"/>
              </a:rPr>
              <a:t>= w</a:t>
            </a:r>
            <a:endParaRPr lang="en-US" altLang="en-US" sz="1800" baseline="-25000" dirty="0" smtClean="0">
              <a:solidFill>
                <a:schemeClr val="accent2">
                  <a:lumMod val="60000"/>
                  <a:lumOff val="40000"/>
                </a:schemeClr>
              </a:solidFill>
              <a:cs typeface="Arial" charset="0"/>
            </a:endParaRPr>
          </a:p>
        </p:txBody>
      </p:sp>
      <p:sp>
        <p:nvSpPr>
          <p:cNvPr id="111" name="Text Box 23"/>
          <p:cNvSpPr txBox="1">
            <a:spLocks noChangeArrowheads="1"/>
          </p:cNvSpPr>
          <p:nvPr/>
        </p:nvSpPr>
        <p:spPr bwMode="auto">
          <a:xfrm>
            <a:off x="1676400" y="3036888"/>
            <a:ext cx="14224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sz="1800" dirty="0" smtClean="0">
                <a:solidFill>
                  <a:schemeClr val="accent2">
                    <a:lumMod val="60000"/>
                    <a:lumOff val="40000"/>
                  </a:schemeClr>
                </a:solidFill>
                <a:cs typeface="Arial" charset="0"/>
              </a:rPr>
              <a:t>F</a:t>
            </a:r>
            <a:r>
              <a:rPr lang="en-US" altLang="en-US" sz="1800" baseline="-25000" dirty="0" smtClean="0">
                <a:solidFill>
                  <a:schemeClr val="accent2">
                    <a:lumMod val="60000"/>
                    <a:lumOff val="40000"/>
                  </a:schemeClr>
                </a:solidFill>
                <a:cs typeface="Arial" charset="0"/>
              </a:rPr>
              <a:t>N </a:t>
            </a:r>
            <a:r>
              <a:rPr lang="en-US" altLang="en-US" sz="1800" dirty="0" smtClean="0">
                <a:solidFill>
                  <a:schemeClr val="accent2">
                    <a:lumMod val="60000"/>
                    <a:lumOff val="40000"/>
                  </a:schemeClr>
                </a:solidFill>
                <a:cs typeface="Arial" charset="0"/>
              </a:rPr>
              <a:t>= 1000 N</a:t>
            </a:r>
            <a:endParaRPr lang="en-US" altLang="en-US" sz="1800" baseline="-25000" dirty="0" smtClean="0">
              <a:solidFill>
                <a:schemeClr val="accent2">
                  <a:lumMod val="60000"/>
                  <a:lumOff val="40000"/>
                </a:schemeClr>
              </a:solidFill>
              <a:cs typeface="Arial" charset="0"/>
            </a:endParaRPr>
          </a:p>
        </p:txBody>
      </p:sp>
      <p:sp>
        <p:nvSpPr>
          <p:cNvPr id="17" name="TextBox 16"/>
          <p:cNvSpPr txBox="1">
            <a:spLocks noChangeArrowheads="1"/>
          </p:cNvSpPr>
          <p:nvPr/>
        </p:nvSpPr>
        <p:spPr bwMode="auto">
          <a:xfrm>
            <a:off x="2111375" y="582613"/>
            <a:ext cx="2071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 100 kg (10 m/s</a:t>
            </a:r>
            <a:r>
              <a:rPr lang="en-US" altLang="en-US" sz="1800" baseline="30000"/>
              <a:t>2</a:t>
            </a:r>
            <a:r>
              <a:rPr lang="en-US" altLang="en-US" sz="1800"/>
              <a:t>)</a:t>
            </a:r>
          </a:p>
        </p:txBody>
      </p:sp>
      <p:sp>
        <p:nvSpPr>
          <p:cNvPr id="18" name="TextBox 17"/>
          <p:cNvSpPr txBox="1">
            <a:spLocks noChangeArrowheads="1"/>
          </p:cNvSpPr>
          <p:nvPr/>
        </p:nvSpPr>
        <p:spPr bwMode="auto">
          <a:xfrm>
            <a:off x="2111375" y="865188"/>
            <a:ext cx="1127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 1000 N</a:t>
            </a:r>
          </a:p>
        </p:txBody>
      </p:sp>
      <p:sp>
        <p:nvSpPr>
          <p:cNvPr id="114" name="Text Box 24"/>
          <p:cNvSpPr txBox="1">
            <a:spLocks noChangeArrowheads="1"/>
          </p:cNvSpPr>
          <p:nvPr/>
        </p:nvSpPr>
        <p:spPr bwMode="auto">
          <a:xfrm>
            <a:off x="1676400" y="3657600"/>
            <a:ext cx="7540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a:t>
            </a:r>
            <a:r>
              <a:rPr lang="en-US" altLang="en-US" sz="1800"/>
              <a:t> = ?</a:t>
            </a:r>
          </a:p>
        </p:txBody>
      </p:sp>
      <p:sp>
        <p:nvSpPr>
          <p:cNvPr id="115" name="Text Box 26"/>
          <p:cNvSpPr txBox="1">
            <a:spLocks noChangeArrowheads="1"/>
          </p:cNvSpPr>
          <p:nvPr/>
        </p:nvSpPr>
        <p:spPr bwMode="auto">
          <a:xfrm>
            <a:off x="1692275" y="4005263"/>
            <a:ext cx="966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 </a:t>
            </a:r>
            <a:r>
              <a:rPr lang="en-US" altLang="en-US" sz="1800"/>
              <a:t>=</a:t>
            </a:r>
            <a:r>
              <a:rPr lang="en-US" altLang="en-US" sz="1800" baseline="-25000"/>
              <a:t> </a:t>
            </a:r>
            <a:r>
              <a:rPr lang="en-US" altLang="en-US" sz="1800">
                <a:cs typeface="Arial" charset="0"/>
              </a:rPr>
              <a:t>µF</a:t>
            </a:r>
            <a:r>
              <a:rPr lang="en-US" altLang="en-US" sz="1800" baseline="-25000">
                <a:cs typeface="Arial" charset="0"/>
              </a:rPr>
              <a:t>N</a:t>
            </a:r>
          </a:p>
        </p:txBody>
      </p:sp>
      <p:sp>
        <p:nvSpPr>
          <p:cNvPr id="116" name="Text Box 27"/>
          <p:cNvSpPr txBox="1">
            <a:spLocks noChangeArrowheads="1"/>
          </p:cNvSpPr>
          <p:nvPr/>
        </p:nvSpPr>
        <p:spPr bwMode="auto">
          <a:xfrm>
            <a:off x="1916113" y="4386263"/>
            <a:ext cx="145256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t>
            </a:r>
            <a:r>
              <a:rPr lang="en-US" altLang="en-US" sz="1800" baseline="-25000"/>
              <a:t> </a:t>
            </a:r>
            <a:r>
              <a:rPr lang="en-US" altLang="en-US" sz="1800">
                <a:cs typeface="Arial" charset="0"/>
              </a:rPr>
              <a:t>.4(1000 N)</a:t>
            </a:r>
            <a:endParaRPr lang="en-US" altLang="en-US" sz="1800" baseline="-25000">
              <a:cs typeface="Arial" charset="0"/>
            </a:endParaRPr>
          </a:p>
        </p:txBody>
      </p:sp>
      <p:sp>
        <p:nvSpPr>
          <p:cNvPr id="117" name="Text Box 25"/>
          <p:cNvSpPr txBox="1">
            <a:spLocks noChangeArrowheads="1"/>
          </p:cNvSpPr>
          <p:nvPr/>
        </p:nvSpPr>
        <p:spPr bwMode="auto">
          <a:xfrm>
            <a:off x="3810000" y="3124200"/>
            <a:ext cx="3033713"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 ma = non- equilibrium</a:t>
            </a:r>
          </a:p>
        </p:txBody>
      </p:sp>
      <p:sp>
        <p:nvSpPr>
          <p:cNvPr id="118" name="Text Box 26"/>
          <p:cNvSpPr txBox="1">
            <a:spLocks noChangeArrowheads="1"/>
          </p:cNvSpPr>
          <p:nvPr/>
        </p:nvSpPr>
        <p:spPr bwMode="auto">
          <a:xfrm>
            <a:off x="3810000" y="3505200"/>
            <a:ext cx="13350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F</a:t>
            </a:r>
            <a:r>
              <a:rPr lang="en-US" altLang="en-US" sz="1800" baseline="-25000">
                <a:cs typeface="Arial" charset="0"/>
              </a:rPr>
              <a:t>A </a:t>
            </a:r>
            <a:r>
              <a:rPr lang="en-US" altLang="en-US" sz="1800">
                <a:cs typeface="Arial" charset="0"/>
              </a:rPr>
              <a:t>- </a:t>
            </a:r>
            <a:r>
              <a:rPr lang="en-US" altLang="en-US" sz="1800"/>
              <a:t>F</a:t>
            </a:r>
            <a:r>
              <a:rPr lang="en-US" altLang="en-US" sz="1800" baseline="-25000"/>
              <a:t>f</a:t>
            </a:r>
            <a:endParaRPr lang="en-US" altLang="en-US" sz="1800" baseline="-25000">
              <a:cs typeface="Arial" charset="0"/>
            </a:endParaRPr>
          </a:p>
        </p:txBody>
      </p:sp>
      <p:sp>
        <p:nvSpPr>
          <p:cNvPr id="119" name="Text Box 27"/>
          <p:cNvSpPr txBox="1">
            <a:spLocks noChangeArrowheads="1"/>
          </p:cNvSpPr>
          <p:nvPr/>
        </p:nvSpPr>
        <p:spPr bwMode="auto">
          <a:xfrm>
            <a:off x="3810000" y="3962400"/>
            <a:ext cx="1389063"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A </a:t>
            </a:r>
            <a:r>
              <a:rPr lang="en-US" altLang="en-US" sz="1800">
                <a:cs typeface="Arial" charset="0"/>
              </a:rPr>
              <a:t>– </a:t>
            </a:r>
            <a:r>
              <a:rPr lang="en-US" altLang="en-US" sz="1800"/>
              <a:t>F</a:t>
            </a:r>
            <a:r>
              <a:rPr lang="en-US" altLang="en-US" sz="1800" baseline="-25000"/>
              <a:t>f</a:t>
            </a:r>
            <a:r>
              <a:rPr lang="en-US" altLang="en-US" sz="1800" baseline="-25000">
                <a:cs typeface="Arial" charset="0"/>
              </a:rPr>
              <a:t> </a:t>
            </a:r>
            <a:r>
              <a:rPr lang="en-US" altLang="en-US" sz="1800">
                <a:cs typeface="Arial" charset="0"/>
              </a:rPr>
              <a:t>= ma</a:t>
            </a:r>
            <a:endParaRPr lang="en-US" altLang="en-US" sz="1800" baseline="-25000">
              <a:cs typeface="Arial" charset="0"/>
            </a:endParaRPr>
          </a:p>
        </p:txBody>
      </p:sp>
      <p:sp>
        <p:nvSpPr>
          <p:cNvPr id="120" name="Text Box 28"/>
          <p:cNvSpPr txBox="1">
            <a:spLocks noChangeArrowheads="1"/>
          </p:cNvSpPr>
          <p:nvPr/>
        </p:nvSpPr>
        <p:spPr bwMode="auto">
          <a:xfrm>
            <a:off x="3810000" y="4800600"/>
            <a:ext cx="1395413"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A </a:t>
            </a:r>
            <a:r>
              <a:rPr lang="en-US" altLang="en-US" sz="1800">
                <a:cs typeface="Arial" charset="0"/>
              </a:rPr>
              <a:t>= </a:t>
            </a:r>
            <a:r>
              <a:rPr lang="en-US" altLang="en-US" sz="1800"/>
              <a:t>F</a:t>
            </a:r>
            <a:r>
              <a:rPr lang="en-US" altLang="en-US" sz="1800" baseline="-25000"/>
              <a:t>f </a:t>
            </a:r>
            <a:r>
              <a:rPr lang="en-US" altLang="en-US" sz="1800"/>
              <a:t>+ ma</a:t>
            </a:r>
            <a:endParaRPr lang="en-US" altLang="en-US" sz="1800" baseline="-25000">
              <a:cs typeface="Arial" charset="0"/>
            </a:endParaRPr>
          </a:p>
        </p:txBody>
      </p:sp>
      <p:sp>
        <p:nvSpPr>
          <p:cNvPr id="121" name="Text Box 29"/>
          <p:cNvSpPr txBox="1">
            <a:spLocks noChangeArrowheads="1"/>
          </p:cNvSpPr>
          <p:nvPr/>
        </p:nvSpPr>
        <p:spPr bwMode="auto">
          <a:xfrm>
            <a:off x="3810000" y="5497513"/>
            <a:ext cx="1274763"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A </a:t>
            </a:r>
            <a:r>
              <a:rPr lang="en-US" altLang="en-US" sz="1800">
                <a:cs typeface="Arial" charset="0"/>
              </a:rPr>
              <a:t>= 700 N</a:t>
            </a:r>
            <a:endParaRPr lang="en-US" altLang="en-US" sz="1800" baseline="-25000">
              <a:cs typeface="Arial" charset="0"/>
            </a:endParaRPr>
          </a:p>
        </p:txBody>
      </p:sp>
      <p:sp>
        <p:nvSpPr>
          <p:cNvPr id="122" name="Text Box 1049"/>
          <p:cNvSpPr txBox="1">
            <a:spLocks noChangeArrowheads="1"/>
          </p:cNvSpPr>
          <p:nvPr/>
        </p:nvSpPr>
        <p:spPr bwMode="auto">
          <a:xfrm>
            <a:off x="1600200" y="5565775"/>
            <a:ext cx="9398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sz="1800" dirty="0" smtClean="0">
                <a:solidFill>
                  <a:schemeClr val="accent2">
                    <a:lumMod val="60000"/>
                    <a:lumOff val="40000"/>
                  </a:schemeClr>
                </a:solidFill>
                <a:cs typeface="Arial" charset="0"/>
              </a:rPr>
              <a:t>a</a:t>
            </a:r>
            <a:r>
              <a:rPr lang="en-US" altLang="en-US" sz="1800" baseline="-25000" dirty="0" smtClean="0">
                <a:solidFill>
                  <a:schemeClr val="accent2">
                    <a:lumMod val="60000"/>
                    <a:lumOff val="40000"/>
                  </a:schemeClr>
                </a:solidFill>
                <a:cs typeface="Arial" charset="0"/>
              </a:rPr>
              <a:t> </a:t>
            </a:r>
            <a:r>
              <a:rPr lang="en-US" altLang="en-US" sz="1800" dirty="0" smtClean="0">
                <a:solidFill>
                  <a:schemeClr val="accent2">
                    <a:lumMod val="60000"/>
                    <a:lumOff val="40000"/>
                  </a:schemeClr>
                </a:solidFill>
                <a:cs typeface="Arial" charset="0"/>
              </a:rPr>
              <a:t>= </a:t>
            </a:r>
            <a:r>
              <a:rPr lang="en-US" altLang="en-US" sz="1800" u="sng" dirty="0" err="1" smtClean="0">
                <a:solidFill>
                  <a:schemeClr val="accent2">
                    <a:lumMod val="60000"/>
                    <a:lumOff val="40000"/>
                  </a:schemeClr>
                </a:solidFill>
                <a:cs typeface="Arial" charset="0"/>
              </a:rPr>
              <a:t>v</a:t>
            </a:r>
            <a:r>
              <a:rPr lang="en-US" altLang="en-US" sz="1800" u="sng" baseline="-25000" dirty="0" err="1" smtClean="0">
                <a:solidFill>
                  <a:schemeClr val="accent2">
                    <a:lumMod val="60000"/>
                    <a:lumOff val="40000"/>
                  </a:schemeClr>
                </a:solidFill>
                <a:cs typeface="Arial" charset="0"/>
              </a:rPr>
              <a:t>f</a:t>
            </a:r>
            <a:r>
              <a:rPr lang="en-US" altLang="en-US" sz="1800" u="sng" dirty="0" smtClean="0">
                <a:solidFill>
                  <a:schemeClr val="accent2">
                    <a:lumMod val="60000"/>
                    <a:lumOff val="40000"/>
                  </a:schemeClr>
                </a:solidFill>
                <a:cs typeface="Arial" charset="0"/>
              </a:rPr>
              <a:t>-v</a:t>
            </a:r>
            <a:r>
              <a:rPr lang="en-US" altLang="en-US" sz="1800" u="sng" baseline="-25000" dirty="0" smtClean="0">
                <a:solidFill>
                  <a:schemeClr val="accent2">
                    <a:lumMod val="60000"/>
                    <a:lumOff val="40000"/>
                  </a:schemeClr>
                </a:solidFill>
                <a:cs typeface="Arial" charset="0"/>
              </a:rPr>
              <a:t>i</a:t>
            </a:r>
            <a:endParaRPr lang="en-US" altLang="en-US" sz="1800" baseline="-25000" dirty="0" smtClean="0">
              <a:solidFill>
                <a:schemeClr val="accent2">
                  <a:lumMod val="60000"/>
                  <a:lumOff val="40000"/>
                </a:schemeClr>
              </a:solidFill>
              <a:cs typeface="Arial" charset="0"/>
            </a:endParaRPr>
          </a:p>
          <a:p>
            <a:pPr eaLnBrk="1" hangingPunct="1">
              <a:spcBef>
                <a:spcPct val="0"/>
              </a:spcBef>
              <a:buFontTx/>
              <a:buNone/>
              <a:defRPr/>
            </a:pPr>
            <a:r>
              <a:rPr lang="en-US" altLang="en-US" sz="1800" dirty="0" smtClean="0">
                <a:solidFill>
                  <a:schemeClr val="accent2">
                    <a:lumMod val="60000"/>
                    <a:lumOff val="40000"/>
                  </a:schemeClr>
                </a:solidFill>
                <a:cs typeface="Arial" charset="0"/>
              </a:rPr>
              <a:t>        t</a:t>
            </a:r>
          </a:p>
        </p:txBody>
      </p:sp>
      <p:sp>
        <p:nvSpPr>
          <p:cNvPr id="123" name="Text Box 1051"/>
          <p:cNvSpPr txBox="1">
            <a:spLocks noChangeArrowheads="1"/>
          </p:cNvSpPr>
          <p:nvPr/>
        </p:nvSpPr>
        <p:spPr bwMode="auto">
          <a:xfrm>
            <a:off x="1524000" y="6096000"/>
            <a:ext cx="21590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sz="1800" dirty="0" smtClean="0">
                <a:solidFill>
                  <a:schemeClr val="accent2">
                    <a:lumMod val="60000"/>
                    <a:lumOff val="40000"/>
                  </a:schemeClr>
                </a:solidFill>
                <a:cs typeface="Arial" charset="0"/>
              </a:rPr>
              <a:t>a</a:t>
            </a:r>
            <a:r>
              <a:rPr lang="en-US" altLang="en-US" sz="1800" baseline="-25000" dirty="0" smtClean="0">
                <a:solidFill>
                  <a:schemeClr val="accent2">
                    <a:lumMod val="60000"/>
                    <a:lumOff val="40000"/>
                  </a:schemeClr>
                </a:solidFill>
                <a:cs typeface="Arial" charset="0"/>
              </a:rPr>
              <a:t> </a:t>
            </a:r>
            <a:r>
              <a:rPr lang="en-US" altLang="en-US" sz="1800" dirty="0" smtClean="0">
                <a:solidFill>
                  <a:schemeClr val="accent2">
                    <a:lumMod val="60000"/>
                    <a:lumOff val="40000"/>
                  </a:schemeClr>
                </a:solidFill>
                <a:cs typeface="Arial" charset="0"/>
              </a:rPr>
              <a:t>= </a:t>
            </a:r>
            <a:r>
              <a:rPr lang="en-US" altLang="en-US" sz="1800" u="sng" dirty="0" smtClean="0">
                <a:solidFill>
                  <a:schemeClr val="accent2">
                    <a:lumMod val="60000"/>
                    <a:lumOff val="40000"/>
                  </a:schemeClr>
                </a:solidFill>
                <a:cs typeface="Arial" charset="0"/>
              </a:rPr>
              <a:t>30 m/s </a:t>
            </a:r>
            <a:r>
              <a:rPr lang="en-US" altLang="en-US" sz="1800" dirty="0" smtClean="0">
                <a:solidFill>
                  <a:schemeClr val="accent2">
                    <a:lumMod val="60000"/>
                    <a:lumOff val="40000"/>
                  </a:schemeClr>
                </a:solidFill>
                <a:cs typeface="Arial" charset="0"/>
              </a:rPr>
              <a:t>= 3 m/s</a:t>
            </a:r>
            <a:r>
              <a:rPr lang="en-US" altLang="en-US" sz="1800" baseline="30000" dirty="0" smtClean="0">
                <a:solidFill>
                  <a:schemeClr val="accent2">
                    <a:lumMod val="60000"/>
                    <a:lumOff val="40000"/>
                  </a:schemeClr>
                </a:solidFill>
                <a:cs typeface="Arial" charset="0"/>
              </a:rPr>
              <a:t>2</a:t>
            </a:r>
          </a:p>
          <a:p>
            <a:pPr eaLnBrk="1" hangingPunct="1">
              <a:spcBef>
                <a:spcPct val="0"/>
              </a:spcBef>
              <a:buFontTx/>
              <a:buNone/>
              <a:defRPr/>
            </a:pPr>
            <a:r>
              <a:rPr lang="en-US" altLang="en-US" sz="1800" dirty="0" smtClean="0">
                <a:solidFill>
                  <a:schemeClr val="accent2">
                    <a:lumMod val="60000"/>
                    <a:lumOff val="40000"/>
                  </a:schemeClr>
                </a:solidFill>
                <a:cs typeface="Arial" charset="0"/>
              </a:rPr>
              <a:t>        10 s</a:t>
            </a:r>
          </a:p>
        </p:txBody>
      </p:sp>
      <p:sp>
        <p:nvSpPr>
          <p:cNvPr id="19" name="TextBox 18"/>
          <p:cNvSpPr txBox="1">
            <a:spLocks noChangeArrowheads="1"/>
          </p:cNvSpPr>
          <p:nvPr/>
        </p:nvSpPr>
        <p:spPr bwMode="auto">
          <a:xfrm>
            <a:off x="4191000" y="4311650"/>
            <a:ext cx="5032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a:t>
            </a:r>
          </a:p>
        </p:txBody>
      </p:sp>
      <p:sp>
        <p:nvSpPr>
          <p:cNvPr id="125" name="TextBox 124"/>
          <p:cNvSpPr txBox="1">
            <a:spLocks noChangeArrowheads="1"/>
          </p:cNvSpPr>
          <p:nvPr/>
        </p:nvSpPr>
        <p:spPr bwMode="auto">
          <a:xfrm>
            <a:off x="4708525" y="4332288"/>
            <a:ext cx="5032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a:t>
            </a:r>
          </a:p>
        </p:txBody>
      </p:sp>
      <p:cxnSp>
        <p:nvCxnSpPr>
          <p:cNvPr id="21" name="Straight Connector 20"/>
          <p:cNvCxnSpPr/>
          <p:nvPr/>
        </p:nvCxnSpPr>
        <p:spPr>
          <a:xfrm>
            <a:off x="3886200" y="4645025"/>
            <a:ext cx="14478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28" name="Text Box 28"/>
          <p:cNvSpPr txBox="1">
            <a:spLocks noChangeArrowheads="1"/>
          </p:cNvSpPr>
          <p:nvPr/>
        </p:nvSpPr>
        <p:spPr bwMode="auto">
          <a:xfrm>
            <a:off x="3810000" y="5116513"/>
            <a:ext cx="29337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A </a:t>
            </a:r>
            <a:r>
              <a:rPr lang="en-US" altLang="en-US" sz="1800">
                <a:cs typeface="Arial" charset="0"/>
              </a:rPr>
              <a:t>= </a:t>
            </a:r>
            <a:r>
              <a:rPr lang="en-US" altLang="en-US" sz="1800"/>
              <a:t>400N + 100kg (3 </a:t>
            </a:r>
            <a:r>
              <a:rPr lang="en-US" altLang="en-US" sz="1800">
                <a:cs typeface="Arial" charset="0"/>
              </a:rPr>
              <a:t>m/s</a:t>
            </a:r>
            <a:r>
              <a:rPr lang="en-US" altLang="en-US" sz="1800" baseline="30000">
                <a:cs typeface="Arial" charset="0"/>
              </a:rPr>
              <a:t>2</a:t>
            </a:r>
            <a:r>
              <a:rPr lang="en-US" altLang="en-US" sz="1800">
                <a:cs typeface="Arial" charset="0"/>
              </a:rPr>
              <a:t>)</a:t>
            </a:r>
          </a:p>
        </p:txBody>
      </p:sp>
      <p:sp>
        <p:nvSpPr>
          <p:cNvPr id="22" name="TextBox 21"/>
          <p:cNvSpPr txBox="1">
            <a:spLocks noChangeArrowheads="1"/>
          </p:cNvSpPr>
          <p:nvPr/>
        </p:nvSpPr>
        <p:spPr bwMode="auto">
          <a:xfrm>
            <a:off x="1920875" y="4724400"/>
            <a:ext cx="998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 400 N</a:t>
            </a:r>
          </a:p>
        </p:txBody>
      </p:sp>
      <p:sp>
        <p:nvSpPr>
          <p:cNvPr id="23" name="TextBox 22"/>
          <p:cNvSpPr txBox="1"/>
          <p:nvPr/>
        </p:nvSpPr>
        <p:spPr>
          <a:xfrm>
            <a:off x="7391400" y="3222625"/>
            <a:ext cx="703263" cy="369888"/>
          </a:xfrm>
          <a:prstGeom prst="rect">
            <a:avLst/>
          </a:prstGeom>
          <a:noFill/>
        </p:spPr>
        <p:txBody>
          <a:bodyPr wrap="none">
            <a:spAutoFit/>
          </a:bodyPr>
          <a:lstStyle/>
          <a:p>
            <a:pPr>
              <a:defRPr/>
            </a:pPr>
            <a:r>
              <a:rPr lang="en-US" dirty="0">
                <a:solidFill>
                  <a:schemeClr val="accent2">
                    <a:lumMod val="60000"/>
                    <a:lumOff val="40000"/>
                  </a:schemeClr>
                </a:solidFill>
              </a:rPr>
              <a:t>d = ?</a:t>
            </a:r>
          </a:p>
        </p:txBody>
      </p:sp>
      <p:sp>
        <p:nvSpPr>
          <p:cNvPr id="25" name="TextBox 24"/>
          <p:cNvSpPr txBox="1"/>
          <p:nvPr/>
        </p:nvSpPr>
        <p:spPr>
          <a:xfrm>
            <a:off x="7010400" y="3592513"/>
            <a:ext cx="1711325" cy="369887"/>
          </a:xfrm>
          <a:prstGeom prst="rect">
            <a:avLst/>
          </a:prstGeom>
          <a:noFill/>
        </p:spPr>
        <p:txBody>
          <a:bodyPr wrap="none">
            <a:spAutoFit/>
          </a:bodyPr>
          <a:lstStyle/>
          <a:p>
            <a:pPr>
              <a:defRPr/>
            </a:pPr>
            <a:r>
              <a:rPr lang="en-US" dirty="0">
                <a:solidFill>
                  <a:schemeClr val="accent2">
                    <a:lumMod val="60000"/>
                    <a:lumOff val="40000"/>
                  </a:schemeClr>
                </a:solidFill>
              </a:rPr>
              <a:t>d = </a:t>
            </a:r>
            <a:r>
              <a:rPr lang="en-US" dirty="0" err="1">
                <a:solidFill>
                  <a:schemeClr val="accent2">
                    <a:lumMod val="60000"/>
                    <a:lumOff val="40000"/>
                  </a:schemeClr>
                </a:solidFill>
              </a:rPr>
              <a:t>vit</a:t>
            </a:r>
            <a:r>
              <a:rPr lang="en-US" dirty="0">
                <a:solidFill>
                  <a:schemeClr val="accent2">
                    <a:lumMod val="60000"/>
                    <a:lumOff val="40000"/>
                  </a:schemeClr>
                </a:solidFill>
              </a:rPr>
              <a:t> + 1/2at</a:t>
            </a:r>
            <a:r>
              <a:rPr lang="en-US" baseline="30000" dirty="0">
                <a:solidFill>
                  <a:schemeClr val="accent2">
                    <a:lumMod val="60000"/>
                    <a:lumOff val="40000"/>
                  </a:schemeClr>
                </a:solidFill>
              </a:rPr>
              <a:t>2</a:t>
            </a:r>
          </a:p>
        </p:txBody>
      </p:sp>
      <p:sp>
        <p:nvSpPr>
          <p:cNvPr id="26" name="TextBox 25"/>
          <p:cNvSpPr txBox="1"/>
          <p:nvPr/>
        </p:nvSpPr>
        <p:spPr>
          <a:xfrm>
            <a:off x="6337300" y="3875088"/>
            <a:ext cx="2782888" cy="307975"/>
          </a:xfrm>
          <a:prstGeom prst="rect">
            <a:avLst/>
          </a:prstGeom>
          <a:noFill/>
        </p:spPr>
        <p:txBody>
          <a:bodyPr wrap="none">
            <a:spAutoFit/>
          </a:bodyPr>
          <a:lstStyle/>
          <a:p>
            <a:pPr>
              <a:defRPr/>
            </a:pPr>
            <a:r>
              <a:rPr lang="en-US" sz="1400" dirty="0">
                <a:solidFill>
                  <a:schemeClr val="accent2">
                    <a:lumMod val="60000"/>
                    <a:lumOff val="40000"/>
                  </a:schemeClr>
                </a:solidFill>
              </a:rPr>
              <a:t>d = 30m/s(10s) + ½(3m/s</a:t>
            </a:r>
            <a:r>
              <a:rPr lang="en-US" sz="1400" baseline="30000" dirty="0">
                <a:solidFill>
                  <a:schemeClr val="accent2">
                    <a:lumMod val="60000"/>
                    <a:lumOff val="40000"/>
                  </a:schemeClr>
                </a:solidFill>
              </a:rPr>
              <a:t>2</a:t>
            </a:r>
            <a:r>
              <a:rPr lang="en-US" sz="1400" dirty="0">
                <a:solidFill>
                  <a:schemeClr val="accent2">
                    <a:lumMod val="60000"/>
                    <a:lumOff val="40000"/>
                  </a:schemeClr>
                </a:solidFill>
              </a:rPr>
              <a:t>)(10s)</a:t>
            </a:r>
            <a:r>
              <a:rPr lang="en-US" sz="1400" baseline="30000" dirty="0">
                <a:solidFill>
                  <a:schemeClr val="accent2">
                    <a:lumMod val="60000"/>
                    <a:lumOff val="40000"/>
                  </a:schemeClr>
                </a:solidFill>
              </a:rPr>
              <a:t>2</a:t>
            </a:r>
          </a:p>
        </p:txBody>
      </p:sp>
      <p:sp>
        <p:nvSpPr>
          <p:cNvPr id="134" name="TextBox 133"/>
          <p:cNvSpPr txBox="1"/>
          <p:nvPr/>
        </p:nvSpPr>
        <p:spPr>
          <a:xfrm>
            <a:off x="6361113" y="4187825"/>
            <a:ext cx="1784350" cy="307975"/>
          </a:xfrm>
          <a:prstGeom prst="rect">
            <a:avLst/>
          </a:prstGeom>
          <a:noFill/>
        </p:spPr>
        <p:txBody>
          <a:bodyPr wrap="none">
            <a:spAutoFit/>
          </a:bodyPr>
          <a:lstStyle/>
          <a:p>
            <a:pPr>
              <a:defRPr/>
            </a:pPr>
            <a:r>
              <a:rPr lang="en-US" sz="1400" dirty="0">
                <a:solidFill>
                  <a:schemeClr val="accent2">
                    <a:lumMod val="60000"/>
                    <a:lumOff val="40000"/>
                  </a:schemeClr>
                </a:solidFill>
              </a:rPr>
              <a:t>d = 300m + ½ 300m</a:t>
            </a:r>
            <a:endParaRPr lang="en-US" sz="1400" baseline="30000" dirty="0">
              <a:solidFill>
                <a:schemeClr val="accent2">
                  <a:lumMod val="60000"/>
                  <a:lumOff val="40000"/>
                </a:schemeClr>
              </a:solidFill>
            </a:endParaRPr>
          </a:p>
        </p:txBody>
      </p:sp>
      <p:sp>
        <p:nvSpPr>
          <p:cNvPr id="135" name="TextBox 134"/>
          <p:cNvSpPr txBox="1"/>
          <p:nvPr/>
        </p:nvSpPr>
        <p:spPr>
          <a:xfrm>
            <a:off x="6369050" y="4492625"/>
            <a:ext cx="984250" cy="307975"/>
          </a:xfrm>
          <a:prstGeom prst="rect">
            <a:avLst/>
          </a:prstGeom>
          <a:noFill/>
        </p:spPr>
        <p:txBody>
          <a:bodyPr wrap="none">
            <a:spAutoFit/>
          </a:bodyPr>
          <a:lstStyle/>
          <a:p>
            <a:pPr>
              <a:defRPr/>
            </a:pPr>
            <a:r>
              <a:rPr lang="en-US" sz="1400" dirty="0">
                <a:solidFill>
                  <a:schemeClr val="accent2">
                    <a:lumMod val="60000"/>
                    <a:lumOff val="40000"/>
                  </a:schemeClr>
                </a:solidFill>
              </a:rPr>
              <a:t>d = 450 m</a:t>
            </a:r>
            <a:endParaRPr lang="en-US" sz="1400" baseline="30000" dirty="0">
              <a:solidFill>
                <a:schemeClr val="accent2">
                  <a:lumMod val="60000"/>
                  <a:lumOff val="40000"/>
                </a:schemeClr>
              </a:solidFill>
            </a:endParaRPr>
          </a:p>
        </p:txBody>
      </p:sp>
      <p:sp>
        <p:nvSpPr>
          <p:cNvPr id="136" name="Text Box 1049"/>
          <p:cNvSpPr txBox="1">
            <a:spLocks noChangeArrowheads="1"/>
          </p:cNvSpPr>
          <p:nvPr/>
        </p:nvSpPr>
        <p:spPr bwMode="auto">
          <a:xfrm>
            <a:off x="1600200" y="5268913"/>
            <a:ext cx="682625"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en-US" altLang="en-US" sz="1800" dirty="0" smtClean="0">
                <a:solidFill>
                  <a:schemeClr val="accent2">
                    <a:lumMod val="60000"/>
                    <a:lumOff val="40000"/>
                  </a:schemeClr>
                </a:solidFill>
                <a:cs typeface="Arial" charset="0"/>
              </a:rPr>
              <a:t>a</a:t>
            </a:r>
            <a:r>
              <a:rPr lang="en-US" altLang="en-US" sz="1800" baseline="-25000" dirty="0" smtClean="0">
                <a:solidFill>
                  <a:schemeClr val="accent2">
                    <a:lumMod val="60000"/>
                    <a:lumOff val="40000"/>
                  </a:schemeClr>
                </a:solidFill>
                <a:cs typeface="Arial" charset="0"/>
              </a:rPr>
              <a:t> </a:t>
            </a:r>
            <a:r>
              <a:rPr lang="en-US" altLang="en-US" sz="1800" dirty="0" smtClean="0">
                <a:solidFill>
                  <a:schemeClr val="accent2">
                    <a:lumMod val="60000"/>
                    <a:lumOff val="40000"/>
                  </a:schemeClr>
                </a:solidFill>
                <a:cs typeface="Arial" charset="0"/>
              </a:rPr>
              <a:t>= ?</a:t>
            </a:r>
          </a:p>
        </p:txBody>
      </p:sp>
    </p:spTree>
    <p:extLst>
      <p:ext uri="{BB962C8B-B14F-4D97-AF65-F5344CB8AC3E}">
        <p14:creationId xmlns:p14="http://schemas.microsoft.com/office/powerpoint/2010/main" val="14023770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8"/>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9"/>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0"/>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1"/>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1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15"/>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6"/>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36"/>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22"/>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23"/>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17"/>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18"/>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19"/>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5"/>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21"/>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20"/>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28"/>
                                        </p:tgtEl>
                                        <p:attrNameLst>
                                          <p:attrName>style.visibility</p:attrName>
                                        </p:attrNameLst>
                                      </p:cBhvr>
                                      <p:to>
                                        <p:strVal val="visible"/>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21"/>
                                        </p:tgtEl>
                                        <p:attrNameLst>
                                          <p:attrName>style.visibility</p:attrName>
                                        </p:attrNameLst>
                                      </p:cBhvr>
                                      <p:to>
                                        <p:strVal val="visible"/>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23"/>
                                        </p:tgtEl>
                                        <p:attrNameLst>
                                          <p:attrName>style.visibility</p:attrName>
                                        </p:attrNameLst>
                                      </p:cBhvr>
                                      <p:to>
                                        <p:strVal val="visible"/>
                                      </p:to>
                                    </p:se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25"/>
                                        </p:tgtEl>
                                        <p:attrNameLst>
                                          <p:attrName>style.visibility</p:attrName>
                                        </p:attrNameLst>
                                      </p:cBhvr>
                                      <p:to>
                                        <p:strVal val="visible"/>
                                      </p:to>
                                    </p:se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26"/>
                                        </p:tgtEl>
                                        <p:attrNameLst>
                                          <p:attrName>style.visibility</p:attrName>
                                        </p:attrNameLst>
                                      </p:cBhvr>
                                      <p:to>
                                        <p:strVal val="visible"/>
                                      </p:to>
                                    </p:se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134"/>
                                        </p:tgtEl>
                                        <p:attrNameLst>
                                          <p:attrName>style.visibility</p:attrName>
                                        </p:attrNameLst>
                                      </p:cBhvr>
                                      <p:to>
                                        <p:strVal val="visible"/>
                                      </p:to>
                                    </p:se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05" grpId="0"/>
      <p:bldP spid="16" grpId="0"/>
      <p:bldP spid="107" grpId="0"/>
      <p:bldP spid="108" grpId="0"/>
      <p:bldP spid="109" grpId="0"/>
      <p:bldP spid="110" grpId="0"/>
      <p:bldP spid="111" grpId="0"/>
      <p:bldP spid="17" grpId="0"/>
      <p:bldP spid="18" grpId="0"/>
      <p:bldP spid="114" grpId="0"/>
      <p:bldP spid="115" grpId="0"/>
      <p:bldP spid="116" grpId="0"/>
      <p:bldP spid="117" grpId="0"/>
      <p:bldP spid="118" grpId="0"/>
      <p:bldP spid="119" grpId="0"/>
      <p:bldP spid="120" grpId="0"/>
      <p:bldP spid="121" grpId="0"/>
      <p:bldP spid="122" grpId="0"/>
      <p:bldP spid="123" grpId="0"/>
      <p:bldP spid="19" grpId="0"/>
      <p:bldP spid="125" grpId="0"/>
      <p:bldP spid="128" grpId="0"/>
      <p:bldP spid="22" grpId="0"/>
      <p:bldP spid="23" grpId="0"/>
      <p:bldP spid="25" grpId="0"/>
      <p:bldP spid="26" grpId="0"/>
      <p:bldP spid="134" grpId="0"/>
      <p:bldP spid="135" grpId="0"/>
      <p:bldP spid="13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85"/>
          <p:cNvSpPr txBox="1">
            <a:spLocks noChangeArrowheads="1"/>
          </p:cNvSpPr>
          <p:nvPr/>
        </p:nvSpPr>
        <p:spPr bwMode="auto">
          <a:xfrm>
            <a:off x="228600" y="228600"/>
            <a:ext cx="10048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FBD-H</a:t>
            </a:r>
          </a:p>
        </p:txBody>
      </p:sp>
      <p:grpSp>
        <p:nvGrpSpPr>
          <p:cNvPr id="77827" name="Group 307"/>
          <p:cNvGrpSpPr>
            <a:grpSpLocks noChangeAspect="1"/>
          </p:cNvGrpSpPr>
          <p:nvPr/>
        </p:nvGrpSpPr>
        <p:grpSpPr bwMode="auto">
          <a:xfrm>
            <a:off x="1905000" y="1143000"/>
            <a:ext cx="5486400" cy="1714500"/>
            <a:chOff x="2527" y="3142"/>
            <a:chExt cx="7200" cy="2314"/>
          </a:xfrm>
        </p:grpSpPr>
        <p:sp>
          <p:nvSpPr>
            <p:cNvPr id="77845" name="AutoShape 308"/>
            <p:cNvSpPr>
              <a:spLocks noChangeAspect="1" noChangeArrowheads="1"/>
            </p:cNvSpPr>
            <p:nvPr/>
          </p:nvSpPr>
          <p:spPr bwMode="auto">
            <a:xfrm>
              <a:off x="2527" y="3142"/>
              <a:ext cx="7200" cy="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77846" name="Rectangle 309"/>
            <p:cNvSpPr>
              <a:spLocks noChangeArrowheads="1"/>
            </p:cNvSpPr>
            <p:nvPr/>
          </p:nvSpPr>
          <p:spPr bwMode="auto">
            <a:xfrm rot="-1708253">
              <a:off x="4927" y="4068"/>
              <a:ext cx="1200" cy="463"/>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77847" name="Text Box 310"/>
            <p:cNvSpPr txBox="1">
              <a:spLocks noChangeArrowheads="1"/>
            </p:cNvSpPr>
            <p:nvPr/>
          </p:nvSpPr>
          <p:spPr bwMode="auto">
            <a:xfrm>
              <a:off x="4777" y="4839"/>
              <a:ext cx="600" cy="3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30° </a:t>
              </a:r>
              <a:endParaRPr lang="en-US" altLang="en-US" sz="1800"/>
            </a:p>
          </p:txBody>
        </p:sp>
        <p:sp>
          <p:nvSpPr>
            <p:cNvPr id="77848" name="Line 311"/>
            <p:cNvSpPr>
              <a:spLocks noChangeShapeType="1"/>
            </p:cNvSpPr>
            <p:nvPr/>
          </p:nvSpPr>
          <p:spPr bwMode="auto">
            <a:xfrm>
              <a:off x="3577" y="5147"/>
              <a:ext cx="255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49" name="Line 312"/>
            <p:cNvSpPr>
              <a:spLocks noChangeShapeType="1"/>
            </p:cNvSpPr>
            <p:nvPr/>
          </p:nvSpPr>
          <p:spPr bwMode="auto">
            <a:xfrm flipV="1">
              <a:off x="4477" y="3451"/>
              <a:ext cx="3000" cy="1697"/>
            </a:xfrm>
            <a:prstGeom prst="line">
              <a:avLst/>
            </a:prstGeom>
            <a:noFill/>
            <a:ln w="349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50" name="Line 313"/>
            <p:cNvSpPr>
              <a:spLocks noChangeShapeType="1"/>
            </p:cNvSpPr>
            <p:nvPr/>
          </p:nvSpPr>
          <p:spPr bwMode="auto">
            <a:xfrm flipV="1">
              <a:off x="5977" y="3296"/>
              <a:ext cx="1050" cy="61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851" name="Line 314"/>
            <p:cNvSpPr>
              <a:spLocks noChangeShapeType="1"/>
            </p:cNvSpPr>
            <p:nvPr/>
          </p:nvSpPr>
          <p:spPr bwMode="auto">
            <a:xfrm flipH="1" flipV="1">
              <a:off x="6877" y="3142"/>
              <a:ext cx="300" cy="463"/>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7828" name="Text Box 315"/>
          <p:cNvSpPr txBox="1">
            <a:spLocks noChangeArrowheads="1"/>
          </p:cNvSpPr>
          <p:nvPr/>
        </p:nvSpPr>
        <p:spPr bwMode="auto">
          <a:xfrm>
            <a:off x="2286000" y="3276600"/>
            <a:ext cx="4184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2. What forces are acting on this block?</a:t>
            </a:r>
          </a:p>
        </p:txBody>
      </p:sp>
      <p:sp>
        <p:nvSpPr>
          <p:cNvPr id="168326" name="Line 390"/>
          <p:cNvSpPr>
            <a:spLocks noChangeShapeType="1"/>
          </p:cNvSpPr>
          <p:nvPr/>
        </p:nvSpPr>
        <p:spPr bwMode="auto">
          <a:xfrm>
            <a:off x="4267200" y="21336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8327" name="Line 391"/>
          <p:cNvSpPr>
            <a:spLocks noChangeShapeType="1"/>
          </p:cNvSpPr>
          <p:nvPr/>
        </p:nvSpPr>
        <p:spPr bwMode="auto">
          <a:xfrm flipH="1" flipV="1">
            <a:off x="3810000" y="12954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8328" name="Line 392"/>
          <p:cNvSpPr>
            <a:spLocks noChangeShapeType="1"/>
          </p:cNvSpPr>
          <p:nvPr/>
        </p:nvSpPr>
        <p:spPr bwMode="auto">
          <a:xfrm flipV="1">
            <a:off x="4572000" y="1295400"/>
            <a:ext cx="685800" cy="381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8329" name="Text Box 393"/>
          <p:cNvSpPr txBox="1">
            <a:spLocks noChangeArrowheads="1"/>
          </p:cNvSpPr>
          <p:nvPr/>
        </p:nvSpPr>
        <p:spPr bwMode="auto">
          <a:xfrm>
            <a:off x="4327525" y="2779713"/>
            <a:ext cx="350838"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168330" name="Text Box 394"/>
          <p:cNvSpPr txBox="1">
            <a:spLocks noChangeArrowheads="1"/>
          </p:cNvSpPr>
          <p:nvPr/>
        </p:nvSpPr>
        <p:spPr bwMode="auto">
          <a:xfrm>
            <a:off x="3962400" y="11430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168332" name="Text Box 396"/>
          <p:cNvSpPr txBox="1">
            <a:spLocks noChangeArrowheads="1"/>
          </p:cNvSpPr>
          <p:nvPr/>
        </p:nvSpPr>
        <p:spPr bwMode="auto">
          <a:xfrm>
            <a:off x="4724400" y="990600"/>
            <a:ext cx="417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T</a:t>
            </a:r>
          </a:p>
        </p:txBody>
      </p:sp>
      <p:sp>
        <p:nvSpPr>
          <p:cNvPr id="77835" name="Text Box 397"/>
          <p:cNvSpPr txBox="1">
            <a:spLocks noChangeArrowheads="1"/>
          </p:cNvSpPr>
          <p:nvPr/>
        </p:nvSpPr>
        <p:spPr bwMode="auto">
          <a:xfrm>
            <a:off x="2971800" y="457200"/>
            <a:ext cx="28400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 NOT MOVING = </a:t>
            </a:r>
            <a:r>
              <a:rPr lang="en-US" altLang="en-US" sz="1800">
                <a:cs typeface="Arial" charset="0"/>
              </a:rPr>
              <a:t>ΣF = 0</a:t>
            </a:r>
            <a:endParaRPr lang="en-US" altLang="en-US" sz="1800"/>
          </a:p>
        </p:txBody>
      </p:sp>
      <p:sp>
        <p:nvSpPr>
          <p:cNvPr id="168334" name="Text Box 398"/>
          <p:cNvSpPr txBox="1">
            <a:spLocks noChangeArrowheads="1"/>
          </p:cNvSpPr>
          <p:nvPr/>
        </p:nvSpPr>
        <p:spPr bwMode="auto">
          <a:xfrm>
            <a:off x="2286000" y="3810000"/>
            <a:ext cx="3790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3. What is the Force due to gravity?</a:t>
            </a:r>
          </a:p>
        </p:txBody>
      </p:sp>
      <p:sp>
        <p:nvSpPr>
          <p:cNvPr id="168335" name="Text Box 399"/>
          <p:cNvSpPr txBox="1">
            <a:spLocks noChangeArrowheads="1"/>
          </p:cNvSpPr>
          <p:nvPr/>
        </p:nvSpPr>
        <p:spPr bwMode="auto">
          <a:xfrm>
            <a:off x="3413125" y="4227513"/>
            <a:ext cx="2281238"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Fg = w = mg</a:t>
            </a:r>
          </a:p>
          <a:p>
            <a:pPr eaLnBrk="1" hangingPunct="1">
              <a:spcBef>
                <a:spcPct val="0"/>
              </a:spcBef>
              <a:buFontTx/>
              <a:buNone/>
            </a:pPr>
            <a:r>
              <a:rPr lang="en-US" altLang="en-US" sz="1800">
                <a:solidFill>
                  <a:srgbClr val="FF0000"/>
                </a:solidFill>
              </a:rPr>
              <a:t>w = 100 kg (10 m/s</a:t>
            </a:r>
            <a:r>
              <a:rPr lang="en-US" altLang="en-US" sz="1800" baseline="30000">
                <a:solidFill>
                  <a:srgbClr val="FF0000"/>
                </a:solidFill>
              </a:rPr>
              <a:t>2</a:t>
            </a:r>
            <a:r>
              <a:rPr lang="en-US" altLang="en-US" sz="1800">
                <a:solidFill>
                  <a:srgbClr val="FF0000"/>
                </a:solidFill>
              </a:rPr>
              <a:t>)</a:t>
            </a:r>
          </a:p>
          <a:p>
            <a:pPr eaLnBrk="1" hangingPunct="1">
              <a:spcBef>
                <a:spcPct val="0"/>
              </a:spcBef>
              <a:buFontTx/>
              <a:buNone/>
            </a:pPr>
            <a:r>
              <a:rPr lang="en-US" altLang="en-US" sz="1800">
                <a:solidFill>
                  <a:srgbClr val="FF0000"/>
                </a:solidFill>
              </a:rPr>
              <a:t>w = 1000 N</a:t>
            </a:r>
          </a:p>
        </p:txBody>
      </p:sp>
      <p:sp>
        <p:nvSpPr>
          <p:cNvPr id="21" name="Line 390"/>
          <p:cNvSpPr>
            <a:spLocks noChangeShapeType="1"/>
          </p:cNvSpPr>
          <p:nvPr/>
        </p:nvSpPr>
        <p:spPr bwMode="auto">
          <a:xfrm>
            <a:off x="7532688" y="19812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391"/>
          <p:cNvSpPr>
            <a:spLocks noChangeShapeType="1"/>
          </p:cNvSpPr>
          <p:nvPr/>
        </p:nvSpPr>
        <p:spPr bwMode="auto">
          <a:xfrm flipH="1" flipV="1">
            <a:off x="7075488" y="11430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Text Box 393"/>
          <p:cNvSpPr txBox="1">
            <a:spLocks noChangeArrowheads="1"/>
          </p:cNvSpPr>
          <p:nvPr/>
        </p:nvSpPr>
        <p:spPr bwMode="auto">
          <a:xfrm>
            <a:off x="7593013" y="2627313"/>
            <a:ext cx="350837"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4" name="Text Box 394"/>
          <p:cNvSpPr txBox="1">
            <a:spLocks noChangeArrowheads="1"/>
          </p:cNvSpPr>
          <p:nvPr/>
        </p:nvSpPr>
        <p:spPr bwMode="auto">
          <a:xfrm>
            <a:off x="7227888" y="990600"/>
            <a:ext cx="433387"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5" name="Line 392"/>
          <p:cNvSpPr>
            <a:spLocks noChangeShapeType="1"/>
          </p:cNvSpPr>
          <p:nvPr/>
        </p:nvSpPr>
        <p:spPr bwMode="auto">
          <a:xfrm flipV="1">
            <a:off x="7543800" y="1600200"/>
            <a:ext cx="685800" cy="381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 name="Text Box 396"/>
          <p:cNvSpPr txBox="1">
            <a:spLocks noChangeArrowheads="1"/>
          </p:cNvSpPr>
          <p:nvPr/>
        </p:nvSpPr>
        <p:spPr bwMode="auto">
          <a:xfrm>
            <a:off x="7696200" y="1295400"/>
            <a:ext cx="417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T</a:t>
            </a:r>
          </a:p>
        </p:txBody>
      </p:sp>
      <p:sp>
        <p:nvSpPr>
          <p:cNvPr id="2" name="TextBox 1"/>
          <p:cNvSpPr txBox="1">
            <a:spLocks noChangeArrowheads="1"/>
          </p:cNvSpPr>
          <p:nvPr/>
        </p:nvSpPr>
        <p:spPr bwMode="auto">
          <a:xfrm>
            <a:off x="7391400" y="639763"/>
            <a:ext cx="711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a:t>
            </a:r>
          </a:p>
        </p:txBody>
      </p:sp>
    </p:spTree>
    <p:extLst>
      <p:ext uri="{BB962C8B-B14F-4D97-AF65-F5344CB8AC3E}">
        <p14:creationId xmlns:p14="http://schemas.microsoft.com/office/powerpoint/2010/main" val="8304623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3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832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83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83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83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833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8334"/>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83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326" grpId="0" animBg="1"/>
      <p:bldP spid="168327" grpId="0" animBg="1"/>
      <p:bldP spid="168328" grpId="0" animBg="1"/>
      <p:bldP spid="168329" grpId="0"/>
      <p:bldP spid="168330" grpId="0"/>
      <p:bldP spid="168332" grpId="0"/>
      <p:bldP spid="168334" grpId="0"/>
      <p:bldP spid="168335" grpId="0"/>
      <p:bldP spid="21" grpId="0" animBg="1"/>
      <p:bldP spid="22" grpId="0" animBg="1"/>
      <p:bldP spid="23" grpId="0"/>
      <p:bldP spid="24" grpId="0"/>
      <p:bldP spid="25" grpId="0" animBg="1"/>
      <p:bldP spid="26"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50" name="Group 2"/>
          <p:cNvGrpSpPr>
            <a:grpSpLocks noChangeAspect="1"/>
          </p:cNvGrpSpPr>
          <p:nvPr/>
        </p:nvGrpSpPr>
        <p:grpSpPr bwMode="auto">
          <a:xfrm>
            <a:off x="1905000" y="533400"/>
            <a:ext cx="5486400" cy="1714500"/>
            <a:chOff x="2527" y="3142"/>
            <a:chExt cx="7200" cy="2314"/>
          </a:xfrm>
        </p:grpSpPr>
        <p:sp>
          <p:nvSpPr>
            <p:cNvPr id="78875" name="AutoShape 3"/>
            <p:cNvSpPr>
              <a:spLocks noChangeAspect="1" noChangeArrowheads="1"/>
            </p:cNvSpPr>
            <p:nvPr/>
          </p:nvSpPr>
          <p:spPr bwMode="auto">
            <a:xfrm>
              <a:off x="2527" y="3142"/>
              <a:ext cx="7200" cy="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78876" name="Rectangle 4"/>
            <p:cNvSpPr>
              <a:spLocks noChangeArrowheads="1"/>
            </p:cNvSpPr>
            <p:nvPr/>
          </p:nvSpPr>
          <p:spPr bwMode="auto">
            <a:xfrm rot="-1708253">
              <a:off x="4927" y="4068"/>
              <a:ext cx="1200" cy="463"/>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78877" name="Text Box 5"/>
            <p:cNvSpPr txBox="1">
              <a:spLocks noChangeArrowheads="1"/>
            </p:cNvSpPr>
            <p:nvPr/>
          </p:nvSpPr>
          <p:spPr bwMode="auto">
            <a:xfrm>
              <a:off x="4777" y="4839"/>
              <a:ext cx="600" cy="3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30° </a:t>
              </a:r>
              <a:endParaRPr lang="en-US" altLang="en-US" sz="1800"/>
            </a:p>
          </p:txBody>
        </p:sp>
        <p:sp>
          <p:nvSpPr>
            <p:cNvPr id="78878" name="Line 6"/>
            <p:cNvSpPr>
              <a:spLocks noChangeShapeType="1"/>
            </p:cNvSpPr>
            <p:nvPr/>
          </p:nvSpPr>
          <p:spPr bwMode="auto">
            <a:xfrm>
              <a:off x="3577" y="5147"/>
              <a:ext cx="255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79" name="Line 7"/>
            <p:cNvSpPr>
              <a:spLocks noChangeShapeType="1"/>
            </p:cNvSpPr>
            <p:nvPr/>
          </p:nvSpPr>
          <p:spPr bwMode="auto">
            <a:xfrm flipV="1">
              <a:off x="4477" y="3451"/>
              <a:ext cx="3000" cy="1697"/>
            </a:xfrm>
            <a:prstGeom prst="line">
              <a:avLst/>
            </a:prstGeom>
            <a:noFill/>
            <a:ln w="349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80" name="Line 8"/>
            <p:cNvSpPr>
              <a:spLocks noChangeShapeType="1"/>
            </p:cNvSpPr>
            <p:nvPr/>
          </p:nvSpPr>
          <p:spPr bwMode="auto">
            <a:xfrm flipV="1">
              <a:off x="5977" y="3296"/>
              <a:ext cx="1050" cy="61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881" name="Line 9"/>
            <p:cNvSpPr>
              <a:spLocks noChangeShapeType="1"/>
            </p:cNvSpPr>
            <p:nvPr/>
          </p:nvSpPr>
          <p:spPr bwMode="auto">
            <a:xfrm flipH="1" flipV="1">
              <a:off x="6877" y="3142"/>
              <a:ext cx="300" cy="463"/>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8851" name="Line 10"/>
          <p:cNvSpPr>
            <a:spLocks noChangeShapeType="1"/>
          </p:cNvSpPr>
          <p:nvPr/>
        </p:nvSpPr>
        <p:spPr bwMode="auto">
          <a:xfrm>
            <a:off x="4267200" y="15240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2" name="Line 11"/>
          <p:cNvSpPr>
            <a:spLocks noChangeShapeType="1"/>
          </p:cNvSpPr>
          <p:nvPr/>
        </p:nvSpPr>
        <p:spPr bwMode="auto">
          <a:xfrm flipH="1" flipV="1">
            <a:off x="3810000" y="6858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3" name="Line 12"/>
          <p:cNvSpPr>
            <a:spLocks noChangeShapeType="1"/>
          </p:cNvSpPr>
          <p:nvPr/>
        </p:nvSpPr>
        <p:spPr bwMode="auto">
          <a:xfrm flipV="1">
            <a:off x="4572000" y="685800"/>
            <a:ext cx="685800" cy="381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54" name="Text Box 13"/>
          <p:cNvSpPr txBox="1">
            <a:spLocks noChangeArrowheads="1"/>
          </p:cNvSpPr>
          <p:nvPr/>
        </p:nvSpPr>
        <p:spPr bwMode="auto">
          <a:xfrm>
            <a:off x="4327525" y="2170113"/>
            <a:ext cx="349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78855" name="Text Box 14"/>
          <p:cNvSpPr txBox="1">
            <a:spLocks noChangeArrowheads="1"/>
          </p:cNvSpPr>
          <p:nvPr/>
        </p:nvSpPr>
        <p:spPr bwMode="auto">
          <a:xfrm>
            <a:off x="3962400" y="5334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78856" name="Text Box 15"/>
          <p:cNvSpPr txBox="1">
            <a:spLocks noChangeArrowheads="1"/>
          </p:cNvSpPr>
          <p:nvPr/>
        </p:nvSpPr>
        <p:spPr bwMode="auto">
          <a:xfrm>
            <a:off x="4724400" y="381000"/>
            <a:ext cx="417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T</a:t>
            </a:r>
          </a:p>
        </p:txBody>
      </p:sp>
      <p:sp>
        <p:nvSpPr>
          <p:cNvPr id="214032" name="Text Box 16"/>
          <p:cNvSpPr txBox="1">
            <a:spLocks noChangeArrowheads="1"/>
          </p:cNvSpPr>
          <p:nvPr/>
        </p:nvSpPr>
        <p:spPr bwMode="auto">
          <a:xfrm>
            <a:off x="2727325" y="2855913"/>
            <a:ext cx="4686300"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4. Draw a skewed/psuedo FBD with x-y axis</a:t>
            </a:r>
          </a:p>
        </p:txBody>
      </p:sp>
      <p:sp>
        <p:nvSpPr>
          <p:cNvPr id="214033" name="Line 17"/>
          <p:cNvSpPr>
            <a:spLocks noChangeShapeType="1"/>
          </p:cNvSpPr>
          <p:nvPr/>
        </p:nvSpPr>
        <p:spPr bwMode="auto">
          <a:xfrm flipV="1">
            <a:off x="3124200" y="3962400"/>
            <a:ext cx="2590800" cy="1447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4034" name="Line 18"/>
          <p:cNvSpPr>
            <a:spLocks noChangeShapeType="1"/>
          </p:cNvSpPr>
          <p:nvPr/>
        </p:nvSpPr>
        <p:spPr bwMode="auto">
          <a:xfrm>
            <a:off x="3810000" y="3657600"/>
            <a:ext cx="1219200" cy="2209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4035" name="Text Box 19"/>
          <p:cNvSpPr txBox="1">
            <a:spLocks noChangeArrowheads="1"/>
          </p:cNvSpPr>
          <p:nvPr/>
        </p:nvSpPr>
        <p:spPr bwMode="auto">
          <a:xfrm>
            <a:off x="3733800" y="33528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y</a:t>
            </a:r>
          </a:p>
        </p:txBody>
      </p:sp>
      <p:sp>
        <p:nvSpPr>
          <p:cNvPr id="214036" name="Text Box 20"/>
          <p:cNvSpPr txBox="1">
            <a:spLocks noChangeArrowheads="1"/>
          </p:cNvSpPr>
          <p:nvPr/>
        </p:nvSpPr>
        <p:spPr bwMode="auto">
          <a:xfrm>
            <a:off x="5715000" y="37338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x</a:t>
            </a:r>
          </a:p>
        </p:txBody>
      </p:sp>
      <p:sp>
        <p:nvSpPr>
          <p:cNvPr id="214037" name="Line 21"/>
          <p:cNvSpPr>
            <a:spLocks noChangeShapeType="1"/>
          </p:cNvSpPr>
          <p:nvPr/>
        </p:nvSpPr>
        <p:spPr bwMode="auto">
          <a:xfrm flipH="1" flipV="1">
            <a:off x="3962400" y="38862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4038" name="Text Box 22"/>
          <p:cNvSpPr txBox="1">
            <a:spLocks noChangeArrowheads="1"/>
          </p:cNvSpPr>
          <p:nvPr/>
        </p:nvSpPr>
        <p:spPr bwMode="auto">
          <a:xfrm>
            <a:off x="4114800" y="37338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14039" name="Line 23"/>
          <p:cNvSpPr>
            <a:spLocks noChangeShapeType="1"/>
          </p:cNvSpPr>
          <p:nvPr/>
        </p:nvSpPr>
        <p:spPr bwMode="auto">
          <a:xfrm>
            <a:off x="4419600" y="47244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4040" name="Text Box 24"/>
          <p:cNvSpPr txBox="1">
            <a:spLocks noChangeArrowheads="1"/>
          </p:cNvSpPr>
          <p:nvPr/>
        </p:nvSpPr>
        <p:spPr bwMode="auto">
          <a:xfrm>
            <a:off x="4479925" y="5370513"/>
            <a:ext cx="349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14041" name="Line 25"/>
          <p:cNvSpPr>
            <a:spLocks noChangeShapeType="1"/>
          </p:cNvSpPr>
          <p:nvPr/>
        </p:nvSpPr>
        <p:spPr bwMode="auto">
          <a:xfrm flipV="1">
            <a:off x="4419600" y="4343400"/>
            <a:ext cx="685800" cy="381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4042" name="Text Box 26"/>
          <p:cNvSpPr txBox="1">
            <a:spLocks noChangeArrowheads="1"/>
          </p:cNvSpPr>
          <p:nvPr/>
        </p:nvSpPr>
        <p:spPr bwMode="auto">
          <a:xfrm>
            <a:off x="4572000" y="4038600"/>
            <a:ext cx="417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T</a:t>
            </a:r>
          </a:p>
        </p:txBody>
      </p:sp>
      <p:sp>
        <p:nvSpPr>
          <p:cNvPr id="78868" name="Line 27"/>
          <p:cNvSpPr>
            <a:spLocks noChangeShapeType="1"/>
          </p:cNvSpPr>
          <p:nvPr/>
        </p:nvSpPr>
        <p:spPr bwMode="auto">
          <a:xfrm flipH="1">
            <a:off x="4114800" y="19050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8869" name="Line 28"/>
          <p:cNvSpPr>
            <a:spLocks noChangeShapeType="1"/>
          </p:cNvSpPr>
          <p:nvPr/>
        </p:nvSpPr>
        <p:spPr bwMode="auto">
          <a:xfrm>
            <a:off x="4114800" y="1905000"/>
            <a:ext cx="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4045" name="Text Box 29"/>
          <p:cNvSpPr txBox="1">
            <a:spLocks noChangeArrowheads="1"/>
          </p:cNvSpPr>
          <p:nvPr/>
        </p:nvSpPr>
        <p:spPr bwMode="auto">
          <a:xfrm>
            <a:off x="3886200" y="1600200"/>
            <a:ext cx="452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t>60</a:t>
            </a:r>
            <a:r>
              <a:rPr lang="en-US" altLang="en-US" sz="1400">
                <a:cs typeface="Arial" charset="0"/>
              </a:rPr>
              <a:t>°</a:t>
            </a:r>
            <a:endParaRPr lang="en-US" altLang="en-US" sz="1400"/>
          </a:p>
        </p:txBody>
      </p:sp>
      <p:sp>
        <p:nvSpPr>
          <p:cNvPr id="214046" name="Line 30"/>
          <p:cNvSpPr>
            <a:spLocks noChangeShapeType="1"/>
          </p:cNvSpPr>
          <p:nvPr/>
        </p:nvSpPr>
        <p:spPr bwMode="auto">
          <a:xfrm>
            <a:off x="3962400" y="990600"/>
            <a:ext cx="762000" cy="1295400"/>
          </a:xfrm>
          <a:prstGeom prst="line">
            <a:avLst/>
          </a:prstGeom>
          <a:noFill/>
          <a:ln w="95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4047" name="Text Box 31"/>
          <p:cNvSpPr txBox="1">
            <a:spLocks noChangeArrowheads="1"/>
          </p:cNvSpPr>
          <p:nvPr/>
        </p:nvSpPr>
        <p:spPr bwMode="auto">
          <a:xfrm>
            <a:off x="4191000" y="1600200"/>
            <a:ext cx="452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t>30</a:t>
            </a:r>
            <a:r>
              <a:rPr lang="en-US" altLang="en-US" sz="1400">
                <a:cs typeface="Arial" charset="0"/>
              </a:rPr>
              <a:t>°</a:t>
            </a:r>
            <a:endParaRPr lang="en-US" altLang="en-US" sz="1400"/>
          </a:p>
        </p:txBody>
      </p:sp>
      <p:sp>
        <p:nvSpPr>
          <p:cNvPr id="214048" name="Text Box 32"/>
          <p:cNvSpPr txBox="1">
            <a:spLocks noChangeArrowheads="1"/>
          </p:cNvSpPr>
          <p:nvPr/>
        </p:nvSpPr>
        <p:spPr bwMode="auto">
          <a:xfrm>
            <a:off x="2971800" y="6096000"/>
            <a:ext cx="2635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5. Transpose the angles</a:t>
            </a:r>
          </a:p>
        </p:txBody>
      </p:sp>
      <p:sp>
        <p:nvSpPr>
          <p:cNvPr id="214049" name="Text Box 33"/>
          <p:cNvSpPr txBox="1">
            <a:spLocks noChangeArrowheads="1"/>
          </p:cNvSpPr>
          <p:nvPr/>
        </p:nvSpPr>
        <p:spPr bwMode="auto">
          <a:xfrm>
            <a:off x="4343400" y="5029200"/>
            <a:ext cx="452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t>30</a:t>
            </a:r>
            <a:r>
              <a:rPr lang="en-US" altLang="en-US" sz="1400">
                <a:cs typeface="Arial" charset="0"/>
              </a:rPr>
              <a:t>°</a:t>
            </a:r>
            <a:endParaRPr lang="en-US" altLang="en-US" sz="1400"/>
          </a:p>
        </p:txBody>
      </p:sp>
    </p:spTree>
    <p:extLst>
      <p:ext uri="{BB962C8B-B14F-4D97-AF65-F5344CB8AC3E}">
        <p14:creationId xmlns:p14="http://schemas.microsoft.com/office/powerpoint/2010/main" val="11434578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403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0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40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40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40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40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404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40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40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40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403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404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404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404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404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40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32" grpId="0"/>
      <p:bldP spid="214033" grpId="0" animBg="1"/>
      <p:bldP spid="214034" grpId="0" animBg="1"/>
      <p:bldP spid="214035" grpId="0"/>
      <p:bldP spid="214036" grpId="0"/>
      <p:bldP spid="214037" grpId="0" animBg="1"/>
      <p:bldP spid="214038" grpId="0"/>
      <p:bldP spid="214039" grpId="0" animBg="1"/>
      <p:bldP spid="214040" grpId="0"/>
      <p:bldP spid="214041" grpId="0" animBg="1"/>
      <p:bldP spid="214042" grpId="0"/>
      <p:bldP spid="214045" grpId="0"/>
      <p:bldP spid="214046" grpId="0" animBg="1"/>
      <p:bldP spid="214047" grpId="0"/>
      <p:bldP spid="214048" grpId="0"/>
      <p:bldP spid="21404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Line 2"/>
          <p:cNvSpPr>
            <a:spLocks noChangeShapeType="1"/>
          </p:cNvSpPr>
          <p:nvPr/>
        </p:nvSpPr>
        <p:spPr bwMode="auto">
          <a:xfrm flipV="1">
            <a:off x="3124200" y="1295400"/>
            <a:ext cx="2590800" cy="1447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75" name="Line 3"/>
          <p:cNvSpPr>
            <a:spLocks noChangeShapeType="1"/>
          </p:cNvSpPr>
          <p:nvPr/>
        </p:nvSpPr>
        <p:spPr bwMode="auto">
          <a:xfrm>
            <a:off x="3810000" y="914400"/>
            <a:ext cx="1219200" cy="2209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76" name="Text Box 4"/>
          <p:cNvSpPr txBox="1">
            <a:spLocks noChangeArrowheads="1"/>
          </p:cNvSpPr>
          <p:nvPr/>
        </p:nvSpPr>
        <p:spPr bwMode="auto">
          <a:xfrm>
            <a:off x="3733800" y="6096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y</a:t>
            </a:r>
          </a:p>
        </p:txBody>
      </p:sp>
      <p:sp>
        <p:nvSpPr>
          <p:cNvPr id="79877" name="Text Box 5"/>
          <p:cNvSpPr txBox="1">
            <a:spLocks noChangeArrowheads="1"/>
          </p:cNvSpPr>
          <p:nvPr/>
        </p:nvSpPr>
        <p:spPr bwMode="auto">
          <a:xfrm>
            <a:off x="5715000" y="9906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x</a:t>
            </a:r>
          </a:p>
        </p:txBody>
      </p:sp>
      <p:sp>
        <p:nvSpPr>
          <p:cNvPr id="79878" name="Line 6"/>
          <p:cNvSpPr>
            <a:spLocks noChangeShapeType="1"/>
          </p:cNvSpPr>
          <p:nvPr/>
        </p:nvSpPr>
        <p:spPr bwMode="auto">
          <a:xfrm flipH="1" flipV="1">
            <a:off x="3962400" y="11430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79" name="Text Box 7"/>
          <p:cNvSpPr txBox="1">
            <a:spLocks noChangeArrowheads="1"/>
          </p:cNvSpPr>
          <p:nvPr/>
        </p:nvSpPr>
        <p:spPr bwMode="auto">
          <a:xfrm>
            <a:off x="4114800" y="9906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79880" name="Line 8"/>
          <p:cNvSpPr>
            <a:spLocks noChangeShapeType="1"/>
          </p:cNvSpPr>
          <p:nvPr/>
        </p:nvSpPr>
        <p:spPr bwMode="auto">
          <a:xfrm>
            <a:off x="4419600" y="19812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81" name="Text Box 9"/>
          <p:cNvSpPr txBox="1">
            <a:spLocks noChangeArrowheads="1"/>
          </p:cNvSpPr>
          <p:nvPr/>
        </p:nvSpPr>
        <p:spPr bwMode="auto">
          <a:xfrm>
            <a:off x="4038600" y="25908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79882" name="Line 10"/>
          <p:cNvSpPr>
            <a:spLocks noChangeShapeType="1"/>
          </p:cNvSpPr>
          <p:nvPr/>
        </p:nvSpPr>
        <p:spPr bwMode="auto">
          <a:xfrm flipV="1">
            <a:off x="4419600" y="16764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9883" name="Text Box 11"/>
          <p:cNvSpPr txBox="1">
            <a:spLocks noChangeArrowheads="1"/>
          </p:cNvSpPr>
          <p:nvPr/>
        </p:nvSpPr>
        <p:spPr bwMode="auto">
          <a:xfrm>
            <a:off x="4572000" y="1295400"/>
            <a:ext cx="417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T</a:t>
            </a:r>
          </a:p>
        </p:txBody>
      </p:sp>
      <p:sp>
        <p:nvSpPr>
          <p:cNvPr id="79884" name="Text Box 12"/>
          <p:cNvSpPr txBox="1">
            <a:spLocks noChangeArrowheads="1"/>
          </p:cNvSpPr>
          <p:nvPr/>
        </p:nvSpPr>
        <p:spPr bwMode="auto">
          <a:xfrm>
            <a:off x="4343400" y="2286000"/>
            <a:ext cx="452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t>30</a:t>
            </a:r>
            <a:r>
              <a:rPr lang="en-US" altLang="en-US" sz="1400">
                <a:cs typeface="Arial" charset="0"/>
              </a:rPr>
              <a:t>°</a:t>
            </a:r>
            <a:endParaRPr lang="en-US" altLang="en-US" sz="1400"/>
          </a:p>
        </p:txBody>
      </p:sp>
      <p:sp>
        <p:nvSpPr>
          <p:cNvPr id="215053" name="Text Box 13"/>
          <p:cNvSpPr txBox="1">
            <a:spLocks noChangeArrowheads="1"/>
          </p:cNvSpPr>
          <p:nvPr/>
        </p:nvSpPr>
        <p:spPr bwMode="auto">
          <a:xfrm>
            <a:off x="117475" y="271463"/>
            <a:ext cx="4235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6. Resolve the x and y components of w</a:t>
            </a:r>
          </a:p>
        </p:txBody>
      </p:sp>
      <p:sp>
        <p:nvSpPr>
          <p:cNvPr id="215054" name="Line 14"/>
          <p:cNvSpPr>
            <a:spLocks noChangeShapeType="1"/>
          </p:cNvSpPr>
          <p:nvPr/>
        </p:nvSpPr>
        <p:spPr bwMode="auto">
          <a:xfrm>
            <a:off x="4419600" y="1981200"/>
            <a:ext cx="457200" cy="838200"/>
          </a:xfrm>
          <a:prstGeom prst="line">
            <a:avLst/>
          </a:prstGeom>
          <a:noFill/>
          <a:ln w="381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055" name="Line 15"/>
          <p:cNvSpPr>
            <a:spLocks noChangeShapeType="1"/>
          </p:cNvSpPr>
          <p:nvPr/>
        </p:nvSpPr>
        <p:spPr bwMode="auto">
          <a:xfrm flipH="1">
            <a:off x="3886200" y="1981200"/>
            <a:ext cx="533400" cy="3048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056" name="Text Box 16"/>
          <p:cNvSpPr txBox="1">
            <a:spLocks noChangeArrowheads="1"/>
          </p:cNvSpPr>
          <p:nvPr/>
        </p:nvSpPr>
        <p:spPr bwMode="auto">
          <a:xfrm>
            <a:off x="4708525" y="2170113"/>
            <a:ext cx="425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215057" name="Text Box 17"/>
          <p:cNvSpPr txBox="1">
            <a:spLocks noChangeArrowheads="1"/>
          </p:cNvSpPr>
          <p:nvPr/>
        </p:nvSpPr>
        <p:spPr bwMode="auto">
          <a:xfrm>
            <a:off x="3581400" y="19050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
        <p:nvSpPr>
          <p:cNvPr id="215058" name="Line 18"/>
          <p:cNvSpPr>
            <a:spLocks noChangeShapeType="1"/>
          </p:cNvSpPr>
          <p:nvPr/>
        </p:nvSpPr>
        <p:spPr bwMode="auto">
          <a:xfrm flipH="1">
            <a:off x="4343400" y="2743200"/>
            <a:ext cx="533400" cy="3048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065" name="Line 25"/>
          <p:cNvSpPr>
            <a:spLocks noChangeShapeType="1"/>
          </p:cNvSpPr>
          <p:nvPr/>
        </p:nvSpPr>
        <p:spPr bwMode="auto">
          <a:xfrm>
            <a:off x="1828800" y="3581400"/>
            <a:ext cx="0" cy="1676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066" name="Text Box 26"/>
          <p:cNvSpPr txBox="1">
            <a:spLocks noChangeArrowheads="1"/>
          </p:cNvSpPr>
          <p:nvPr/>
        </p:nvSpPr>
        <p:spPr bwMode="auto">
          <a:xfrm>
            <a:off x="1447800" y="42672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15067" name="Text Box 27"/>
          <p:cNvSpPr txBox="1">
            <a:spLocks noChangeArrowheads="1"/>
          </p:cNvSpPr>
          <p:nvPr/>
        </p:nvSpPr>
        <p:spPr bwMode="auto">
          <a:xfrm>
            <a:off x="1752600" y="3962400"/>
            <a:ext cx="452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t>30</a:t>
            </a:r>
            <a:r>
              <a:rPr lang="en-US" altLang="en-US" sz="1400">
                <a:cs typeface="Arial" charset="0"/>
              </a:rPr>
              <a:t>°</a:t>
            </a:r>
            <a:endParaRPr lang="en-US" altLang="en-US" sz="1400"/>
          </a:p>
        </p:txBody>
      </p:sp>
      <p:sp>
        <p:nvSpPr>
          <p:cNvPr id="215068" name="Line 28"/>
          <p:cNvSpPr>
            <a:spLocks noChangeShapeType="1"/>
          </p:cNvSpPr>
          <p:nvPr/>
        </p:nvSpPr>
        <p:spPr bwMode="auto">
          <a:xfrm>
            <a:off x="1828800" y="3581400"/>
            <a:ext cx="762000" cy="1371600"/>
          </a:xfrm>
          <a:prstGeom prst="line">
            <a:avLst/>
          </a:prstGeom>
          <a:noFill/>
          <a:ln w="381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069" name="Text Box 29"/>
          <p:cNvSpPr txBox="1">
            <a:spLocks noChangeArrowheads="1"/>
          </p:cNvSpPr>
          <p:nvPr/>
        </p:nvSpPr>
        <p:spPr bwMode="auto">
          <a:xfrm>
            <a:off x="2209800" y="40386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215070" name="Text Box 30"/>
          <p:cNvSpPr txBox="1">
            <a:spLocks noChangeArrowheads="1"/>
          </p:cNvSpPr>
          <p:nvPr/>
        </p:nvSpPr>
        <p:spPr bwMode="auto">
          <a:xfrm>
            <a:off x="2133600" y="51054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
        <p:nvSpPr>
          <p:cNvPr id="215071" name="Line 31"/>
          <p:cNvSpPr>
            <a:spLocks noChangeShapeType="1"/>
          </p:cNvSpPr>
          <p:nvPr/>
        </p:nvSpPr>
        <p:spPr bwMode="auto">
          <a:xfrm flipH="1">
            <a:off x="1752600" y="4876800"/>
            <a:ext cx="838200" cy="4572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072" name="Text Box 32"/>
          <p:cNvSpPr txBox="1">
            <a:spLocks noChangeArrowheads="1"/>
          </p:cNvSpPr>
          <p:nvPr/>
        </p:nvSpPr>
        <p:spPr bwMode="auto">
          <a:xfrm>
            <a:off x="990600" y="419100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(H)</a:t>
            </a:r>
          </a:p>
        </p:txBody>
      </p:sp>
      <p:sp>
        <p:nvSpPr>
          <p:cNvPr id="215073" name="Text Box 33"/>
          <p:cNvSpPr txBox="1">
            <a:spLocks noChangeArrowheads="1"/>
          </p:cNvSpPr>
          <p:nvPr/>
        </p:nvSpPr>
        <p:spPr bwMode="auto">
          <a:xfrm>
            <a:off x="2514600" y="3810000"/>
            <a:ext cx="488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(A)</a:t>
            </a:r>
          </a:p>
        </p:txBody>
      </p:sp>
      <p:sp>
        <p:nvSpPr>
          <p:cNvPr id="215074" name="Text Box 34"/>
          <p:cNvSpPr txBox="1">
            <a:spLocks noChangeArrowheads="1"/>
          </p:cNvSpPr>
          <p:nvPr/>
        </p:nvSpPr>
        <p:spPr bwMode="auto">
          <a:xfrm>
            <a:off x="2362200" y="5410200"/>
            <a:ext cx="514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(O)</a:t>
            </a:r>
          </a:p>
        </p:txBody>
      </p:sp>
      <p:sp>
        <p:nvSpPr>
          <p:cNvPr id="215075" name="Line 35"/>
          <p:cNvSpPr>
            <a:spLocks noChangeShapeType="1"/>
          </p:cNvSpPr>
          <p:nvPr/>
        </p:nvSpPr>
        <p:spPr bwMode="auto">
          <a:xfrm flipH="1">
            <a:off x="2133600" y="4648200"/>
            <a:ext cx="3048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076" name="Line 36"/>
          <p:cNvSpPr>
            <a:spLocks noChangeShapeType="1"/>
          </p:cNvSpPr>
          <p:nvPr/>
        </p:nvSpPr>
        <p:spPr bwMode="auto">
          <a:xfrm>
            <a:off x="2133600" y="4800600"/>
            <a:ext cx="1524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5077" name="Text Box 37"/>
          <p:cNvSpPr txBox="1">
            <a:spLocks noChangeArrowheads="1"/>
          </p:cNvSpPr>
          <p:nvPr/>
        </p:nvSpPr>
        <p:spPr bwMode="auto">
          <a:xfrm>
            <a:off x="685800" y="3200400"/>
            <a:ext cx="1631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SOHCAHTOA</a:t>
            </a:r>
          </a:p>
        </p:txBody>
      </p:sp>
      <p:sp>
        <p:nvSpPr>
          <p:cNvPr id="215078" name="Text Box 38"/>
          <p:cNvSpPr txBox="1">
            <a:spLocks noChangeArrowheads="1"/>
          </p:cNvSpPr>
          <p:nvPr/>
        </p:nvSpPr>
        <p:spPr bwMode="auto">
          <a:xfrm>
            <a:off x="3962400" y="35052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a:t>
            </a:r>
          </a:p>
        </p:txBody>
      </p:sp>
      <p:sp>
        <p:nvSpPr>
          <p:cNvPr id="215079" name="Text Box 39"/>
          <p:cNvSpPr txBox="1">
            <a:spLocks noChangeArrowheads="1"/>
          </p:cNvSpPr>
          <p:nvPr/>
        </p:nvSpPr>
        <p:spPr bwMode="auto">
          <a:xfrm>
            <a:off x="3962400" y="3962400"/>
            <a:ext cx="1174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sin </a:t>
            </a:r>
            <a:r>
              <a:rPr lang="en-US" altLang="en-US" sz="1800">
                <a:cs typeface="Arial" charset="0"/>
              </a:rPr>
              <a:t>Θ = </a:t>
            </a:r>
            <a:r>
              <a:rPr lang="en-US" altLang="en-US" sz="1800" u="sng">
                <a:cs typeface="Arial" charset="0"/>
              </a:rPr>
              <a:t>O</a:t>
            </a:r>
            <a:endParaRPr lang="en-US" altLang="en-US" sz="1800">
              <a:cs typeface="Arial" charset="0"/>
            </a:endParaRPr>
          </a:p>
          <a:p>
            <a:pPr eaLnBrk="1" hangingPunct="1">
              <a:spcBef>
                <a:spcPct val="0"/>
              </a:spcBef>
              <a:buFontTx/>
              <a:buNone/>
            </a:pPr>
            <a:r>
              <a:rPr lang="en-US" altLang="en-US" sz="1800">
                <a:cs typeface="Arial" charset="0"/>
              </a:rPr>
              <a:t>             H</a:t>
            </a:r>
            <a:endParaRPr lang="en-US" altLang="en-US" sz="1800" u="sng"/>
          </a:p>
        </p:txBody>
      </p:sp>
      <p:sp>
        <p:nvSpPr>
          <p:cNvPr id="215080" name="Text Box 40"/>
          <p:cNvSpPr txBox="1">
            <a:spLocks noChangeArrowheads="1"/>
          </p:cNvSpPr>
          <p:nvPr/>
        </p:nvSpPr>
        <p:spPr bwMode="auto">
          <a:xfrm>
            <a:off x="3962400" y="4648200"/>
            <a:ext cx="1219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sin </a:t>
            </a:r>
            <a:r>
              <a:rPr lang="en-US" altLang="en-US" sz="1800">
                <a:cs typeface="Arial" charset="0"/>
              </a:rPr>
              <a:t>Θ = </a:t>
            </a:r>
            <a:r>
              <a:rPr lang="en-US" altLang="en-US" sz="1800" u="sng">
                <a:cs typeface="Arial" charset="0"/>
              </a:rPr>
              <a:t>w</a:t>
            </a:r>
            <a:r>
              <a:rPr lang="en-US" altLang="en-US" sz="1800" u="sng" baseline="-25000">
                <a:cs typeface="Arial" charset="0"/>
              </a:rPr>
              <a:t>x</a:t>
            </a:r>
          </a:p>
          <a:p>
            <a:pPr eaLnBrk="1" hangingPunct="1">
              <a:spcBef>
                <a:spcPct val="0"/>
              </a:spcBef>
              <a:buFontTx/>
              <a:buNone/>
            </a:pPr>
            <a:r>
              <a:rPr lang="en-US" altLang="en-US" sz="1800">
                <a:cs typeface="Arial" charset="0"/>
              </a:rPr>
              <a:t>             w</a:t>
            </a:r>
            <a:endParaRPr lang="en-US" altLang="en-US" sz="1800" u="sng"/>
          </a:p>
        </p:txBody>
      </p:sp>
      <p:sp>
        <p:nvSpPr>
          <p:cNvPr id="215081" name="Text Box 41"/>
          <p:cNvSpPr txBox="1">
            <a:spLocks noChangeArrowheads="1"/>
          </p:cNvSpPr>
          <p:nvPr/>
        </p:nvSpPr>
        <p:spPr bwMode="auto">
          <a:xfrm>
            <a:off x="3962400" y="5257800"/>
            <a:ext cx="1511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w sin </a:t>
            </a:r>
            <a:r>
              <a:rPr lang="en-US" altLang="en-US" sz="1800">
                <a:cs typeface="Arial" charset="0"/>
              </a:rPr>
              <a:t>Θ</a:t>
            </a:r>
            <a:r>
              <a:rPr lang="en-US" altLang="en-US" sz="1800"/>
              <a:t> </a:t>
            </a:r>
          </a:p>
        </p:txBody>
      </p:sp>
      <p:sp>
        <p:nvSpPr>
          <p:cNvPr id="215082" name="Text Box 42"/>
          <p:cNvSpPr txBox="1">
            <a:spLocks noChangeArrowheads="1"/>
          </p:cNvSpPr>
          <p:nvPr/>
        </p:nvSpPr>
        <p:spPr bwMode="auto">
          <a:xfrm>
            <a:off x="3962400" y="5638800"/>
            <a:ext cx="22510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1000 N sin </a:t>
            </a:r>
            <a:r>
              <a:rPr lang="en-US" altLang="en-US" sz="1800">
                <a:cs typeface="Arial" charset="0"/>
              </a:rPr>
              <a:t>30°</a:t>
            </a:r>
            <a:r>
              <a:rPr lang="en-US" altLang="en-US" sz="1800"/>
              <a:t> </a:t>
            </a:r>
          </a:p>
        </p:txBody>
      </p:sp>
      <p:sp>
        <p:nvSpPr>
          <p:cNvPr id="215083" name="Text Box 43"/>
          <p:cNvSpPr txBox="1">
            <a:spLocks noChangeArrowheads="1"/>
          </p:cNvSpPr>
          <p:nvPr/>
        </p:nvSpPr>
        <p:spPr bwMode="auto">
          <a:xfrm>
            <a:off x="3962400" y="60198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500 N</a:t>
            </a:r>
          </a:p>
        </p:txBody>
      </p:sp>
      <p:sp>
        <p:nvSpPr>
          <p:cNvPr id="215084" name="Text Box 44"/>
          <p:cNvSpPr txBox="1">
            <a:spLocks noChangeArrowheads="1"/>
          </p:cNvSpPr>
          <p:nvPr/>
        </p:nvSpPr>
        <p:spPr bwMode="auto">
          <a:xfrm>
            <a:off x="6553200" y="34290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a:t>
            </a:r>
          </a:p>
        </p:txBody>
      </p:sp>
      <p:sp>
        <p:nvSpPr>
          <p:cNvPr id="215085" name="Text Box 45"/>
          <p:cNvSpPr txBox="1">
            <a:spLocks noChangeArrowheads="1"/>
          </p:cNvSpPr>
          <p:nvPr/>
        </p:nvSpPr>
        <p:spPr bwMode="auto">
          <a:xfrm>
            <a:off x="6553200" y="3886200"/>
            <a:ext cx="1238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cos </a:t>
            </a:r>
            <a:r>
              <a:rPr lang="en-US" altLang="en-US" sz="1800">
                <a:cs typeface="Arial" charset="0"/>
              </a:rPr>
              <a:t>Θ = </a:t>
            </a:r>
            <a:r>
              <a:rPr lang="en-US" altLang="en-US" sz="1800" u="sng">
                <a:cs typeface="Arial" charset="0"/>
              </a:rPr>
              <a:t>A</a:t>
            </a:r>
            <a:endParaRPr lang="en-US" altLang="en-US" sz="1800">
              <a:cs typeface="Arial" charset="0"/>
            </a:endParaRPr>
          </a:p>
          <a:p>
            <a:pPr eaLnBrk="1" hangingPunct="1">
              <a:spcBef>
                <a:spcPct val="0"/>
              </a:spcBef>
              <a:buFontTx/>
              <a:buNone/>
            </a:pPr>
            <a:r>
              <a:rPr lang="en-US" altLang="en-US" sz="1800">
                <a:cs typeface="Arial" charset="0"/>
              </a:rPr>
              <a:t>              H</a:t>
            </a:r>
            <a:endParaRPr lang="en-US" altLang="en-US" sz="1800" u="sng"/>
          </a:p>
        </p:txBody>
      </p:sp>
      <p:sp>
        <p:nvSpPr>
          <p:cNvPr id="215086" name="Text Box 46"/>
          <p:cNvSpPr txBox="1">
            <a:spLocks noChangeArrowheads="1"/>
          </p:cNvSpPr>
          <p:nvPr/>
        </p:nvSpPr>
        <p:spPr bwMode="auto">
          <a:xfrm>
            <a:off x="6553200" y="4572000"/>
            <a:ext cx="12827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cos </a:t>
            </a:r>
            <a:r>
              <a:rPr lang="en-US" altLang="en-US" sz="1800">
                <a:cs typeface="Arial" charset="0"/>
              </a:rPr>
              <a:t>Θ = </a:t>
            </a:r>
            <a:r>
              <a:rPr lang="en-US" altLang="en-US" sz="1800" u="sng">
                <a:cs typeface="Arial" charset="0"/>
              </a:rPr>
              <a:t>w</a:t>
            </a:r>
            <a:r>
              <a:rPr lang="en-US" altLang="en-US" sz="1800" u="sng" baseline="-25000">
                <a:cs typeface="Arial" charset="0"/>
              </a:rPr>
              <a:t>y</a:t>
            </a:r>
          </a:p>
          <a:p>
            <a:pPr eaLnBrk="1" hangingPunct="1">
              <a:spcBef>
                <a:spcPct val="0"/>
              </a:spcBef>
              <a:buFontTx/>
              <a:buNone/>
            </a:pPr>
            <a:r>
              <a:rPr lang="en-US" altLang="en-US" sz="1800">
                <a:cs typeface="Arial" charset="0"/>
              </a:rPr>
              <a:t>              w</a:t>
            </a:r>
            <a:endParaRPr lang="en-US" altLang="en-US" sz="1800" u="sng"/>
          </a:p>
        </p:txBody>
      </p:sp>
      <p:sp>
        <p:nvSpPr>
          <p:cNvPr id="215087" name="Text Box 47"/>
          <p:cNvSpPr txBox="1">
            <a:spLocks noChangeArrowheads="1"/>
          </p:cNvSpPr>
          <p:nvPr/>
        </p:nvSpPr>
        <p:spPr bwMode="auto">
          <a:xfrm>
            <a:off x="6553200" y="5181600"/>
            <a:ext cx="157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w cos </a:t>
            </a:r>
            <a:r>
              <a:rPr lang="en-US" altLang="en-US" sz="1800">
                <a:cs typeface="Arial" charset="0"/>
              </a:rPr>
              <a:t>Θ</a:t>
            </a:r>
            <a:r>
              <a:rPr lang="en-US" altLang="en-US" sz="1800"/>
              <a:t> </a:t>
            </a:r>
          </a:p>
        </p:txBody>
      </p:sp>
      <p:sp>
        <p:nvSpPr>
          <p:cNvPr id="215088" name="Text Box 48"/>
          <p:cNvSpPr txBox="1">
            <a:spLocks noChangeArrowheads="1"/>
          </p:cNvSpPr>
          <p:nvPr/>
        </p:nvSpPr>
        <p:spPr bwMode="auto">
          <a:xfrm>
            <a:off x="6553200" y="5562600"/>
            <a:ext cx="2314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1000 N cos </a:t>
            </a:r>
            <a:r>
              <a:rPr lang="en-US" altLang="en-US" sz="1800">
                <a:cs typeface="Arial" charset="0"/>
              </a:rPr>
              <a:t>30°</a:t>
            </a:r>
            <a:r>
              <a:rPr lang="en-US" altLang="en-US" sz="1800"/>
              <a:t> </a:t>
            </a:r>
          </a:p>
        </p:txBody>
      </p:sp>
      <p:sp>
        <p:nvSpPr>
          <p:cNvPr id="215089" name="Text Box 49"/>
          <p:cNvSpPr txBox="1">
            <a:spLocks noChangeArrowheads="1"/>
          </p:cNvSpPr>
          <p:nvPr/>
        </p:nvSpPr>
        <p:spPr bwMode="auto">
          <a:xfrm>
            <a:off x="6553200" y="59436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866 N</a:t>
            </a:r>
          </a:p>
        </p:txBody>
      </p:sp>
    </p:spTree>
    <p:extLst>
      <p:ext uri="{BB962C8B-B14F-4D97-AF65-F5344CB8AC3E}">
        <p14:creationId xmlns:p14="http://schemas.microsoft.com/office/powerpoint/2010/main" val="12646345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5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5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505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505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505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xit" presetSubtype="16" fill="hold" grpId="1" nodeType="clickEffect">
                                  <p:stCondLst>
                                    <p:cond delay="0"/>
                                  </p:stCondLst>
                                  <p:childTnLst>
                                    <p:animEffect transition="out" filter="box(in)">
                                      <p:cBhvr>
                                        <p:cTn id="22" dur="500"/>
                                        <p:tgtEl>
                                          <p:spTgt spid="215057"/>
                                        </p:tgtEl>
                                      </p:cBhvr>
                                    </p:animEffect>
                                    <p:set>
                                      <p:cBhvr>
                                        <p:cTn id="23" dur="1" fill="hold">
                                          <p:stCondLst>
                                            <p:cond delay="499"/>
                                          </p:stCondLst>
                                        </p:cTn>
                                        <p:tgtEl>
                                          <p:spTgt spid="215057"/>
                                        </p:tgtEl>
                                        <p:attrNameLst>
                                          <p:attrName>style.visibility</p:attrName>
                                        </p:attrNameLst>
                                      </p:cBhvr>
                                      <p:to>
                                        <p:strVal val="hidden"/>
                                      </p:to>
                                    </p:set>
                                  </p:childTnLst>
                                </p:cTn>
                              </p:par>
                              <p:par>
                                <p:cTn id="24" presetID="4" presetClass="exit" presetSubtype="16" fill="hold" grpId="1" nodeType="withEffect">
                                  <p:stCondLst>
                                    <p:cond delay="0"/>
                                  </p:stCondLst>
                                  <p:childTnLst>
                                    <p:animEffect transition="out" filter="box(in)">
                                      <p:cBhvr>
                                        <p:cTn id="25" dur="500"/>
                                        <p:tgtEl>
                                          <p:spTgt spid="215055"/>
                                        </p:tgtEl>
                                      </p:cBhvr>
                                    </p:animEffect>
                                    <p:set>
                                      <p:cBhvr>
                                        <p:cTn id="26" dur="1" fill="hold">
                                          <p:stCondLst>
                                            <p:cond delay="499"/>
                                          </p:stCondLst>
                                        </p:cTn>
                                        <p:tgtEl>
                                          <p:spTgt spid="215055"/>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505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506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506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506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506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506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507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507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507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1507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15078"/>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1507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1507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1507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15077"/>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15079"/>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15080"/>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15081"/>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15082"/>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15083"/>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15084"/>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215085"/>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215086"/>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15087"/>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215088"/>
                                        </p:tgtEl>
                                        <p:attrNameLst>
                                          <p:attrName>style.visibility</p:attrName>
                                        </p:attrNameLst>
                                      </p:cBhvr>
                                      <p:to>
                                        <p:strVal val="visible"/>
                                      </p:to>
                                    </p:se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2150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3" grpId="0"/>
      <p:bldP spid="215054" grpId="0" animBg="1"/>
      <p:bldP spid="215055" grpId="0" animBg="1"/>
      <p:bldP spid="215055" grpId="1" animBg="1"/>
      <p:bldP spid="215056" grpId="0"/>
      <p:bldP spid="215057" grpId="0"/>
      <p:bldP spid="215057" grpId="1"/>
      <p:bldP spid="215058" grpId="0" animBg="1"/>
      <p:bldP spid="215065" grpId="0" animBg="1"/>
      <p:bldP spid="215066" grpId="0"/>
      <p:bldP spid="215067" grpId="0"/>
      <p:bldP spid="215068" grpId="0" animBg="1"/>
      <p:bldP spid="215069" grpId="0"/>
      <p:bldP spid="215070" grpId="0"/>
      <p:bldP spid="215071" grpId="0" animBg="1"/>
      <p:bldP spid="215072" grpId="0"/>
      <p:bldP spid="215073" grpId="0"/>
      <p:bldP spid="215074" grpId="0"/>
      <p:bldP spid="215075" grpId="0" animBg="1"/>
      <p:bldP spid="215076" grpId="0" animBg="1"/>
      <p:bldP spid="215077" grpId="0"/>
      <p:bldP spid="215078" grpId="0"/>
      <p:bldP spid="215079" grpId="0"/>
      <p:bldP spid="215080" grpId="0"/>
      <p:bldP spid="215081" grpId="0"/>
      <p:bldP spid="215082" grpId="0"/>
      <p:bldP spid="215083" grpId="0"/>
      <p:bldP spid="215084" grpId="0"/>
      <p:bldP spid="215085" grpId="0"/>
      <p:bldP spid="215086" grpId="0"/>
      <p:bldP spid="215087" grpId="0"/>
      <p:bldP spid="215088" grpId="0"/>
      <p:bldP spid="21508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en-US" altLang="en-US" smtClean="0"/>
              <a:t>Memorize these:</a:t>
            </a:r>
          </a:p>
        </p:txBody>
      </p:sp>
      <p:graphicFrame>
        <p:nvGraphicFramePr>
          <p:cNvPr id="216114" name="Group 50"/>
          <p:cNvGraphicFramePr>
            <a:graphicFrameLocks noGrp="1"/>
          </p:cNvGraphicFramePr>
          <p:nvPr/>
        </p:nvGraphicFramePr>
        <p:xfrm>
          <a:off x="1447800" y="1371600"/>
          <a:ext cx="6096000" cy="4876800"/>
        </p:xfrm>
        <a:graphic>
          <a:graphicData uri="http://schemas.openxmlformats.org/drawingml/2006/table">
            <a:tbl>
              <a:tblPr/>
              <a:tblGrid>
                <a:gridCol w="13716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tblGrid>
              <a:tr h="8128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chemeClr val="tx1"/>
                          </a:solidFill>
                          <a:effectLst/>
                          <a:latin typeface="Arial" charset="0"/>
                        </a:rPr>
                        <a:t>sin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chemeClr val="tx1"/>
                          </a:solidFill>
                          <a:effectLst/>
                          <a:latin typeface="Arial" charset="0"/>
                        </a:rPr>
                        <a:t>cos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28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chemeClr val="tx1"/>
                          </a:solidFill>
                          <a:effectLst/>
                          <a:latin typeface="Arial" charset="0"/>
                        </a:rPr>
                        <a:t>0</a:t>
                      </a:r>
                      <a:r>
                        <a:rPr kumimoji="0" lang="en-US" altLang="en-US" sz="2800" b="1" i="0" u="none" strike="noStrike" cap="none" normalizeH="0" baseline="0" smtClean="0">
                          <a:ln>
                            <a:noFill/>
                          </a:ln>
                          <a:solidFill>
                            <a:schemeClr val="tx1"/>
                          </a:solidFill>
                          <a:effectLst/>
                          <a:latin typeface="Arial" charset="0"/>
                          <a:cs typeface="Arial" charset="0"/>
                        </a:rPr>
                        <a:t>°</a:t>
                      </a:r>
                      <a:endParaRPr kumimoji="0" lang="en-US" altLang="en-US" sz="2800" b="1"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28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chemeClr val="tx1"/>
                          </a:solidFill>
                          <a:effectLst/>
                          <a:latin typeface="Arial" charset="0"/>
                        </a:rPr>
                        <a:t>30</a:t>
                      </a:r>
                      <a:r>
                        <a:rPr kumimoji="0" lang="en-US" altLang="en-US" sz="2800" b="1"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.866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28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chemeClr val="tx1"/>
                          </a:solidFill>
                          <a:effectLst/>
                          <a:latin typeface="Arial" charset="0"/>
                        </a:rPr>
                        <a:t>45</a:t>
                      </a:r>
                      <a:r>
                        <a:rPr kumimoji="0" lang="en-US" altLang="en-US" sz="2800" b="1"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.707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.707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128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chemeClr val="tx1"/>
                          </a:solidFill>
                          <a:effectLst/>
                          <a:latin typeface="Arial" charset="0"/>
                        </a:rPr>
                        <a:t>60</a:t>
                      </a:r>
                      <a:r>
                        <a:rPr kumimoji="0" lang="en-US" altLang="en-US" sz="2800" b="1"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.866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128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1" i="0" u="none" strike="noStrike" cap="none" normalizeH="0" baseline="0" smtClean="0">
                          <a:ln>
                            <a:noFill/>
                          </a:ln>
                          <a:solidFill>
                            <a:schemeClr val="tx1"/>
                          </a:solidFill>
                          <a:effectLst/>
                          <a:latin typeface="Arial" charset="0"/>
                        </a:rPr>
                        <a:t>90</a:t>
                      </a:r>
                      <a:r>
                        <a:rPr kumimoji="0" lang="en-US" altLang="en-US" sz="2800" b="1" i="0" u="none" strike="noStrike" cap="none" normalizeH="0" baseline="0" smtClean="0">
                          <a:ln>
                            <a:noFill/>
                          </a:ln>
                          <a:solidFill>
                            <a:schemeClr val="tx1"/>
                          </a:solidFill>
                          <a:effectLst/>
                          <a:latin typeface="Arial" charset="0"/>
                          <a:cs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28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200621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Line 2"/>
          <p:cNvSpPr>
            <a:spLocks noChangeShapeType="1"/>
          </p:cNvSpPr>
          <p:nvPr/>
        </p:nvSpPr>
        <p:spPr bwMode="auto">
          <a:xfrm flipV="1">
            <a:off x="3124200" y="1600200"/>
            <a:ext cx="2590800" cy="1447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23" name="Line 3"/>
          <p:cNvSpPr>
            <a:spLocks noChangeShapeType="1"/>
          </p:cNvSpPr>
          <p:nvPr/>
        </p:nvSpPr>
        <p:spPr bwMode="auto">
          <a:xfrm>
            <a:off x="3810000" y="1219200"/>
            <a:ext cx="1219200" cy="2209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24" name="Text Box 4"/>
          <p:cNvSpPr txBox="1">
            <a:spLocks noChangeArrowheads="1"/>
          </p:cNvSpPr>
          <p:nvPr/>
        </p:nvSpPr>
        <p:spPr bwMode="auto">
          <a:xfrm>
            <a:off x="3733800" y="9144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y</a:t>
            </a:r>
          </a:p>
        </p:txBody>
      </p:sp>
      <p:sp>
        <p:nvSpPr>
          <p:cNvPr id="81925" name="Text Box 5"/>
          <p:cNvSpPr txBox="1">
            <a:spLocks noChangeArrowheads="1"/>
          </p:cNvSpPr>
          <p:nvPr/>
        </p:nvSpPr>
        <p:spPr bwMode="auto">
          <a:xfrm>
            <a:off x="5715000" y="12954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x</a:t>
            </a:r>
          </a:p>
        </p:txBody>
      </p:sp>
      <p:sp>
        <p:nvSpPr>
          <p:cNvPr id="81926" name="Line 6"/>
          <p:cNvSpPr>
            <a:spLocks noChangeShapeType="1"/>
          </p:cNvSpPr>
          <p:nvPr/>
        </p:nvSpPr>
        <p:spPr bwMode="auto">
          <a:xfrm flipH="1" flipV="1">
            <a:off x="3962400" y="14478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27" name="Line 7"/>
          <p:cNvSpPr>
            <a:spLocks noChangeShapeType="1"/>
          </p:cNvSpPr>
          <p:nvPr/>
        </p:nvSpPr>
        <p:spPr bwMode="auto">
          <a:xfrm flipV="1">
            <a:off x="4419600" y="19812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28" name="Text Box 8"/>
          <p:cNvSpPr txBox="1">
            <a:spLocks noChangeArrowheads="1"/>
          </p:cNvSpPr>
          <p:nvPr/>
        </p:nvSpPr>
        <p:spPr bwMode="auto">
          <a:xfrm>
            <a:off x="4572000" y="1600200"/>
            <a:ext cx="417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T</a:t>
            </a:r>
          </a:p>
        </p:txBody>
      </p:sp>
      <p:sp>
        <p:nvSpPr>
          <p:cNvPr id="81929" name="Line 9"/>
          <p:cNvSpPr>
            <a:spLocks noChangeShapeType="1"/>
          </p:cNvSpPr>
          <p:nvPr/>
        </p:nvSpPr>
        <p:spPr bwMode="auto">
          <a:xfrm>
            <a:off x="4419600" y="2286000"/>
            <a:ext cx="457200" cy="838200"/>
          </a:xfrm>
          <a:prstGeom prst="line">
            <a:avLst/>
          </a:prstGeom>
          <a:noFill/>
          <a:ln w="381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30" name="Line 10"/>
          <p:cNvSpPr>
            <a:spLocks noChangeShapeType="1"/>
          </p:cNvSpPr>
          <p:nvPr/>
        </p:nvSpPr>
        <p:spPr bwMode="auto">
          <a:xfrm flipH="1">
            <a:off x="3886200" y="2286000"/>
            <a:ext cx="533400" cy="3048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1931" name="Text Box 11"/>
          <p:cNvSpPr txBox="1">
            <a:spLocks noChangeArrowheads="1"/>
          </p:cNvSpPr>
          <p:nvPr/>
        </p:nvSpPr>
        <p:spPr bwMode="auto">
          <a:xfrm rot="3667420">
            <a:off x="4454525" y="2708275"/>
            <a:ext cx="12112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 </a:t>
            </a:r>
            <a:r>
              <a:rPr lang="en-US" altLang="en-US" sz="1800"/>
              <a:t>= 866N</a:t>
            </a:r>
            <a:endParaRPr lang="en-US" altLang="en-US" sz="1800" baseline="-25000"/>
          </a:p>
        </p:txBody>
      </p:sp>
      <p:sp>
        <p:nvSpPr>
          <p:cNvPr id="81932" name="Text Box 12"/>
          <p:cNvSpPr txBox="1">
            <a:spLocks noChangeArrowheads="1"/>
          </p:cNvSpPr>
          <p:nvPr/>
        </p:nvSpPr>
        <p:spPr bwMode="auto">
          <a:xfrm rot="-1560715">
            <a:off x="2971800" y="2286000"/>
            <a:ext cx="12112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 </a:t>
            </a:r>
            <a:r>
              <a:rPr lang="en-US" altLang="en-US" sz="1800"/>
              <a:t>= 500N</a:t>
            </a:r>
            <a:endParaRPr lang="en-US" altLang="en-US" sz="1800" baseline="-25000"/>
          </a:p>
        </p:txBody>
      </p:sp>
      <p:sp>
        <p:nvSpPr>
          <p:cNvPr id="81933" name="Text Box 13"/>
          <p:cNvSpPr txBox="1">
            <a:spLocks noChangeArrowheads="1"/>
          </p:cNvSpPr>
          <p:nvPr/>
        </p:nvSpPr>
        <p:spPr bwMode="auto">
          <a:xfrm>
            <a:off x="2362200" y="457200"/>
            <a:ext cx="4718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7.  A simplified FBD helps you solve the rest.</a:t>
            </a:r>
          </a:p>
        </p:txBody>
      </p:sp>
      <p:sp>
        <p:nvSpPr>
          <p:cNvPr id="81934" name="Text Box 14"/>
          <p:cNvSpPr txBox="1">
            <a:spLocks noChangeArrowheads="1"/>
          </p:cNvSpPr>
          <p:nvPr/>
        </p:nvSpPr>
        <p:spPr bwMode="auto">
          <a:xfrm>
            <a:off x="4114800" y="12954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21199" name="Text Box 15"/>
          <p:cNvSpPr txBox="1">
            <a:spLocks noChangeArrowheads="1"/>
          </p:cNvSpPr>
          <p:nvPr/>
        </p:nvSpPr>
        <p:spPr bwMode="auto">
          <a:xfrm>
            <a:off x="669925" y="3617913"/>
            <a:ext cx="16287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a:t>
            </a:r>
            <a:r>
              <a:rPr lang="en-US" altLang="en-US" sz="1800">
                <a:cs typeface="Arial" charset="0"/>
              </a:rPr>
              <a:t> = ?</a:t>
            </a:r>
            <a:endParaRPr lang="en-US" altLang="en-US" sz="1800"/>
          </a:p>
        </p:txBody>
      </p:sp>
      <p:sp>
        <p:nvSpPr>
          <p:cNvPr id="221200" name="Text Box 16"/>
          <p:cNvSpPr txBox="1">
            <a:spLocks noChangeArrowheads="1"/>
          </p:cNvSpPr>
          <p:nvPr/>
        </p:nvSpPr>
        <p:spPr bwMode="auto">
          <a:xfrm>
            <a:off x="685800" y="4038600"/>
            <a:ext cx="26622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NOT MOVING = </a:t>
            </a:r>
            <a:r>
              <a:rPr lang="en-US" altLang="en-US" sz="1800">
                <a:cs typeface="Arial" charset="0"/>
              </a:rPr>
              <a:t>ΣF</a:t>
            </a:r>
            <a:r>
              <a:rPr lang="en-US" altLang="en-US" sz="1800" baseline="-25000">
                <a:cs typeface="Arial" charset="0"/>
              </a:rPr>
              <a:t>y</a:t>
            </a:r>
            <a:r>
              <a:rPr lang="en-US" altLang="en-US" sz="1800">
                <a:cs typeface="Arial" charset="0"/>
              </a:rPr>
              <a:t> = 0</a:t>
            </a:r>
          </a:p>
        </p:txBody>
      </p:sp>
      <p:sp>
        <p:nvSpPr>
          <p:cNvPr id="221201" name="Text Box 17"/>
          <p:cNvSpPr txBox="1">
            <a:spLocks noChangeArrowheads="1"/>
          </p:cNvSpPr>
          <p:nvPr/>
        </p:nvSpPr>
        <p:spPr bwMode="auto">
          <a:xfrm>
            <a:off x="685800" y="4419600"/>
            <a:ext cx="14112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21202" name="Text Box 18"/>
          <p:cNvSpPr txBox="1">
            <a:spLocks noChangeArrowheads="1"/>
          </p:cNvSpPr>
          <p:nvPr/>
        </p:nvSpPr>
        <p:spPr bwMode="auto">
          <a:xfrm>
            <a:off x="2971800" y="4419600"/>
            <a:ext cx="2990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(SIGNS ARE IMPORTANT)</a:t>
            </a:r>
          </a:p>
        </p:txBody>
      </p:sp>
      <p:sp>
        <p:nvSpPr>
          <p:cNvPr id="221203" name="Text Box 19"/>
          <p:cNvSpPr txBox="1">
            <a:spLocks noChangeArrowheads="1"/>
          </p:cNvSpPr>
          <p:nvPr/>
        </p:nvSpPr>
        <p:spPr bwMode="auto">
          <a:xfrm rot="-1560715">
            <a:off x="914400" y="2286000"/>
            <a:ext cx="3168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009900"/>
                </a:solidFill>
              </a:rPr>
              <a:t>TO THE LEFT IS NEGATIVE</a:t>
            </a:r>
            <a:endParaRPr lang="en-US" altLang="en-US" sz="1800" b="1" baseline="-25000">
              <a:solidFill>
                <a:srgbClr val="009900"/>
              </a:solidFill>
            </a:endParaRPr>
          </a:p>
        </p:txBody>
      </p:sp>
      <p:sp>
        <p:nvSpPr>
          <p:cNvPr id="221204" name="Text Box 20"/>
          <p:cNvSpPr txBox="1">
            <a:spLocks noChangeArrowheads="1"/>
          </p:cNvSpPr>
          <p:nvPr/>
        </p:nvSpPr>
        <p:spPr bwMode="auto">
          <a:xfrm rot="-1560715">
            <a:off x="4875213" y="1441450"/>
            <a:ext cx="3194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009900"/>
                </a:solidFill>
              </a:rPr>
              <a:t>TO THE RIGHT IS POSITIVE</a:t>
            </a:r>
            <a:endParaRPr lang="en-US" altLang="en-US" sz="1800" b="1" baseline="-25000">
              <a:solidFill>
                <a:srgbClr val="009900"/>
              </a:solidFill>
            </a:endParaRPr>
          </a:p>
        </p:txBody>
      </p:sp>
      <p:sp>
        <p:nvSpPr>
          <p:cNvPr id="221205" name="Text Box 21"/>
          <p:cNvSpPr txBox="1">
            <a:spLocks noChangeArrowheads="1"/>
          </p:cNvSpPr>
          <p:nvPr/>
        </p:nvSpPr>
        <p:spPr bwMode="auto">
          <a:xfrm>
            <a:off x="685800" y="4876800"/>
            <a:ext cx="124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0 =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21206" name="Text Box 22"/>
          <p:cNvSpPr txBox="1">
            <a:spLocks noChangeArrowheads="1"/>
          </p:cNvSpPr>
          <p:nvPr/>
        </p:nvSpPr>
        <p:spPr bwMode="auto">
          <a:xfrm>
            <a:off x="685800" y="52578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21207" name="Text Box 23"/>
          <p:cNvSpPr txBox="1">
            <a:spLocks noChangeArrowheads="1"/>
          </p:cNvSpPr>
          <p:nvPr/>
        </p:nvSpPr>
        <p:spPr bwMode="auto">
          <a:xfrm>
            <a:off x="685800" y="5715000"/>
            <a:ext cx="12827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866 N</a:t>
            </a:r>
            <a:endParaRPr lang="en-US" altLang="en-US" sz="1800" baseline="-25000">
              <a:cs typeface="Arial" charset="0"/>
            </a:endParaRPr>
          </a:p>
        </p:txBody>
      </p:sp>
      <p:sp>
        <p:nvSpPr>
          <p:cNvPr id="221208" name="Text Box 24"/>
          <p:cNvSpPr txBox="1">
            <a:spLocks noChangeArrowheads="1"/>
          </p:cNvSpPr>
          <p:nvPr/>
        </p:nvSpPr>
        <p:spPr bwMode="auto">
          <a:xfrm>
            <a:off x="5867400" y="3657600"/>
            <a:ext cx="16129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F</a:t>
            </a:r>
            <a:r>
              <a:rPr lang="en-US" altLang="en-US" sz="1800" baseline="-25000">
                <a:cs typeface="Arial" charset="0"/>
              </a:rPr>
              <a:t>T</a:t>
            </a:r>
            <a:r>
              <a:rPr lang="en-US" altLang="en-US" sz="1800">
                <a:cs typeface="Arial" charset="0"/>
              </a:rPr>
              <a:t> = ?</a:t>
            </a:r>
            <a:endParaRPr lang="en-US" altLang="en-US" sz="1800"/>
          </a:p>
        </p:txBody>
      </p:sp>
      <p:sp>
        <p:nvSpPr>
          <p:cNvPr id="221209" name="Text Box 25"/>
          <p:cNvSpPr txBox="1">
            <a:spLocks noChangeArrowheads="1"/>
          </p:cNvSpPr>
          <p:nvPr/>
        </p:nvSpPr>
        <p:spPr bwMode="auto">
          <a:xfrm>
            <a:off x="5883275" y="4078288"/>
            <a:ext cx="26622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NOT MOVING = </a:t>
            </a:r>
            <a:r>
              <a:rPr lang="en-US" altLang="en-US" sz="1800">
                <a:cs typeface="Arial" charset="0"/>
              </a:rPr>
              <a:t>ΣF</a:t>
            </a:r>
            <a:r>
              <a:rPr lang="en-US" altLang="en-US" sz="1800" baseline="-25000">
                <a:cs typeface="Arial" charset="0"/>
              </a:rPr>
              <a:t>x</a:t>
            </a:r>
            <a:r>
              <a:rPr lang="en-US" altLang="en-US" sz="1800">
                <a:cs typeface="Arial" charset="0"/>
              </a:rPr>
              <a:t> = 0</a:t>
            </a:r>
          </a:p>
        </p:txBody>
      </p:sp>
      <p:sp>
        <p:nvSpPr>
          <p:cNvPr id="221210" name="Text Box 26"/>
          <p:cNvSpPr txBox="1">
            <a:spLocks noChangeArrowheads="1"/>
          </p:cNvSpPr>
          <p:nvPr/>
        </p:nvSpPr>
        <p:spPr bwMode="auto">
          <a:xfrm>
            <a:off x="5883275" y="4459288"/>
            <a:ext cx="13954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F</a:t>
            </a:r>
            <a:r>
              <a:rPr lang="en-US" altLang="en-US" sz="1800" baseline="-25000">
                <a:cs typeface="Arial" charset="0"/>
              </a:rPr>
              <a:t>T </a:t>
            </a:r>
            <a:r>
              <a:rPr lang="en-US" altLang="en-US" sz="1800">
                <a:cs typeface="Arial" charset="0"/>
              </a:rPr>
              <a:t>- w</a:t>
            </a:r>
            <a:r>
              <a:rPr lang="en-US" altLang="en-US" sz="1800" baseline="-25000">
                <a:cs typeface="Arial" charset="0"/>
              </a:rPr>
              <a:t>x</a:t>
            </a:r>
          </a:p>
        </p:txBody>
      </p:sp>
      <p:sp>
        <p:nvSpPr>
          <p:cNvPr id="221211" name="Text Box 27"/>
          <p:cNvSpPr txBox="1">
            <a:spLocks noChangeArrowheads="1"/>
          </p:cNvSpPr>
          <p:nvPr/>
        </p:nvSpPr>
        <p:spPr bwMode="auto">
          <a:xfrm>
            <a:off x="5883275" y="4916488"/>
            <a:ext cx="12287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0 = F</a:t>
            </a:r>
            <a:r>
              <a:rPr lang="en-US" altLang="en-US" sz="1800" baseline="-25000">
                <a:cs typeface="Arial" charset="0"/>
              </a:rPr>
              <a:t>T </a:t>
            </a:r>
            <a:r>
              <a:rPr lang="en-US" altLang="en-US" sz="1800">
                <a:cs typeface="Arial" charset="0"/>
              </a:rPr>
              <a:t>- w</a:t>
            </a:r>
            <a:r>
              <a:rPr lang="en-US" altLang="en-US" sz="1800" baseline="-25000">
                <a:cs typeface="Arial" charset="0"/>
              </a:rPr>
              <a:t>x</a:t>
            </a:r>
          </a:p>
        </p:txBody>
      </p:sp>
      <p:sp>
        <p:nvSpPr>
          <p:cNvPr id="221212" name="Text Box 28"/>
          <p:cNvSpPr txBox="1">
            <a:spLocks noChangeArrowheads="1"/>
          </p:cNvSpPr>
          <p:nvPr/>
        </p:nvSpPr>
        <p:spPr bwMode="auto">
          <a:xfrm>
            <a:off x="5883275" y="5297488"/>
            <a:ext cx="8985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T </a:t>
            </a:r>
            <a:r>
              <a:rPr lang="en-US" altLang="en-US" sz="1800">
                <a:cs typeface="Arial" charset="0"/>
              </a:rPr>
              <a:t>= w</a:t>
            </a:r>
            <a:r>
              <a:rPr lang="en-US" altLang="en-US" sz="1800" baseline="-25000">
                <a:cs typeface="Arial" charset="0"/>
              </a:rPr>
              <a:t>x</a:t>
            </a:r>
          </a:p>
        </p:txBody>
      </p:sp>
      <p:sp>
        <p:nvSpPr>
          <p:cNvPr id="221213" name="Text Box 29"/>
          <p:cNvSpPr txBox="1">
            <a:spLocks noChangeArrowheads="1"/>
          </p:cNvSpPr>
          <p:nvPr/>
        </p:nvSpPr>
        <p:spPr bwMode="auto">
          <a:xfrm>
            <a:off x="5883275" y="5754688"/>
            <a:ext cx="12668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T </a:t>
            </a:r>
            <a:r>
              <a:rPr lang="en-US" altLang="en-US" sz="1800">
                <a:cs typeface="Arial" charset="0"/>
              </a:rPr>
              <a:t>= 500 N</a:t>
            </a:r>
            <a:endParaRPr lang="en-US" altLang="en-US" sz="1800" baseline="-25000">
              <a:cs typeface="Arial" charset="0"/>
            </a:endParaRPr>
          </a:p>
        </p:txBody>
      </p:sp>
    </p:spTree>
    <p:extLst>
      <p:ext uri="{BB962C8B-B14F-4D97-AF65-F5344CB8AC3E}">
        <p14:creationId xmlns:p14="http://schemas.microsoft.com/office/powerpoint/2010/main" val="33126609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11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120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120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120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120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120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120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120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121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120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120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120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121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1212"/>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212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99" grpId="0"/>
      <p:bldP spid="221200" grpId="0"/>
      <p:bldP spid="221201" grpId="0"/>
      <p:bldP spid="221202" grpId="0"/>
      <p:bldP spid="221203" grpId="0"/>
      <p:bldP spid="221204" grpId="0"/>
      <p:bldP spid="221205" grpId="0"/>
      <p:bldP spid="221206" grpId="0"/>
      <p:bldP spid="221207" grpId="0"/>
      <p:bldP spid="221208" grpId="0"/>
      <p:bldP spid="221209" grpId="0"/>
      <p:bldP spid="221210" grpId="0"/>
      <p:bldP spid="221211" grpId="0"/>
      <p:bldP spid="221212" grpId="0"/>
      <p:bldP spid="22121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9050"/>
            <a:ext cx="5715000"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88344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76200"/>
            <a:ext cx="5014913"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586219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4"/>
          <p:cNvSpPr txBox="1">
            <a:spLocks noChangeArrowheads="1"/>
          </p:cNvSpPr>
          <p:nvPr/>
        </p:nvSpPr>
        <p:spPr bwMode="auto">
          <a:xfrm>
            <a:off x="457200" y="381000"/>
            <a:ext cx="10048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FBD-I</a:t>
            </a:r>
          </a:p>
        </p:txBody>
      </p:sp>
      <p:grpSp>
        <p:nvGrpSpPr>
          <p:cNvPr id="84995" name="Group 5"/>
          <p:cNvGrpSpPr>
            <a:grpSpLocks noChangeAspect="1"/>
          </p:cNvGrpSpPr>
          <p:nvPr/>
        </p:nvGrpSpPr>
        <p:grpSpPr bwMode="auto">
          <a:xfrm>
            <a:off x="1752600" y="1066800"/>
            <a:ext cx="5486400" cy="1714500"/>
            <a:chOff x="2527" y="3142"/>
            <a:chExt cx="7200" cy="2314"/>
          </a:xfrm>
        </p:grpSpPr>
        <p:sp>
          <p:nvSpPr>
            <p:cNvPr id="85023" name="AutoShape 6"/>
            <p:cNvSpPr>
              <a:spLocks noChangeAspect="1" noChangeArrowheads="1"/>
            </p:cNvSpPr>
            <p:nvPr/>
          </p:nvSpPr>
          <p:spPr bwMode="auto">
            <a:xfrm>
              <a:off x="2527" y="3142"/>
              <a:ext cx="7200" cy="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85024" name="Rectangle 7"/>
            <p:cNvSpPr>
              <a:spLocks noChangeArrowheads="1"/>
            </p:cNvSpPr>
            <p:nvPr/>
          </p:nvSpPr>
          <p:spPr bwMode="auto">
            <a:xfrm rot="-1708253">
              <a:off x="4927" y="4068"/>
              <a:ext cx="1200" cy="463"/>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85025" name="Text Box 8"/>
            <p:cNvSpPr txBox="1">
              <a:spLocks noChangeArrowheads="1"/>
            </p:cNvSpPr>
            <p:nvPr/>
          </p:nvSpPr>
          <p:spPr bwMode="auto">
            <a:xfrm>
              <a:off x="4777" y="4839"/>
              <a:ext cx="600" cy="3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40° </a:t>
              </a:r>
              <a:endParaRPr lang="en-US" altLang="en-US" sz="1800"/>
            </a:p>
          </p:txBody>
        </p:sp>
        <p:sp>
          <p:nvSpPr>
            <p:cNvPr id="85026" name="Line 9"/>
            <p:cNvSpPr>
              <a:spLocks noChangeShapeType="1"/>
            </p:cNvSpPr>
            <p:nvPr/>
          </p:nvSpPr>
          <p:spPr bwMode="auto">
            <a:xfrm>
              <a:off x="3577" y="5147"/>
              <a:ext cx="255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27" name="Line 10"/>
            <p:cNvSpPr>
              <a:spLocks noChangeShapeType="1"/>
            </p:cNvSpPr>
            <p:nvPr/>
          </p:nvSpPr>
          <p:spPr bwMode="auto">
            <a:xfrm flipV="1">
              <a:off x="4477" y="3451"/>
              <a:ext cx="3000" cy="1697"/>
            </a:xfrm>
            <a:prstGeom prst="line">
              <a:avLst/>
            </a:prstGeom>
            <a:noFill/>
            <a:ln w="349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28" name="Line 11"/>
            <p:cNvSpPr>
              <a:spLocks noChangeShapeType="1"/>
            </p:cNvSpPr>
            <p:nvPr/>
          </p:nvSpPr>
          <p:spPr bwMode="auto">
            <a:xfrm flipV="1">
              <a:off x="5977" y="3296"/>
              <a:ext cx="1050" cy="61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029" name="Line 12"/>
            <p:cNvSpPr>
              <a:spLocks noChangeShapeType="1"/>
            </p:cNvSpPr>
            <p:nvPr/>
          </p:nvSpPr>
          <p:spPr bwMode="auto">
            <a:xfrm flipH="1" flipV="1">
              <a:off x="6877" y="3142"/>
              <a:ext cx="300" cy="463"/>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84996" name="Text Box 13"/>
          <p:cNvSpPr txBox="1">
            <a:spLocks noChangeArrowheads="1"/>
          </p:cNvSpPr>
          <p:nvPr/>
        </p:nvSpPr>
        <p:spPr bwMode="auto">
          <a:xfrm>
            <a:off x="6019800" y="381000"/>
            <a:ext cx="2667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DO FOR HOMEWORK</a:t>
            </a:r>
          </a:p>
        </p:txBody>
      </p:sp>
      <p:sp>
        <p:nvSpPr>
          <p:cNvPr id="84997" name="Line 14"/>
          <p:cNvSpPr>
            <a:spLocks noChangeShapeType="1"/>
          </p:cNvSpPr>
          <p:nvPr/>
        </p:nvSpPr>
        <p:spPr bwMode="auto">
          <a:xfrm flipH="1" flipV="1">
            <a:off x="1066800" y="31242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4998" name="Text Box 15"/>
          <p:cNvSpPr txBox="1">
            <a:spLocks noChangeArrowheads="1"/>
          </p:cNvSpPr>
          <p:nvPr/>
        </p:nvSpPr>
        <p:spPr bwMode="auto">
          <a:xfrm>
            <a:off x="1219200" y="29718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84999" name="Line 16"/>
          <p:cNvSpPr>
            <a:spLocks noChangeShapeType="1"/>
          </p:cNvSpPr>
          <p:nvPr/>
        </p:nvSpPr>
        <p:spPr bwMode="auto">
          <a:xfrm>
            <a:off x="1524000" y="39624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00" name="Text Box 17"/>
          <p:cNvSpPr txBox="1">
            <a:spLocks noChangeArrowheads="1"/>
          </p:cNvSpPr>
          <p:nvPr/>
        </p:nvSpPr>
        <p:spPr bwMode="auto">
          <a:xfrm>
            <a:off x="1143000" y="45720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85001" name="Line 18"/>
          <p:cNvSpPr>
            <a:spLocks noChangeShapeType="1"/>
          </p:cNvSpPr>
          <p:nvPr/>
        </p:nvSpPr>
        <p:spPr bwMode="auto">
          <a:xfrm flipV="1">
            <a:off x="1524000" y="36576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02" name="Text Box 19"/>
          <p:cNvSpPr txBox="1">
            <a:spLocks noChangeArrowheads="1"/>
          </p:cNvSpPr>
          <p:nvPr/>
        </p:nvSpPr>
        <p:spPr bwMode="auto">
          <a:xfrm>
            <a:off x="1676400" y="3276600"/>
            <a:ext cx="417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T</a:t>
            </a:r>
          </a:p>
        </p:txBody>
      </p:sp>
      <p:sp>
        <p:nvSpPr>
          <p:cNvPr id="85003" name="Line 21"/>
          <p:cNvSpPr>
            <a:spLocks noChangeShapeType="1"/>
          </p:cNvSpPr>
          <p:nvPr/>
        </p:nvSpPr>
        <p:spPr bwMode="auto">
          <a:xfrm flipH="1" flipV="1">
            <a:off x="2895600" y="31242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04" name="Text Box 22"/>
          <p:cNvSpPr txBox="1">
            <a:spLocks noChangeArrowheads="1"/>
          </p:cNvSpPr>
          <p:nvPr/>
        </p:nvSpPr>
        <p:spPr bwMode="auto">
          <a:xfrm>
            <a:off x="3048000" y="29718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85005" name="Line 23"/>
          <p:cNvSpPr>
            <a:spLocks noChangeShapeType="1"/>
          </p:cNvSpPr>
          <p:nvPr/>
        </p:nvSpPr>
        <p:spPr bwMode="auto">
          <a:xfrm>
            <a:off x="3352800" y="39624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06" name="Text Box 24"/>
          <p:cNvSpPr txBox="1">
            <a:spLocks noChangeArrowheads="1"/>
          </p:cNvSpPr>
          <p:nvPr/>
        </p:nvSpPr>
        <p:spPr bwMode="auto">
          <a:xfrm>
            <a:off x="2971800" y="45720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85007" name="Line 25"/>
          <p:cNvSpPr>
            <a:spLocks noChangeShapeType="1"/>
          </p:cNvSpPr>
          <p:nvPr/>
        </p:nvSpPr>
        <p:spPr bwMode="auto">
          <a:xfrm flipV="1">
            <a:off x="3352800" y="36576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08" name="Text Box 26"/>
          <p:cNvSpPr txBox="1">
            <a:spLocks noChangeArrowheads="1"/>
          </p:cNvSpPr>
          <p:nvPr/>
        </p:nvSpPr>
        <p:spPr bwMode="auto">
          <a:xfrm>
            <a:off x="3505200" y="3276600"/>
            <a:ext cx="417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T</a:t>
            </a:r>
          </a:p>
        </p:txBody>
      </p:sp>
      <p:sp>
        <p:nvSpPr>
          <p:cNvPr id="85009" name="Line 28"/>
          <p:cNvSpPr>
            <a:spLocks noChangeShapeType="1"/>
          </p:cNvSpPr>
          <p:nvPr/>
        </p:nvSpPr>
        <p:spPr bwMode="auto">
          <a:xfrm>
            <a:off x="3352800" y="3962400"/>
            <a:ext cx="457200" cy="838200"/>
          </a:xfrm>
          <a:prstGeom prst="line">
            <a:avLst/>
          </a:prstGeom>
          <a:noFill/>
          <a:ln w="9525">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0" name="Line 29"/>
          <p:cNvSpPr>
            <a:spLocks noChangeShapeType="1"/>
          </p:cNvSpPr>
          <p:nvPr/>
        </p:nvSpPr>
        <p:spPr bwMode="auto">
          <a:xfrm flipH="1">
            <a:off x="2819400" y="3962400"/>
            <a:ext cx="533400" cy="304800"/>
          </a:xfrm>
          <a:prstGeom prst="line">
            <a:avLst/>
          </a:prstGeom>
          <a:noFill/>
          <a:ln w="9525">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11" name="Text Box 30"/>
          <p:cNvSpPr txBox="1">
            <a:spLocks noChangeArrowheads="1"/>
          </p:cNvSpPr>
          <p:nvPr/>
        </p:nvSpPr>
        <p:spPr bwMode="auto">
          <a:xfrm>
            <a:off x="3581400" y="41910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85012" name="Text Box 31"/>
          <p:cNvSpPr txBox="1">
            <a:spLocks noChangeArrowheads="1"/>
          </p:cNvSpPr>
          <p:nvPr/>
        </p:nvSpPr>
        <p:spPr bwMode="auto">
          <a:xfrm>
            <a:off x="2667000" y="38100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
        <p:nvSpPr>
          <p:cNvPr id="202784" name="Text Box 32"/>
          <p:cNvSpPr txBox="1">
            <a:spLocks noChangeArrowheads="1"/>
          </p:cNvSpPr>
          <p:nvPr/>
        </p:nvSpPr>
        <p:spPr bwMode="auto">
          <a:xfrm>
            <a:off x="4572000" y="28194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a:t>
            </a:r>
          </a:p>
        </p:txBody>
      </p:sp>
      <p:sp>
        <p:nvSpPr>
          <p:cNvPr id="202785" name="Text Box 33"/>
          <p:cNvSpPr txBox="1">
            <a:spLocks noChangeArrowheads="1"/>
          </p:cNvSpPr>
          <p:nvPr/>
        </p:nvSpPr>
        <p:spPr bwMode="auto">
          <a:xfrm>
            <a:off x="4572000" y="3276600"/>
            <a:ext cx="1174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sin </a:t>
            </a:r>
            <a:r>
              <a:rPr lang="en-US" altLang="en-US" sz="1800">
                <a:cs typeface="Arial" charset="0"/>
              </a:rPr>
              <a:t>Θ = </a:t>
            </a:r>
            <a:r>
              <a:rPr lang="en-US" altLang="en-US" sz="1800" u="sng">
                <a:cs typeface="Arial" charset="0"/>
              </a:rPr>
              <a:t>O</a:t>
            </a:r>
            <a:endParaRPr lang="en-US" altLang="en-US" sz="1800">
              <a:cs typeface="Arial" charset="0"/>
            </a:endParaRPr>
          </a:p>
          <a:p>
            <a:pPr eaLnBrk="1" hangingPunct="1">
              <a:spcBef>
                <a:spcPct val="0"/>
              </a:spcBef>
              <a:buFontTx/>
              <a:buNone/>
            </a:pPr>
            <a:r>
              <a:rPr lang="en-US" altLang="en-US" sz="1800">
                <a:cs typeface="Arial" charset="0"/>
              </a:rPr>
              <a:t>             H</a:t>
            </a:r>
            <a:endParaRPr lang="en-US" altLang="en-US" sz="1800" u="sng"/>
          </a:p>
        </p:txBody>
      </p:sp>
      <p:sp>
        <p:nvSpPr>
          <p:cNvPr id="202786" name="Text Box 34"/>
          <p:cNvSpPr txBox="1">
            <a:spLocks noChangeArrowheads="1"/>
          </p:cNvSpPr>
          <p:nvPr/>
        </p:nvSpPr>
        <p:spPr bwMode="auto">
          <a:xfrm>
            <a:off x="4572000" y="3962400"/>
            <a:ext cx="1219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sin </a:t>
            </a:r>
            <a:r>
              <a:rPr lang="en-US" altLang="en-US" sz="1800">
                <a:cs typeface="Arial" charset="0"/>
              </a:rPr>
              <a:t>Θ = </a:t>
            </a:r>
            <a:r>
              <a:rPr lang="en-US" altLang="en-US" sz="1800" u="sng">
                <a:cs typeface="Arial" charset="0"/>
              </a:rPr>
              <a:t>w</a:t>
            </a:r>
            <a:r>
              <a:rPr lang="en-US" altLang="en-US" sz="1800" u="sng" baseline="-25000">
                <a:cs typeface="Arial" charset="0"/>
              </a:rPr>
              <a:t>x</a:t>
            </a:r>
          </a:p>
          <a:p>
            <a:pPr eaLnBrk="1" hangingPunct="1">
              <a:spcBef>
                <a:spcPct val="0"/>
              </a:spcBef>
              <a:buFontTx/>
              <a:buNone/>
            </a:pPr>
            <a:r>
              <a:rPr lang="en-US" altLang="en-US" sz="1800">
                <a:cs typeface="Arial" charset="0"/>
              </a:rPr>
              <a:t>             w</a:t>
            </a:r>
            <a:endParaRPr lang="en-US" altLang="en-US" sz="1800" u="sng"/>
          </a:p>
        </p:txBody>
      </p:sp>
      <p:sp>
        <p:nvSpPr>
          <p:cNvPr id="202787" name="Text Box 35"/>
          <p:cNvSpPr txBox="1">
            <a:spLocks noChangeArrowheads="1"/>
          </p:cNvSpPr>
          <p:nvPr/>
        </p:nvSpPr>
        <p:spPr bwMode="auto">
          <a:xfrm>
            <a:off x="4572000" y="4572000"/>
            <a:ext cx="1511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w sin </a:t>
            </a:r>
            <a:r>
              <a:rPr lang="en-US" altLang="en-US" sz="1800">
                <a:cs typeface="Arial" charset="0"/>
              </a:rPr>
              <a:t>Θ</a:t>
            </a:r>
            <a:r>
              <a:rPr lang="en-US" altLang="en-US" sz="1800"/>
              <a:t> </a:t>
            </a:r>
          </a:p>
        </p:txBody>
      </p:sp>
      <p:sp>
        <p:nvSpPr>
          <p:cNvPr id="202788" name="Text Box 36"/>
          <p:cNvSpPr txBox="1">
            <a:spLocks noChangeArrowheads="1"/>
          </p:cNvSpPr>
          <p:nvPr/>
        </p:nvSpPr>
        <p:spPr bwMode="auto">
          <a:xfrm>
            <a:off x="4572000" y="4953000"/>
            <a:ext cx="22510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1000 N sin </a:t>
            </a:r>
            <a:r>
              <a:rPr lang="en-US" altLang="en-US" sz="1800">
                <a:cs typeface="Arial" charset="0"/>
              </a:rPr>
              <a:t>40°</a:t>
            </a:r>
            <a:r>
              <a:rPr lang="en-US" altLang="en-US" sz="1800"/>
              <a:t> </a:t>
            </a:r>
          </a:p>
        </p:txBody>
      </p:sp>
      <p:sp>
        <p:nvSpPr>
          <p:cNvPr id="202789" name="Text Box 37"/>
          <p:cNvSpPr txBox="1">
            <a:spLocks noChangeArrowheads="1"/>
          </p:cNvSpPr>
          <p:nvPr/>
        </p:nvSpPr>
        <p:spPr bwMode="auto">
          <a:xfrm>
            <a:off x="4572000" y="53340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643 N</a:t>
            </a:r>
          </a:p>
        </p:txBody>
      </p:sp>
      <p:sp>
        <p:nvSpPr>
          <p:cNvPr id="202790" name="Text Box 38"/>
          <p:cNvSpPr txBox="1">
            <a:spLocks noChangeArrowheads="1"/>
          </p:cNvSpPr>
          <p:nvPr/>
        </p:nvSpPr>
        <p:spPr bwMode="auto">
          <a:xfrm>
            <a:off x="6629400" y="27432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a:t>
            </a:r>
          </a:p>
        </p:txBody>
      </p:sp>
      <p:sp>
        <p:nvSpPr>
          <p:cNvPr id="202791" name="Text Box 39"/>
          <p:cNvSpPr txBox="1">
            <a:spLocks noChangeArrowheads="1"/>
          </p:cNvSpPr>
          <p:nvPr/>
        </p:nvSpPr>
        <p:spPr bwMode="auto">
          <a:xfrm>
            <a:off x="6629400" y="3124200"/>
            <a:ext cx="157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w cos </a:t>
            </a:r>
            <a:r>
              <a:rPr lang="en-US" altLang="en-US" sz="1800">
                <a:cs typeface="Arial" charset="0"/>
              </a:rPr>
              <a:t>Θ</a:t>
            </a:r>
            <a:r>
              <a:rPr lang="en-US" altLang="en-US" sz="1800"/>
              <a:t> </a:t>
            </a:r>
          </a:p>
        </p:txBody>
      </p:sp>
      <p:sp>
        <p:nvSpPr>
          <p:cNvPr id="202792" name="Text Box 40"/>
          <p:cNvSpPr txBox="1">
            <a:spLocks noChangeArrowheads="1"/>
          </p:cNvSpPr>
          <p:nvPr/>
        </p:nvSpPr>
        <p:spPr bwMode="auto">
          <a:xfrm>
            <a:off x="6629400" y="3505200"/>
            <a:ext cx="2314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1000 N cos </a:t>
            </a:r>
            <a:r>
              <a:rPr lang="en-US" altLang="en-US" sz="1800">
                <a:cs typeface="Arial" charset="0"/>
              </a:rPr>
              <a:t>40°</a:t>
            </a:r>
            <a:r>
              <a:rPr lang="en-US" altLang="en-US" sz="1800"/>
              <a:t> </a:t>
            </a:r>
          </a:p>
        </p:txBody>
      </p:sp>
      <p:sp>
        <p:nvSpPr>
          <p:cNvPr id="202793" name="Text Box 41"/>
          <p:cNvSpPr txBox="1">
            <a:spLocks noChangeArrowheads="1"/>
          </p:cNvSpPr>
          <p:nvPr/>
        </p:nvSpPr>
        <p:spPr bwMode="auto">
          <a:xfrm>
            <a:off x="6629400" y="38862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766 N</a:t>
            </a:r>
          </a:p>
        </p:txBody>
      </p:sp>
    </p:spTree>
    <p:extLst>
      <p:ext uri="{BB962C8B-B14F-4D97-AF65-F5344CB8AC3E}">
        <p14:creationId xmlns:p14="http://schemas.microsoft.com/office/powerpoint/2010/main" val="15328660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27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27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278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278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278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278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279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279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279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27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84" grpId="0"/>
      <p:bldP spid="202785" grpId="0"/>
      <p:bldP spid="202786" grpId="0"/>
      <p:bldP spid="202787" grpId="0"/>
      <p:bldP spid="202788" grpId="0"/>
      <p:bldP spid="202789" grpId="0"/>
      <p:bldP spid="202790" grpId="0"/>
      <p:bldP spid="202791" grpId="0"/>
      <p:bldP spid="202792" grpId="0"/>
      <p:bldP spid="20279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8" name="Text Box 4"/>
          <p:cNvSpPr txBox="1">
            <a:spLocks noChangeArrowheads="1"/>
          </p:cNvSpPr>
          <p:nvPr/>
        </p:nvSpPr>
        <p:spPr bwMode="auto">
          <a:xfrm>
            <a:off x="1266825" y="2895600"/>
            <a:ext cx="16287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a:t>
            </a:r>
            <a:r>
              <a:rPr lang="en-US" altLang="en-US" sz="1800">
                <a:cs typeface="Arial" charset="0"/>
              </a:rPr>
              <a:t> = ?</a:t>
            </a:r>
            <a:endParaRPr lang="en-US" altLang="en-US" sz="1800"/>
          </a:p>
        </p:txBody>
      </p:sp>
      <p:sp>
        <p:nvSpPr>
          <p:cNvPr id="231429" name="Text Box 5"/>
          <p:cNvSpPr txBox="1">
            <a:spLocks noChangeArrowheads="1"/>
          </p:cNvSpPr>
          <p:nvPr/>
        </p:nvSpPr>
        <p:spPr bwMode="auto">
          <a:xfrm>
            <a:off x="1282700" y="3316288"/>
            <a:ext cx="9286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 0</a:t>
            </a:r>
          </a:p>
        </p:txBody>
      </p:sp>
      <p:sp>
        <p:nvSpPr>
          <p:cNvPr id="231430" name="Text Box 6"/>
          <p:cNvSpPr txBox="1">
            <a:spLocks noChangeArrowheads="1"/>
          </p:cNvSpPr>
          <p:nvPr/>
        </p:nvSpPr>
        <p:spPr bwMode="auto">
          <a:xfrm>
            <a:off x="1282700" y="3697288"/>
            <a:ext cx="14112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31431" name="Text Box 7"/>
          <p:cNvSpPr txBox="1">
            <a:spLocks noChangeArrowheads="1"/>
          </p:cNvSpPr>
          <p:nvPr/>
        </p:nvSpPr>
        <p:spPr bwMode="auto">
          <a:xfrm>
            <a:off x="1282700" y="4154488"/>
            <a:ext cx="1244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0 =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31432" name="Text Box 8"/>
          <p:cNvSpPr txBox="1">
            <a:spLocks noChangeArrowheads="1"/>
          </p:cNvSpPr>
          <p:nvPr/>
        </p:nvSpPr>
        <p:spPr bwMode="auto">
          <a:xfrm>
            <a:off x="1282700" y="4535488"/>
            <a:ext cx="914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31433" name="Text Box 9"/>
          <p:cNvSpPr txBox="1">
            <a:spLocks noChangeArrowheads="1"/>
          </p:cNvSpPr>
          <p:nvPr/>
        </p:nvSpPr>
        <p:spPr bwMode="auto">
          <a:xfrm>
            <a:off x="1282700" y="4992688"/>
            <a:ext cx="12827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766 N</a:t>
            </a:r>
            <a:endParaRPr lang="en-US" altLang="en-US" sz="1800" baseline="-25000">
              <a:cs typeface="Arial" charset="0"/>
            </a:endParaRPr>
          </a:p>
        </p:txBody>
      </p:sp>
      <p:sp>
        <p:nvSpPr>
          <p:cNvPr id="231434" name="Text Box 10"/>
          <p:cNvSpPr txBox="1">
            <a:spLocks noChangeArrowheads="1"/>
          </p:cNvSpPr>
          <p:nvPr/>
        </p:nvSpPr>
        <p:spPr bwMode="auto">
          <a:xfrm>
            <a:off x="6464300" y="2935288"/>
            <a:ext cx="16129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F</a:t>
            </a:r>
            <a:r>
              <a:rPr lang="en-US" altLang="en-US" sz="1800" baseline="-25000">
                <a:cs typeface="Arial" charset="0"/>
              </a:rPr>
              <a:t>T</a:t>
            </a:r>
            <a:r>
              <a:rPr lang="en-US" altLang="en-US" sz="1800">
                <a:cs typeface="Arial" charset="0"/>
              </a:rPr>
              <a:t> = ?</a:t>
            </a:r>
            <a:endParaRPr lang="en-US" altLang="en-US" sz="1800"/>
          </a:p>
        </p:txBody>
      </p:sp>
      <p:sp>
        <p:nvSpPr>
          <p:cNvPr id="231435" name="Text Box 11"/>
          <p:cNvSpPr txBox="1">
            <a:spLocks noChangeArrowheads="1"/>
          </p:cNvSpPr>
          <p:nvPr/>
        </p:nvSpPr>
        <p:spPr bwMode="auto">
          <a:xfrm>
            <a:off x="6480175" y="3355975"/>
            <a:ext cx="9286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 0</a:t>
            </a:r>
          </a:p>
        </p:txBody>
      </p:sp>
      <p:sp>
        <p:nvSpPr>
          <p:cNvPr id="231436" name="Text Box 12"/>
          <p:cNvSpPr txBox="1">
            <a:spLocks noChangeArrowheads="1"/>
          </p:cNvSpPr>
          <p:nvPr/>
        </p:nvSpPr>
        <p:spPr bwMode="auto">
          <a:xfrm>
            <a:off x="6480175" y="3736975"/>
            <a:ext cx="13954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F</a:t>
            </a:r>
            <a:r>
              <a:rPr lang="en-US" altLang="en-US" sz="1800" baseline="-25000">
                <a:cs typeface="Arial" charset="0"/>
              </a:rPr>
              <a:t>T </a:t>
            </a:r>
            <a:r>
              <a:rPr lang="en-US" altLang="en-US" sz="1800">
                <a:cs typeface="Arial" charset="0"/>
              </a:rPr>
              <a:t>- w</a:t>
            </a:r>
            <a:r>
              <a:rPr lang="en-US" altLang="en-US" sz="1800" baseline="-25000">
                <a:cs typeface="Arial" charset="0"/>
              </a:rPr>
              <a:t>x</a:t>
            </a:r>
          </a:p>
        </p:txBody>
      </p:sp>
      <p:sp>
        <p:nvSpPr>
          <p:cNvPr id="231437" name="Text Box 13"/>
          <p:cNvSpPr txBox="1">
            <a:spLocks noChangeArrowheads="1"/>
          </p:cNvSpPr>
          <p:nvPr/>
        </p:nvSpPr>
        <p:spPr bwMode="auto">
          <a:xfrm>
            <a:off x="6480175" y="4194175"/>
            <a:ext cx="12287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0 = F</a:t>
            </a:r>
            <a:r>
              <a:rPr lang="en-US" altLang="en-US" sz="1800" baseline="-25000">
                <a:cs typeface="Arial" charset="0"/>
              </a:rPr>
              <a:t>T </a:t>
            </a:r>
            <a:r>
              <a:rPr lang="en-US" altLang="en-US" sz="1800">
                <a:cs typeface="Arial" charset="0"/>
              </a:rPr>
              <a:t>- w</a:t>
            </a:r>
            <a:r>
              <a:rPr lang="en-US" altLang="en-US" sz="1800" baseline="-25000">
                <a:cs typeface="Arial" charset="0"/>
              </a:rPr>
              <a:t>x</a:t>
            </a:r>
          </a:p>
        </p:txBody>
      </p:sp>
      <p:sp>
        <p:nvSpPr>
          <p:cNvPr id="231438" name="Text Box 14"/>
          <p:cNvSpPr txBox="1">
            <a:spLocks noChangeArrowheads="1"/>
          </p:cNvSpPr>
          <p:nvPr/>
        </p:nvSpPr>
        <p:spPr bwMode="auto">
          <a:xfrm>
            <a:off x="6480175" y="4575175"/>
            <a:ext cx="898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T </a:t>
            </a:r>
            <a:r>
              <a:rPr lang="en-US" altLang="en-US" sz="1800">
                <a:cs typeface="Arial" charset="0"/>
              </a:rPr>
              <a:t>= w</a:t>
            </a:r>
            <a:r>
              <a:rPr lang="en-US" altLang="en-US" sz="1800" baseline="-25000">
                <a:cs typeface="Arial" charset="0"/>
              </a:rPr>
              <a:t>x</a:t>
            </a:r>
          </a:p>
        </p:txBody>
      </p:sp>
      <p:sp>
        <p:nvSpPr>
          <p:cNvPr id="231439" name="Text Box 15"/>
          <p:cNvSpPr txBox="1">
            <a:spLocks noChangeArrowheads="1"/>
          </p:cNvSpPr>
          <p:nvPr/>
        </p:nvSpPr>
        <p:spPr bwMode="auto">
          <a:xfrm>
            <a:off x="6480175" y="5032375"/>
            <a:ext cx="1266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T </a:t>
            </a:r>
            <a:r>
              <a:rPr lang="en-US" altLang="en-US" sz="1800">
                <a:cs typeface="Arial" charset="0"/>
              </a:rPr>
              <a:t>= 643 N</a:t>
            </a:r>
            <a:endParaRPr lang="en-US" altLang="en-US" sz="1800" baseline="-25000">
              <a:cs typeface="Arial" charset="0"/>
            </a:endParaRPr>
          </a:p>
        </p:txBody>
      </p:sp>
      <p:sp>
        <p:nvSpPr>
          <p:cNvPr id="86030" name="Line 16"/>
          <p:cNvSpPr>
            <a:spLocks noChangeShapeType="1"/>
          </p:cNvSpPr>
          <p:nvPr/>
        </p:nvSpPr>
        <p:spPr bwMode="auto">
          <a:xfrm flipH="1" flipV="1">
            <a:off x="4114800" y="9906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31" name="Text Box 17"/>
          <p:cNvSpPr txBox="1">
            <a:spLocks noChangeArrowheads="1"/>
          </p:cNvSpPr>
          <p:nvPr/>
        </p:nvSpPr>
        <p:spPr bwMode="auto">
          <a:xfrm>
            <a:off x="4267200" y="8382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86032" name="Line 18"/>
          <p:cNvSpPr>
            <a:spLocks noChangeShapeType="1"/>
          </p:cNvSpPr>
          <p:nvPr/>
        </p:nvSpPr>
        <p:spPr bwMode="auto">
          <a:xfrm flipV="1">
            <a:off x="4572000" y="15240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33" name="Text Box 19"/>
          <p:cNvSpPr txBox="1">
            <a:spLocks noChangeArrowheads="1"/>
          </p:cNvSpPr>
          <p:nvPr/>
        </p:nvSpPr>
        <p:spPr bwMode="auto">
          <a:xfrm>
            <a:off x="4724400" y="1143000"/>
            <a:ext cx="4175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T</a:t>
            </a:r>
          </a:p>
        </p:txBody>
      </p:sp>
      <p:sp>
        <p:nvSpPr>
          <p:cNvPr id="86034" name="Line 20"/>
          <p:cNvSpPr>
            <a:spLocks noChangeShapeType="1"/>
          </p:cNvSpPr>
          <p:nvPr/>
        </p:nvSpPr>
        <p:spPr bwMode="auto">
          <a:xfrm>
            <a:off x="4572000" y="1828800"/>
            <a:ext cx="457200" cy="838200"/>
          </a:xfrm>
          <a:prstGeom prst="line">
            <a:avLst/>
          </a:prstGeom>
          <a:noFill/>
          <a:ln w="9525">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35" name="Line 21"/>
          <p:cNvSpPr>
            <a:spLocks noChangeShapeType="1"/>
          </p:cNvSpPr>
          <p:nvPr/>
        </p:nvSpPr>
        <p:spPr bwMode="auto">
          <a:xfrm flipH="1">
            <a:off x="4038600" y="1828800"/>
            <a:ext cx="533400" cy="304800"/>
          </a:xfrm>
          <a:prstGeom prst="line">
            <a:avLst/>
          </a:prstGeom>
          <a:noFill/>
          <a:ln w="9525">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036" name="Text Box 22"/>
          <p:cNvSpPr txBox="1">
            <a:spLocks noChangeArrowheads="1"/>
          </p:cNvSpPr>
          <p:nvPr/>
        </p:nvSpPr>
        <p:spPr bwMode="auto">
          <a:xfrm>
            <a:off x="4800600" y="20574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86037" name="Text Box 23"/>
          <p:cNvSpPr txBox="1">
            <a:spLocks noChangeArrowheads="1"/>
          </p:cNvSpPr>
          <p:nvPr/>
        </p:nvSpPr>
        <p:spPr bwMode="auto">
          <a:xfrm>
            <a:off x="3886200" y="16764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Tree>
    <p:extLst>
      <p:ext uri="{BB962C8B-B14F-4D97-AF65-F5344CB8AC3E}">
        <p14:creationId xmlns:p14="http://schemas.microsoft.com/office/powerpoint/2010/main" val="4172895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14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14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14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143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143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143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143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143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1436"/>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143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1438"/>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14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8" grpId="0"/>
      <p:bldP spid="231429" grpId="0"/>
      <p:bldP spid="231430" grpId="0"/>
      <p:bldP spid="231431" grpId="0"/>
      <p:bldP spid="231432" grpId="0"/>
      <p:bldP spid="231433" grpId="0"/>
      <p:bldP spid="231434" grpId="0"/>
      <p:bldP spid="231435" grpId="0"/>
      <p:bldP spid="231436" grpId="0"/>
      <p:bldP spid="231437" grpId="0"/>
      <p:bldP spid="231438" grpId="0"/>
      <p:bldP spid="23143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4"/>
          <p:cNvSpPr txBox="1">
            <a:spLocks noChangeArrowheads="1"/>
          </p:cNvSpPr>
          <p:nvPr/>
        </p:nvSpPr>
        <p:spPr bwMode="auto">
          <a:xfrm>
            <a:off x="304800" y="304800"/>
            <a:ext cx="10048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FBD-J</a:t>
            </a:r>
          </a:p>
        </p:txBody>
      </p:sp>
      <p:grpSp>
        <p:nvGrpSpPr>
          <p:cNvPr id="87043" name="Group 5"/>
          <p:cNvGrpSpPr>
            <a:grpSpLocks noChangeAspect="1"/>
          </p:cNvGrpSpPr>
          <p:nvPr/>
        </p:nvGrpSpPr>
        <p:grpSpPr bwMode="auto">
          <a:xfrm>
            <a:off x="1905000" y="1066800"/>
            <a:ext cx="5486400" cy="1714500"/>
            <a:chOff x="2527" y="3142"/>
            <a:chExt cx="7200" cy="2314"/>
          </a:xfrm>
        </p:grpSpPr>
        <p:sp>
          <p:nvSpPr>
            <p:cNvPr id="87052" name="AutoShape 6"/>
            <p:cNvSpPr>
              <a:spLocks noChangeAspect="1" noChangeArrowheads="1"/>
            </p:cNvSpPr>
            <p:nvPr/>
          </p:nvSpPr>
          <p:spPr bwMode="auto">
            <a:xfrm>
              <a:off x="2527" y="3142"/>
              <a:ext cx="7200" cy="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87053" name="Rectangle 7"/>
            <p:cNvSpPr>
              <a:spLocks noChangeArrowheads="1"/>
            </p:cNvSpPr>
            <p:nvPr/>
          </p:nvSpPr>
          <p:spPr bwMode="auto">
            <a:xfrm rot="-1708253">
              <a:off x="4927" y="4068"/>
              <a:ext cx="1200" cy="463"/>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87054" name="Text Box 8"/>
            <p:cNvSpPr txBox="1">
              <a:spLocks noChangeArrowheads="1"/>
            </p:cNvSpPr>
            <p:nvPr/>
          </p:nvSpPr>
          <p:spPr bwMode="auto">
            <a:xfrm>
              <a:off x="4777" y="4839"/>
              <a:ext cx="600" cy="3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30° </a:t>
              </a:r>
              <a:endParaRPr lang="en-US" altLang="en-US" sz="1800"/>
            </a:p>
          </p:txBody>
        </p:sp>
        <p:sp>
          <p:nvSpPr>
            <p:cNvPr id="87055" name="Line 9"/>
            <p:cNvSpPr>
              <a:spLocks noChangeShapeType="1"/>
            </p:cNvSpPr>
            <p:nvPr/>
          </p:nvSpPr>
          <p:spPr bwMode="auto">
            <a:xfrm>
              <a:off x="3577" y="5147"/>
              <a:ext cx="255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7056" name="Line 10"/>
            <p:cNvSpPr>
              <a:spLocks noChangeShapeType="1"/>
            </p:cNvSpPr>
            <p:nvPr/>
          </p:nvSpPr>
          <p:spPr bwMode="auto">
            <a:xfrm flipV="1">
              <a:off x="4477" y="3605"/>
              <a:ext cx="2700" cy="1543"/>
            </a:xfrm>
            <a:prstGeom prst="line">
              <a:avLst/>
            </a:prstGeom>
            <a:noFill/>
            <a:ln w="349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01739" name="Text Box 11"/>
          <p:cNvSpPr txBox="1">
            <a:spLocks noChangeArrowheads="1"/>
          </p:cNvSpPr>
          <p:nvPr/>
        </p:nvSpPr>
        <p:spPr bwMode="auto">
          <a:xfrm>
            <a:off x="2286000" y="3276600"/>
            <a:ext cx="4184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2. What forces are acting on this block?</a:t>
            </a:r>
          </a:p>
        </p:txBody>
      </p:sp>
      <p:sp>
        <p:nvSpPr>
          <p:cNvPr id="201740" name="Line 12"/>
          <p:cNvSpPr>
            <a:spLocks noChangeShapeType="1"/>
          </p:cNvSpPr>
          <p:nvPr/>
        </p:nvSpPr>
        <p:spPr bwMode="auto">
          <a:xfrm>
            <a:off x="4267200" y="21336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1741" name="Line 13"/>
          <p:cNvSpPr>
            <a:spLocks noChangeShapeType="1"/>
          </p:cNvSpPr>
          <p:nvPr/>
        </p:nvSpPr>
        <p:spPr bwMode="auto">
          <a:xfrm flipH="1" flipV="1">
            <a:off x="3810000" y="12954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1742" name="Text Box 14"/>
          <p:cNvSpPr txBox="1">
            <a:spLocks noChangeArrowheads="1"/>
          </p:cNvSpPr>
          <p:nvPr/>
        </p:nvSpPr>
        <p:spPr bwMode="auto">
          <a:xfrm>
            <a:off x="4327525" y="2779713"/>
            <a:ext cx="4079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g</a:t>
            </a:r>
          </a:p>
        </p:txBody>
      </p:sp>
      <p:sp>
        <p:nvSpPr>
          <p:cNvPr id="201743" name="Text Box 15"/>
          <p:cNvSpPr txBox="1">
            <a:spLocks noChangeArrowheads="1"/>
          </p:cNvSpPr>
          <p:nvPr/>
        </p:nvSpPr>
        <p:spPr bwMode="auto">
          <a:xfrm>
            <a:off x="3962400" y="11430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01744" name="Text Box 16"/>
          <p:cNvSpPr txBox="1">
            <a:spLocks noChangeArrowheads="1"/>
          </p:cNvSpPr>
          <p:nvPr/>
        </p:nvSpPr>
        <p:spPr bwMode="auto">
          <a:xfrm>
            <a:off x="2590800" y="457200"/>
            <a:ext cx="40973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1. MOVING, NO FRICTION = </a:t>
            </a:r>
            <a:r>
              <a:rPr lang="en-US" altLang="en-US" sz="1800">
                <a:cs typeface="Arial" charset="0"/>
              </a:rPr>
              <a:t>ΣF = ma</a:t>
            </a:r>
            <a:endParaRPr lang="en-US" altLang="en-US" sz="1800"/>
          </a:p>
        </p:txBody>
      </p:sp>
      <p:sp>
        <p:nvSpPr>
          <p:cNvPr id="201745" name="Text Box 17"/>
          <p:cNvSpPr txBox="1">
            <a:spLocks noChangeArrowheads="1"/>
          </p:cNvSpPr>
          <p:nvPr/>
        </p:nvSpPr>
        <p:spPr bwMode="auto">
          <a:xfrm>
            <a:off x="2286000" y="3810000"/>
            <a:ext cx="3790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3. What is the Force due to gravity?</a:t>
            </a:r>
          </a:p>
        </p:txBody>
      </p:sp>
      <p:sp>
        <p:nvSpPr>
          <p:cNvPr id="201746" name="Text Box 18"/>
          <p:cNvSpPr txBox="1">
            <a:spLocks noChangeArrowheads="1"/>
          </p:cNvSpPr>
          <p:nvPr/>
        </p:nvSpPr>
        <p:spPr bwMode="auto">
          <a:xfrm>
            <a:off x="3413125" y="4227513"/>
            <a:ext cx="2281238"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Fg = w = mg</a:t>
            </a:r>
          </a:p>
          <a:p>
            <a:pPr eaLnBrk="1" hangingPunct="1">
              <a:spcBef>
                <a:spcPct val="0"/>
              </a:spcBef>
              <a:buFontTx/>
              <a:buNone/>
            </a:pPr>
            <a:r>
              <a:rPr lang="en-US" altLang="en-US" sz="1800">
                <a:solidFill>
                  <a:srgbClr val="FF0000"/>
                </a:solidFill>
              </a:rPr>
              <a:t>w = 100 kg (10 m/s</a:t>
            </a:r>
            <a:r>
              <a:rPr lang="en-US" altLang="en-US" sz="1800" baseline="30000">
                <a:solidFill>
                  <a:srgbClr val="FF0000"/>
                </a:solidFill>
              </a:rPr>
              <a:t>2</a:t>
            </a:r>
            <a:r>
              <a:rPr lang="en-US" altLang="en-US" sz="1800">
                <a:solidFill>
                  <a:srgbClr val="FF0000"/>
                </a:solidFill>
              </a:rPr>
              <a:t>)</a:t>
            </a:r>
          </a:p>
          <a:p>
            <a:pPr eaLnBrk="1" hangingPunct="1">
              <a:spcBef>
                <a:spcPct val="0"/>
              </a:spcBef>
              <a:buFontTx/>
              <a:buNone/>
            </a:pPr>
            <a:r>
              <a:rPr lang="en-US" altLang="en-US" sz="1800">
                <a:solidFill>
                  <a:srgbClr val="FF0000"/>
                </a:solidFill>
              </a:rPr>
              <a:t>w = 1000 N</a:t>
            </a:r>
          </a:p>
        </p:txBody>
      </p:sp>
    </p:spTree>
    <p:extLst>
      <p:ext uri="{BB962C8B-B14F-4D97-AF65-F5344CB8AC3E}">
        <p14:creationId xmlns:p14="http://schemas.microsoft.com/office/powerpoint/2010/main" val="17779551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17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173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17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174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17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174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174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17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9" grpId="0"/>
      <p:bldP spid="201740" grpId="0" animBg="1"/>
      <p:bldP spid="201741" grpId="0" animBg="1"/>
      <p:bldP spid="201742" grpId="0"/>
      <p:bldP spid="201743" grpId="0"/>
      <p:bldP spid="201744" grpId="0"/>
      <p:bldP spid="201745" grpId="0"/>
      <p:bldP spid="2017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066" name="Group 16"/>
          <p:cNvGrpSpPr>
            <a:grpSpLocks noChangeAspect="1"/>
          </p:cNvGrpSpPr>
          <p:nvPr/>
        </p:nvGrpSpPr>
        <p:grpSpPr bwMode="auto">
          <a:xfrm>
            <a:off x="1905000" y="76200"/>
            <a:ext cx="5486400" cy="1714500"/>
            <a:chOff x="2527" y="3142"/>
            <a:chExt cx="7200" cy="2314"/>
          </a:xfrm>
        </p:grpSpPr>
        <p:sp>
          <p:nvSpPr>
            <p:cNvPr id="88089" name="AutoShape 17"/>
            <p:cNvSpPr>
              <a:spLocks noChangeAspect="1" noChangeArrowheads="1"/>
            </p:cNvSpPr>
            <p:nvPr/>
          </p:nvSpPr>
          <p:spPr bwMode="auto">
            <a:xfrm>
              <a:off x="2527" y="3142"/>
              <a:ext cx="7200" cy="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88090" name="Rectangle 18"/>
            <p:cNvSpPr>
              <a:spLocks noChangeArrowheads="1"/>
            </p:cNvSpPr>
            <p:nvPr/>
          </p:nvSpPr>
          <p:spPr bwMode="auto">
            <a:xfrm rot="-1708253">
              <a:off x="4927" y="4068"/>
              <a:ext cx="1200" cy="463"/>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88091" name="Text Box 19"/>
            <p:cNvSpPr txBox="1">
              <a:spLocks noChangeArrowheads="1"/>
            </p:cNvSpPr>
            <p:nvPr/>
          </p:nvSpPr>
          <p:spPr bwMode="auto">
            <a:xfrm>
              <a:off x="4777" y="4839"/>
              <a:ext cx="600" cy="3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30° </a:t>
              </a:r>
              <a:endParaRPr lang="en-US" altLang="en-US" sz="1800"/>
            </a:p>
          </p:txBody>
        </p:sp>
        <p:sp>
          <p:nvSpPr>
            <p:cNvPr id="88092" name="Line 20"/>
            <p:cNvSpPr>
              <a:spLocks noChangeShapeType="1"/>
            </p:cNvSpPr>
            <p:nvPr/>
          </p:nvSpPr>
          <p:spPr bwMode="auto">
            <a:xfrm>
              <a:off x="3577" y="5147"/>
              <a:ext cx="255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8093" name="Line 21"/>
            <p:cNvSpPr>
              <a:spLocks noChangeShapeType="1"/>
            </p:cNvSpPr>
            <p:nvPr/>
          </p:nvSpPr>
          <p:spPr bwMode="auto">
            <a:xfrm flipV="1">
              <a:off x="4477" y="3605"/>
              <a:ext cx="2700" cy="1543"/>
            </a:xfrm>
            <a:prstGeom prst="line">
              <a:avLst/>
            </a:prstGeom>
            <a:noFill/>
            <a:ln w="349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23234" name="Text Box 2"/>
          <p:cNvSpPr txBox="1">
            <a:spLocks noChangeArrowheads="1"/>
          </p:cNvSpPr>
          <p:nvPr/>
        </p:nvSpPr>
        <p:spPr bwMode="auto">
          <a:xfrm>
            <a:off x="2727325" y="2398713"/>
            <a:ext cx="3359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4. Draw a FBD – skewed graph</a:t>
            </a:r>
          </a:p>
        </p:txBody>
      </p:sp>
      <p:sp>
        <p:nvSpPr>
          <p:cNvPr id="223235" name="Line 3"/>
          <p:cNvSpPr>
            <a:spLocks noChangeShapeType="1"/>
          </p:cNvSpPr>
          <p:nvPr/>
        </p:nvSpPr>
        <p:spPr bwMode="auto">
          <a:xfrm flipV="1">
            <a:off x="3124200" y="3505200"/>
            <a:ext cx="2590800" cy="1447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36" name="Line 4"/>
          <p:cNvSpPr>
            <a:spLocks noChangeShapeType="1"/>
          </p:cNvSpPr>
          <p:nvPr/>
        </p:nvSpPr>
        <p:spPr bwMode="auto">
          <a:xfrm>
            <a:off x="3810000" y="3200400"/>
            <a:ext cx="1219200" cy="2209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37" name="Text Box 5"/>
          <p:cNvSpPr txBox="1">
            <a:spLocks noChangeArrowheads="1"/>
          </p:cNvSpPr>
          <p:nvPr/>
        </p:nvSpPr>
        <p:spPr bwMode="auto">
          <a:xfrm>
            <a:off x="3733800" y="28956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y</a:t>
            </a:r>
          </a:p>
        </p:txBody>
      </p:sp>
      <p:sp>
        <p:nvSpPr>
          <p:cNvPr id="223238" name="Text Box 6"/>
          <p:cNvSpPr txBox="1">
            <a:spLocks noChangeArrowheads="1"/>
          </p:cNvSpPr>
          <p:nvPr/>
        </p:nvSpPr>
        <p:spPr bwMode="auto">
          <a:xfrm>
            <a:off x="5715000" y="32766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x</a:t>
            </a:r>
          </a:p>
        </p:txBody>
      </p:sp>
      <p:sp>
        <p:nvSpPr>
          <p:cNvPr id="223239" name="Line 7"/>
          <p:cNvSpPr>
            <a:spLocks noChangeShapeType="1"/>
          </p:cNvSpPr>
          <p:nvPr/>
        </p:nvSpPr>
        <p:spPr bwMode="auto">
          <a:xfrm flipH="1" flipV="1">
            <a:off x="3962400" y="34290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40" name="Text Box 8"/>
          <p:cNvSpPr txBox="1">
            <a:spLocks noChangeArrowheads="1"/>
          </p:cNvSpPr>
          <p:nvPr/>
        </p:nvSpPr>
        <p:spPr bwMode="auto">
          <a:xfrm>
            <a:off x="4114800" y="32766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23241" name="Line 9"/>
          <p:cNvSpPr>
            <a:spLocks noChangeShapeType="1"/>
          </p:cNvSpPr>
          <p:nvPr/>
        </p:nvSpPr>
        <p:spPr bwMode="auto">
          <a:xfrm>
            <a:off x="4419600" y="42672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42" name="Text Box 10"/>
          <p:cNvSpPr txBox="1">
            <a:spLocks noChangeArrowheads="1"/>
          </p:cNvSpPr>
          <p:nvPr/>
        </p:nvSpPr>
        <p:spPr bwMode="auto">
          <a:xfrm>
            <a:off x="4479925" y="4913313"/>
            <a:ext cx="349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23243" name="Text Box 11"/>
          <p:cNvSpPr txBox="1">
            <a:spLocks noChangeArrowheads="1"/>
          </p:cNvSpPr>
          <p:nvPr/>
        </p:nvSpPr>
        <p:spPr bwMode="auto">
          <a:xfrm>
            <a:off x="3886200" y="1143000"/>
            <a:ext cx="452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t>60</a:t>
            </a:r>
            <a:r>
              <a:rPr lang="en-US" altLang="en-US" sz="1400">
                <a:cs typeface="Arial" charset="0"/>
              </a:rPr>
              <a:t>°</a:t>
            </a:r>
            <a:endParaRPr lang="en-US" altLang="en-US" sz="1400"/>
          </a:p>
        </p:txBody>
      </p:sp>
      <p:sp>
        <p:nvSpPr>
          <p:cNvPr id="223244" name="Line 12"/>
          <p:cNvSpPr>
            <a:spLocks noChangeShapeType="1"/>
          </p:cNvSpPr>
          <p:nvPr/>
        </p:nvSpPr>
        <p:spPr bwMode="auto">
          <a:xfrm>
            <a:off x="3962400" y="533400"/>
            <a:ext cx="762000" cy="1295400"/>
          </a:xfrm>
          <a:prstGeom prst="line">
            <a:avLst/>
          </a:prstGeom>
          <a:noFill/>
          <a:ln w="9525">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45" name="Text Box 13"/>
          <p:cNvSpPr txBox="1">
            <a:spLocks noChangeArrowheads="1"/>
          </p:cNvSpPr>
          <p:nvPr/>
        </p:nvSpPr>
        <p:spPr bwMode="auto">
          <a:xfrm>
            <a:off x="4191000" y="1143000"/>
            <a:ext cx="452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t>30</a:t>
            </a:r>
            <a:r>
              <a:rPr lang="en-US" altLang="en-US" sz="1400">
                <a:cs typeface="Arial" charset="0"/>
              </a:rPr>
              <a:t>°</a:t>
            </a:r>
            <a:endParaRPr lang="en-US" altLang="en-US" sz="1400"/>
          </a:p>
        </p:txBody>
      </p:sp>
      <p:sp>
        <p:nvSpPr>
          <p:cNvPr id="223246" name="Text Box 14"/>
          <p:cNvSpPr txBox="1">
            <a:spLocks noChangeArrowheads="1"/>
          </p:cNvSpPr>
          <p:nvPr/>
        </p:nvSpPr>
        <p:spPr bwMode="auto">
          <a:xfrm>
            <a:off x="2971800" y="5638800"/>
            <a:ext cx="2635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5. Transpose the angles</a:t>
            </a:r>
          </a:p>
        </p:txBody>
      </p:sp>
      <p:sp>
        <p:nvSpPr>
          <p:cNvPr id="223247" name="Text Box 15"/>
          <p:cNvSpPr txBox="1">
            <a:spLocks noChangeArrowheads="1"/>
          </p:cNvSpPr>
          <p:nvPr/>
        </p:nvSpPr>
        <p:spPr bwMode="auto">
          <a:xfrm>
            <a:off x="4343400" y="4572000"/>
            <a:ext cx="452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t>30</a:t>
            </a:r>
            <a:r>
              <a:rPr lang="en-US" altLang="en-US" sz="1400">
                <a:cs typeface="Arial" charset="0"/>
              </a:rPr>
              <a:t>°</a:t>
            </a:r>
            <a:endParaRPr lang="en-US" altLang="en-US" sz="1400"/>
          </a:p>
        </p:txBody>
      </p:sp>
      <p:sp>
        <p:nvSpPr>
          <p:cNvPr id="88081" name="Line 22"/>
          <p:cNvSpPr>
            <a:spLocks noChangeShapeType="1"/>
          </p:cNvSpPr>
          <p:nvPr/>
        </p:nvSpPr>
        <p:spPr bwMode="auto">
          <a:xfrm flipH="1" flipV="1">
            <a:off x="3810000" y="2286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8082" name="Text Box 23"/>
          <p:cNvSpPr txBox="1">
            <a:spLocks noChangeArrowheads="1"/>
          </p:cNvSpPr>
          <p:nvPr/>
        </p:nvSpPr>
        <p:spPr bwMode="auto">
          <a:xfrm>
            <a:off x="3962400" y="762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88083" name="Line 24"/>
          <p:cNvSpPr>
            <a:spLocks noChangeShapeType="1"/>
          </p:cNvSpPr>
          <p:nvPr/>
        </p:nvSpPr>
        <p:spPr bwMode="auto">
          <a:xfrm>
            <a:off x="4283075" y="1106488"/>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8084" name="Text Box 25"/>
          <p:cNvSpPr txBox="1">
            <a:spLocks noChangeArrowheads="1"/>
          </p:cNvSpPr>
          <p:nvPr/>
        </p:nvSpPr>
        <p:spPr bwMode="auto">
          <a:xfrm>
            <a:off x="4343400" y="17526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23258" name="Line 26"/>
          <p:cNvSpPr>
            <a:spLocks noChangeShapeType="1"/>
          </p:cNvSpPr>
          <p:nvPr/>
        </p:nvSpPr>
        <p:spPr bwMode="auto">
          <a:xfrm flipH="1" flipV="1">
            <a:off x="7239000" y="28194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59" name="Text Box 27"/>
          <p:cNvSpPr txBox="1">
            <a:spLocks noChangeArrowheads="1"/>
          </p:cNvSpPr>
          <p:nvPr/>
        </p:nvSpPr>
        <p:spPr bwMode="auto">
          <a:xfrm>
            <a:off x="7391400" y="26670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23260" name="Line 28"/>
          <p:cNvSpPr>
            <a:spLocks noChangeShapeType="1"/>
          </p:cNvSpPr>
          <p:nvPr/>
        </p:nvSpPr>
        <p:spPr bwMode="auto">
          <a:xfrm>
            <a:off x="7696200" y="36576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3261" name="Text Box 29"/>
          <p:cNvSpPr txBox="1">
            <a:spLocks noChangeArrowheads="1"/>
          </p:cNvSpPr>
          <p:nvPr/>
        </p:nvSpPr>
        <p:spPr bwMode="auto">
          <a:xfrm>
            <a:off x="7756525" y="4303713"/>
            <a:ext cx="349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Tree>
    <p:extLst>
      <p:ext uri="{BB962C8B-B14F-4D97-AF65-F5344CB8AC3E}">
        <p14:creationId xmlns:p14="http://schemas.microsoft.com/office/powerpoint/2010/main" val="22947374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32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32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32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32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323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32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324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32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324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324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32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324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3245"/>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2324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32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325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2326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23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4" grpId="0"/>
      <p:bldP spid="223235" grpId="0" animBg="1"/>
      <p:bldP spid="223236" grpId="0" animBg="1"/>
      <p:bldP spid="223237" grpId="0"/>
      <p:bldP spid="223238" grpId="0"/>
      <p:bldP spid="223239" grpId="0" animBg="1"/>
      <p:bldP spid="223240" grpId="0"/>
      <p:bldP spid="223241" grpId="0" animBg="1"/>
      <p:bldP spid="223242" grpId="0"/>
      <p:bldP spid="223243" grpId="0"/>
      <p:bldP spid="223244" grpId="0" animBg="1"/>
      <p:bldP spid="223245" grpId="0"/>
      <p:bldP spid="223246" grpId="0"/>
      <p:bldP spid="223247" grpId="0"/>
      <p:bldP spid="223258" grpId="0" animBg="1"/>
      <p:bldP spid="223259" grpId="0"/>
      <p:bldP spid="223260" grpId="0" animBg="1"/>
      <p:bldP spid="22326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Line 8"/>
          <p:cNvSpPr>
            <a:spLocks noChangeShapeType="1"/>
          </p:cNvSpPr>
          <p:nvPr/>
        </p:nvSpPr>
        <p:spPr bwMode="auto">
          <a:xfrm flipV="1">
            <a:off x="3124200" y="838200"/>
            <a:ext cx="2590800" cy="1447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1" name="Line 9"/>
          <p:cNvSpPr>
            <a:spLocks noChangeShapeType="1"/>
          </p:cNvSpPr>
          <p:nvPr/>
        </p:nvSpPr>
        <p:spPr bwMode="auto">
          <a:xfrm>
            <a:off x="3810000" y="457200"/>
            <a:ext cx="1219200" cy="2209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2" name="Text Box 10"/>
          <p:cNvSpPr txBox="1">
            <a:spLocks noChangeArrowheads="1"/>
          </p:cNvSpPr>
          <p:nvPr/>
        </p:nvSpPr>
        <p:spPr bwMode="auto">
          <a:xfrm>
            <a:off x="3733800" y="1524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y</a:t>
            </a:r>
          </a:p>
        </p:txBody>
      </p:sp>
      <p:sp>
        <p:nvSpPr>
          <p:cNvPr id="89093" name="Text Box 11"/>
          <p:cNvSpPr txBox="1">
            <a:spLocks noChangeArrowheads="1"/>
          </p:cNvSpPr>
          <p:nvPr/>
        </p:nvSpPr>
        <p:spPr bwMode="auto">
          <a:xfrm>
            <a:off x="5715000" y="5334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x</a:t>
            </a:r>
          </a:p>
        </p:txBody>
      </p:sp>
      <p:sp>
        <p:nvSpPr>
          <p:cNvPr id="89094" name="Line 12"/>
          <p:cNvSpPr>
            <a:spLocks noChangeShapeType="1"/>
          </p:cNvSpPr>
          <p:nvPr/>
        </p:nvSpPr>
        <p:spPr bwMode="auto">
          <a:xfrm flipH="1" flipV="1">
            <a:off x="3962400" y="6858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5" name="Text Box 13"/>
          <p:cNvSpPr txBox="1">
            <a:spLocks noChangeArrowheads="1"/>
          </p:cNvSpPr>
          <p:nvPr/>
        </p:nvSpPr>
        <p:spPr bwMode="auto">
          <a:xfrm>
            <a:off x="4114800" y="5334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89096" name="Line 14"/>
          <p:cNvSpPr>
            <a:spLocks noChangeShapeType="1"/>
          </p:cNvSpPr>
          <p:nvPr/>
        </p:nvSpPr>
        <p:spPr bwMode="auto">
          <a:xfrm>
            <a:off x="4419600" y="15240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9097" name="Text Box 15"/>
          <p:cNvSpPr txBox="1">
            <a:spLocks noChangeArrowheads="1"/>
          </p:cNvSpPr>
          <p:nvPr/>
        </p:nvSpPr>
        <p:spPr bwMode="auto">
          <a:xfrm>
            <a:off x="4038600" y="21336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89098" name="Text Box 18"/>
          <p:cNvSpPr txBox="1">
            <a:spLocks noChangeArrowheads="1"/>
          </p:cNvSpPr>
          <p:nvPr/>
        </p:nvSpPr>
        <p:spPr bwMode="auto">
          <a:xfrm>
            <a:off x="4343400" y="1828800"/>
            <a:ext cx="452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t>30</a:t>
            </a:r>
            <a:r>
              <a:rPr lang="en-US" altLang="en-US" sz="1400">
                <a:cs typeface="Arial" charset="0"/>
              </a:rPr>
              <a:t>°</a:t>
            </a:r>
            <a:endParaRPr lang="en-US" altLang="en-US" sz="1400"/>
          </a:p>
        </p:txBody>
      </p:sp>
      <p:sp>
        <p:nvSpPr>
          <p:cNvPr id="89099" name="Text Box 19"/>
          <p:cNvSpPr txBox="1">
            <a:spLocks noChangeArrowheads="1"/>
          </p:cNvSpPr>
          <p:nvPr/>
        </p:nvSpPr>
        <p:spPr bwMode="auto">
          <a:xfrm>
            <a:off x="127000" y="209550"/>
            <a:ext cx="2532063"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6. Resolve the x and y </a:t>
            </a:r>
          </a:p>
          <a:p>
            <a:pPr eaLnBrk="1" hangingPunct="1">
              <a:spcBef>
                <a:spcPct val="0"/>
              </a:spcBef>
              <a:buFontTx/>
              <a:buNone/>
            </a:pPr>
            <a:r>
              <a:rPr lang="en-US" altLang="en-US" sz="1800"/>
              <a:t>components of w:</a:t>
            </a:r>
          </a:p>
        </p:txBody>
      </p:sp>
      <p:sp>
        <p:nvSpPr>
          <p:cNvPr id="224276" name="Line 20"/>
          <p:cNvSpPr>
            <a:spLocks noChangeShapeType="1"/>
          </p:cNvSpPr>
          <p:nvPr/>
        </p:nvSpPr>
        <p:spPr bwMode="auto">
          <a:xfrm>
            <a:off x="4419600" y="1524000"/>
            <a:ext cx="457200" cy="838200"/>
          </a:xfrm>
          <a:prstGeom prst="line">
            <a:avLst/>
          </a:prstGeom>
          <a:noFill/>
          <a:ln w="381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77" name="Line 21"/>
          <p:cNvSpPr>
            <a:spLocks noChangeShapeType="1"/>
          </p:cNvSpPr>
          <p:nvPr/>
        </p:nvSpPr>
        <p:spPr bwMode="auto">
          <a:xfrm flipH="1">
            <a:off x="3886200" y="1524000"/>
            <a:ext cx="533400" cy="3048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78" name="Text Box 22"/>
          <p:cNvSpPr txBox="1">
            <a:spLocks noChangeArrowheads="1"/>
          </p:cNvSpPr>
          <p:nvPr/>
        </p:nvSpPr>
        <p:spPr bwMode="auto">
          <a:xfrm>
            <a:off x="4708525" y="1712913"/>
            <a:ext cx="425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224279" name="Text Box 23"/>
          <p:cNvSpPr txBox="1">
            <a:spLocks noChangeArrowheads="1"/>
          </p:cNvSpPr>
          <p:nvPr/>
        </p:nvSpPr>
        <p:spPr bwMode="auto">
          <a:xfrm>
            <a:off x="3581400" y="14478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
        <p:nvSpPr>
          <p:cNvPr id="224280" name="Line 24"/>
          <p:cNvSpPr>
            <a:spLocks noChangeShapeType="1"/>
          </p:cNvSpPr>
          <p:nvPr/>
        </p:nvSpPr>
        <p:spPr bwMode="auto">
          <a:xfrm flipH="1">
            <a:off x="4343400" y="2286000"/>
            <a:ext cx="533400" cy="3048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81" name="Line 25"/>
          <p:cNvSpPr>
            <a:spLocks noChangeShapeType="1"/>
          </p:cNvSpPr>
          <p:nvPr/>
        </p:nvSpPr>
        <p:spPr bwMode="auto">
          <a:xfrm>
            <a:off x="1828800" y="3124200"/>
            <a:ext cx="0" cy="1676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82" name="Text Box 26"/>
          <p:cNvSpPr txBox="1">
            <a:spLocks noChangeArrowheads="1"/>
          </p:cNvSpPr>
          <p:nvPr/>
        </p:nvSpPr>
        <p:spPr bwMode="auto">
          <a:xfrm>
            <a:off x="1447800" y="38100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24283" name="Text Box 27"/>
          <p:cNvSpPr txBox="1">
            <a:spLocks noChangeArrowheads="1"/>
          </p:cNvSpPr>
          <p:nvPr/>
        </p:nvSpPr>
        <p:spPr bwMode="auto">
          <a:xfrm>
            <a:off x="1752600" y="3505200"/>
            <a:ext cx="45243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t>30</a:t>
            </a:r>
            <a:r>
              <a:rPr lang="en-US" altLang="en-US" sz="1400">
                <a:cs typeface="Arial" charset="0"/>
              </a:rPr>
              <a:t>°</a:t>
            </a:r>
            <a:endParaRPr lang="en-US" altLang="en-US" sz="1400"/>
          </a:p>
        </p:txBody>
      </p:sp>
      <p:sp>
        <p:nvSpPr>
          <p:cNvPr id="224284" name="Line 28"/>
          <p:cNvSpPr>
            <a:spLocks noChangeShapeType="1"/>
          </p:cNvSpPr>
          <p:nvPr/>
        </p:nvSpPr>
        <p:spPr bwMode="auto">
          <a:xfrm>
            <a:off x="1828800" y="3124200"/>
            <a:ext cx="762000" cy="1371600"/>
          </a:xfrm>
          <a:prstGeom prst="line">
            <a:avLst/>
          </a:prstGeom>
          <a:noFill/>
          <a:ln w="381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85" name="Text Box 29"/>
          <p:cNvSpPr txBox="1">
            <a:spLocks noChangeArrowheads="1"/>
          </p:cNvSpPr>
          <p:nvPr/>
        </p:nvSpPr>
        <p:spPr bwMode="auto">
          <a:xfrm>
            <a:off x="2209800" y="35814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224286" name="Text Box 30"/>
          <p:cNvSpPr txBox="1">
            <a:spLocks noChangeArrowheads="1"/>
          </p:cNvSpPr>
          <p:nvPr/>
        </p:nvSpPr>
        <p:spPr bwMode="auto">
          <a:xfrm>
            <a:off x="2133600" y="46482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
        <p:nvSpPr>
          <p:cNvPr id="224287" name="Line 31"/>
          <p:cNvSpPr>
            <a:spLocks noChangeShapeType="1"/>
          </p:cNvSpPr>
          <p:nvPr/>
        </p:nvSpPr>
        <p:spPr bwMode="auto">
          <a:xfrm flipH="1">
            <a:off x="1752600" y="4419600"/>
            <a:ext cx="838200" cy="4572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88" name="Text Box 32"/>
          <p:cNvSpPr txBox="1">
            <a:spLocks noChangeArrowheads="1"/>
          </p:cNvSpPr>
          <p:nvPr/>
        </p:nvSpPr>
        <p:spPr bwMode="auto">
          <a:xfrm>
            <a:off x="990600" y="373380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(H)</a:t>
            </a:r>
          </a:p>
        </p:txBody>
      </p:sp>
      <p:sp>
        <p:nvSpPr>
          <p:cNvPr id="224289" name="Text Box 33"/>
          <p:cNvSpPr txBox="1">
            <a:spLocks noChangeArrowheads="1"/>
          </p:cNvSpPr>
          <p:nvPr/>
        </p:nvSpPr>
        <p:spPr bwMode="auto">
          <a:xfrm>
            <a:off x="2514600" y="3352800"/>
            <a:ext cx="488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(A)</a:t>
            </a:r>
          </a:p>
        </p:txBody>
      </p:sp>
      <p:sp>
        <p:nvSpPr>
          <p:cNvPr id="224290" name="Text Box 34"/>
          <p:cNvSpPr txBox="1">
            <a:spLocks noChangeArrowheads="1"/>
          </p:cNvSpPr>
          <p:nvPr/>
        </p:nvSpPr>
        <p:spPr bwMode="auto">
          <a:xfrm>
            <a:off x="2362200" y="4953000"/>
            <a:ext cx="514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(O)</a:t>
            </a:r>
          </a:p>
        </p:txBody>
      </p:sp>
      <p:sp>
        <p:nvSpPr>
          <p:cNvPr id="224291" name="Line 35"/>
          <p:cNvSpPr>
            <a:spLocks noChangeShapeType="1"/>
          </p:cNvSpPr>
          <p:nvPr/>
        </p:nvSpPr>
        <p:spPr bwMode="auto">
          <a:xfrm flipH="1">
            <a:off x="2133600" y="4191000"/>
            <a:ext cx="3048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92" name="Line 36"/>
          <p:cNvSpPr>
            <a:spLocks noChangeShapeType="1"/>
          </p:cNvSpPr>
          <p:nvPr/>
        </p:nvSpPr>
        <p:spPr bwMode="auto">
          <a:xfrm>
            <a:off x="2133600" y="4343400"/>
            <a:ext cx="1524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4293" name="Text Box 37"/>
          <p:cNvSpPr txBox="1">
            <a:spLocks noChangeArrowheads="1"/>
          </p:cNvSpPr>
          <p:nvPr/>
        </p:nvSpPr>
        <p:spPr bwMode="auto">
          <a:xfrm>
            <a:off x="685800" y="2743200"/>
            <a:ext cx="1631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SOHCAHTOA</a:t>
            </a:r>
          </a:p>
        </p:txBody>
      </p:sp>
      <p:sp>
        <p:nvSpPr>
          <p:cNvPr id="224294" name="Text Box 38"/>
          <p:cNvSpPr txBox="1">
            <a:spLocks noChangeArrowheads="1"/>
          </p:cNvSpPr>
          <p:nvPr/>
        </p:nvSpPr>
        <p:spPr bwMode="auto">
          <a:xfrm>
            <a:off x="3962400" y="30480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a:t>
            </a:r>
          </a:p>
        </p:txBody>
      </p:sp>
      <p:sp>
        <p:nvSpPr>
          <p:cNvPr id="224295" name="Text Box 39"/>
          <p:cNvSpPr txBox="1">
            <a:spLocks noChangeArrowheads="1"/>
          </p:cNvSpPr>
          <p:nvPr/>
        </p:nvSpPr>
        <p:spPr bwMode="auto">
          <a:xfrm>
            <a:off x="3962400" y="3505200"/>
            <a:ext cx="1174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sin </a:t>
            </a:r>
            <a:r>
              <a:rPr lang="en-US" altLang="en-US" sz="1800">
                <a:cs typeface="Arial" charset="0"/>
              </a:rPr>
              <a:t>Θ = </a:t>
            </a:r>
            <a:r>
              <a:rPr lang="en-US" altLang="en-US" sz="1800" u="sng">
                <a:cs typeface="Arial" charset="0"/>
              </a:rPr>
              <a:t>O</a:t>
            </a:r>
            <a:endParaRPr lang="en-US" altLang="en-US" sz="1800">
              <a:cs typeface="Arial" charset="0"/>
            </a:endParaRPr>
          </a:p>
          <a:p>
            <a:pPr eaLnBrk="1" hangingPunct="1">
              <a:spcBef>
                <a:spcPct val="0"/>
              </a:spcBef>
              <a:buFontTx/>
              <a:buNone/>
            </a:pPr>
            <a:r>
              <a:rPr lang="en-US" altLang="en-US" sz="1800">
                <a:cs typeface="Arial" charset="0"/>
              </a:rPr>
              <a:t>             H</a:t>
            </a:r>
            <a:endParaRPr lang="en-US" altLang="en-US" sz="1800" u="sng"/>
          </a:p>
        </p:txBody>
      </p:sp>
      <p:sp>
        <p:nvSpPr>
          <p:cNvPr id="224296" name="Text Box 40"/>
          <p:cNvSpPr txBox="1">
            <a:spLocks noChangeArrowheads="1"/>
          </p:cNvSpPr>
          <p:nvPr/>
        </p:nvSpPr>
        <p:spPr bwMode="auto">
          <a:xfrm>
            <a:off x="3962400" y="4191000"/>
            <a:ext cx="1219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sin </a:t>
            </a:r>
            <a:r>
              <a:rPr lang="en-US" altLang="en-US" sz="1800">
                <a:cs typeface="Arial" charset="0"/>
              </a:rPr>
              <a:t>Θ = </a:t>
            </a:r>
            <a:r>
              <a:rPr lang="en-US" altLang="en-US" sz="1800" u="sng">
                <a:cs typeface="Arial" charset="0"/>
              </a:rPr>
              <a:t>w</a:t>
            </a:r>
            <a:r>
              <a:rPr lang="en-US" altLang="en-US" sz="1800" u="sng" baseline="-25000">
                <a:cs typeface="Arial" charset="0"/>
              </a:rPr>
              <a:t>x</a:t>
            </a:r>
          </a:p>
          <a:p>
            <a:pPr eaLnBrk="1" hangingPunct="1">
              <a:spcBef>
                <a:spcPct val="0"/>
              </a:spcBef>
              <a:buFontTx/>
              <a:buNone/>
            </a:pPr>
            <a:r>
              <a:rPr lang="en-US" altLang="en-US" sz="1800">
                <a:cs typeface="Arial" charset="0"/>
              </a:rPr>
              <a:t>             w</a:t>
            </a:r>
            <a:endParaRPr lang="en-US" altLang="en-US" sz="1800" u="sng"/>
          </a:p>
        </p:txBody>
      </p:sp>
      <p:sp>
        <p:nvSpPr>
          <p:cNvPr id="224297" name="Text Box 41"/>
          <p:cNvSpPr txBox="1">
            <a:spLocks noChangeArrowheads="1"/>
          </p:cNvSpPr>
          <p:nvPr/>
        </p:nvSpPr>
        <p:spPr bwMode="auto">
          <a:xfrm>
            <a:off x="3962400" y="4800600"/>
            <a:ext cx="1511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w sin </a:t>
            </a:r>
            <a:r>
              <a:rPr lang="en-US" altLang="en-US" sz="1800">
                <a:cs typeface="Arial" charset="0"/>
              </a:rPr>
              <a:t>Θ</a:t>
            </a:r>
            <a:r>
              <a:rPr lang="en-US" altLang="en-US" sz="1800"/>
              <a:t> </a:t>
            </a:r>
          </a:p>
        </p:txBody>
      </p:sp>
      <p:sp>
        <p:nvSpPr>
          <p:cNvPr id="224298" name="Text Box 42"/>
          <p:cNvSpPr txBox="1">
            <a:spLocks noChangeArrowheads="1"/>
          </p:cNvSpPr>
          <p:nvPr/>
        </p:nvSpPr>
        <p:spPr bwMode="auto">
          <a:xfrm>
            <a:off x="3962400" y="5181600"/>
            <a:ext cx="22510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1000 N sin </a:t>
            </a:r>
            <a:r>
              <a:rPr lang="en-US" altLang="en-US" sz="1800">
                <a:cs typeface="Arial" charset="0"/>
              </a:rPr>
              <a:t>30°</a:t>
            </a:r>
            <a:r>
              <a:rPr lang="en-US" altLang="en-US" sz="1800"/>
              <a:t> </a:t>
            </a:r>
          </a:p>
        </p:txBody>
      </p:sp>
      <p:sp>
        <p:nvSpPr>
          <p:cNvPr id="224299" name="Text Box 43"/>
          <p:cNvSpPr txBox="1">
            <a:spLocks noChangeArrowheads="1"/>
          </p:cNvSpPr>
          <p:nvPr/>
        </p:nvSpPr>
        <p:spPr bwMode="auto">
          <a:xfrm>
            <a:off x="3962400" y="55626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500 N</a:t>
            </a:r>
          </a:p>
        </p:txBody>
      </p:sp>
      <p:sp>
        <p:nvSpPr>
          <p:cNvPr id="224300" name="Text Box 44"/>
          <p:cNvSpPr txBox="1">
            <a:spLocks noChangeArrowheads="1"/>
          </p:cNvSpPr>
          <p:nvPr/>
        </p:nvSpPr>
        <p:spPr bwMode="auto">
          <a:xfrm>
            <a:off x="6553200" y="29718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a:t>
            </a:r>
          </a:p>
        </p:txBody>
      </p:sp>
      <p:sp>
        <p:nvSpPr>
          <p:cNvPr id="224301" name="Text Box 45"/>
          <p:cNvSpPr txBox="1">
            <a:spLocks noChangeArrowheads="1"/>
          </p:cNvSpPr>
          <p:nvPr/>
        </p:nvSpPr>
        <p:spPr bwMode="auto">
          <a:xfrm>
            <a:off x="6553200" y="3429000"/>
            <a:ext cx="1238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cos </a:t>
            </a:r>
            <a:r>
              <a:rPr lang="en-US" altLang="en-US" sz="1800">
                <a:cs typeface="Arial" charset="0"/>
              </a:rPr>
              <a:t>Θ = </a:t>
            </a:r>
            <a:r>
              <a:rPr lang="en-US" altLang="en-US" sz="1800" u="sng">
                <a:cs typeface="Arial" charset="0"/>
              </a:rPr>
              <a:t>A</a:t>
            </a:r>
            <a:endParaRPr lang="en-US" altLang="en-US" sz="1800">
              <a:cs typeface="Arial" charset="0"/>
            </a:endParaRPr>
          </a:p>
          <a:p>
            <a:pPr eaLnBrk="1" hangingPunct="1">
              <a:spcBef>
                <a:spcPct val="0"/>
              </a:spcBef>
              <a:buFontTx/>
              <a:buNone/>
            </a:pPr>
            <a:r>
              <a:rPr lang="en-US" altLang="en-US" sz="1800">
                <a:cs typeface="Arial" charset="0"/>
              </a:rPr>
              <a:t>              H</a:t>
            </a:r>
            <a:endParaRPr lang="en-US" altLang="en-US" sz="1800" u="sng"/>
          </a:p>
        </p:txBody>
      </p:sp>
      <p:sp>
        <p:nvSpPr>
          <p:cNvPr id="224302" name="Text Box 46"/>
          <p:cNvSpPr txBox="1">
            <a:spLocks noChangeArrowheads="1"/>
          </p:cNvSpPr>
          <p:nvPr/>
        </p:nvSpPr>
        <p:spPr bwMode="auto">
          <a:xfrm>
            <a:off x="6553200" y="4114800"/>
            <a:ext cx="12827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cos </a:t>
            </a:r>
            <a:r>
              <a:rPr lang="en-US" altLang="en-US" sz="1800">
                <a:cs typeface="Arial" charset="0"/>
              </a:rPr>
              <a:t>Θ = </a:t>
            </a:r>
            <a:r>
              <a:rPr lang="en-US" altLang="en-US" sz="1800" u="sng">
                <a:cs typeface="Arial" charset="0"/>
              </a:rPr>
              <a:t>w</a:t>
            </a:r>
            <a:r>
              <a:rPr lang="en-US" altLang="en-US" sz="1800" u="sng" baseline="-25000">
                <a:cs typeface="Arial" charset="0"/>
              </a:rPr>
              <a:t>y</a:t>
            </a:r>
          </a:p>
          <a:p>
            <a:pPr eaLnBrk="1" hangingPunct="1">
              <a:spcBef>
                <a:spcPct val="0"/>
              </a:spcBef>
              <a:buFontTx/>
              <a:buNone/>
            </a:pPr>
            <a:r>
              <a:rPr lang="en-US" altLang="en-US" sz="1800">
                <a:cs typeface="Arial" charset="0"/>
              </a:rPr>
              <a:t>              w</a:t>
            </a:r>
            <a:endParaRPr lang="en-US" altLang="en-US" sz="1800" u="sng"/>
          </a:p>
        </p:txBody>
      </p:sp>
      <p:sp>
        <p:nvSpPr>
          <p:cNvPr id="224303" name="Text Box 47"/>
          <p:cNvSpPr txBox="1">
            <a:spLocks noChangeArrowheads="1"/>
          </p:cNvSpPr>
          <p:nvPr/>
        </p:nvSpPr>
        <p:spPr bwMode="auto">
          <a:xfrm>
            <a:off x="6553200" y="4724400"/>
            <a:ext cx="157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w cos </a:t>
            </a:r>
            <a:r>
              <a:rPr lang="en-US" altLang="en-US" sz="1800">
                <a:cs typeface="Arial" charset="0"/>
              </a:rPr>
              <a:t>Θ</a:t>
            </a:r>
            <a:r>
              <a:rPr lang="en-US" altLang="en-US" sz="1800"/>
              <a:t> </a:t>
            </a:r>
          </a:p>
        </p:txBody>
      </p:sp>
      <p:sp>
        <p:nvSpPr>
          <p:cNvPr id="224304" name="Text Box 48"/>
          <p:cNvSpPr txBox="1">
            <a:spLocks noChangeArrowheads="1"/>
          </p:cNvSpPr>
          <p:nvPr/>
        </p:nvSpPr>
        <p:spPr bwMode="auto">
          <a:xfrm>
            <a:off x="6553200" y="5105400"/>
            <a:ext cx="2314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1000 N cos </a:t>
            </a:r>
            <a:r>
              <a:rPr lang="en-US" altLang="en-US" sz="1800">
                <a:cs typeface="Arial" charset="0"/>
              </a:rPr>
              <a:t>30°</a:t>
            </a:r>
            <a:r>
              <a:rPr lang="en-US" altLang="en-US" sz="1800"/>
              <a:t> </a:t>
            </a:r>
          </a:p>
        </p:txBody>
      </p:sp>
      <p:sp>
        <p:nvSpPr>
          <p:cNvPr id="224305" name="Text Box 49"/>
          <p:cNvSpPr txBox="1">
            <a:spLocks noChangeArrowheads="1"/>
          </p:cNvSpPr>
          <p:nvPr/>
        </p:nvSpPr>
        <p:spPr bwMode="auto">
          <a:xfrm>
            <a:off x="6553200" y="54864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866 N</a:t>
            </a:r>
          </a:p>
        </p:txBody>
      </p:sp>
    </p:spTree>
    <p:extLst>
      <p:ext uri="{BB962C8B-B14F-4D97-AF65-F5344CB8AC3E}">
        <p14:creationId xmlns:p14="http://schemas.microsoft.com/office/powerpoint/2010/main" val="657416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42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42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427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427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xit" presetSubtype="16" fill="hold" grpId="1" nodeType="clickEffect">
                                  <p:stCondLst>
                                    <p:cond delay="0"/>
                                  </p:stCondLst>
                                  <p:childTnLst>
                                    <p:animEffect transition="out" filter="box(in)">
                                      <p:cBhvr>
                                        <p:cTn id="16" dur="500"/>
                                        <p:tgtEl>
                                          <p:spTgt spid="224277"/>
                                        </p:tgtEl>
                                      </p:cBhvr>
                                    </p:animEffect>
                                    <p:set>
                                      <p:cBhvr>
                                        <p:cTn id="17" dur="1" fill="hold">
                                          <p:stCondLst>
                                            <p:cond delay="499"/>
                                          </p:stCondLst>
                                        </p:cTn>
                                        <p:tgtEl>
                                          <p:spTgt spid="224277"/>
                                        </p:tgtEl>
                                        <p:attrNameLst>
                                          <p:attrName>style.visibility</p:attrName>
                                        </p:attrNameLst>
                                      </p:cBhvr>
                                      <p:to>
                                        <p:strVal val="hidden"/>
                                      </p:to>
                                    </p:set>
                                  </p:childTnLst>
                                </p:cTn>
                              </p:par>
                              <p:par>
                                <p:cTn id="18" presetID="4" presetClass="exit" presetSubtype="16" fill="hold" grpId="1" nodeType="withEffect">
                                  <p:stCondLst>
                                    <p:cond delay="0"/>
                                  </p:stCondLst>
                                  <p:childTnLst>
                                    <p:animEffect transition="out" filter="box(in)">
                                      <p:cBhvr>
                                        <p:cTn id="19" dur="500"/>
                                        <p:tgtEl>
                                          <p:spTgt spid="224279"/>
                                        </p:tgtEl>
                                      </p:cBhvr>
                                    </p:animEffect>
                                    <p:set>
                                      <p:cBhvr>
                                        <p:cTn id="20" dur="1" fill="hold">
                                          <p:stCondLst>
                                            <p:cond delay="499"/>
                                          </p:stCondLst>
                                        </p:cTn>
                                        <p:tgtEl>
                                          <p:spTgt spid="224279"/>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428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428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428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428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428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428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429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429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428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4284"/>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4294"/>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2428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2429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2428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24293"/>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24295"/>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24296"/>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24297"/>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4298"/>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24299"/>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24300"/>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24301"/>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24302"/>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24303"/>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24304"/>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243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76" grpId="0" animBg="1"/>
      <p:bldP spid="224277" grpId="0" animBg="1"/>
      <p:bldP spid="224277" grpId="1" animBg="1"/>
      <p:bldP spid="224278" grpId="0"/>
      <p:bldP spid="224279" grpId="0"/>
      <p:bldP spid="224279" grpId="1"/>
      <p:bldP spid="224280" grpId="0" animBg="1"/>
      <p:bldP spid="224281" grpId="0" animBg="1"/>
      <p:bldP spid="224282" grpId="0"/>
      <p:bldP spid="224283" grpId="0"/>
      <p:bldP spid="224284" grpId="0" animBg="1"/>
      <p:bldP spid="224285" grpId="0"/>
      <p:bldP spid="224286" grpId="0"/>
      <p:bldP spid="224287" grpId="0" animBg="1"/>
      <p:bldP spid="224288" grpId="0"/>
      <p:bldP spid="224289" grpId="0"/>
      <p:bldP spid="224290" grpId="0"/>
      <p:bldP spid="224291" grpId="0" animBg="1"/>
      <p:bldP spid="224292" grpId="0" animBg="1"/>
      <p:bldP spid="224293" grpId="0"/>
      <p:bldP spid="224294" grpId="0"/>
      <p:bldP spid="224295" grpId="0"/>
      <p:bldP spid="224296" grpId="0"/>
      <p:bldP spid="224297" grpId="0"/>
      <p:bldP spid="224298" grpId="0"/>
      <p:bldP spid="224299" grpId="0"/>
      <p:bldP spid="224300" grpId="0"/>
      <p:bldP spid="224301" grpId="0"/>
      <p:bldP spid="224302" grpId="0"/>
      <p:bldP spid="224303" grpId="0"/>
      <p:bldP spid="224304" grpId="0"/>
      <p:bldP spid="22430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Line 1026"/>
          <p:cNvSpPr>
            <a:spLocks noChangeShapeType="1"/>
          </p:cNvSpPr>
          <p:nvPr/>
        </p:nvSpPr>
        <p:spPr bwMode="auto">
          <a:xfrm flipV="1">
            <a:off x="3124200" y="914400"/>
            <a:ext cx="2590800" cy="1447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15" name="Line 1027"/>
          <p:cNvSpPr>
            <a:spLocks noChangeShapeType="1"/>
          </p:cNvSpPr>
          <p:nvPr/>
        </p:nvSpPr>
        <p:spPr bwMode="auto">
          <a:xfrm>
            <a:off x="3810000" y="533400"/>
            <a:ext cx="1219200" cy="22098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16" name="Text Box 1028"/>
          <p:cNvSpPr txBox="1">
            <a:spLocks noChangeArrowheads="1"/>
          </p:cNvSpPr>
          <p:nvPr/>
        </p:nvSpPr>
        <p:spPr bwMode="auto">
          <a:xfrm>
            <a:off x="3733800" y="2286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y</a:t>
            </a:r>
          </a:p>
        </p:txBody>
      </p:sp>
      <p:sp>
        <p:nvSpPr>
          <p:cNvPr id="90117" name="Text Box 1029"/>
          <p:cNvSpPr txBox="1">
            <a:spLocks noChangeArrowheads="1"/>
          </p:cNvSpPr>
          <p:nvPr/>
        </p:nvSpPr>
        <p:spPr bwMode="auto">
          <a:xfrm>
            <a:off x="5715000" y="609600"/>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x</a:t>
            </a:r>
          </a:p>
        </p:txBody>
      </p:sp>
      <p:sp>
        <p:nvSpPr>
          <p:cNvPr id="90118" name="Line 1030"/>
          <p:cNvSpPr>
            <a:spLocks noChangeShapeType="1"/>
          </p:cNvSpPr>
          <p:nvPr/>
        </p:nvSpPr>
        <p:spPr bwMode="auto">
          <a:xfrm flipH="1" flipV="1">
            <a:off x="3962400" y="7620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19" name="Line 1031"/>
          <p:cNvSpPr>
            <a:spLocks noChangeShapeType="1"/>
          </p:cNvSpPr>
          <p:nvPr/>
        </p:nvSpPr>
        <p:spPr bwMode="auto">
          <a:xfrm>
            <a:off x="4419600" y="1600200"/>
            <a:ext cx="457200" cy="838200"/>
          </a:xfrm>
          <a:prstGeom prst="line">
            <a:avLst/>
          </a:prstGeom>
          <a:noFill/>
          <a:ln w="381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0" name="Line 1032"/>
          <p:cNvSpPr>
            <a:spLocks noChangeShapeType="1"/>
          </p:cNvSpPr>
          <p:nvPr/>
        </p:nvSpPr>
        <p:spPr bwMode="auto">
          <a:xfrm flipH="1">
            <a:off x="3886200" y="1600200"/>
            <a:ext cx="533400" cy="3048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0121" name="Text Box 1033"/>
          <p:cNvSpPr txBox="1">
            <a:spLocks noChangeArrowheads="1"/>
          </p:cNvSpPr>
          <p:nvPr/>
        </p:nvSpPr>
        <p:spPr bwMode="auto">
          <a:xfrm rot="3667420">
            <a:off x="4454525" y="2022475"/>
            <a:ext cx="12112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 </a:t>
            </a:r>
            <a:r>
              <a:rPr lang="en-US" altLang="en-US" sz="1800"/>
              <a:t>= 866N</a:t>
            </a:r>
            <a:endParaRPr lang="en-US" altLang="en-US" sz="1800" baseline="-25000"/>
          </a:p>
        </p:txBody>
      </p:sp>
      <p:sp>
        <p:nvSpPr>
          <p:cNvPr id="90122" name="Text Box 1034"/>
          <p:cNvSpPr txBox="1">
            <a:spLocks noChangeArrowheads="1"/>
          </p:cNvSpPr>
          <p:nvPr/>
        </p:nvSpPr>
        <p:spPr bwMode="auto">
          <a:xfrm rot="-1560715">
            <a:off x="2971800" y="1600200"/>
            <a:ext cx="12112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 </a:t>
            </a:r>
            <a:r>
              <a:rPr lang="en-US" altLang="en-US" sz="1800"/>
              <a:t>= 500N</a:t>
            </a:r>
            <a:endParaRPr lang="en-US" altLang="en-US" sz="1800" baseline="-25000"/>
          </a:p>
        </p:txBody>
      </p:sp>
      <p:sp>
        <p:nvSpPr>
          <p:cNvPr id="82955" name="Text Box 1035"/>
          <p:cNvSpPr txBox="1">
            <a:spLocks noChangeArrowheads="1"/>
          </p:cNvSpPr>
          <p:nvPr/>
        </p:nvSpPr>
        <p:spPr bwMode="auto">
          <a:xfrm>
            <a:off x="122238" y="138113"/>
            <a:ext cx="2903537" cy="64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342900" indent="-342900" eaLnBrk="1" hangingPunct="1">
              <a:spcBef>
                <a:spcPct val="0"/>
              </a:spcBef>
              <a:buFontTx/>
              <a:buAutoNum type="arabicPeriod" startAt="7"/>
              <a:defRPr/>
            </a:pPr>
            <a:r>
              <a:rPr lang="en-US" altLang="en-US" sz="1800" dirty="0" smtClean="0"/>
              <a:t>A simplified FBD helps </a:t>
            </a:r>
          </a:p>
          <a:p>
            <a:pPr eaLnBrk="1" hangingPunct="1">
              <a:spcBef>
                <a:spcPct val="0"/>
              </a:spcBef>
              <a:buFontTx/>
              <a:buNone/>
              <a:defRPr/>
            </a:pPr>
            <a:r>
              <a:rPr lang="en-US" altLang="en-US" sz="1800" dirty="0" smtClean="0"/>
              <a:t>you solve the rest:</a:t>
            </a:r>
          </a:p>
        </p:txBody>
      </p:sp>
      <p:sp>
        <p:nvSpPr>
          <p:cNvPr id="90124" name="Text Box 1036"/>
          <p:cNvSpPr txBox="1">
            <a:spLocks noChangeArrowheads="1"/>
          </p:cNvSpPr>
          <p:nvPr/>
        </p:nvSpPr>
        <p:spPr bwMode="auto">
          <a:xfrm>
            <a:off x="4114800" y="6096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25293" name="Text Box 1037"/>
          <p:cNvSpPr txBox="1">
            <a:spLocks noChangeArrowheads="1"/>
          </p:cNvSpPr>
          <p:nvPr/>
        </p:nvSpPr>
        <p:spPr bwMode="auto">
          <a:xfrm>
            <a:off x="669925" y="2932113"/>
            <a:ext cx="16287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a:t>
            </a:r>
            <a:r>
              <a:rPr lang="en-US" altLang="en-US" sz="1800">
                <a:cs typeface="Arial" charset="0"/>
              </a:rPr>
              <a:t> = ?</a:t>
            </a:r>
            <a:endParaRPr lang="en-US" altLang="en-US" sz="1800"/>
          </a:p>
        </p:txBody>
      </p:sp>
      <p:sp>
        <p:nvSpPr>
          <p:cNvPr id="225294" name="Text Box 1038"/>
          <p:cNvSpPr txBox="1">
            <a:spLocks noChangeArrowheads="1"/>
          </p:cNvSpPr>
          <p:nvPr/>
        </p:nvSpPr>
        <p:spPr bwMode="auto">
          <a:xfrm>
            <a:off x="685800" y="3352800"/>
            <a:ext cx="38560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NOT MOVING up or down = </a:t>
            </a:r>
            <a:r>
              <a:rPr lang="en-US" altLang="en-US" sz="1800">
                <a:cs typeface="Arial" charset="0"/>
              </a:rPr>
              <a:t>ΣF</a:t>
            </a:r>
            <a:r>
              <a:rPr lang="en-US" altLang="en-US" sz="1800" baseline="-25000">
                <a:cs typeface="Arial" charset="0"/>
              </a:rPr>
              <a:t>y</a:t>
            </a:r>
            <a:r>
              <a:rPr lang="en-US" altLang="en-US" sz="1800">
                <a:cs typeface="Arial" charset="0"/>
              </a:rPr>
              <a:t> = 0</a:t>
            </a:r>
          </a:p>
        </p:txBody>
      </p:sp>
      <p:sp>
        <p:nvSpPr>
          <p:cNvPr id="225295" name="Text Box 1039"/>
          <p:cNvSpPr txBox="1">
            <a:spLocks noChangeArrowheads="1"/>
          </p:cNvSpPr>
          <p:nvPr/>
        </p:nvSpPr>
        <p:spPr bwMode="auto">
          <a:xfrm>
            <a:off x="685800" y="3733800"/>
            <a:ext cx="14112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25296" name="Text Box 1040"/>
          <p:cNvSpPr txBox="1">
            <a:spLocks noChangeArrowheads="1"/>
          </p:cNvSpPr>
          <p:nvPr/>
        </p:nvSpPr>
        <p:spPr bwMode="auto">
          <a:xfrm rot="-1560715">
            <a:off x="914400" y="1600200"/>
            <a:ext cx="3168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009900"/>
                </a:solidFill>
              </a:rPr>
              <a:t>TO THE LEFT IS NEGATIVE</a:t>
            </a:r>
            <a:endParaRPr lang="en-US" altLang="en-US" sz="1800" b="1" baseline="-25000">
              <a:solidFill>
                <a:srgbClr val="009900"/>
              </a:solidFill>
            </a:endParaRPr>
          </a:p>
        </p:txBody>
      </p:sp>
      <p:sp>
        <p:nvSpPr>
          <p:cNvPr id="225297" name="Text Box 1041"/>
          <p:cNvSpPr txBox="1">
            <a:spLocks noChangeArrowheads="1"/>
          </p:cNvSpPr>
          <p:nvPr/>
        </p:nvSpPr>
        <p:spPr bwMode="auto">
          <a:xfrm rot="-1560715">
            <a:off x="4706938" y="728663"/>
            <a:ext cx="3194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b="1">
                <a:solidFill>
                  <a:srgbClr val="009900"/>
                </a:solidFill>
              </a:rPr>
              <a:t>TO THE RIGHT IS POSITIVE</a:t>
            </a:r>
            <a:endParaRPr lang="en-US" altLang="en-US" sz="1800" b="1" baseline="-25000">
              <a:solidFill>
                <a:srgbClr val="009900"/>
              </a:solidFill>
            </a:endParaRPr>
          </a:p>
        </p:txBody>
      </p:sp>
      <p:sp>
        <p:nvSpPr>
          <p:cNvPr id="225298" name="Text Box 1042"/>
          <p:cNvSpPr txBox="1">
            <a:spLocks noChangeArrowheads="1"/>
          </p:cNvSpPr>
          <p:nvPr/>
        </p:nvSpPr>
        <p:spPr bwMode="auto">
          <a:xfrm>
            <a:off x="685800" y="4191000"/>
            <a:ext cx="124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0 =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25299" name="Text Box 1043"/>
          <p:cNvSpPr txBox="1">
            <a:spLocks noChangeArrowheads="1"/>
          </p:cNvSpPr>
          <p:nvPr/>
        </p:nvSpPr>
        <p:spPr bwMode="auto">
          <a:xfrm>
            <a:off x="685800" y="45720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25300" name="Text Box 1044"/>
          <p:cNvSpPr txBox="1">
            <a:spLocks noChangeArrowheads="1"/>
          </p:cNvSpPr>
          <p:nvPr/>
        </p:nvSpPr>
        <p:spPr bwMode="auto">
          <a:xfrm>
            <a:off x="685800" y="5029200"/>
            <a:ext cx="12827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866 N</a:t>
            </a:r>
            <a:endParaRPr lang="en-US" altLang="en-US" sz="1800" baseline="-25000">
              <a:cs typeface="Arial" charset="0"/>
            </a:endParaRPr>
          </a:p>
        </p:txBody>
      </p:sp>
      <p:sp>
        <p:nvSpPr>
          <p:cNvPr id="225301" name="Text Box 1045"/>
          <p:cNvSpPr txBox="1">
            <a:spLocks noChangeArrowheads="1"/>
          </p:cNvSpPr>
          <p:nvPr/>
        </p:nvSpPr>
        <p:spPr bwMode="auto">
          <a:xfrm>
            <a:off x="5867400" y="2971800"/>
            <a:ext cx="15065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a = ?</a:t>
            </a:r>
            <a:endParaRPr lang="en-US" altLang="en-US" sz="1800"/>
          </a:p>
        </p:txBody>
      </p:sp>
      <p:sp>
        <p:nvSpPr>
          <p:cNvPr id="225302" name="Text Box 1046"/>
          <p:cNvSpPr txBox="1">
            <a:spLocks noChangeArrowheads="1"/>
          </p:cNvSpPr>
          <p:nvPr/>
        </p:nvSpPr>
        <p:spPr bwMode="auto">
          <a:xfrm>
            <a:off x="5883275" y="3392488"/>
            <a:ext cx="23828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MOVING = </a:t>
            </a:r>
            <a:r>
              <a:rPr lang="en-US" altLang="en-US" sz="1800">
                <a:cs typeface="Arial" charset="0"/>
              </a:rPr>
              <a:t>ΣF</a:t>
            </a:r>
            <a:r>
              <a:rPr lang="en-US" altLang="en-US" sz="1800" baseline="-25000">
                <a:cs typeface="Arial" charset="0"/>
              </a:rPr>
              <a:t>x</a:t>
            </a:r>
            <a:r>
              <a:rPr lang="en-US" altLang="en-US" sz="1800">
                <a:cs typeface="Arial" charset="0"/>
              </a:rPr>
              <a:t> = -ma</a:t>
            </a:r>
          </a:p>
        </p:txBody>
      </p:sp>
      <p:sp>
        <p:nvSpPr>
          <p:cNvPr id="225303" name="Text Box 1047"/>
          <p:cNvSpPr txBox="1">
            <a:spLocks noChangeArrowheads="1"/>
          </p:cNvSpPr>
          <p:nvPr/>
        </p:nvSpPr>
        <p:spPr bwMode="auto">
          <a:xfrm>
            <a:off x="5883275" y="3773488"/>
            <a:ext cx="11191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 w</a:t>
            </a:r>
            <a:r>
              <a:rPr lang="en-US" altLang="en-US" sz="1800" baseline="-25000">
                <a:cs typeface="Arial" charset="0"/>
              </a:rPr>
              <a:t>x</a:t>
            </a:r>
          </a:p>
        </p:txBody>
      </p:sp>
      <p:sp>
        <p:nvSpPr>
          <p:cNvPr id="225304" name="Text Box 1048"/>
          <p:cNvSpPr txBox="1">
            <a:spLocks noChangeArrowheads="1"/>
          </p:cNvSpPr>
          <p:nvPr/>
        </p:nvSpPr>
        <p:spPr bwMode="auto">
          <a:xfrm>
            <a:off x="5883275" y="4230688"/>
            <a:ext cx="1219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-ma = - w</a:t>
            </a:r>
            <a:r>
              <a:rPr lang="en-US" altLang="en-US" sz="1800" baseline="-25000">
                <a:cs typeface="Arial" charset="0"/>
              </a:rPr>
              <a:t>x</a:t>
            </a:r>
          </a:p>
        </p:txBody>
      </p:sp>
      <p:sp>
        <p:nvSpPr>
          <p:cNvPr id="225305" name="Text Box 1049"/>
          <p:cNvSpPr txBox="1">
            <a:spLocks noChangeArrowheads="1"/>
          </p:cNvSpPr>
          <p:nvPr/>
        </p:nvSpPr>
        <p:spPr bwMode="auto">
          <a:xfrm>
            <a:off x="5883275" y="4611688"/>
            <a:ext cx="7921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a</a:t>
            </a:r>
            <a:r>
              <a:rPr lang="en-US" altLang="en-US" sz="1800" baseline="-25000">
                <a:cs typeface="Arial" charset="0"/>
              </a:rPr>
              <a:t> </a:t>
            </a:r>
            <a:r>
              <a:rPr lang="en-US" altLang="en-US" sz="1800">
                <a:cs typeface="Arial" charset="0"/>
              </a:rPr>
              <a:t>= </a:t>
            </a:r>
            <a:r>
              <a:rPr lang="en-US" altLang="en-US" sz="1800" u="sng">
                <a:cs typeface="Arial" charset="0"/>
              </a:rPr>
              <a:t>w</a:t>
            </a:r>
            <a:r>
              <a:rPr lang="en-US" altLang="en-US" sz="1800" u="sng" baseline="-25000">
                <a:cs typeface="Arial" charset="0"/>
              </a:rPr>
              <a:t>x</a:t>
            </a:r>
            <a:endParaRPr lang="en-US" altLang="en-US" sz="1800" baseline="-25000">
              <a:cs typeface="Arial" charset="0"/>
            </a:endParaRPr>
          </a:p>
          <a:p>
            <a:pPr eaLnBrk="1" hangingPunct="1">
              <a:spcBef>
                <a:spcPct val="0"/>
              </a:spcBef>
              <a:buFontTx/>
              <a:buNone/>
            </a:pPr>
            <a:r>
              <a:rPr lang="en-US" altLang="en-US" sz="1800">
                <a:cs typeface="Arial" charset="0"/>
              </a:rPr>
              <a:t>     -m</a:t>
            </a:r>
          </a:p>
        </p:txBody>
      </p:sp>
      <p:sp>
        <p:nvSpPr>
          <p:cNvPr id="225307" name="Text Box 1051"/>
          <p:cNvSpPr txBox="1">
            <a:spLocks noChangeArrowheads="1"/>
          </p:cNvSpPr>
          <p:nvPr/>
        </p:nvSpPr>
        <p:spPr bwMode="auto">
          <a:xfrm>
            <a:off x="5943600" y="5181600"/>
            <a:ext cx="2063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a</a:t>
            </a:r>
            <a:r>
              <a:rPr lang="en-US" altLang="en-US" sz="1800" baseline="-25000">
                <a:cs typeface="Arial" charset="0"/>
              </a:rPr>
              <a:t> </a:t>
            </a:r>
            <a:r>
              <a:rPr lang="en-US" altLang="en-US" sz="1800">
                <a:cs typeface="Arial" charset="0"/>
              </a:rPr>
              <a:t>= </a:t>
            </a:r>
            <a:r>
              <a:rPr lang="en-US" altLang="en-US" sz="1800" u="sng">
                <a:cs typeface="Arial" charset="0"/>
              </a:rPr>
              <a:t>500 N </a:t>
            </a:r>
            <a:r>
              <a:rPr lang="en-US" altLang="en-US" sz="1800">
                <a:cs typeface="Arial" charset="0"/>
              </a:rPr>
              <a:t>= 5 m/s</a:t>
            </a:r>
            <a:r>
              <a:rPr lang="en-US" altLang="en-US" sz="1800" baseline="30000">
                <a:cs typeface="Arial" charset="0"/>
              </a:rPr>
              <a:t>2</a:t>
            </a:r>
          </a:p>
          <a:p>
            <a:pPr eaLnBrk="1" hangingPunct="1">
              <a:spcBef>
                <a:spcPct val="0"/>
              </a:spcBef>
              <a:buFontTx/>
              <a:buNone/>
            </a:pPr>
            <a:r>
              <a:rPr lang="en-US" altLang="en-US" sz="1800">
                <a:cs typeface="Arial" charset="0"/>
              </a:rPr>
              <a:t>     100 kg</a:t>
            </a:r>
          </a:p>
        </p:txBody>
      </p:sp>
      <p:sp>
        <p:nvSpPr>
          <p:cNvPr id="225308" name="Oval 1052"/>
          <p:cNvSpPr>
            <a:spLocks noChangeArrowheads="1"/>
          </p:cNvSpPr>
          <p:nvPr/>
        </p:nvSpPr>
        <p:spPr bwMode="auto">
          <a:xfrm>
            <a:off x="7696200" y="3429000"/>
            <a:ext cx="228600" cy="3048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225309" name="Line 1053"/>
          <p:cNvSpPr>
            <a:spLocks noChangeShapeType="1"/>
          </p:cNvSpPr>
          <p:nvPr/>
        </p:nvSpPr>
        <p:spPr bwMode="auto">
          <a:xfrm flipH="1" flipV="1">
            <a:off x="7315200" y="2362200"/>
            <a:ext cx="533400" cy="1066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5310" name="Text Box 1054"/>
          <p:cNvSpPr txBox="1">
            <a:spLocks noChangeArrowheads="1"/>
          </p:cNvSpPr>
          <p:nvPr/>
        </p:nvSpPr>
        <p:spPr bwMode="auto">
          <a:xfrm>
            <a:off x="6781800" y="1447800"/>
            <a:ext cx="20383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B/c it would move </a:t>
            </a:r>
          </a:p>
          <a:p>
            <a:pPr eaLnBrk="1" hangingPunct="1">
              <a:spcBef>
                <a:spcPct val="0"/>
              </a:spcBef>
              <a:buFontTx/>
              <a:buNone/>
            </a:pPr>
            <a:r>
              <a:rPr lang="en-US" altLang="en-US" sz="1800">
                <a:solidFill>
                  <a:srgbClr val="FF0000"/>
                </a:solidFill>
              </a:rPr>
              <a:t>to the left and left </a:t>
            </a:r>
          </a:p>
          <a:p>
            <a:pPr eaLnBrk="1" hangingPunct="1">
              <a:spcBef>
                <a:spcPct val="0"/>
              </a:spcBef>
              <a:buFontTx/>
              <a:buNone/>
            </a:pPr>
            <a:r>
              <a:rPr lang="en-US" altLang="en-US" sz="1800">
                <a:solidFill>
                  <a:srgbClr val="FF0000"/>
                </a:solidFill>
              </a:rPr>
              <a:t>is negative</a:t>
            </a:r>
          </a:p>
        </p:txBody>
      </p:sp>
    </p:spTree>
    <p:extLst>
      <p:ext uri="{BB962C8B-B14F-4D97-AF65-F5344CB8AC3E}">
        <p14:creationId xmlns:p14="http://schemas.microsoft.com/office/powerpoint/2010/main" val="2930491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2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29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29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29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529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530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530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530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530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530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531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529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5296"/>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5303"/>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5304"/>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25305"/>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25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3" grpId="0"/>
      <p:bldP spid="225294" grpId="0"/>
      <p:bldP spid="225295" grpId="0"/>
      <p:bldP spid="225296" grpId="0"/>
      <p:bldP spid="225297" grpId="0"/>
      <p:bldP spid="225298" grpId="0"/>
      <p:bldP spid="225299" grpId="0"/>
      <p:bldP spid="225300" grpId="0"/>
      <p:bldP spid="225301" grpId="0"/>
      <p:bldP spid="225302" grpId="0"/>
      <p:bldP spid="225303" grpId="0"/>
      <p:bldP spid="225304" grpId="0"/>
      <p:bldP spid="225305" grpId="0"/>
      <p:bldP spid="225307" grpId="0"/>
      <p:bldP spid="225308" grpId="0" animBg="1"/>
      <p:bldP spid="225309" grpId="0" animBg="1"/>
      <p:bldP spid="22531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Text Box 2"/>
          <p:cNvSpPr txBox="1">
            <a:spLocks noChangeArrowheads="1"/>
          </p:cNvSpPr>
          <p:nvPr/>
        </p:nvSpPr>
        <p:spPr bwMode="auto">
          <a:xfrm>
            <a:off x="762000" y="457200"/>
            <a:ext cx="14906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8.  Find v</a:t>
            </a:r>
            <a:r>
              <a:rPr lang="en-US" altLang="en-US" sz="1800" baseline="-25000"/>
              <a:t>f</a:t>
            </a:r>
            <a:r>
              <a:rPr lang="en-US" altLang="en-US" sz="1800"/>
              <a:t> =?</a:t>
            </a:r>
          </a:p>
        </p:txBody>
      </p:sp>
      <p:sp>
        <p:nvSpPr>
          <p:cNvPr id="226307" name="Text Box 3"/>
          <p:cNvSpPr txBox="1">
            <a:spLocks noChangeArrowheads="1"/>
          </p:cNvSpPr>
          <p:nvPr/>
        </p:nvSpPr>
        <p:spPr bwMode="auto">
          <a:xfrm>
            <a:off x="1143000" y="914400"/>
            <a:ext cx="7191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i</a:t>
            </a:r>
            <a:r>
              <a:rPr lang="en-US" altLang="en-US" sz="1800"/>
              <a:t> = 0</a:t>
            </a:r>
          </a:p>
        </p:txBody>
      </p:sp>
      <p:sp>
        <p:nvSpPr>
          <p:cNvPr id="226308" name="Text Box 4"/>
          <p:cNvSpPr txBox="1">
            <a:spLocks noChangeArrowheads="1"/>
          </p:cNvSpPr>
          <p:nvPr/>
        </p:nvSpPr>
        <p:spPr bwMode="auto">
          <a:xfrm>
            <a:off x="1143000" y="1371600"/>
            <a:ext cx="12144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5 m/s</a:t>
            </a:r>
            <a:r>
              <a:rPr lang="en-US" altLang="en-US" sz="1800" baseline="30000"/>
              <a:t>2</a:t>
            </a:r>
          </a:p>
        </p:txBody>
      </p:sp>
      <p:sp>
        <p:nvSpPr>
          <p:cNvPr id="226309" name="Text Box 5"/>
          <p:cNvSpPr txBox="1">
            <a:spLocks noChangeArrowheads="1"/>
          </p:cNvSpPr>
          <p:nvPr/>
        </p:nvSpPr>
        <p:spPr bwMode="auto">
          <a:xfrm>
            <a:off x="1143000" y="1828800"/>
            <a:ext cx="93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 = 10 s</a:t>
            </a:r>
            <a:endParaRPr lang="en-US" altLang="en-US" sz="1800" baseline="30000"/>
          </a:p>
        </p:txBody>
      </p:sp>
      <p:sp>
        <p:nvSpPr>
          <p:cNvPr id="226310" name="Text Box 6"/>
          <p:cNvSpPr txBox="1">
            <a:spLocks noChangeArrowheads="1"/>
          </p:cNvSpPr>
          <p:nvPr/>
        </p:nvSpPr>
        <p:spPr bwMode="auto">
          <a:xfrm>
            <a:off x="1143000" y="2286000"/>
            <a:ext cx="1158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v</a:t>
            </a:r>
            <a:r>
              <a:rPr lang="en-US" altLang="en-US" sz="1800" baseline="-25000"/>
              <a:t>i </a:t>
            </a:r>
            <a:r>
              <a:rPr lang="en-US" altLang="en-US" sz="1800"/>
              <a:t>+ at</a:t>
            </a:r>
          </a:p>
        </p:txBody>
      </p:sp>
      <p:sp>
        <p:nvSpPr>
          <p:cNvPr id="226311" name="Text Box 7"/>
          <p:cNvSpPr txBox="1">
            <a:spLocks noChangeArrowheads="1"/>
          </p:cNvSpPr>
          <p:nvPr/>
        </p:nvSpPr>
        <p:spPr bwMode="auto">
          <a:xfrm>
            <a:off x="1143000" y="2743200"/>
            <a:ext cx="771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at</a:t>
            </a:r>
          </a:p>
        </p:txBody>
      </p:sp>
      <p:sp>
        <p:nvSpPr>
          <p:cNvPr id="226312" name="Text Box 8"/>
          <p:cNvSpPr txBox="1">
            <a:spLocks noChangeArrowheads="1"/>
          </p:cNvSpPr>
          <p:nvPr/>
        </p:nvSpPr>
        <p:spPr bwMode="auto">
          <a:xfrm>
            <a:off x="1143000" y="3124200"/>
            <a:ext cx="18716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5 m/s</a:t>
            </a:r>
            <a:r>
              <a:rPr lang="en-US" altLang="en-US" sz="1800" baseline="30000"/>
              <a:t>2</a:t>
            </a:r>
            <a:r>
              <a:rPr lang="en-US" altLang="en-US" sz="1800"/>
              <a:t> (10 s)</a:t>
            </a:r>
          </a:p>
        </p:txBody>
      </p:sp>
      <p:sp>
        <p:nvSpPr>
          <p:cNvPr id="226313" name="Text Box 9"/>
          <p:cNvSpPr txBox="1">
            <a:spLocks noChangeArrowheads="1"/>
          </p:cNvSpPr>
          <p:nvPr/>
        </p:nvSpPr>
        <p:spPr bwMode="auto">
          <a:xfrm>
            <a:off x="1143000" y="3581400"/>
            <a:ext cx="1266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50 m/s</a:t>
            </a:r>
          </a:p>
        </p:txBody>
      </p:sp>
      <p:sp>
        <p:nvSpPr>
          <p:cNvPr id="226314" name="Text Box 10"/>
          <p:cNvSpPr txBox="1">
            <a:spLocks noChangeArrowheads="1"/>
          </p:cNvSpPr>
          <p:nvPr/>
        </p:nvSpPr>
        <p:spPr bwMode="auto">
          <a:xfrm>
            <a:off x="5638800" y="457200"/>
            <a:ext cx="1460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9.  Find d =?</a:t>
            </a:r>
          </a:p>
        </p:txBody>
      </p:sp>
      <p:sp>
        <p:nvSpPr>
          <p:cNvPr id="226315" name="Text Box 11"/>
          <p:cNvSpPr txBox="1">
            <a:spLocks noChangeArrowheads="1"/>
          </p:cNvSpPr>
          <p:nvPr/>
        </p:nvSpPr>
        <p:spPr bwMode="auto">
          <a:xfrm>
            <a:off x="5699125" y="950913"/>
            <a:ext cx="15716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v</a:t>
            </a:r>
            <a:r>
              <a:rPr lang="en-US" altLang="en-US" sz="1800" baseline="-25000"/>
              <a:t>i</a:t>
            </a:r>
            <a:r>
              <a:rPr lang="en-US" altLang="en-US" sz="1800"/>
              <a:t>t + ½ at</a:t>
            </a:r>
            <a:r>
              <a:rPr lang="en-US" altLang="en-US" sz="1800" baseline="30000"/>
              <a:t>2</a:t>
            </a:r>
          </a:p>
        </p:txBody>
      </p:sp>
      <p:sp>
        <p:nvSpPr>
          <p:cNvPr id="226316" name="Text Box 12"/>
          <p:cNvSpPr txBox="1">
            <a:spLocks noChangeArrowheads="1"/>
          </p:cNvSpPr>
          <p:nvPr/>
        </p:nvSpPr>
        <p:spPr bwMode="auto">
          <a:xfrm>
            <a:off x="5715000" y="1371600"/>
            <a:ext cx="11001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½ at</a:t>
            </a:r>
            <a:r>
              <a:rPr lang="en-US" altLang="en-US" sz="1800" baseline="30000"/>
              <a:t>2</a:t>
            </a:r>
          </a:p>
        </p:txBody>
      </p:sp>
      <p:sp>
        <p:nvSpPr>
          <p:cNvPr id="226317" name="Text Box 13"/>
          <p:cNvSpPr txBox="1">
            <a:spLocks noChangeArrowheads="1"/>
          </p:cNvSpPr>
          <p:nvPr/>
        </p:nvSpPr>
        <p:spPr bwMode="auto">
          <a:xfrm>
            <a:off x="5715000" y="1752600"/>
            <a:ext cx="20097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a:t>
            </a:r>
            <a:r>
              <a:rPr lang="en-US" altLang="en-US" sz="1800" u="sng"/>
              <a:t>5 m/s</a:t>
            </a:r>
            <a:r>
              <a:rPr lang="en-US" altLang="en-US" sz="1800" u="sng" baseline="30000"/>
              <a:t>2</a:t>
            </a:r>
            <a:r>
              <a:rPr lang="en-US" altLang="en-US" sz="1800" u="sng"/>
              <a:t> (10 s )</a:t>
            </a:r>
            <a:r>
              <a:rPr lang="en-US" altLang="en-US" sz="1800" u="sng" baseline="30000"/>
              <a:t>2</a:t>
            </a:r>
            <a:endParaRPr lang="en-US" altLang="en-US" sz="1800" baseline="30000"/>
          </a:p>
          <a:p>
            <a:pPr eaLnBrk="1" hangingPunct="1">
              <a:spcBef>
                <a:spcPct val="0"/>
              </a:spcBef>
              <a:buFontTx/>
              <a:buNone/>
            </a:pPr>
            <a:r>
              <a:rPr lang="en-US" altLang="en-US" sz="1800"/>
              <a:t>               2</a:t>
            </a:r>
            <a:endParaRPr lang="en-US" altLang="en-US" sz="1800" u="sng"/>
          </a:p>
        </p:txBody>
      </p:sp>
      <p:sp>
        <p:nvSpPr>
          <p:cNvPr id="226318" name="Text Box 14"/>
          <p:cNvSpPr txBox="1">
            <a:spLocks noChangeArrowheads="1"/>
          </p:cNvSpPr>
          <p:nvPr/>
        </p:nvSpPr>
        <p:spPr bwMode="auto">
          <a:xfrm>
            <a:off x="5715000" y="2362200"/>
            <a:ext cx="1206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250 m</a:t>
            </a:r>
            <a:endParaRPr lang="en-US" altLang="en-US" sz="1800" baseline="30000"/>
          </a:p>
        </p:txBody>
      </p:sp>
    </p:spTree>
    <p:extLst>
      <p:ext uri="{BB962C8B-B14F-4D97-AF65-F5344CB8AC3E}">
        <p14:creationId xmlns:p14="http://schemas.microsoft.com/office/powerpoint/2010/main" val="41450769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63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63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630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630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631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631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631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631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631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631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6316"/>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631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6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6" grpId="0"/>
      <p:bldP spid="226307" grpId="0"/>
      <p:bldP spid="226308" grpId="0"/>
      <p:bldP spid="226309" grpId="0"/>
      <p:bldP spid="226310" grpId="0"/>
      <p:bldP spid="226311" grpId="0"/>
      <p:bldP spid="226312" grpId="0"/>
      <p:bldP spid="226313" grpId="0"/>
      <p:bldP spid="226314" grpId="0"/>
      <p:bldP spid="226315" grpId="0"/>
      <p:bldP spid="226316" grpId="0"/>
      <p:bldP spid="226317" grpId="0"/>
      <p:bldP spid="22631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ext Box 4"/>
          <p:cNvSpPr txBox="1">
            <a:spLocks noChangeArrowheads="1"/>
          </p:cNvSpPr>
          <p:nvPr/>
        </p:nvSpPr>
        <p:spPr bwMode="auto">
          <a:xfrm>
            <a:off x="381000" y="381000"/>
            <a:ext cx="10048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FBD-K</a:t>
            </a:r>
          </a:p>
        </p:txBody>
      </p:sp>
      <p:grpSp>
        <p:nvGrpSpPr>
          <p:cNvPr id="92163" name="Group 6"/>
          <p:cNvGrpSpPr>
            <a:grpSpLocks noChangeAspect="1"/>
          </p:cNvGrpSpPr>
          <p:nvPr/>
        </p:nvGrpSpPr>
        <p:grpSpPr bwMode="auto">
          <a:xfrm>
            <a:off x="2057400" y="533400"/>
            <a:ext cx="5486400" cy="1714500"/>
            <a:chOff x="2527" y="3142"/>
            <a:chExt cx="7200" cy="2314"/>
          </a:xfrm>
        </p:grpSpPr>
        <p:sp>
          <p:nvSpPr>
            <p:cNvPr id="92181" name="AutoShape 7"/>
            <p:cNvSpPr>
              <a:spLocks noChangeAspect="1" noChangeArrowheads="1"/>
            </p:cNvSpPr>
            <p:nvPr/>
          </p:nvSpPr>
          <p:spPr bwMode="auto">
            <a:xfrm>
              <a:off x="2527" y="3142"/>
              <a:ext cx="7200" cy="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92182" name="Rectangle 8"/>
            <p:cNvSpPr>
              <a:spLocks noChangeArrowheads="1"/>
            </p:cNvSpPr>
            <p:nvPr/>
          </p:nvSpPr>
          <p:spPr bwMode="auto">
            <a:xfrm rot="-1708253">
              <a:off x="4927" y="4068"/>
              <a:ext cx="1200" cy="463"/>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92183" name="Text Box 9"/>
            <p:cNvSpPr txBox="1">
              <a:spLocks noChangeArrowheads="1"/>
            </p:cNvSpPr>
            <p:nvPr/>
          </p:nvSpPr>
          <p:spPr bwMode="auto">
            <a:xfrm>
              <a:off x="4777" y="4839"/>
              <a:ext cx="600" cy="3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30° </a:t>
              </a:r>
              <a:endParaRPr lang="en-US" altLang="en-US" sz="1800"/>
            </a:p>
          </p:txBody>
        </p:sp>
        <p:sp>
          <p:nvSpPr>
            <p:cNvPr id="92184" name="Line 10"/>
            <p:cNvSpPr>
              <a:spLocks noChangeShapeType="1"/>
            </p:cNvSpPr>
            <p:nvPr/>
          </p:nvSpPr>
          <p:spPr bwMode="auto">
            <a:xfrm>
              <a:off x="3577" y="5147"/>
              <a:ext cx="255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185" name="Line 11"/>
            <p:cNvSpPr>
              <a:spLocks noChangeShapeType="1"/>
            </p:cNvSpPr>
            <p:nvPr/>
          </p:nvSpPr>
          <p:spPr bwMode="auto">
            <a:xfrm flipV="1">
              <a:off x="4477" y="3605"/>
              <a:ext cx="2700" cy="1543"/>
            </a:xfrm>
            <a:prstGeom prst="line">
              <a:avLst/>
            </a:prstGeom>
            <a:noFill/>
            <a:ln w="349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2164" name="Text Box 12"/>
          <p:cNvSpPr txBox="1">
            <a:spLocks noChangeArrowheads="1"/>
          </p:cNvSpPr>
          <p:nvPr/>
        </p:nvSpPr>
        <p:spPr bwMode="auto">
          <a:xfrm>
            <a:off x="3352800" y="381000"/>
            <a:ext cx="3543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Now there’s friction.  Predict a =?</a:t>
            </a:r>
          </a:p>
        </p:txBody>
      </p:sp>
      <p:sp>
        <p:nvSpPr>
          <p:cNvPr id="92165" name="Line 13"/>
          <p:cNvSpPr>
            <a:spLocks noChangeShapeType="1"/>
          </p:cNvSpPr>
          <p:nvPr/>
        </p:nvSpPr>
        <p:spPr bwMode="auto">
          <a:xfrm flipH="1" flipV="1">
            <a:off x="1066800" y="25146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166" name="Text Box 14"/>
          <p:cNvSpPr txBox="1">
            <a:spLocks noChangeArrowheads="1"/>
          </p:cNvSpPr>
          <p:nvPr/>
        </p:nvSpPr>
        <p:spPr bwMode="auto">
          <a:xfrm>
            <a:off x="1219200" y="23622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92167" name="Line 15"/>
          <p:cNvSpPr>
            <a:spLocks noChangeShapeType="1"/>
          </p:cNvSpPr>
          <p:nvPr/>
        </p:nvSpPr>
        <p:spPr bwMode="auto">
          <a:xfrm>
            <a:off x="1524000" y="33528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168" name="Text Box 16"/>
          <p:cNvSpPr txBox="1">
            <a:spLocks noChangeArrowheads="1"/>
          </p:cNvSpPr>
          <p:nvPr/>
        </p:nvSpPr>
        <p:spPr bwMode="auto">
          <a:xfrm>
            <a:off x="1143000" y="39624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92169" name="Line 17"/>
          <p:cNvSpPr>
            <a:spLocks noChangeShapeType="1"/>
          </p:cNvSpPr>
          <p:nvPr/>
        </p:nvSpPr>
        <p:spPr bwMode="auto">
          <a:xfrm flipV="1">
            <a:off x="1524000" y="30480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2170" name="Text Box 18"/>
          <p:cNvSpPr txBox="1">
            <a:spLocks noChangeArrowheads="1"/>
          </p:cNvSpPr>
          <p:nvPr/>
        </p:nvSpPr>
        <p:spPr bwMode="auto">
          <a:xfrm>
            <a:off x="1676400" y="2667000"/>
            <a:ext cx="3667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f</a:t>
            </a:r>
          </a:p>
        </p:txBody>
      </p:sp>
      <p:sp>
        <p:nvSpPr>
          <p:cNvPr id="203795" name="Text Box 19"/>
          <p:cNvSpPr txBox="1">
            <a:spLocks noChangeArrowheads="1"/>
          </p:cNvSpPr>
          <p:nvPr/>
        </p:nvSpPr>
        <p:spPr bwMode="auto">
          <a:xfrm>
            <a:off x="4572000" y="22098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a:t>
            </a:r>
          </a:p>
        </p:txBody>
      </p:sp>
      <p:sp>
        <p:nvSpPr>
          <p:cNvPr id="203796" name="Text Box 20"/>
          <p:cNvSpPr txBox="1">
            <a:spLocks noChangeArrowheads="1"/>
          </p:cNvSpPr>
          <p:nvPr/>
        </p:nvSpPr>
        <p:spPr bwMode="auto">
          <a:xfrm>
            <a:off x="4572000" y="2667000"/>
            <a:ext cx="1174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sin </a:t>
            </a:r>
            <a:r>
              <a:rPr lang="en-US" altLang="en-US" sz="1800">
                <a:cs typeface="Arial" charset="0"/>
              </a:rPr>
              <a:t>Θ = </a:t>
            </a:r>
            <a:r>
              <a:rPr lang="en-US" altLang="en-US" sz="1800" u="sng">
                <a:cs typeface="Arial" charset="0"/>
              </a:rPr>
              <a:t>O</a:t>
            </a:r>
            <a:endParaRPr lang="en-US" altLang="en-US" sz="1800">
              <a:cs typeface="Arial" charset="0"/>
            </a:endParaRPr>
          </a:p>
          <a:p>
            <a:pPr eaLnBrk="1" hangingPunct="1">
              <a:spcBef>
                <a:spcPct val="0"/>
              </a:spcBef>
              <a:buFontTx/>
              <a:buNone/>
            </a:pPr>
            <a:r>
              <a:rPr lang="en-US" altLang="en-US" sz="1800">
                <a:cs typeface="Arial" charset="0"/>
              </a:rPr>
              <a:t>             H</a:t>
            </a:r>
            <a:endParaRPr lang="en-US" altLang="en-US" sz="1800" u="sng"/>
          </a:p>
        </p:txBody>
      </p:sp>
      <p:sp>
        <p:nvSpPr>
          <p:cNvPr id="203797" name="Text Box 21"/>
          <p:cNvSpPr txBox="1">
            <a:spLocks noChangeArrowheads="1"/>
          </p:cNvSpPr>
          <p:nvPr/>
        </p:nvSpPr>
        <p:spPr bwMode="auto">
          <a:xfrm>
            <a:off x="4572000" y="3352800"/>
            <a:ext cx="1219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sin </a:t>
            </a:r>
            <a:r>
              <a:rPr lang="en-US" altLang="en-US" sz="1800">
                <a:cs typeface="Arial" charset="0"/>
              </a:rPr>
              <a:t>Θ = </a:t>
            </a:r>
            <a:r>
              <a:rPr lang="en-US" altLang="en-US" sz="1800" u="sng">
                <a:cs typeface="Arial" charset="0"/>
              </a:rPr>
              <a:t>w</a:t>
            </a:r>
            <a:r>
              <a:rPr lang="en-US" altLang="en-US" sz="1800" u="sng" baseline="-25000">
                <a:cs typeface="Arial" charset="0"/>
              </a:rPr>
              <a:t>x</a:t>
            </a:r>
          </a:p>
          <a:p>
            <a:pPr eaLnBrk="1" hangingPunct="1">
              <a:spcBef>
                <a:spcPct val="0"/>
              </a:spcBef>
              <a:buFontTx/>
              <a:buNone/>
            </a:pPr>
            <a:r>
              <a:rPr lang="en-US" altLang="en-US" sz="1800">
                <a:cs typeface="Arial" charset="0"/>
              </a:rPr>
              <a:t>             w</a:t>
            </a:r>
            <a:endParaRPr lang="en-US" altLang="en-US" sz="1800" u="sng"/>
          </a:p>
        </p:txBody>
      </p:sp>
      <p:sp>
        <p:nvSpPr>
          <p:cNvPr id="203798" name="Text Box 22"/>
          <p:cNvSpPr txBox="1">
            <a:spLocks noChangeArrowheads="1"/>
          </p:cNvSpPr>
          <p:nvPr/>
        </p:nvSpPr>
        <p:spPr bwMode="auto">
          <a:xfrm>
            <a:off x="4572000" y="3962400"/>
            <a:ext cx="1511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w sin </a:t>
            </a:r>
            <a:r>
              <a:rPr lang="en-US" altLang="en-US" sz="1800">
                <a:cs typeface="Arial" charset="0"/>
              </a:rPr>
              <a:t>Θ</a:t>
            </a:r>
            <a:r>
              <a:rPr lang="en-US" altLang="en-US" sz="1800"/>
              <a:t> </a:t>
            </a:r>
          </a:p>
        </p:txBody>
      </p:sp>
      <p:sp>
        <p:nvSpPr>
          <p:cNvPr id="203799" name="Text Box 23"/>
          <p:cNvSpPr txBox="1">
            <a:spLocks noChangeArrowheads="1"/>
          </p:cNvSpPr>
          <p:nvPr/>
        </p:nvSpPr>
        <p:spPr bwMode="auto">
          <a:xfrm>
            <a:off x="4572000" y="4343400"/>
            <a:ext cx="22510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1000 N sin </a:t>
            </a:r>
            <a:r>
              <a:rPr lang="en-US" altLang="en-US" sz="1800">
                <a:cs typeface="Arial" charset="0"/>
              </a:rPr>
              <a:t>30°</a:t>
            </a:r>
            <a:r>
              <a:rPr lang="en-US" altLang="en-US" sz="1800"/>
              <a:t> </a:t>
            </a:r>
          </a:p>
        </p:txBody>
      </p:sp>
      <p:sp>
        <p:nvSpPr>
          <p:cNvPr id="203800" name="Text Box 24"/>
          <p:cNvSpPr txBox="1">
            <a:spLocks noChangeArrowheads="1"/>
          </p:cNvSpPr>
          <p:nvPr/>
        </p:nvSpPr>
        <p:spPr bwMode="auto">
          <a:xfrm>
            <a:off x="4572000" y="47244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500 N</a:t>
            </a:r>
          </a:p>
        </p:txBody>
      </p:sp>
      <p:sp>
        <p:nvSpPr>
          <p:cNvPr id="203801" name="Text Box 25"/>
          <p:cNvSpPr txBox="1">
            <a:spLocks noChangeArrowheads="1"/>
          </p:cNvSpPr>
          <p:nvPr/>
        </p:nvSpPr>
        <p:spPr bwMode="auto">
          <a:xfrm>
            <a:off x="6629400" y="21336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a:t>
            </a:r>
          </a:p>
        </p:txBody>
      </p:sp>
      <p:sp>
        <p:nvSpPr>
          <p:cNvPr id="203802" name="Text Box 26"/>
          <p:cNvSpPr txBox="1">
            <a:spLocks noChangeArrowheads="1"/>
          </p:cNvSpPr>
          <p:nvPr/>
        </p:nvSpPr>
        <p:spPr bwMode="auto">
          <a:xfrm>
            <a:off x="6629400" y="2514600"/>
            <a:ext cx="157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w cos </a:t>
            </a:r>
            <a:r>
              <a:rPr lang="en-US" altLang="en-US" sz="1800">
                <a:cs typeface="Arial" charset="0"/>
              </a:rPr>
              <a:t>Θ</a:t>
            </a:r>
            <a:r>
              <a:rPr lang="en-US" altLang="en-US" sz="1800"/>
              <a:t> </a:t>
            </a:r>
          </a:p>
        </p:txBody>
      </p:sp>
      <p:sp>
        <p:nvSpPr>
          <p:cNvPr id="203803" name="Text Box 27"/>
          <p:cNvSpPr txBox="1">
            <a:spLocks noChangeArrowheads="1"/>
          </p:cNvSpPr>
          <p:nvPr/>
        </p:nvSpPr>
        <p:spPr bwMode="auto">
          <a:xfrm>
            <a:off x="6629400" y="2895600"/>
            <a:ext cx="2314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1000 N cos </a:t>
            </a:r>
            <a:r>
              <a:rPr lang="en-US" altLang="en-US" sz="1800">
                <a:cs typeface="Arial" charset="0"/>
              </a:rPr>
              <a:t>30°</a:t>
            </a:r>
            <a:r>
              <a:rPr lang="en-US" altLang="en-US" sz="1800"/>
              <a:t> </a:t>
            </a:r>
          </a:p>
        </p:txBody>
      </p:sp>
      <p:sp>
        <p:nvSpPr>
          <p:cNvPr id="203804" name="Text Box 28"/>
          <p:cNvSpPr txBox="1">
            <a:spLocks noChangeArrowheads="1"/>
          </p:cNvSpPr>
          <p:nvPr/>
        </p:nvSpPr>
        <p:spPr bwMode="auto">
          <a:xfrm>
            <a:off x="6629400" y="32766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866 N</a:t>
            </a:r>
          </a:p>
        </p:txBody>
      </p:sp>
    </p:spTree>
    <p:extLst>
      <p:ext uri="{BB962C8B-B14F-4D97-AF65-F5344CB8AC3E}">
        <p14:creationId xmlns:p14="http://schemas.microsoft.com/office/powerpoint/2010/main" val="1445623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37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37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379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379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379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380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380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380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380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38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95" grpId="0"/>
      <p:bldP spid="203796" grpId="0"/>
      <p:bldP spid="203797" grpId="0"/>
      <p:bldP spid="203798" grpId="0"/>
      <p:bldP spid="203799" grpId="0"/>
      <p:bldP spid="203800" grpId="0"/>
      <p:bldP spid="203801" grpId="0"/>
      <p:bldP spid="203802" grpId="0"/>
      <p:bldP spid="203803" grpId="0"/>
      <p:bldP spid="20380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Line 4"/>
          <p:cNvSpPr>
            <a:spLocks noChangeShapeType="1"/>
          </p:cNvSpPr>
          <p:nvPr/>
        </p:nvSpPr>
        <p:spPr bwMode="auto">
          <a:xfrm flipH="1" flipV="1">
            <a:off x="4267200" y="5334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87" name="Text Box 5"/>
          <p:cNvSpPr txBox="1">
            <a:spLocks noChangeArrowheads="1"/>
          </p:cNvSpPr>
          <p:nvPr/>
        </p:nvSpPr>
        <p:spPr bwMode="auto">
          <a:xfrm>
            <a:off x="4419600" y="3810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93188" name="Line 6"/>
          <p:cNvSpPr>
            <a:spLocks noChangeShapeType="1"/>
          </p:cNvSpPr>
          <p:nvPr/>
        </p:nvSpPr>
        <p:spPr bwMode="auto">
          <a:xfrm flipV="1">
            <a:off x="4724400" y="10668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89" name="Text Box 7"/>
          <p:cNvSpPr txBox="1">
            <a:spLocks noChangeArrowheads="1"/>
          </p:cNvSpPr>
          <p:nvPr/>
        </p:nvSpPr>
        <p:spPr bwMode="auto">
          <a:xfrm>
            <a:off x="4876800" y="685800"/>
            <a:ext cx="3667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f</a:t>
            </a:r>
          </a:p>
        </p:txBody>
      </p:sp>
      <p:sp>
        <p:nvSpPr>
          <p:cNvPr id="93190" name="Line 8"/>
          <p:cNvSpPr>
            <a:spLocks noChangeShapeType="1"/>
          </p:cNvSpPr>
          <p:nvPr/>
        </p:nvSpPr>
        <p:spPr bwMode="auto">
          <a:xfrm>
            <a:off x="4724400" y="1371600"/>
            <a:ext cx="457200" cy="838200"/>
          </a:xfrm>
          <a:prstGeom prst="line">
            <a:avLst/>
          </a:prstGeom>
          <a:noFill/>
          <a:ln w="9525">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1" name="Line 9"/>
          <p:cNvSpPr>
            <a:spLocks noChangeShapeType="1"/>
          </p:cNvSpPr>
          <p:nvPr/>
        </p:nvSpPr>
        <p:spPr bwMode="auto">
          <a:xfrm flipH="1">
            <a:off x="4191000" y="1371600"/>
            <a:ext cx="533400" cy="304800"/>
          </a:xfrm>
          <a:prstGeom prst="line">
            <a:avLst/>
          </a:prstGeom>
          <a:noFill/>
          <a:ln w="9525">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3192" name="Text Box 10"/>
          <p:cNvSpPr txBox="1">
            <a:spLocks noChangeArrowheads="1"/>
          </p:cNvSpPr>
          <p:nvPr/>
        </p:nvSpPr>
        <p:spPr bwMode="auto">
          <a:xfrm>
            <a:off x="4953000" y="16002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93193" name="Text Box 11"/>
          <p:cNvSpPr txBox="1">
            <a:spLocks noChangeArrowheads="1"/>
          </p:cNvSpPr>
          <p:nvPr/>
        </p:nvSpPr>
        <p:spPr bwMode="auto">
          <a:xfrm>
            <a:off x="4038600" y="12192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
        <p:nvSpPr>
          <p:cNvPr id="232460" name="Text Box 12"/>
          <p:cNvSpPr txBox="1">
            <a:spLocks noChangeArrowheads="1"/>
          </p:cNvSpPr>
          <p:nvPr/>
        </p:nvSpPr>
        <p:spPr bwMode="auto">
          <a:xfrm>
            <a:off x="869950" y="2559050"/>
            <a:ext cx="16287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a:t>
            </a:r>
            <a:r>
              <a:rPr lang="en-US" altLang="en-US" sz="1800">
                <a:cs typeface="Arial" charset="0"/>
              </a:rPr>
              <a:t> = ?</a:t>
            </a:r>
            <a:endParaRPr lang="en-US" altLang="en-US" sz="1800"/>
          </a:p>
        </p:txBody>
      </p:sp>
      <p:sp>
        <p:nvSpPr>
          <p:cNvPr id="232461" name="Text Box 13"/>
          <p:cNvSpPr txBox="1">
            <a:spLocks noChangeArrowheads="1"/>
          </p:cNvSpPr>
          <p:nvPr/>
        </p:nvSpPr>
        <p:spPr bwMode="auto">
          <a:xfrm>
            <a:off x="885825" y="2979738"/>
            <a:ext cx="9286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 0</a:t>
            </a:r>
          </a:p>
        </p:txBody>
      </p:sp>
      <p:sp>
        <p:nvSpPr>
          <p:cNvPr id="232462" name="Text Box 14"/>
          <p:cNvSpPr txBox="1">
            <a:spLocks noChangeArrowheads="1"/>
          </p:cNvSpPr>
          <p:nvPr/>
        </p:nvSpPr>
        <p:spPr bwMode="auto">
          <a:xfrm>
            <a:off x="885825" y="3360738"/>
            <a:ext cx="14112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32463" name="Text Box 15"/>
          <p:cNvSpPr txBox="1">
            <a:spLocks noChangeArrowheads="1"/>
          </p:cNvSpPr>
          <p:nvPr/>
        </p:nvSpPr>
        <p:spPr bwMode="auto">
          <a:xfrm>
            <a:off x="885825" y="3817938"/>
            <a:ext cx="1244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0 =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32464" name="Text Box 16"/>
          <p:cNvSpPr txBox="1">
            <a:spLocks noChangeArrowheads="1"/>
          </p:cNvSpPr>
          <p:nvPr/>
        </p:nvSpPr>
        <p:spPr bwMode="auto">
          <a:xfrm>
            <a:off x="885825" y="4198938"/>
            <a:ext cx="914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32465" name="Text Box 17"/>
          <p:cNvSpPr txBox="1">
            <a:spLocks noChangeArrowheads="1"/>
          </p:cNvSpPr>
          <p:nvPr/>
        </p:nvSpPr>
        <p:spPr bwMode="auto">
          <a:xfrm>
            <a:off x="885825" y="4656138"/>
            <a:ext cx="12827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866 N</a:t>
            </a:r>
            <a:endParaRPr lang="en-US" altLang="en-US" sz="1800" baseline="-25000">
              <a:cs typeface="Arial" charset="0"/>
            </a:endParaRPr>
          </a:p>
        </p:txBody>
      </p:sp>
      <p:sp>
        <p:nvSpPr>
          <p:cNvPr id="232466" name="Text Box 18"/>
          <p:cNvSpPr txBox="1">
            <a:spLocks noChangeArrowheads="1"/>
          </p:cNvSpPr>
          <p:nvPr/>
        </p:nvSpPr>
        <p:spPr bwMode="auto">
          <a:xfrm>
            <a:off x="4527550" y="2559050"/>
            <a:ext cx="15065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a = ?</a:t>
            </a:r>
            <a:endParaRPr lang="en-US" altLang="en-US" sz="1800"/>
          </a:p>
        </p:txBody>
      </p:sp>
      <p:sp>
        <p:nvSpPr>
          <p:cNvPr id="232467" name="Text Box 19"/>
          <p:cNvSpPr txBox="1">
            <a:spLocks noChangeArrowheads="1"/>
          </p:cNvSpPr>
          <p:nvPr/>
        </p:nvSpPr>
        <p:spPr bwMode="auto">
          <a:xfrm>
            <a:off x="4543425" y="2979738"/>
            <a:ext cx="11953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 -ma</a:t>
            </a:r>
          </a:p>
        </p:txBody>
      </p:sp>
      <p:sp>
        <p:nvSpPr>
          <p:cNvPr id="232468" name="Text Box 20"/>
          <p:cNvSpPr txBox="1">
            <a:spLocks noChangeArrowheads="1"/>
          </p:cNvSpPr>
          <p:nvPr/>
        </p:nvSpPr>
        <p:spPr bwMode="auto">
          <a:xfrm>
            <a:off x="4543425" y="3360738"/>
            <a:ext cx="13446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F</a:t>
            </a:r>
            <a:r>
              <a:rPr lang="en-US" altLang="en-US" sz="1800" baseline="-25000">
                <a:cs typeface="Arial" charset="0"/>
              </a:rPr>
              <a:t>f </a:t>
            </a:r>
            <a:r>
              <a:rPr lang="en-US" altLang="en-US" sz="1800">
                <a:cs typeface="Arial" charset="0"/>
              </a:rPr>
              <a:t>- w</a:t>
            </a:r>
            <a:r>
              <a:rPr lang="en-US" altLang="en-US" sz="1800" baseline="-25000">
                <a:cs typeface="Arial" charset="0"/>
              </a:rPr>
              <a:t>x</a:t>
            </a:r>
          </a:p>
        </p:txBody>
      </p:sp>
      <p:sp>
        <p:nvSpPr>
          <p:cNvPr id="232469" name="Text Box 21"/>
          <p:cNvSpPr txBox="1">
            <a:spLocks noChangeArrowheads="1"/>
          </p:cNvSpPr>
          <p:nvPr/>
        </p:nvSpPr>
        <p:spPr bwMode="auto">
          <a:xfrm>
            <a:off x="4543425" y="3817938"/>
            <a:ext cx="14652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-ma = </a:t>
            </a:r>
            <a:r>
              <a:rPr lang="en-US" altLang="en-US" sz="1800"/>
              <a:t>F</a:t>
            </a:r>
            <a:r>
              <a:rPr lang="en-US" altLang="en-US" sz="1800" baseline="-25000"/>
              <a:t>f</a:t>
            </a:r>
            <a:r>
              <a:rPr lang="en-US" altLang="en-US" sz="1800">
                <a:cs typeface="Arial" charset="0"/>
              </a:rPr>
              <a:t> - w</a:t>
            </a:r>
            <a:r>
              <a:rPr lang="en-US" altLang="en-US" sz="1800" baseline="-25000">
                <a:cs typeface="Arial" charset="0"/>
              </a:rPr>
              <a:t>x</a:t>
            </a:r>
          </a:p>
        </p:txBody>
      </p:sp>
      <p:sp>
        <p:nvSpPr>
          <p:cNvPr id="232470" name="Text Box 22"/>
          <p:cNvSpPr txBox="1">
            <a:spLocks noChangeArrowheads="1"/>
          </p:cNvSpPr>
          <p:nvPr/>
        </p:nvSpPr>
        <p:spPr bwMode="auto">
          <a:xfrm>
            <a:off x="4543425" y="4198938"/>
            <a:ext cx="11779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a</a:t>
            </a:r>
            <a:r>
              <a:rPr lang="en-US" altLang="en-US" sz="1800" baseline="-25000">
                <a:cs typeface="Arial" charset="0"/>
              </a:rPr>
              <a:t> </a:t>
            </a:r>
            <a:r>
              <a:rPr lang="en-US" altLang="en-US" sz="1800">
                <a:cs typeface="Arial" charset="0"/>
              </a:rPr>
              <a:t>= </a:t>
            </a:r>
            <a:r>
              <a:rPr lang="en-US" altLang="en-US" sz="1800" u="sng"/>
              <a:t>F</a:t>
            </a:r>
            <a:r>
              <a:rPr lang="en-US" altLang="en-US" sz="1800" u="sng" baseline="-25000"/>
              <a:t>f</a:t>
            </a:r>
            <a:r>
              <a:rPr lang="en-US" altLang="en-US" sz="1800" u="sng"/>
              <a:t> -</a:t>
            </a:r>
            <a:r>
              <a:rPr lang="en-US" altLang="en-US" sz="1800" u="sng">
                <a:cs typeface="Arial" charset="0"/>
              </a:rPr>
              <a:t> w</a:t>
            </a:r>
            <a:r>
              <a:rPr lang="en-US" altLang="en-US" sz="1800" u="sng" baseline="-25000">
                <a:cs typeface="Arial" charset="0"/>
              </a:rPr>
              <a:t>x</a:t>
            </a:r>
          </a:p>
          <a:p>
            <a:pPr eaLnBrk="1" hangingPunct="1">
              <a:spcBef>
                <a:spcPct val="0"/>
              </a:spcBef>
              <a:buFontTx/>
              <a:buNone/>
            </a:pPr>
            <a:r>
              <a:rPr lang="en-US" altLang="en-US" sz="1800">
                <a:cs typeface="Arial" charset="0"/>
              </a:rPr>
              <a:t>        -m</a:t>
            </a:r>
          </a:p>
        </p:txBody>
      </p:sp>
      <p:sp>
        <p:nvSpPr>
          <p:cNvPr id="232471" name="Text Box 23"/>
          <p:cNvSpPr txBox="1">
            <a:spLocks noChangeArrowheads="1"/>
          </p:cNvSpPr>
          <p:nvPr/>
        </p:nvSpPr>
        <p:spPr bwMode="auto">
          <a:xfrm>
            <a:off x="4603750" y="4768850"/>
            <a:ext cx="32448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a</a:t>
            </a:r>
            <a:r>
              <a:rPr lang="en-US" altLang="en-US" sz="1800" baseline="-25000">
                <a:cs typeface="Arial" charset="0"/>
              </a:rPr>
              <a:t> </a:t>
            </a:r>
            <a:r>
              <a:rPr lang="en-US" altLang="en-US" sz="1800">
                <a:cs typeface="Arial" charset="0"/>
              </a:rPr>
              <a:t>= </a:t>
            </a:r>
            <a:r>
              <a:rPr lang="en-US" altLang="en-US" sz="1800" u="sng">
                <a:cs typeface="Arial" charset="0"/>
              </a:rPr>
              <a:t>86.6 N – 500 N</a:t>
            </a:r>
            <a:r>
              <a:rPr lang="en-US" altLang="en-US" sz="1800">
                <a:cs typeface="Arial" charset="0"/>
              </a:rPr>
              <a:t>= 4.13 m/s</a:t>
            </a:r>
            <a:r>
              <a:rPr lang="en-US" altLang="en-US" sz="1800" baseline="30000">
                <a:cs typeface="Arial" charset="0"/>
              </a:rPr>
              <a:t>2</a:t>
            </a:r>
          </a:p>
          <a:p>
            <a:pPr eaLnBrk="1" hangingPunct="1">
              <a:spcBef>
                <a:spcPct val="0"/>
              </a:spcBef>
              <a:buFontTx/>
              <a:buNone/>
            </a:pPr>
            <a:r>
              <a:rPr lang="en-US" altLang="en-US" sz="1800">
                <a:cs typeface="Arial" charset="0"/>
              </a:rPr>
              <a:t>            -100 kg</a:t>
            </a:r>
          </a:p>
        </p:txBody>
      </p:sp>
      <p:sp>
        <p:nvSpPr>
          <p:cNvPr id="232472" name="Text Box 24"/>
          <p:cNvSpPr txBox="1">
            <a:spLocks noChangeArrowheads="1"/>
          </p:cNvSpPr>
          <p:nvPr/>
        </p:nvSpPr>
        <p:spPr bwMode="auto">
          <a:xfrm>
            <a:off x="2835275" y="2559050"/>
            <a:ext cx="7540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a:t>
            </a:r>
            <a:r>
              <a:rPr lang="en-US" altLang="en-US" sz="1800"/>
              <a:t> = ?</a:t>
            </a:r>
          </a:p>
        </p:txBody>
      </p:sp>
      <p:sp>
        <p:nvSpPr>
          <p:cNvPr id="232474" name="Text Box 26"/>
          <p:cNvSpPr txBox="1">
            <a:spLocks noChangeArrowheads="1"/>
          </p:cNvSpPr>
          <p:nvPr/>
        </p:nvSpPr>
        <p:spPr bwMode="auto">
          <a:xfrm>
            <a:off x="2851150" y="2979738"/>
            <a:ext cx="966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 </a:t>
            </a:r>
            <a:r>
              <a:rPr lang="en-US" altLang="en-US" sz="1800"/>
              <a:t>=</a:t>
            </a:r>
            <a:r>
              <a:rPr lang="en-US" altLang="en-US" sz="1800" baseline="-25000"/>
              <a:t> </a:t>
            </a:r>
            <a:r>
              <a:rPr lang="en-US" altLang="en-US" sz="1800">
                <a:cs typeface="Arial" charset="0"/>
              </a:rPr>
              <a:t>µF</a:t>
            </a:r>
            <a:r>
              <a:rPr lang="en-US" altLang="en-US" sz="1800" baseline="-25000">
                <a:cs typeface="Arial" charset="0"/>
              </a:rPr>
              <a:t>N</a:t>
            </a:r>
          </a:p>
        </p:txBody>
      </p:sp>
      <p:sp>
        <p:nvSpPr>
          <p:cNvPr id="232475" name="Text Box 27"/>
          <p:cNvSpPr txBox="1">
            <a:spLocks noChangeArrowheads="1"/>
          </p:cNvSpPr>
          <p:nvPr/>
        </p:nvSpPr>
        <p:spPr bwMode="auto">
          <a:xfrm>
            <a:off x="2851150" y="3360738"/>
            <a:ext cx="15382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 </a:t>
            </a:r>
            <a:r>
              <a:rPr lang="en-US" altLang="en-US" sz="1800"/>
              <a:t>=</a:t>
            </a:r>
            <a:r>
              <a:rPr lang="en-US" altLang="en-US" sz="1800" baseline="-25000"/>
              <a:t> </a:t>
            </a:r>
            <a:r>
              <a:rPr lang="en-US" altLang="en-US" sz="1800">
                <a:cs typeface="Arial" charset="0"/>
              </a:rPr>
              <a:t>.1(866 N)</a:t>
            </a:r>
            <a:endParaRPr lang="en-US" altLang="en-US" sz="1800" baseline="-25000">
              <a:cs typeface="Arial" charset="0"/>
            </a:endParaRPr>
          </a:p>
        </p:txBody>
      </p:sp>
    </p:spTree>
    <p:extLst>
      <p:ext uri="{BB962C8B-B14F-4D97-AF65-F5344CB8AC3E}">
        <p14:creationId xmlns:p14="http://schemas.microsoft.com/office/powerpoint/2010/main" val="13383485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24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246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246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246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246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246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247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247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247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246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246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246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246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2470"/>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324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60" grpId="0"/>
      <p:bldP spid="232461" grpId="0"/>
      <p:bldP spid="232462" grpId="0"/>
      <p:bldP spid="232463" grpId="0"/>
      <p:bldP spid="232464" grpId="0"/>
      <p:bldP spid="232465" grpId="0"/>
      <p:bldP spid="232466" grpId="0"/>
      <p:bldP spid="232467" grpId="0"/>
      <p:bldP spid="232468" grpId="0"/>
      <p:bldP spid="232469" grpId="0"/>
      <p:bldP spid="232470" grpId="0"/>
      <p:bldP spid="232471" grpId="0"/>
      <p:bldP spid="232472" grpId="0"/>
      <p:bldP spid="232474" grpId="0"/>
      <p:bldP spid="23247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
          <p:cNvSpPr>
            <a:spLocks noGrp="1" noChangeArrowheads="1"/>
          </p:cNvSpPr>
          <p:nvPr>
            <p:ph type="title"/>
          </p:nvPr>
        </p:nvSpPr>
        <p:spPr>
          <a:xfrm>
            <a:off x="457200" y="38100"/>
            <a:ext cx="8229600" cy="1143000"/>
          </a:xfrm>
        </p:spPr>
        <p:txBody>
          <a:bodyPr/>
          <a:lstStyle/>
          <a:p>
            <a:pPr eaLnBrk="1" hangingPunct="1"/>
            <a:r>
              <a:rPr lang="en-US" altLang="en-US" smtClean="0">
                <a:solidFill>
                  <a:schemeClr val="tx1"/>
                </a:solidFill>
              </a:rPr>
              <a:t>Without </a:t>
            </a:r>
            <a:r>
              <a:rPr lang="en-US" altLang="en-US" smtClean="0"/>
              <a:t>and </a:t>
            </a:r>
            <a:r>
              <a:rPr lang="en-US" altLang="en-US" smtClean="0">
                <a:solidFill>
                  <a:srgbClr val="FF0000"/>
                </a:solidFill>
              </a:rPr>
              <a:t>with</a:t>
            </a:r>
            <a:r>
              <a:rPr lang="en-US" altLang="en-US" smtClean="0"/>
              <a:t> friction:</a:t>
            </a:r>
          </a:p>
        </p:txBody>
      </p:sp>
      <p:sp>
        <p:nvSpPr>
          <p:cNvPr id="233477" name="Text Box 5"/>
          <p:cNvSpPr txBox="1">
            <a:spLocks noChangeArrowheads="1"/>
          </p:cNvSpPr>
          <p:nvPr/>
        </p:nvSpPr>
        <p:spPr bwMode="auto">
          <a:xfrm>
            <a:off x="228600" y="1295400"/>
            <a:ext cx="11731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Find v</a:t>
            </a:r>
            <a:r>
              <a:rPr lang="en-US" altLang="en-US" sz="1800" baseline="-25000"/>
              <a:t>f</a:t>
            </a:r>
            <a:r>
              <a:rPr lang="en-US" altLang="en-US" sz="1800"/>
              <a:t> =?</a:t>
            </a:r>
          </a:p>
        </p:txBody>
      </p:sp>
      <p:sp>
        <p:nvSpPr>
          <p:cNvPr id="233478" name="Text Box 6"/>
          <p:cNvSpPr txBox="1">
            <a:spLocks noChangeArrowheads="1"/>
          </p:cNvSpPr>
          <p:nvPr/>
        </p:nvSpPr>
        <p:spPr bwMode="auto">
          <a:xfrm>
            <a:off x="609600" y="1752600"/>
            <a:ext cx="7191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i</a:t>
            </a:r>
            <a:r>
              <a:rPr lang="en-US" altLang="en-US" sz="1800"/>
              <a:t> = 0</a:t>
            </a:r>
          </a:p>
        </p:txBody>
      </p:sp>
      <p:sp>
        <p:nvSpPr>
          <p:cNvPr id="233479" name="Text Box 7"/>
          <p:cNvSpPr txBox="1">
            <a:spLocks noChangeArrowheads="1"/>
          </p:cNvSpPr>
          <p:nvPr/>
        </p:nvSpPr>
        <p:spPr bwMode="auto">
          <a:xfrm>
            <a:off x="609600" y="2209800"/>
            <a:ext cx="12144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5 m/s</a:t>
            </a:r>
            <a:r>
              <a:rPr lang="en-US" altLang="en-US" sz="1800" baseline="30000"/>
              <a:t>2</a:t>
            </a:r>
          </a:p>
        </p:txBody>
      </p:sp>
      <p:sp>
        <p:nvSpPr>
          <p:cNvPr id="233480" name="Text Box 8"/>
          <p:cNvSpPr txBox="1">
            <a:spLocks noChangeArrowheads="1"/>
          </p:cNvSpPr>
          <p:nvPr/>
        </p:nvSpPr>
        <p:spPr bwMode="auto">
          <a:xfrm>
            <a:off x="609600" y="2667000"/>
            <a:ext cx="93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 = 10 s</a:t>
            </a:r>
            <a:endParaRPr lang="en-US" altLang="en-US" sz="1800" baseline="30000"/>
          </a:p>
        </p:txBody>
      </p:sp>
      <p:sp>
        <p:nvSpPr>
          <p:cNvPr id="233481" name="Text Box 9"/>
          <p:cNvSpPr txBox="1">
            <a:spLocks noChangeArrowheads="1"/>
          </p:cNvSpPr>
          <p:nvPr/>
        </p:nvSpPr>
        <p:spPr bwMode="auto">
          <a:xfrm>
            <a:off x="609600" y="3124200"/>
            <a:ext cx="1158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v</a:t>
            </a:r>
            <a:r>
              <a:rPr lang="en-US" altLang="en-US" sz="1800" baseline="-25000"/>
              <a:t>i </a:t>
            </a:r>
            <a:r>
              <a:rPr lang="en-US" altLang="en-US" sz="1800"/>
              <a:t>+ at</a:t>
            </a:r>
          </a:p>
        </p:txBody>
      </p:sp>
      <p:sp>
        <p:nvSpPr>
          <p:cNvPr id="233482" name="Text Box 10"/>
          <p:cNvSpPr txBox="1">
            <a:spLocks noChangeArrowheads="1"/>
          </p:cNvSpPr>
          <p:nvPr/>
        </p:nvSpPr>
        <p:spPr bwMode="auto">
          <a:xfrm>
            <a:off x="609600" y="3581400"/>
            <a:ext cx="771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at</a:t>
            </a:r>
          </a:p>
        </p:txBody>
      </p:sp>
      <p:sp>
        <p:nvSpPr>
          <p:cNvPr id="233483" name="Text Box 11"/>
          <p:cNvSpPr txBox="1">
            <a:spLocks noChangeArrowheads="1"/>
          </p:cNvSpPr>
          <p:nvPr/>
        </p:nvSpPr>
        <p:spPr bwMode="auto">
          <a:xfrm>
            <a:off x="609600" y="3962400"/>
            <a:ext cx="18716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5 m/s</a:t>
            </a:r>
            <a:r>
              <a:rPr lang="en-US" altLang="en-US" sz="1800" baseline="30000"/>
              <a:t>2</a:t>
            </a:r>
            <a:r>
              <a:rPr lang="en-US" altLang="en-US" sz="1800"/>
              <a:t> (10 s)</a:t>
            </a:r>
          </a:p>
        </p:txBody>
      </p:sp>
      <p:sp>
        <p:nvSpPr>
          <p:cNvPr id="233484" name="Text Box 12"/>
          <p:cNvSpPr txBox="1">
            <a:spLocks noChangeArrowheads="1"/>
          </p:cNvSpPr>
          <p:nvPr/>
        </p:nvSpPr>
        <p:spPr bwMode="auto">
          <a:xfrm>
            <a:off x="609600" y="4346575"/>
            <a:ext cx="1627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v</a:t>
            </a:r>
            <a:r>
              <a:rPr lang="en-US" altLang="en-US" sz="2400" baseline="-25000"/>
              <a:t>f </a:t>
            </a:r>
            <a:r>
              <a:rPr lang="en-US" altLang="en-US" sz="2400"/>
              <a:t>= 50 m/s</a:t>
            </a:r>
          </a:p>
        </p:txBody>
      </p:sp>
      <p:sp>
        <p:nvSpPr>
          <p:cNvPr id="233485" name="Text Box 13"/>
          <p:cNvSpPr txBox="1">
            <a:spLocks noChangeArrowheads="1"/>
          </p:cNvSpPr>
          <p:nvPr/>
        </p:nvSpPr>
        <p:spPr bwMode="auto">
          <a:xfrm>
            <a:off x="2286000" y="1295400"/>
            <a:ext cx="11731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Find v</a:t>
            </a:r>
            <a:r>
              <a:rPr lang="en-US" altLang="en-US" sz="1800" baseline="-25000">
                <a:solidFill>
                  <a:srgbClr val="FF0000"/>
                </a:solidFill>
              </a:rPr>
              <a:t>f</a:t>
            </a:r>
            <a:r>
              <a:rPr lang="en-US" altLang="en-US" sz="1800">
                <a:solidFill>
                  <a:srgbClr val="FF0000"/>
                </a:solidFill>
              </a:rPr>
              <a:t> =?</a:t>
            </a:r>
          </a:p>
        </p:txBody>
      </p:sp>
      <p:sp>
        <p:nvSpPr>
          <p:cNvPr id="233486" name="Text Box 14"/>
          <p:cNvSpPr txBox="1">
            <a:spLocks noChangeArrowheads="1"/>
          </p:cNvSpPr>
          <p:nvPr/>
        </p:nvSpPr>
        <p:spPr bwMode="auto">
          <a:xfrm>
            <a:off x="2667000" y="1752600"/>
            <a:ext cx="7191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v</a:t>
            </a:r>
            <a:r>
              <a:rPr lang="en-US" altLang="en-US" sz="1800" baseline="-25000">
                <a:solidFill>
                  <a:srgbClr val="FF0000"/>
                </a:solidFill>
              </a:rPr>
              <a:t>i</a:t>
            </a:r>
            <a:r>
              <a:rPr lang="en-US" altLang="en-US" sz="1800">
                <a:solidFill>
                  <a:srgbClr val="FF0000"/>
                </a:solidFill>
              </a:rPr>
              <a:t> = 0</a:t>
            </a:r>
          </a:p>
        </p:txBody>
      </p:sp>
      <p:sp>
        <p:nvSpPr>
          <p:cNvPr id="233487" name="Text Box 15"/>
          <p:cNvSpPr txBox="1">
            <a:spLocks noChangeArrowheads="1"/>
          </p:cNvSpPr>
          <p:nvPr/>
        </p:nvSpPr>
        <p:spPr bwMode="auto">
          <a:xfrm>
            <a:off x="2667000" y="2209800"/>
            <a:ext cx="15319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a = 4.13 m/s</a:t>
            </a:r>
            <a:r>
              <a:rPr lang="en-US" altLang="en-US" sz="1800" baseline="30000">
                <a:solidFill>
                  <a:srgbClr val="FF0000"/>
                </a:solidFill>
              </a:rPr>
              <a:t>2</a:t>
            </a:r>
          </a:p>
        </p:txBody>
      </p:sp>
      <p:sp>
        <p:nvSpPr>
          <p:cNvPr id="233488" name="Text Box 16"/>
          <p:cNvSpPr txBox="1">
            <a:spLocks noChangeArrowheads="1"/>
          </p:cNvSpPr>
          <p:nvPr/>
        </p:nvSpPr>
        <p:spPr bwMode="auto">
          <a:xfrm>
            <a:off x="2667000" y="2667000"/>
            <a:ext cx="93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t = 10 s</a:t>
            </a:r>
            <a:endParaRPr lang="en-US" altLang="en-US" sz="1800" baseline="30000">
              <a:solidFill>
                <a:srgbClr val="FF0000"/>
              </a:solidFill>
            </a:endParaRPr>
          </a:p>
        </p:txBody>
      </p:sp>
      <p:sp>
        <p:nvSpPr>
          <p:cNvPr id="233489" name="Text Box 17"/>
          <p:cNvSpPr txBox="1">
            <a:spLocks noChangeArrowheads="1"/>
          </p:cNvSpPr>
          <p:nvPr/>
        </p:nvSpPr>
        <p:spPr bwMode="auto">
          <a:xfrm>
            <a:off x="2667000" y="3124200"/>
            <a:ext cx="1158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v</a:t>
            </a:r>
            <a:r>
              <a:rPr lang="en-US" altLang="en-US" sz="1800" baseline="-25000">
                <a:solidFill>
                  <a:srgbClr val="FF0000"/>
                </a:solidFill>
              </a:rPr>
              <a:t>f </a:t>
            </a:r>
            <a:r>
              <a:rPr lang="en-US" altLang="en-US" sz="1800">
                <a:solidFill>
                  <a:srgbClr val="FF0000"/>
                </a:solidFill>
              </a:rPr>
              <a:t>= v</a:t>
            </a:r>
            <a:r>
              <a:rPr lang="en-US" altLang="en-US" sz="1800" baseline="-25000">
                <a:solidFill>
                  <a:srgbClr val="FF0000"/>
                </a:solidFill>
              </a:rPr>
              <a:t>i </a:t>
            </a:r>
            <a:r>
              <a:rPr lang="en-US" altLang="en-US" sz="1800">
                <a:solidFill>
                  <a:srgbClr val="FF0000"/>
                </a:solidFill>
              </a:rPr>
              <a:t>+ at</a:t>
            </a:r>
          </a:p>
        </p:txBody>
      </p:sp>
      <p:sp>
        <p:nvSpPr>
          <p:cNvPr id="233490" name="Text Box 18"/>
          <p:cNvSpPr txBox="1">
            <a:spLocks noChangeArrowheads="1"/>
          </p:cNvSpPr>
          <p:nvPr/>
        </p:nvSpPr>
        <p:spPr bwMode="auto">
          <a:xfrm>
            <a:off x="2667000" y="3581400"/>
            <a:ext cx="771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v</a:t>
            </a:r>
            <a:r>
              <a:rPr lang="en-US" altLang="en-US" sz="1800" baseline="-25000">
                <a:solidFill>
                  <a:srgbClr val="FF0000"/>
                </a:solidFill>
              </a:rPr>
              <a:t>f </a:t>
            </a:r>
            <a:r>
              <a:rPr lang="en-US" altLang="en-US" sz="1800">
                <a:solidFill>
                  <a:srgbClr val="FF0000"/>
                </a:solidFill>
              </a:rPr>
              <a:t>= at</a:t>
            </a:r>
          </a:p>
        </p:txBody>
      </p:sp>
      <p:sp>
        <p:nvSpPr>
          <p:cNvPr id="233491" name="Text Box 19"/>
          <p:cNvSpPr txBox="1">
            <a:spLocks noChangeArrowheads="1"/>
          </p:cNvSpPr>
          <p:nvPr/>
        </p:nvSpPr>
        <p:spPr bwMode="auto">
          <a:xfrm>
            <a:off x="2667000" y="3962400"/>
            <a:ext cx="21891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v</a:t>
            </a:r>
            <a:r>
              <a:rPr lang="en-US" altLang="en-US" sz="1800" baseline="-25000">
                <a:solidFill>
                  <a:srgbClr val="FF0000"/>
                </a:solidFill>
              </a:rPr>
              <a:t>f </a:t>
            </a:r>
            <a:r>
              <a:rPr lang="en-US" altLang="en-US" sz="1800">
                <a:solidFill>
                  <a:srgbClr val="FF0000"/>
                </a:solidFill>
              </a:rPr>
              <a:t>= 4.13 m/s</a:t>
            </a:r>
            <a:r>
              <a:rPr lang="en-US" altLang="en-US" sz="1800" baseline="30000">
                <a:solidFill>
                  <a:srgbClr val="FF0000"/>
                </a:solidFill>
              </a:rPr>
              <a:t>2</a:t>
            </a:r>
            <a:r>
              <a:rPr lang="en-US" altLang="en-US" sz="1800">
                <a:solidFill>
                  <a:srgbClr val="FF0000"/>
                </a:solidFill>
              </a:rPr>
              <a:t> (10 s)</a:t>
            </a:r>
          </a:p>
        </p:txBody>
      </p:sp>
      <p:sp>
        <p:nvSpPr>
          <p:cNvPr id="233492" name="Text Box 20"/>
          <p:cNvSpPr txBox="1">
            <a:spLocks noChangeArrowheads="1"/>
          </p:cNvSpPr>
          <p:nvPr/>
        </p:nvSpPr>
        <p:spPr bwMode="auto">
          <a:xfrm>
            <a:off x="2667000" y="4346575"/>
            <a:ext cx="1881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v</a:t>
            </a:r>
            <a:r>
              <a:rPr lang="en-US" altLang="en-US" sz="2400" baseline="-25000">
                <a:solidFill>
                  <a:srgbClr val="FF0000"/>
                </a:solidFill>
              </a:rPr>
              <a:t>f </a:t>
            </a:r>
            <a:r>
              <a:rPr lang="en-US" altLang="en-US" sz="2400">
                <a:solidFill>
                  <a:srgbClr val="FF0000"/>
                </a:solidFill>
              </a:rPr>
              <a:t>= 41.3 m/s</a:t>
            </a:r>
          </a:p>
        </p:txBody>
      </p:sp>
      <p:sp>
        <p:nvSpPr>
          <p:cNvPr id="233493" name="Text Box 21"/>
          <p:cNvSpPr txBox="1">
            <a:spLocks noChangeArrowheads="1"/>
          </p:cNvSpPr>
          <p:nvPr/>
        </p:nvSpPr>
        <p:spPr bwMode="auto">
          <a:xfrm>
            <a:off x="4419600" y="129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Find d =?</a:t>
            </a:r>
          </a:p>
        </p:txBody>
      </p:sp>
      <p:sp>
        <p:nvSpPr>
          <p:cNvPr id="233494" name="Text Box 22"/>
          <p:cNvSpPr txBox="1">
            <a:spLocks noChangeArrowheads="1"/>
          </p:cNvSpPr>
          <p:nvPr/>
        </p:nvSpPr>
        <p:spPr bwMode="auto">
          <a:xfrm>
            <a:off x="4479925" y="1789113"/>
            <a:ext cx="15716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v</a:t>
            </a:r>
            <a:r>
              <a:rPr lang="en-US" altLang="en-US" sz="1800" baseline="-25000"/>
              <a:t>i</a:t>
            </a:r>
            <a:r>
              <a:rPr lang="en-US" altLang="en-US" sz="1800"/>
              <a:t>t + ½ at</a:t>
            </a:r>
            <a:r>
              <a:rPr lang="en-US" altLang="en-US" sz="1800" baseline="30000"/>
              <a:t>2</a:t>
            </a:r>
          </a:p>
        </p:txBody>
      </p:sp>
      <p:sp>
        <p:nvSpPr>
          <p:cNvPr id="233495" name="Text Box 23"/>
          <p:cNvSpPr txBox="1">
            <a:spLocks noChangeArrowheads="1"/>
          </p:cNvSpPr>
          <p:nvPr/>
        </p:nvSpPr>
        <p:spPr bwMode="auto">
          <a:xfrm>
            <a:off x="4495800" y="2209800"/>
            <a:ext cx="11001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½ at</a:t>
            </a:r>
            <a:r>
              <a:rPr lang="en-US" altLang="en-US" sz="1800" baseline="30000"/>
              <a:t>2</a:t>
            </a:r>
          </a:p>
        </p:txBody>
      </p:sp>
      <p:sp>
        <p:nvSpPr>
          <p:cNvPr id="233496" name="Text Box 24"/>
          <p:cNvSpPr txBox="1">
            <a:spLocks noChangeArrowheads="1"/>
          </p:cNvSpPr>
          <p:nvPr/>
        </p:nvSpPr>
        <p:spPr bwMode="auto">
          <a:xfrm>
            <a:off x="4495800" y="2590800"/>
            <a:ext cx="20097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a:t>
            </a:r>
            <a:r>
              <a:rPr lang="en-US" altLang="en-US" sz="1800" u="sng"/>
              <a:t>5 m/s</a:t>
            </a:r>
            <a:r>
              <a:rPr lang="en-US" altLang="en-US" sz="1800" u="sng" baseline="30000"/>
              <a:t>2</a:t>
            </a:r>
            <a:r>
              <a:rPr lang="en-US" altLang="en-US" sz="1800" u="sng"/>
              <a:t> (10 s )</a:t>
            </a:r>
            <a:r>
              <a:rPr lang="en-US" altLang="en-US" sz="1800" u="sng" baseline="30000"/>
              <a:t>2</a:t>
            </a:r>
            <a:endParaRPr lang="en-US" altLang="en-US" sz="1800" baseline="30000"/>
          </a:p>
          <a:p>
            <a:pPr eaLnBrk="1" hangingPunct="1">
              <a:spcBef>
                <a:spcPct val="0"/>
              </a:spcBef>
              <a:buFontTx/>
              <a:buNone/>
            </a:pPr>
            <a:r>
              <a:rPr lang="en-US" altLang="en-US" sz="1800"/>
              <a:t>               2</a:t>
            </a:r>
            <a:endParaRPr lang="en-US" altLang="en-US" sz="1800" u="sng"/>
          </a:p>
        </p:txBody>
      </p:sp>
      <p:sp>
        <p:nvSpPr>
          <p:cNvPr id="233497" name="Text Box 25"/>
          <p:cNvSpPr txBox="1">
            <a:spLocks noChangeArrowheads="1"/>
          </p:cNvSpPr>
          <p:nvPr/>
        </p:nvSpPr>
        <p:spPr bwMode="auto">
          <a:xfrm>
            <a:off x="4495800" y="3127375"/>
            <a:ext cx="1547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t>d = 250 m</a:t>
            </a:r>
            <a:endParaRPr lang="en-US" altLang="en-US" sz="2400" baseline="30000"/>
          </a:p>
        </p:txBody>
      </p:sp>
      <p:sp>
        <p:nvSpPr>
          <p:cNvPr id="233498" name="Text Box 26"/>
          <p:cNvSpPr txBox="1">
            <a:spLocks noChangeArrowheads="1"/>
          </p:cNvSpPr>
          <p:nvPr/>
        </p:nvSpPr>
        <p:spPr bwMode="auto">
          <a:xfrm>
            <a:off x="6588125" y="129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Find d =?</a:t>
            </a:r>
          </a:p>
        </p:txBody>
      </p:sp>
      <p:sp>
        <p:nvSpPr>
          <p:cNvPr id="233499" name="Text Box 27"/>
          <p:cNvSpPr txBox="1">
            <a:spLocks noChangeArrowheads="1"/>
          </p:cNvSpPr>
          <p:nvPr/>
        </p:nvSpPr>
        <p:spPr bwMode="auto">
          <a:xfrm>
            <a:off x="6648450" y="1789113"/>
            <a:ext cx="15716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d = v</a:t>
            </a:r>
            <a:r>
              <a:rPr lang="en-US" altLang="en-US" sz="1800" baseline="-25000">
                <a:solidFill>
                  <a:srgbClr val="FF0000"/>
                </a:solidFill>
              </a:rPr>
              <a:t>i</a:t>
            </a:r>
            <a:r>
              <a:rPr lang="en-US" altLang="en-US" sz="1800">
                <a:solidFill>
                  <a:srgbClr val="FF0000"/>
                </a:solidFill>
              </a:rPr>
              <a:t>t + ½ at</a:t>
            </a:r>
            <a:r>
              <a:rPr lang="en-US" altLang="en-US" sz="1800" baseline="30000">
                <a:solidFill>
                  <a:srgbClr val="FF0000"/>
                </a:solidFill>
              </a:rPr>
              <a:t>2</a:t>
            </a:r>
          </a:p>
        </p:txBody>
      </p:sp>
      <p:sp>
        <p:nvSpPr>
          <p:cNvPr id="233500" name="Text Box 28"/>
          <p:cNvSpPr txBox="1">
            <a:spLocks noChangeArrowheads="1"/>
          </p:cNvSpPr>
          <p:nvPr/>
        </p:nvSpPr>
        <p:spPr bwMode="auto">
          <a:xfrm>
            <a:off x="6664325" y="2209800"/>
            <a:ext cx="11001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d = ½ at</a:t>
            </a:r>
            <a:r>
              <a:rPr lang="en-US" altLang="en-US" sz="1800" baseline="30000">
                <a:solidFill>
                  <a:srgbClr val="FF0000"/>
                </a:solidFill>
              </a:rPr>
              <a:t>2</a:t>
            </a:r>
          </a:p>
        </p:txBody>
      </p:sp>
      <p:sp>
        <p:nvSpPr>
          <p:cNvPr id="233501" name="Text Box 29"/>
          <p:cNvSpPr txBox="1">
            <a:spLocks noChangeArrowheads="1"/>
          </p:cNvSpPr>
          <p:nvPr/>
        </p:nvSpPr>
        <p:spPr bwMode="auto">
          <a:xfrm>
            <a:off x="6664325" y="2590800"/>
            <a:ext cx="23272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d = </a:t>
            </a:r>
            <a:r>
              <a:rPr lang="en-US" altLang="en-US" sz="1800" u="sng">
                <a:solidFill>
                  <a:srgbClr val="FF0000"/>
                </a:solidFill>
              </a:rPr>
              <a:t>4.13 m/s</a:t>
            </a:r>
            <a:r>
              <a:rPr lang="en-US" altLang="en-US" sz="1800" u="sng" baseline="30000">
                <a:solidFill>
                  <a:srgbClr val="FF0000"/>
                </a:solidFill>
              </a:rPr>
              <a:t>2</a:t>
            </a:r>
            <a:r>
              <a:rPr lang="en-US" altLang="en-US" sz="1800" u="sng">
                <a:solidFill>
                  <a:srgbClr val="FF0000"/>
                </a:solidFill>
              </a:rPr>
              <a:t> (10 s )</a:t>
            </a:r>
            <a:r>
              <a:rPr lang="en-US" altLang="en-US" sz="1800" u="sng" baseline="30000">
                <a:solidFill>
                  <a:srgbClr val="FF0000"/>
                </a:solidFill>
              </a:rPr>
              <a:t>2</a:t>
            </a:r>
            <a:endParaRPr lang="en-US" altLang="en-US" sz="1800" baseline="30000">
              <a:solidFill>
                <a:srgbClr val="FF0000"/>
              </a:solidFill>
            </a:endParaRPr>
          </a:p>
          <a:p>
            <a:pPr eaLnBrk="1" hangingPunct="1">
              <a:spcBef>
                <a:spcPct val="0"/>
              </a:spcBef>
              <a:buFontTx/>
              <a:buNone/>
            </a:pPr>
            <a:r>
              <a:rPr lang="en-US" altLang="en-US" sz="1800">
                <a:solidFill>
                  <a:srgbClr val="FF0000"/>
                </a:solidFill>
              </a:rPr>
              <a:t>               2</a:t>
            </a:r>
            <a:endParaRPr lang="en-US" altLang="en-US" sz="1800" u="sng">
              <a:solidFill>
                <a:srgbClr val="FF0000"/>
              </a:solidFill>
            </a:endParaRPr>
          </a:p>
        </p:txBody>
      </p:sp>
      <p:sp>
        <p:nvSpPr>
          <p:cNvPr id="233502" name="Text Box 30"/>
          <p:cNvSpPr txBox="1">
            <a:spLocks noChangeArrowheads="1"/>
          </p:cNvSpPr>
          <p:nvPr/>
        </p:nvSpPr>
        <p:spPr bwMode="auto">
          <a:xfrm>
            <a:off x="6664325" y="3127375"/>
            <a:ext cx="1801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solidFill>
                  <a:srgbClr val="FF0000"/>
                </a:solidFill>
              </a:rPr>
              <a:t>d = 206.5 m</a:t>
            </a:r>
            <a:endParaRPr lang="en-US" altLang="en-US" sz="2400" baseline="30000">
              <a:solidFill>
                <a:srgbClr val="FF0000"/>
              </a:solidFill>
            </a:endParaRPr>
          </a:p>
        </p:txBody>
      </p:sp>
    </p:spTree>
    <p:extLst>
      <p:ext uri="{BB962C8B-B14F-4D97-AF65-F5344CB8AC3E}">
        <p14:creationId xmlns:p14="http://schemas.microsoft.com/office/powerpoint/2010/main" val="30353672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34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34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34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34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348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348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348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348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348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348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348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348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348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349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349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3492"/>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349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349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349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349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349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349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3349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3350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3350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335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7" grpId="0"/>
      <p:bldP spid="233478" grpId="0"/>
      <p:bldP spid="233479" grpId="0"/>
      <p:bldP spid="233480" grpId="0"/>
      <p:bldP spid="233481" grpId="0"/>
      <p:bldP spid="233482" grpId="0"/>
      <p:bldP spid="233483" grpId="0"/>
      <p:bldP spid="233484" grpId="0"/>
      <p:bldP spid="233485" grpId="0"/>
      <p:bldP spid="233486" grpId="0"/>
      <p:bldP spid="233487" grpId="0"/>
      <p:bldP spid="233488" grpId="0"/>
      <p:bldP spid="233489" grpId="0"/>
      <p:bldP spid="233490" grpId="0"/>
      <p:bldP spid="233491" grpId="0"/>
      <p:bldP spid="233492" grpId="0"/>
      <p:bldP spid="233493" grpId="0"/>
      <p:bldP spid="233494" grpId="0"/>
      <p:bldP spid="233495" grpId="0"/>
      <p:bldP spid="233496" grpId="0"/>
      <p:bldP spid="233497" grpId="0"/>
      <p:bldP spid="233498" grpId="0"/>
      <p:bldP spid="233499" grpId="0"/>
      <p:bldP spid="233500" grpId="0"/>
      <p:bldP spid="233501" grpId="0"/>
      <p:bldP spid="23350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ext Box 4"/>
          <p:cNvSpPr txBox="1">
            <a:spLocks noChangeArrowheads="1"/>
          </p:cNvSpPr>
          <p:nvPr/>
        </p:nvSpPr>
        <p:spPr bwMode="auto">
          <a:xfrm>
            <a:off x="304800" y="304800"/>
            <a:ext cx="10048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FBD-L</a:t>
            </a:r>
          </a:p>
        </p:txBody>
      </p:sp>
      <p:grpSp>
        <p:nvGrpSpPr>
          <p:cNvPr id="95235" name="Group 5"/>
          <p:cNvGrpSpPr>
            <a:grpSpLocks noChangeAspect="1"/>
          </p:cNvGrpSpPr>
          <p:nvPr/>
        </p:nvGrpSpPr>
        <p:grpSpPr bwMode="auto">
          <a:xfrm>
            <a:off x="2057400" y="990600"/>
            <a:ext cx="5486400" cy="1714500"/>
            <a:chOff x="2527" y="3142"/>
            <a:chExt cx="7200" cy="2314"/>
          </a:xfrm>
        </p:grpSpPr>
        <p:sp>
          <p:nvSpPr>
            <p:cNvPr id="95273" name="AutoShape 6"/>
            <p:cNvSpPr>
              <a:spLocks noChangeAspect="1" noChangeArrowheads="1"/>
            </p:cNvSpPr>
            <p:nvPr/>
          </p:nvSpPr>
          <p:spPr bwMode="auto">
            <a:xfrm>
              <a:off x="2527" y="3142"/>
              <a:ext cx="7200" cy="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95274" name="Rectangle 7"/>
            <p:cNvSpPr>
              <a:spLocks noChangeArrowheads="1"/>
            </p:cNvSpPr>
            <p:nvPr/>
          </p:nvSpPr>
          <p:spPr bwMode="auto">
            <a:xfrm rot="-1708253">
              <a:off x="4927" y="4068"/>
              <a:ext cx="1200" cy="463"/>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95275" name="Text Box 8"/>
            <p:cNvSpPr txBox="1">
              <a:spLocks noChangeArrowheads="1"/>
            </p:cNvSpPr>
            <p:nvPr/>
          </p:nvSpPr>
          <p:spPr bwMode="auto">
            <a:xfrm>
              <a:off x="5077" y="4685"/>
              <a:ext cx="1050" cy="4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400">
                  <a:latin typeface="Symbol" pitchFamily="18" charset="2"/>
                </a:rPr>
                <a:t>Q</a:t>
              </a:r>
              <a:r>
                <a:rPr lang="en-US" altLang="en-US" sz="1400">
                  <a:latin typeface="Times New Roman" pitchFamily="18" charset="0"/>
                </a:rPr>
                <a:t> = ?</a:t>
              </a:r>
              <a:endParaRPr lang="en-US" altLang="en-US" sz="1800"/>
            </a:p>
          </p:txBody>
        </p:sp>
        <p:sp>
          <p:nvSpPr>
            <p:cNvPr id="95276" name="Line 9"/>
            <p:cNvSpPr>
              <a:spLocks noChangeShapeType="1"/>
            </p:cNvSpPr>
            <p:nvPr/>
          </p:nvSpPr>
          <p:spPr bwMode="auto">
            <a:xfrm>
              <a:off x="3577" y="5147"/>
              <a:ext cx="255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277" name="Line 10"/>
            <p:cNvSpPr>
              <a:spLocks noChangeShapeType="1"/>
            </p:cNvSpPr>
            <p:nvPr/>
          </p:nvSpPr>
          <p:spPr bwMode="auto">
            <a:xfrm flipV="1">
              <a:off x="4477" y="3605"/>
              <a:ext cx="2700" cy="1543"/>
            </a:xfrm>
            <a:prstGeom prst="line">
              <a:avLst/>
            </a:prstGeom>
            <a:noFill/>
            <a:ln w="349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5236" name="Text Box 11"/>
          <p:cNvSpPr txBox="1">
            <a:spLocks noChangeArrowheads="1"/>
          </p:cNvSpPr>
          <p:nvPr/>
        </p:nvSpPr>
        <p:spPr bwMode="auto">
          <a:xfrm>
            <a:off x="1905000" y="228600"/>
            <a:ext cx="63944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a:t>Looking for the threshold angle.  What is the maximum angle </a:t>
            </a:r>
          </a:p>
          <a:p>
            <a:pPr algn="ctr" eaLnBrk="1" hangingPunct="1">
              <a:spcBef>
                <a:spcPct val="0"/>
              </a:spcBef>
              <a:buFontTx/>
              <a:buNone/>
            </a:pPr>
            <a:r>
              <a:rPr lang="en-US" altLang="en-US" sz="1800"/>
              <a:t>that we can tilt the box before it starts to move?</a:t>
            </a:r>
          </a:p>
        </p:txBody>
      </p:sp>
      <p:sp>
        <p:nvSpPr>
          <p:cNvPr id="204812" name="Text Box 12"/>
          <p:cNvSpPr txBox="1">
            <a:spLocks noChangeArrowheads="1"/>
          </p:cNvSpPr>
          <p:nvPr/>
        </p:nvSpPr>
        <p:spPr bwMode="auto">
          <a:xfrm>
            <a:off x="6400800" y="1143000"/>
            <a:ext cx="1176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400">
                <a:cs typeface="Arial" charset="0"/>
              </a:rPr>
              <a:t>ΣF</a:t>
            </a:r>
            <a:r>
              <a:rPr lang="en-US" altLang="en-US" sz="2400" baseline="-25000">
                <a:cs typeface="Arial" charset="0"/>
              </a:rPr>
              <a:t>x</a:t>
            </a:r>
            <a:r>
              <a:rPr lang="en-US" altLang="en-US" sz="2400">
                <a:cs typeface="Arial" charset="0"/>
              </a:rPr>
              <a:t> = 0</a:t>
            </a:r>
          </a:p>
        </p:txBody>
      </p:sp>
      <p:sp>
        <p:nvSpPr>
          <p:cNvPr id="204813" name="Line 13"/>
          <p:cNvSpPr>
            <a:spLocks noChangeShapeType="1"/>
          </p:cNvSpPr>
          <p:nvPr/>
        </p:nvSpPr>
        <p:spPr bwMode="auto">
          <a:xfrm>
            <a:off x="4343400" y="20574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14" name="Line 14"/>
          <p:cNvSpPr>
            <a:spLocks noChangeShapeType="1"/>
          </p:cNvSpPr>
          <p:nvPr/>
        </p:nvSpPr>
        <p:spPr bwMode="auto">
          <a:xfrm flipH="1" flipV="1">
            <a:off x="3810000" y="8382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15" name="Line 15"/>
          <p:cNvSpPr>
            <a:spLocks noChangeShapeType="1"/>
          </p:cNvSpPr>
          <p:nvPr/>
        </p:nvSpPr>
        <p:spPr bwMode="auto">
          <a:xfrm flipV="1">
            <a:off x="4724400" y="1219200"/>
            <a:ext cx="685800" cy="381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16" name="Text Box 16"/>
          <p:cNvSpPr txBox="1">
            <a:spLocks noChangeArrowheads="1"/>
          </p:cNvSpPr>
          <p:nvPr/>
        </p:nvSpPr>
        <p:spPr bwMode="auto">
          <a:xfrm>
            <a:off x="4419600" y="28956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04817" name="Text Box 17"/>
          <p:cNvSpPr txBox="1">
            <a:spLocks noChangeArrowheads="1"/>
          </p:cNvSpPr>
          <p:nvPr/>
        </p:nvSpPr>
        <p:spPr bwMode="auto">
          <a:xfrm>
            <a:off x="3581400" y="9906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04818" name="Text Box 18"/>
          <p:cNvSpPr txBox="1">
            <a:spLocks noChangeArrowheads="1"/>
          </p:cNvSpPr>
          <p:nvPr/>
        </p:nvSpPr>
        <p:spPr bwMode="auto">
          <a:xfrm>
            <a:off x="4724400" y="990600"/>
            <a:ext cx="3667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f</a:t>
            </a:r>
          </a:p>
        </p:txBody>
      </p:sp>
      <p:sp>
        <p:nvSpPr>
          <p:cNvPr id="204819" name="Line 19"/>
          <p:cNvSpPr>
            <a:spLocks noChangeShapeType="1"/>
          </p:cNvSpPr>
          <p:nvPr/>
        </p:nvSpPr>
        <p:spPr bwMode="auto">
          <a:xfrm flipH="1" flipV="1">
            <a:off x="1066800" y="31242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20" name="Text Box 20"/>
          <p:cNvSpPr txBox="1">
            <a:spLocks noChangeArrowheads="1"/>
          </p:cNvSpPr>
          <p:nvPr/>
        </p:nvSpPr>
        <p:spPr bwMode="auto">
          <a:xfrm>
            <a:off x="1219200" y="29718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04821" name="Line 21"/>
          <p:cNvSpPr>
            <a:spLocks noChangeShapeType="1"/>
          </p:cNvSpPr>
          <p:nvPr/>
        </p:nvSpPr>
        <p:spPr bwMode="auto">
          <a:xfrm>
            <a:off x="1524000" y="39624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22" name="Text Box 22"/>
          <p:cNvSpPr txBox="1">
            <a:spLocks noChangeArrowheads="1"/>
          </p:cNvSpPr>
          <p:nvPr/>
        </p:nvSpPr>
        <p:spPr bwMode="auto">
          <a:xfrm>
            <a:off x="1143000" y="45720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04823" name="Line 23"/>
          <p:cNvSpPr>
            <a:spLocks noChangeShapeType="1"/>
          </p:cNvSpPr>
          <p:nvPr/>
        </p:nvSpPr>
        <p:spPr bwMode="auto">
          <a:xfrm flipV="1">
            <a:off x="1524000" y="36576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24" name="Text Box 24"/>
          <p:cNvSpPr txBox="1">
            <a:spLocks noChangeArrowheads="1"/>
          </p:cNvSpPr>
          <p:nvPr/>
        </p:nvSpPr>
        <p:spPr bwMode="auto">
          <a:xfrm>
            <a:off x="1676400" y="3276600"/>
            <a:ext cx="3667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f</a:t>
            </a:r>
          </a:p>
        </p:txBody>
      </p:sp>
      <p:sp>
        <p:nvSpPr>
          <p:cNvPr id="204825" name="Line 25"/>
          <p:cNvSpPr>
            <a:spLocks noChangeShapeType="1"/>
          </p:cNvSpPr>
          <p:nvPr/>
        </p:nvSpPr>
        <p:spPr bwMode="auto">
          <a:xfrm>
            <a:off x="3810000" y="3733800"/>
            <a:ext cx="0" cy="1676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26" name="Text Box 26"/>
          <p:cNvSpPr txBox="1">
            <a:spLocks noChangeArrowheads="1"/>
          </p:cNvSpPr>
          <p:nvPr/>
        </p:nvSpPr>
        <p:spPr bwMode="auto">
          <a:xfrm>
            <a:off x="3429000" y="44196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04827" name="Text Box 27"/>
          <p:cNvSpPr txBox="1">
            <a:spLocks noChangeArrowheads="1"/>
          </p:cNvSpPr>
          <p:nvPr/>
        </p:nvSpPr>
        <p:spPr bwMode="auto">
          <a:xfrm>
            <a:off x="3810000" y="4114800"/>
            <a:ext cx="3222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l-GR" altLang="en-US" sz="1400">
                <a:cs typeface="Arial" charset="0"/>
              </a:rPr>
              <a:t>Θ</a:t>
            </a:r>
          </a:p>
        </p:txBody>
      </p:sp>
      <p:sp>
        <p:nvSpPr>
          <p:cNvPr id="204828" name="Line 28"/>
          <p:cNvSpPr>
            <a:spLocks noChangeShapeType="1"/>
          </p:cNvSpPr>
          <p:nvPr/>
        </p:nvSpPr>
        <p:spPr bwMode="auto">
          <a:xfrm>
            <a:off x="3810000" y="3733800"/>
            <a:ext cx="762000" cy="1371600"/>
          </a:xfrm>
          <a:prstGeom prst="line">
            <a:avLst/>
          </a:prstGeom>
          <a:noFill/>
          <a:ln w="381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29" name="Text Box 29"/>
          <p:cNvSpPr txBox="1">
            <a:spLocks noChangeArrowheads="1"/>
          </p:cNvSpPr>
          <p:nvPr/>
        </p:nvSpPr>
        <p:spPr bwMode="auto">
          <a:xfrm>
            <a:off x="4191000" y="41910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204830" name="Text Box 30"/>
          <p:cNvSpPr txBox="1">
            <a:spLocks noChangeArrowheads="1"/>
          </p:cNvSpPr>
          <p:nvPr/>
        </p:nvSpPr>
        <p:spPr bwMode="auto">
          <a:xfrm>
            <a:off x="4114800" y="52578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
        <p:nvSpPr>
          <p:cNvPr id="204831" name="Line 31"/>
          <p:cNvSpPr>
            <a:spLocks noChangeShapeType="1"/>
          </p:cNvSpPr>
          <p:nvPr/>
        </p:nvSpPr>
        <p:spPr bwMode="auto">
          <a:xfrm flipH="1">
            <a:off x="3733800" y="5029200"/>
            <a:ext cx="838200" cy="4572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32" name="Text Box 32"/>
          <p:cNvSpPr txBox="1">
            <a:spLocks noChangeArrowheads="1"/>
          </p:cNvSpPr>
          <p:nvPr/>
        </p:nvSpPr>
        <p:spPr bwMode="auto">
          <a:xfrm>
            <a:off x="2971800" y="434340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(H)</a:t>
            </a:r>
          </a:p>
        </p:txBody>
      </p:sp>
      <p:sp>
        <p:nvSpPr>
          <p:cNvPr id="204833" name="Text Box 33"/>
          <p:cNvSpPr txBox="1">
            <a:spLocks noChangeArrowheads="1"/>
          </p:cNvSpPr>
          <p:nvPr/>
        </p:nvSpPr>
        <p:spPr bwMode="auto">
          <a:xfrm>
            <a:off x="4495800" y="3962400"/>
            <a:ext cx="488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(A)</a:t>
            </a:r>
          </a:p>
        </p:txBody>
      </p:sp>
      <p:sp>
        <p:nvSpPr>
          <p:cNvPr id="204834" name="Text Box 34"/>
          <p:cNvSpPr txBox="1">
            <a:spLocks noChangeArrowheads="1"/>
          </p:cNvSpPr>
          <p:nvPr/>
        </p:nvSpPr>
        <p:spPr bwMode="auto">
          <a:xfrm>
            <a:off x="4343400" y="5562600"/>
            <a:ext cx="514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(O)</a:t>
            </a:r>
          </a:p>
        </p:txBody>
      </p:sp>
      <p:sp>
        <p:nvSpPr>
          <p:cNvPr id="204835" name="Line 35"/>
          <p:cNvSpPr>
            <a:spLocks noChangeShapeType="1"/>
          </p:cNvSpPr>
          <p:nvPr/>
        </p:nvSpPr>
        <p:spPr bwMode="auto">
          <a:xfrm flipH="1">
            <a:off x="4114800" y="4800600"/>
            <a:ext cx="3048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36" name="Line 36"/>
          <p:cNvSpPr>
            <a:spLocks noChangeShapeType="1"/>
          </p:cNvSpPr>
          <p:nvPr/>
        </p:nvSpPr>
        <p:spPr bwMode="auto">
          <a:xfrm>
            <a:off x="4114800" y="4953000"/>
            <a:ext cx="1524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4837" name="Text Box 37"/>
          <p:cNvSpPr txBox="1">
            <a:spLocks noChangeArrowheads="1"/>
          </p:cNvSpPr>
          <p:nvPr/>
        </p:nvSpPr>
        <p:spPr bwMode="auto">
          <a:xfrm>
            <a:off x="2667000" y="3352800"/>
            <a:ext cx="1631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SOHCAHTOA</a:t>
            </a:r>
          </a:p>
        </p:txBody>
      </p:sp>
      <p:sp>
        <p:nvSpPr>
          <p:cNvPr id="204838" name="Text Box 38"/>
          <p:cNvSpPr txBox="1">
            <a:spLocks noChangeArrowheads="1"/>
          </p:cNvSpPr>
          <p:nvPr/>
        </p:nvSpPr>
        <p:spPr bwMode="auto">
          <a:xfrm>
            <a:off x="5334000" y="34290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a:t>
            </a:r>
          </a:p>
        </p:txBody>
      </p:sp>
      <p:sp>
        <p:nvSpPr>
          <p:cNvPr id="204841" name="Text Box 41"/>
          <p:cNvSpPr txBox="1">
            <a:spLocks noChangeArrowheads="1"/>
          </p:cNvSpPr>
          <p:nvPr/>
        </p:nvSpPr>
        <p:spPr bwMode="auto">
          <a:xfrm>
            <a:off x="5334000" y="3886200"/>
            <a:ext cx="1511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w sin </a:t>
            </a:r>
            <a:r>
              <a:rPr lang="en-US" altLang="en-US" sz="1800">
                <a:cs typeface="Arial" charset="0"/>
              </a:rPr>
              <a:t>Θ</a:t>
            </a:r>
            <a:r>
              <a:rPr lang="en-US" altLang="en-US" sz="1800"/>
              <a:t> </a:t>
            </a:r>
          </a:p>
        </p:txBody>
      </p:sp>
      <p:sp>
        <p:nvSpPr>
          <p:cNvPr id="204842" name="Text Box 42"/>
          <p:cNvSpPr txBox="1">
            <a:spLocks noChangeArrowheads="1"/>
          </p:cNvSpPr>
          <p:nvPr/>
        </p:nvSpPr>
        <p:spPr bwMode="auto">
          <a:xfrm>
            <a:off x="7086600" y="34290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a:t>
            </a:r>
          </a:p>
        </p:txBody>
      </p:sp>
      <p:sp>
        <p:nvSpPr>
          <p:cNvPr id="204843" name="Text Box 43"/>
          <p:cNvSpPr txBox="1">
            <a:spLocks noChangeArrowheads="1"/>
          </p:cNvSpPr>
          <p:nvPr/>
        </p:nvSpPr>
        <p:spPr bwMode="auto">
          <a:xfrm>
            <a:off x="7086600" y="3886200"/>
            <a:ext cx="157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a:t>
            </a:r>
            <a:r>
              <a:rPr lang="en-US" altLang="en-US" sz="1800">
                <a:solidFill>
                  <a:srgbClr val="990099"/>
                </a:solidFill>
              </a:rPr>
              <a:t>w cos </a:t>
            </a:r>
            <a:r>
              <a:rPr lang="en-US" altLang="en-US" sz="1800">
                <a:solidFill>
                  <a:srgbClr val="990099"/>
                </a:solidFill>
                <a:cs typeface="Arial" charset="0"/>
              </a:rPr>
              <a:t>Θ</a:t>
            </a:r>
            <a:r>
              <a:rPr lang="en-US" altLang="en-US" sz="1800"/>
              <a:t> </a:t>
            </a:r>
          </a:p>
        </p:txBody>
      </p:sp>
      <p:sp>
        <p:nvSpPr>
          <p:cNvPr id="204845" name="Text Box 45"/>
          <p:cNvSpPr txBox="1">
            <a:spLocks noChangeArrowheads="1"/>
          </p:cNvSpPr>
          <p:nvPr/>
        </p:nvSpPr>
        <p:spPr bwMode="auto">
          <a:xfrm>
            <a:off x="6019800" y="4495800"/>
            <a:ext cx="9286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 0</a:t>
            </a:r>
          </a:p>
        </p:txBody>
      </p:sp>
      <p:sp>
        <p:nvSpPr>
          <p:cNvPr id="204846" name="Text Box 46"/>
          <p:cNvSpPr txBox="1">
            <a:spLocks noChangeArrowheads="1"/>
          </p:cNvSpPr>
          <p:nvPr/>
        </p:nvSpPr>
        <p:spPr bwMode="auto">
          <a:xfrm>
            <a:off x="6019800" y="4876800"/>
            <a:ext cx="14112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04847" name="Text Box 47"/>
          <p:cNvSpPr txBox="1">
            <a:spLocks noChangeArrowheads="1"/>
          </p:cNvSpPr>
          <p:nvPr/>
        </p:nvSpPr>
        <p:spPr bwMode="auto">
          <a:xfrm>
            <a:off x="6019800" y="5257800"/>
            <a:ext cx="124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0 =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04848" name="Text Box 48"/>
          <p:cNvSpPr txBox="1">
            <a:spLocks noChangeArrowheads="1"/>
          </p:cNvSpPr>
          <p:nvPr/>
        </p:nvSpPr>
        <p:spPr bwMode="auto">
          <a:xfrm>
            <a:off x="6019800" y="5562600"/>
            <a:ext cx="91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04849" name="Text Box 49"/>
          <p:cNvSpPr txBox="1">
            <a:spLocks noChangeArrowheads="1"/>
          </p:cNvSpPr>
          <p:nvPr/>
        </p:nvSpPr>
        <p:spPr bwMode="auto">
          <a:xfrm>
            <a:off x="6019800" y="5943600"/>
            <a:ext cx="149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a:t>
            </a:r>
            <a:r>
              <a:rPr lang="en-US" altLang="en-US" sz="1800">
                <a:solidFill>
                  <a:srgbClr val="990099"/>
                </a:solidFill>
                <a:cs typeface="Arial" charset="0"/>
              </a:rPr>
              <a:t> w cos </a:t>
            </a:r>
            <a:r>
              <a:rPr lang="el-GR" altLang="en-US" sz="1800">
                <a:solidFill>
                  <a:srgbClr val="990099"/>
                </a:solidFill>
                <a:cs typeface="Arial" charset="0"/>
              </a:rPr>
              <a:t>Θ</a:t>
            </a:r>
            <a:endParaRPr lang="el-GR" altLang="en-US" sz="1800" baseline="-25000">
              <a:solidFill>
                <a:srgbClr val="990099"/>
              </a:solidFill>
              <a:cs typeface="Arial" charset="0"/>
            </a:endParaRPr>
          </a:p>
        </p:txBody>
      </p:sp>
      <p:sp>
        <p:nvSpPr>
          <p:cNvPr id="204850" name="Line 50"/>
          <p:cNvSpPr>
            <a:spLocks noChangeShapeType="1"/>
          </p:cNvSpPr>
          <p:nvPr/>
        </p:nvSpPr>
        <p:spPr bwMode="auto">
          <a:xfrm flipH="1">
            <a:off x="7162800" y="4191000"/>
            <a:ext cx="8382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764553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48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48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481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18"/>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204815"/>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2048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48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48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48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48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48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4819"/>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48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48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48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0482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048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0483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48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0483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0483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048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048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0482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04833"/>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04838"/>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04841"/>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04842"/>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04843"/>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04845"/>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04846"/>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04847"/>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04848"/>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204849"/>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2048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2" grpId="0"/>
      <p:bldP spid="204813" grpId="0" animBg="1"/>
      <p:bldP spid="204814" grpId="0" animBg="1"/>
      <p:bldP spid="204815" grpId="0" animBg="1"/>
      <p:bldP spid="204815" grpId="1" animBg="1"/>
      <p:bldP spid="204816" grpId="0"/>
      <p:bldP spid="204817" grpId="0"/>
      <p:bldP spid="204818" grpId="0"/>
      <p:bldP spid="204818" grpId="1"/>
      <p:bldP spid="204819" grpId="0" animBg="1"/>
      <p:bldP spid="204820" grpId="0"/>
      <p:bldP spid="204821" grpId="0" animBg="1"/>
      <p:bldP spid="204822" grpId="0"/>
      <p:bldP spid="204823" grpId="0" animBg="1"/>
      <p:bldP spid="204824" grpId="0"/>
      <p:bldP spid="204825" grpId="0" animBg="1"/>
      <p:bldP spid="204826" grpId="0"/>
      <p:bldP spid="204827" grpId="0"/>
      <p:bldP spid="204828" grpId="0" animBg="1"/>
      <p:bldP spid="204829" grpId="0"/>
      <p:bldP spid="204830" grpId="0"/>
      <p:bldP spid="204831" grpId="0" animBg="1"/>
      <p:bldP spid="204832" grpId="0"/>
      <p:bldP spid="204833" grpId="0"/>
      <p:bldP spid="204834" grpId="0"/>
      <p:bldP spid="204835" grpId="0" animBg="1"/>
      <p:bldP spid="204836" grpId="0" animBg="1"/>
      <p:bldP spid="204837" grpId="0"/>
      <p:bldP spid="204838" grpId="0"/>
      <p:bldP spid="204841" grpId="0"/>
      <p:bldP spid="204842" grpId="0"/>
      <p:bldP spid="204843" grpId="0"/>
      <p:bldP spid="204845" grpId="0"/>
      <p:bldP spid="204846" grpId="0"/>
      <p:bldP spid="204847" grpId="0"/>
      <p:bldP spid="204848" grpId="0"/>
      <p:bldP spid="204849" grpId="0"/>
      <p:bldP spid="20485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4" name="Text Box 4"/>
          <p:cNvSpPr txBox="1">
            <a:spLocks noChangeArrowheads="1"/>
          </p:cNvSpPr>
          <p:nvPr/>
        </p:nvSpPr>
        <p:spPr bwMode="auto">
          <a:xfrm>
            <a:off x="685800" y="1066800"/>
            <a:ext cx="1498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w cos </a:t>
            </a:r>
            <a:r>
              <a:rPr lang="el-GR" altLang="en-US" sz="1800">
                <a:cs typeface="Arial" charset="0"/>
              </a:rPr>
              <a:t>Θ</a:t>
            </a:r>
            <a:endParaRPr lang="el-GR" altLang="en-US" sz="1800" baseline="-25000">
              <a:cs typeface="Arial" charset="0"/>
            </a:endParaRPr>
          </a:p>
        </p:txBody>
      </p:sp>
      <p:sp>
        <p:nvSpPr>
          <p:cNvPr id="235525" name="Text Box 5"/>
          <p:cNvSpPr txBox="1">
            <a:spLocks noChangeArrowheads="1"/>
          </p:cNvSpPr>
          <p:nvPr/>
        </p:nvSpPr>
        <p:spPr bwMode="auto">
          <a:xfrm>
            <a:off x="2971800" y="914400"/>
            <a:ext cx="7540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a:t>
            </a:r>
            <a:r>
              <a:rPr lang="en-US" altLang="en-US" sz="1800"/>
              <a:t> = ?</a:t>
            </a:r>
          </a:p>
        </p:txBody>
      </p:sp>
      <p:sp>
        <p:nvSpPr>
          <p:cNvPr id="235526" name="Text Box 6"/>
          <p:cNvSpPr txBox="1">
            <a:spLocks noChangeArrowheads="1"/>
          </p:cNvSpPr>
          <p:nvPr/>
        </p:nvSpPr>
        <p:spPr bwMode="auto">
          <a:xfrm>
            <a:off x="2987675" y="1335088"/>
            <a:ext cx="9667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 </a:t>
            </a:r>
            <a:r>
              <a:rPr lang="en-US" altLang="en-US" sz="1800"/>
              <a:t>=</a:t>
            </a:r>
            <a:r>
              <a:rPr lang="en-US" altLang="en-US" sz="1800" baseline="-25000"/>
              <a:t> </a:t>
            </a:r>
            <a:r>
              <a:rPr lang="en-US" altLang="en-US" sz="1800">
                <a:cs typeface="Arial" charset="0"/>
              </a:rPr>
              <a:t>µF</a:t>
            </a:r>
            <a:r>
              <a:rPr lang="en-US" altLang="en-US" sz="1800" baseline="-25000">
                <a:cs typeface="Arial" charset="0"/>
              </a:rPr>
              <a:t>N</a:t>
            </a:r>
          </a:p>
        </p:txBody>
      </p:sp>
      <p:sp>
        <p:nvSpPr>
          <p:cNvPr id="235527" name="Text Box 7"/>
          <p:cNvSpPr txBox="1">
            <a:spLocks noChangeArrowheads="1"/>
          </p:cNvSpPr>
          <p:nvPr/>
        </p:nvSpPr>
        <p:spPr bwMode="auto">
          <a:xfrm>
            <a:off x="2987675" y="1716088"/>
            <a:ext cx="10890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 </a:t>
            </a:r>
            <a:r>
              <a:rPr lang="en-US" altLang="en-US" sz="1800"/>
              <a:t>=</a:t>
            </a:r>
            <a:r>
              <a:rPr lang="en-US" altLang="en-US" sz="1800" baseline="-25000"/>
              <a:t> </a:t>
            </a:r>
            <a:r>
              <a:rPr lang="en-US" altLang="en-US" sz="1800">
                <a:cs typeface="Arial" charset="0"/>
              </a:rPr>
              <a:t>.4 F</a:t>
            </a:r>
            <a:r>
              <a:rPr lang="en-US" altLang="en-US" sz="1800" baseline="-25000">
                <a:cs typeface="Arial" charset="0"/>
              </a:rPr>
              <a:t>N</a:t>
            </a:r>
          </a:p>
        </p:txBody>
      </p:sp>
      <p:sp>
        <p:nvSpPr>
          <p:cNvPr id="235528" name="Text Box 8"/>
          <p:cNvSpPr txBox="1">
            <a:spLocks noChangeArrowheads="1"/>
          </p:cNvSpPr>
          <p:nvPr/>
        </p:nvSpPr>
        <p:spPr bwMode="auto">
          <a:xfrm>
            <a:off x="2971800" y="2133600"/>
            <a:ext cx="16652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 </a:t>
            </a:r>
            <a:r>
              <a:rPr lang="en-US" altLang="en-US" sz="1800"/>
              <a:t>=</a:t>
            </a:r>
            <a:r>
              <a:rPr lang="en-US" altLang="en-US" sz="1800" baseline="-25000"/>
              <a:t> </a:t>
            </a:r>
            <a:r>
              <a:rPr lang="en-US" altLang="en-US" sz="1800">
                <a:cs typeface="Arial" charset="0"/>
              </a:rPr>
              <a:t>.4 </a:t>
            </a:r>
            <a:r>
              <a:rPr lang="en-US" altLang="en-US" sz="1800"/>
              <a:t>w cos </a:t>
            </a:r>
            <a:r>
              <a:rPr lang="el-GR" altLang="en-US" sz="1800"/>
              <a:t>Θ</a:t>
            </a:r>
            <a:endParaRPr lang="en-US" altLang="en-US" sz="1800"/>
          </a:p>
        </p:txBody>
      </p:sp>
      <p:sp>
        <p:nvSpPr>
          <p:cNvPr id="235529" name="Line 9"/>
          <p:cNvSpPr>
            <a:spLocks noChangeShapeType="1"/>
          </p:cNvSpPr>
          <p:nvPr/>
        </p:nvSpPr>
        <p:spPr bwMode="auto">
          <a:xfrm flipH="1" flipV="1">
            <a:off x="838200" y="20574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30" name="Text Box 10"/>
          <p:cNvSpPr txBox="1">
            <a:spLocks noChangeArrowheads="1"/>
          </p:cNvSpPr>
          <p:nvPr/>
        </p:nvSpPr>
        <p:spPr bwMode="auto">
          <a:xfrm>
            <a:off x="990600" y="19050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35531" name="Line 11"/>
          <p:cNvSpPr>
            <a:spLocks noChangeShapeType="1"/>
          </p:cNvSpPr>
          <p:nvPr/>
        </p:nvSpPr>
        <p:spPr bwMode="auto">
          <a:xfrm flipV="1">
            <a:off x="1295400" y="25908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32" name="Text Box 12"/>
          <p:cNvSpPr txBox="1">
            <a:spLocks noChangeArrowheads="1"/>
          </p:cNvSpPr>
          <p:nvPr/>
        </p:nvSpPr>
        <p:spPr bwMode="auto">
          <a:xfrm>
            <a:off x="1447800" y="2209800"/>
            <a:ext cx="3667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f</a:t>
            </a:r>
          </a:p>
        </p:txBody>
      </p:sp>
      <p:sp>
        <p:nvSpPr>
          <p:cNvPr id="235533" name="Line 13"/>
          <p:cNvSpPr>
            <a:spLocks noChangeShapeType="1"/>
          </p:cNvSpPr>
          <p:nvPr/>
        </p:nvSpPr>
        <p:spPr bwMode="auto">
          <a:xfrm>
            <a:off x="1295400" y="2895600"/>
            <a:ext cx="457200" cy="838200"/>
          </a:xfrm>
          <a:prstGeom prst="line">
            <a:avLst/>
          </a:prstGeom>
          <a:noFill/>
          <a:ln w="9525">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34" name="Line 14"/>
          <p:cNvSpPr>
            <a:spLocks noChangeShapeType="1"/>
          </p:cNvSpPr>
          <p:nvPr/>
        </p:nvSpPr>
        <p:spPr bwMode="auto">
          <a:xfrm flipH="1">
            <a:off x="762000" y="2895600"/>
            <a:ext cx="533400" cy="304800"/>
          </a:xfrm>
          <a:prstGeom prst="line">
            <a:avLst/>
          </a:prstGeom>
          <a:noFill/>
          <a:ln w="9525">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5535" name="Text Box 15"/>
          <p:cNvSpPr txBox="1">
            <a:spLocks noChangeArrowheads="1"/>
          </p:cNvSpPr>
          <p:nvPr/>
        </p:nvSpPr>
        <p:spPr bwMode="auto">
          <a:xfrm>
            <a:off x="1524000" y="31242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235536" name="Text Box 16"/>
          <p:cNvSpPr txBox="1">
            <a:spLocks noChangeArrowheads="1"/>
          </p:cNvSpPr>
          <p:nvPr/>
        </p:nvSpPr>
        <p:spPr bwMode="auto">
          <a:xfrm>
            <a:off x="609600" y="27432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
        <p:nvSpPr>
          <p:cNvPr id="235537" name="Text Box 17"/>
          <p:cNvSpPr txBox="1">
            <a:spLocks noChangeArrowheads="1"/>
          </p:cNvSpPr>
          <p:nvPr/>
        </p:nvSpPr>
        <p:spPr bwMode="auto">
          <a:xfrm>
            <a:off x="5029200" y="838200"/>
            <a:ext cx="9286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 0</a:t>
            </a:r>
          </a:p>
        </p:txBody>
      </p:sp>
      <p:sp>
        <p:nvSpPr>
          <p:cNvPr id="235538" name="Text Box 18"/>
          <p:cNvSpPr txBox="1">
            <a:spLocks noChangeArrowheads="1"/>
          </p:cNvSpPr>
          <p:nvPr/>
        </p:nvSpPr>
        <p:spPr bwMode="auto">
          <a:xfrm>
            <a:off x="5029200" y="1219200"/>
            <a:ext cx="13446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F</a:t>
            </a:r>
            <a:r>
              <a:rPr lang="en-US" altLang="en-US" sz="1800" baseline="-25000">
                <a:cs typeface="Arial" charset="0"/>
              </a:rPr>
              <a:t>f </a:t>
            </a:r>
            <a:r>
              <a:rPr lang="en-US" altLang="en-US" sz="1800">
                <a:cs typeface="Arial" charset="0"/>
              </a:rPr>
              <a:t>- w</a:t>
            </a:r>
            <a:r>
              <a:rPr lang="en-US" altLang="en-US" sz="1800" baseline="-25000">
                <a:cs typeface="Arial" charset="0"/>
              </a:rPr>
              <a:t>x</a:t>
            </a:r>
          </a:p>
        </p:txBody>
      </p:sp>
      <p:sp>
        <p:nvSpPr>
          <p:cNvPr id="235539" name="Text Box 19"/>
          <p:cNvSpPr txBox="1">
            <a:spLocks noChangeArrowheads="1"/>
          </p:cNvSpPr>
          <p:nvPr/>
        </p:nvSpPr>
        <p:spPr bwMode="auto">
          <a:xfrm>
            <a:off x="5029200" y="1676400"/>
            <a:ext cx="8048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f</a:t>
            </a:r>
            <a:r>
              <a:rPr lang="en-US" altLang="en-US" sz="1800">
                <a:cs typeface="Arial" charset="0"/>
              </a:rPr>
              <a:t>= w</a:t>
            </a:r>
            <a:r>
              <a:rPr lang="en-US" altLang="en-US" sz="1800" baseline="-25000">
                <a:cs typeface="Arial" charset="0"/>
              </a:rPr>
              <a:t>x</a:t>
            </a:r>
          </a:p>
        </p:txBody>
      </p:sp>
      <p:sp>
        <p:nvSpPr>
          <p:cNvPr id="235540" name="Text Box 20"/>
          <p:cNvSpPr txBox="1">
            <a:spLocks noChangeArrowheads="1"/>
          </p:cNvSpPr>
          <p:nvPr/>
        </p:nvSpPr>
        <p:spPr bwMode="auto">
          <a:xfrm>
            <a:off x="685800" y="609600"/>
            <a:ext cx="1511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w sin </a:t>
            </a:r>
            <a:r>
              <a:rPr lang="en-US" altLang="en-US" sz="1800">
                <a:cs typeface="Arial" charset="0"/>
              </a:rPr>
              <a:t>Θ</a:t>
            </a:r>
            <a:r>
              <a:rPr lang="en-US" altLang="en-US" sz="1800"/>
              <a:t> </a:t>
            </a:r>
          </a:p>
        </p:txBody>
      </p:sp>
      <p:sp>
        <p:nvSpPr>
          <p:cNvPr id="235541" name="Text Box 21"/>
          <p:cNvSpPr txBox="1">
            <a:spLocks noChangeArrowheads="1"/>
          </p:cNvSpPr>
          <p:nvPr/>
        </p:nvSpPr>
        <p:spPr bwMode="auto">
          <a:xfrm>
            <a:off x="5029200" y="2133600"/>
            <a:ext cx="13890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f</a:t>
            </a:r>
            <a:r>
              <a:rPr lang="en-US" altLang="en-US" sz="1800">
                <a:cs typeface="Arial" charset="0"/>
              </a:rPr>
              <a:t>= </a:t>
            </a:r>
            <a:r>
              <a:rPr lang="en-US" altLang="en-US" sz="1800"/>
              <a:t>w sin Θ </a:t>
            </a:r>
          </a:p>
        </p:txBody>
      </p:sp>
      <p:sp>
        <p:nvSpPr>
          <p:cNvPr id="235542" name="Text Box 22"/>
          <p:cNvSpPr txBox="1">
            <a:spLocks noChangeArrowheads="1"/>
          </p:cNvSpPr>
          <p:nvPr/>
        </p:nvSpPr>
        <p:spPr bwMode="auto">
          <a:xfrm>
            <a:off x="5029200" y="2590800"/>
            <a:ext cx="2349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.4 w cos </a:t>
            </a:r>
            <a:r>
              <a:rPr lang="el-GR" altLang="en-US" sz="1800"/>
              <a:t>Θ</a:t>
            </a:r>
            <a:r>
              <a:rPr lang="en-US" altLang="en-US" sz="1800"/>
              <a:t> </a:t>
            </a:r>
            <a:r>
              <a:rPr lang="en-US" altLang="en-US" sz="1800">
                <a:cs typeface="Arial" charset="0"/>
              </a:rPr>
              <a:t>= </a:t>
            </a:r>
            <a:r>
              <a:rPr lang="en-US" altLang="en-US" sz="1800"/>
              <a:t>w sin Θ </a:t>
            </a:r>
          </a:p>
        </p:txBody>
      </p:sp>
      <p:cxnSp>
        <p:nvCxnSpPr>
          <p:cNvPr id="5" name="Straight Connector 4"/>
          <p:cNvCxnSpPr/>
          <p:nvPr/>
        </p:nvCxnSpPr>
        <p:spPr>
          <a:xfrm>
            <a:off x="5334000" y="2957513"/>
            <a:ext cx="762000" cy="0"/>
          </a:xfrm>
          <a:prstGeom prst="line">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477000" y="2971800"/>
            <a:ext cx="762000" cy="0"/>
          </a:xfrm>
          <a:prstGeom prst="line">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6659563" y="2971800"/>
            <a:ext cx="3508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p>
        </p:txBody>
      </p:sp>
      <p:sp>
        <p:nvSpPr>
          <p:cNvPr id="28" name="TextBox 27"/>
          <p:cNvSpPr txBox="1">
            <a:spLocks noChangeArrowheads="1"/>
          </p:cNvSpPr>
          <p:nvPr/>
        </p:nvSpPr>
        <p:spPr bwMode="auto">
          <a:xfrm>
            <a:off x="5494338" y="2962275"/>
            <a:ext cx="3508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p>
        </p:txBody>
      </p:sp>
      <p:cxnSp>
        <p:nvCxnSpPr>
          <p:cNvPr id="9" name="Straight Connector 8"/>
          <p:cNvCxnSpPr/>
          <p:nvPr/>
        </p:nvCxnSpPr>
        <p:spPr>
          <a:xfrm flipH="1" flipV="1">
            <a:off x="5430838" y="2590800"/>
            <a:ext cx="292100" cy="715963"/>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7" idx="2"/>
          </p:cNvCxnSpPr>
          <p:nvPr/>
        </p:nvCxnSpPr>
        <p:spPr>
          <a:xfrm flipH="1" flipV="1">
            <a:off x="6513513" y="2655888"/>
            <a:ext cx="320675" cy="68580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4" name="Text Box 22"/>
          <p:cNvSpPr txBox="1">
            <a:spLocks noChangeArrowheads="1"/>
          </p:cNvSpPr>
          <p:nvPr/>
        </p:nvSpPr>
        <p:spPr bwMode="auto">
          <a:xfrm>
            <a:off x="5100638" y="3443288"/>
            <a:ext cx="1909762" cy="36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.4 cos </a:t>
            </a:r>
            <a:r>
              <a:rPr lang="el-GR" altLang="en-US" sz="1800"/>
              <a:t>Θ</a:t>
            </a:r>
            <a:r>
              <a:rPr lang="en-US" altLang="en-US" sz="1800"/>
              <a:t> </a:t>
            </a:r>
            <a:r>
              <a:rPr lang="en-US" altLang="en-US" sz="1800">
                <a:cs typeface="Arial" charset="0"/>
              </a:rPr>
              <a:t>= </a:t>
            </a:r>
            <a:r>
              <a:rPr lang="en-US" altLang="en-US" sz="1800"/>
              <a:t>sin Θ </a:t>
            </a:r>
          </a:p>
        </p:txBody>
      </p:sp>
      <p:cxnSp>
        <p:nvCxnSpPr>
          <p:cNvPr id="35" name="Straight Connector 34"/>
          <p:cNvCxnSpPr/>
          <p:nvPr/>
        </p:nvCxnSpPr>
        <p:spPr>
          <a:xfrm>
            <a:off x="5410200" y="3810000"/>
            <a:ext cx="569913" cy="3175"/>
          </a:xfrm>
          <a:prstGeom prst="line">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248400" y="3806825"/>
            <a:ext cx="569913" cy="3175"/>
          </a:xfrm>
          <a:prstGeom prst="line">
            <a:avLst/>
          </a:prstGeom>
          <a:ln w="190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p:cNvSpPr txBox="1">
            <a:spLocks noChangeArrowheads="1"/>
          </p:cNvSpPr>
          <p:nvPr/>
        </p:nvSpPr>
        <p:spPr bwMode="auto">
          <a:xfrm>
            <a:off x="5334000" y="3810000"/>
            <a:ext cx="85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cos </a:t>
            </a:r>
            <a:r>
              <a:rPr lang="el-GR" altLang="en-US" sz="1800"/>
              <a:t>Θ</a:t>
            </a:r>
            <a:r>
              <a:rPr lang="en-US" altLang="en-US" sz="1800"/>
              <a:t> </a:t>
            </a:r>
          </a:p>
        </p:txBody>
      </p:sp>
      <p:sp>
        <p:nvSpPr>
          <p:cNvPr id="39" name="TextBox 38"/>
          <p:cNvSpPr txBox="1">
            <a:spLocks noChangeArrowheads="1"/>
          </p:cNvSpPr>
          <p:nvPr/>
        </p:nvSpPr>
        <p:spPr bwMode="auto">
          <a:xfrm>
            <a:off x="6172200" y="3810000"/>
            <a:ext cx="85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cos </a:t>
            </a:r>
            <a:r>
              <a:rPr lang="el-GR" altLang="en-US" sz="1800"/>
              <a:t>Θ</a:t>
            </a:r>
            <a:r>
              <a:rPr lang="en-US" altLang="en-US" sz="1800"/>
              <a:t> </a:t>
            </a:r>
          </a:p>
        </p:txBody>
      </p:sp>
      <p:cxnSp>
        <p:nvCxnSpPr>
          <p:cNvPr id="40" name="Straight Connector 39"/>
          <p:cNvCxnSpPr/>
          <p:nvPr/>
        </p:nvCxnSpPr>
        <p:spPr>
          <a:xfrm flipH="1" flipV="1">
            <a:off x="5583238" y="3516313"/>
            <a:ext cx="292100" cy="71755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2" name="Text Box 22"/>
          <p:cNvSpPr txBox="1">
            <a:spLocks noChangeArrowheads="1"/>
          </p:cNvSpPr>
          <p:nvPr/>
        </p:nvSpPr>
        <p:spPr bwMode="auto">
          <a:xfrm>
            <a:off x="3898900" y="4340225"/>
            <a:ext cx="130016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.4 </a:t>
            </a:r>
            <a:r>
              <a:rPr lang="en-US" altLang="en-US" sz="1800">
                <a:cs typeface="Arial" charset="0"/>
              </a:rPr>
              <a:t>= </a:t>
            </a:r>
            <a:r>
              <a:rPr lang="en-US" altLang="en-US" sz="1800" u="sng"/>
              <a:t>sin Θ</a:t>
            </a:r>
          </a:p>
          <a:p>
            <a:pPr eaLnBrk="1" hangingPunct="1">
              <a:spcBef>
                <a:spcPct val="0"/>
              </a:spcBef>
              <a:buFontTx/>
              <a:buNone/>
            </a:pPr>
            <a:r>
              <a:rPr lang="en-US" altLang="en-US" sz="1800"/>
              <a:t>       cos </a:t>
            </a:r>
            <a:r>
              <a:rPr lang="el-GR" altLang="en-US" sz="1800"/>
              <a:t>Θ</a:t>
            </a:r>
            <a:r>
              <a:rPr lang="en-US" altLang="en-US" sz="1800"/>
              <a:t> </a:t>
            </a:r>
          </a:p>
        </p:txBody>
      </p:sp>
      <p:sp>
        <p:nvSpPr>
          <p:cNvPr id="14" name="TextBox 13"/>
          <p:cNvSpPr txBox="1">
            <a:spLocks noChangeArrowheads="1"/>
          </p:cNvSpPr>
          <p:nvPr/>
        </p:nvSpPr>
        <p:spPr bwMode="auto">
          <a:xfrm>
            <a:off x="3916363" y="4953000"/>
            <a:ext cx="1050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.4 = </a:t>
            </a:r>
            <a:r>
              <a:rPr lang="en-US" altLang="en-US" sz="1800" u="sng"/>
              <a:t>O/H</a:t>
            </a:r>
          </a:p>
          <a:p>
            <a:pPr eaLnBrk="1" hangingPunct="1">
              <a:spcBef>
                <a:spcPct val="0"/>
              </a:spcBef>
              <a:buFontTx/>
              <a:buNone/>
            </a:pPr>
            <a:r>
              <a:rPr lang="en-US" altLang="en-US" sz="1800"/>
              <a:t>       A/H</a:t>
            </a:r>
          </a:p>
        </p:txBody>
      </p:sp>
    </p:spTree>
    <p:extLst>
      <p:ext uri="{BB962C8B-B14F-4D97-AF65-F5344CB8AC3E}">
        <p14:creationId xmlns:p14="http://schemas.microsoft.com/office/powerpoint/2010/main" val="26812650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55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55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55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55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55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55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55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55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5532"/>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552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552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5527"/>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35528"/>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553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35538"/>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5539"/>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35541"/>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35542"/>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9"/>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nodeType="clickEffect">
                                  <p:stCondLst>
                                    <p:cond delay="0"/>
                                  </p:stCondLst>
                                  <p:childTnLst>
                                    <p:set>
                                      <p:cBhvr>
                                        <p:cTn id="84" dur="1" fill="hold">
                                          <p:stCondLst>
                                            <p:cond delay="0"/>
                                          </p:stCondLst>
                                        </p:cTn>
                                        <p:tgtEl>
                                          <p:spTgt spid="37"/>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nodeType="clickEffect">
                                  <p:stCondLst>
                                    <p:cond delay="0"/>
                                  </p:stCondLst>
                                  <p:childTnLst>
                                    <p:set>
                                      <p:cBhvr>
                                        <p:cTn id="94" dur="1" fill="hold">
                                          <p:stCondLst>
                                            <p:cond delay="0"/>
                                          </p:stCondLst>
                                        </p:cTn>
                                        <p:tgtEl>
                                          <p:spTgt spid="40"/>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2"/>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4" grpId="0"/>
      <p:bldP spid="235525" grpId="0"/>
      <p:bldP spid="235526" grpId="0"/>
      <p:bldP spid="235527" grpId="0"/>
      <p:bldP spid="235528" grpId="0"/>
      <p:bldP spid="235529" grpId="0" animBg="1"/>
      <p:bldP spid="235530" grpId="0"/>
      <p:bldP spid="235531" grpId="0" animBg="1"/>
      <p:bldP spid="235532" grpId="0"/>
      <p:bldP spid="235533" grpId="0" animBg="1"/>
      <p:bldP spid="235534" grpId="0" animBg="1"/>
      <p:bldP spid="235535" grpId="0"/>
      <p:bldP spid="235536" grpId="0"/>
      <p:bldP spid="235537" grpId="0"/>
      <p:bldP spid="235538" grpId="0"/>
      <p:bldP spid="235539" grpId="0"/>
      <p:bldP spid="235540" grpId="0"/>
      <p:bldP spid="235541" grpId="0"/>
      <p:bldP spid="235542" grpId="0"/>
      <p:bldP spid="7" grpId="0"/>
      <p:bldP spid="28" grpId="0"/>
      <p:bldP spid="34" grpId="0"/>
      <p:bldP spid="13" grpId="0"/>
      <p:bldP spid="39" grpId="0"/>
      <p:bldP spid="42" grpId="0"/>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4"/>
          <p:cNvSpPr txBox="1">
            <a:spLocks noChangeArrowheads="1"/>
          </p:cNvSpPr>
          <p:nvPr/>
        </p:nvSpPr>
        <p:spPr bwMode="auto">
          <a:xfrm>
            <a:off x="381000" y="319088"/>
            <a:ext cx="1066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FBD-M1</a:t>
            </a:r>
          </a:p>
        </p:txBody>
      </p:sp>
      <p:grpSp>
        <p:nvGrpSpPr>
          <p:cNvPr id="97283" name="Group 5"/>
          <p:cNvGrpSpPr>
            <a:grpSpLocks noChangeAspect="1"/>
          </p:cNvGrpSpPr>
          <p:nvPr/>
        </p:nvGrpSpPr>
        <p:grpSpPr bwMode="auto">
          <a:xfrm>
            <a:off x="1752600" y="685800"/>
            <a:ext cx="5486400" cy="1714500"/>
            <a:chOff x="2527" y="3142"/>
            <a:chExt cx="7200" cy="2314"/>
          </a:xfrm>
        </p:grpSpPr>
        <p:sp>
          <p:nvSpPr>
            <p:cNvPr id="97332" name="AutoShape 6"/>
            <p:cNvSpPr>
              <a:spLocks noChangeAspect="1" noChangeArrowheads="1"/>
            </p:cNvSpPr>
            <p:nvPr/>
          </p:nvSpPr>
          <p:spPr bwMode="auto">
            <a:xfrm>
              <a:off x="2527" y="3142"/>
              <a:ext cx="7200" cy="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97333" name="Rectangle 7"/>
            <p:cNvSpPr>
              <a:spLocks noChangeArrowheads="1"/>
            </p:cNvSpPr>
            <p:nvPr/>
          </p:nvSpPr>
          <p:spPr bwMode="auto">
            <a:xfrm rot="-1708253">
              <a:off x="4927" y="4068"/>
              <a:ext cx="1200" cy="463"/>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97334" name="Text Box 8"/>
            <p:cNvSpPr txBox="1">
              <a:spLocks noChangeArrowheads="1"/>
            </p:cNvSpPr>
            <p:nvPr/>
          </p:nvSpPr>
          <p:spPr bwMode="auto">
            <a:xfrm>
              <a:off x="4777" y="4839"/>
              <a:ext cx="600" cy="3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20° </a:t>
              </a:r>
              <a:endParaRPr lang="en-US" altLang="en-US" sz="1800"/>
            </a:p>
          </p:txBody>
        </p:sp>
        <p:sp>
          <p:nvSpPr>
            <p:cNvPr id="97335" name="Line 9"/>
            <p:cNvSpPr>
              <a:spLocks noChangeShapeType="1"/>
            </p:cNvSpPr>
            <p:nvPr/>
          </p:nvSpPr>
          <p:spPr bwMode="auto">
            <a:xfrm>
              <a:off x="3577" y="5147"/>
              <a:ext cx="255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7336" name="Line 10"/>
            <p:cNvSpPr>
              <a:spLocks noChangeShapeType="1"/>
            </p:cNvSpPr>
            <p:nvPr/>
          </p:nvSpPr>
          <p:spPr bwMode="auto">
            <a:xfrm flipV="1">
              <a:off x="4477" y="3605"/>
              <a:ext cx="2700" cy="1543"/>
            </a:xfrm>
            <a:prstGeom prst="line">
              <a:avLst/>
            </a:prstGeom>
            <a:noFill/>
            <a:ln w="349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05835" name="Line 11"/>
          <p:cNvSpPr>
            <a:spLocks noChangeShapeType="1"/>
          </p:cNvSpPr>
          <p:nvPr/>
        </p:nvSpPr>
        <p:spPr bwMode="auto">
          <a:xfrm>
            <a:off x="4038600" y="17526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36" name="Line 12"/>
          <p:cNvSpPr>
            <a:spLocks noChangeShapeType="1"/>
          </p:cNvSpPr>
          <p:nvPr/>
        </p:nvSpPr>
        <p:spPr bwMode="auto">
          <a:xfrm flipH="1" flipV="1">
            <a:off x="3505200" y="5334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37" name="Line 13"/>
          <p:cNvSpPr>
            <a:spLocks noChangeShapeType="1"/>
          </p:cNvSpPr>
          <p:nvPr/>
        </p:nvSpPr>
        <p:spPr bwMode="auto">
          <a:xfrm flipV="1">
            <a:off x="4419600" y="914400"/>
            <a:ext cx="685800" cy="381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38" name="Text Box 14"/>
          <p:cNvSpPr txBox="1">
            <a:spLocks noChangeArrowheads="1"/>
          </p:cNvSpPr>
          <p:nvPr/>
        </p:nvSpPr>
        <p:spPr bwMode="auto">
          <a:xfrm>
            <a:off x="4114800" y="25908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05839" name="Text Box 15"/>
          <p:cNvSpPr txBox="1">
            <a:spLocks noChangeArrowheads="1"/>
          </p:cNvSpPr>
          <p:nvPr/>
        </p:nvSpPr>
        <p:spPr bwMode="auto">
          <a:xfrm>
            <a:off x="3276600" y="6858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05840" name="Text Box 16"/>
          <p:cNvSpPr txBox="1">
            <a:spLocks noChangeArrowheads="1"/>
          </p:cNvSpPr>
          <p:nvPr/>
        </p:nvSpPr>
        <p:spPr bwMode="auto">
          <a:xfrm>
            <a:off x="4419600" y="685800"/>
            <a:ext cx="3667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f</a:t>
            </a:r>
          </a:p>
        </p:txBody>
      </p:sp>
      <p:sp>
        <p:nvSpPr>
          <p:cNvPr id="205841" name="Line 17"/>
          <p:cNvSpPr>
            <a:spLocks noChangeShapeType="1"/>
          </p:cNvSpPr>
          <p:nvPr/>
        </p:nvSpPr>
        <p:spPr bwMode="auto">
          <a:xfrm flipH="1" flipV="1">
            <a:off x="762000" y="28194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42" name="Text Box 18"/>
          <p:cNvSpPr txBox="1">
            <a:spLocks noChangeArrowheads="1"/>
          </p:cNvSpPr>
          <p:nvPr/>
        </p:nvSpPr>
        <p:spPr bwMode="auto">
          <a:xfrm>
            <a:off x="914400" y="26670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205843" name="Line 19"/>
          <p:cNvSpPr>
            <a:spLocks noChangeShapeType="1"/>
          </p:cNvSpPr>
          <p:nvPr/>
        </p:nvSpPr>
        <p:spPr bwMode="auto">
          <a:xfrm>
            <a:off x="1219200" y="3657600"/>
            <a:ext cx="0" cy="9906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44" name="Text Box 20"/>
          <p:cNvSpPr txBox="1">
            <a:spLocks noChangeArrowheads="1"/>
          </p:cNvSpPr>
          <p:nvPr/>
        </p:nvSpPr>
        <p:spPr bwMode="auto">
          <a:xfrm>
            <a:off x="838200" y="42672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05845" name="Line 21"/>
          <p:cNvSpPr>
            <a:spLocks noChangeShapeType="1"/>
          </p:cNvSpPr>
          <p:nvPr/>
        </p:nvSpPr>
        <p:spPr bwMode="auto">
          <a:xfrm flipV="1">
            <a:off x="1219200" y="33528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46" name="Text Box 22"/>
          <p:cNvSpPr txBox="1">
            <a:spLocks noChangeArrowheads="1"/>
          </p:cNvSpPr>
          <p:nvPr/>
        </p:nvSpPr>
        <p:spPr bwMode="auto">
          <a:xfrm>
            <a:off x="1371600" y="2971800"/>
            <a:ext cx="3667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f</a:t>
            </a:r>
          </a:p>
        </p:txBody>
      </p:sp>
      <p:sp>
        <p:nvSpPr>
          <p:cNvPr id="205847" name="Line 23"/>
          <p:cNvSpPr>
            <a:spLocks noChangeShapeType="1"/>
          </p:cNvSpPr>
          <p:nvPr/>
        </p:nvSpPr>
        <p:spPr bwMode="auto">
          <a:xfrm>
            <a:off x="3505200" y="3429000"/>
            <a:ext cx="0" cy="16764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48" name="Text Box 24"/>
          <p:cNvSpPr txBox="1">
            <a:spLocks noChangeArrowheads="1"/>
          </p:cNvSpPr>
          <p:nvPr/>
        </p:nvSpPr>
        <p:spPr bwMode="auto">
          <a:xfrm>
            <a:off x="3124200" y="4114800"/>
            <a:ext cx="349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w</a:t>
            </a:r>
            <a:endParaRPr lang="en-US" altLang="en-US" sz="1800" baseline="-25000">
              <a:solidFill>
                <a:srgbClr val="FF0000"/>
              </a:solidFill>
            </a:endParaRPr>
          </a:p>
        </p:txBody>
      </p:sp>
      <p:sp>
        <p:nvSpPr>
          <p:cNvPr id="205849" name="Line 25"/>
          <p:cNvSpPr>
            <a:spLocks noChangeShapeType="1"/>
          </p:cNvSpPr>
          <p:nvPr/>
        </p:nvSpPr>
        <p:spPr bwMode="auto">
          <a:xfrm>
            <a:off x="3505200" y="3429000"/>
            <a:ext cx="762000" cy="1371600"/>
          </a:xfrm>
          <a:prstGeom prst="line">
            <a:avLst/>
          </a:prstGeom>
          <a:noFill/>
          <a:ln w="38100">
            <a:solidFill>
              <a:srgbClr val="3366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50" name="Text Box 26"/>
          <p:cNvSpPr txBox="1">
            <a:spLocks noChangeArrowheads="1"/>
          </p:cNvSpPr>
          <p:nvPr/>
        </p:nvSpPr>
        <p:spPr bwMode="auto">
          <a:xfrm>
            <a:off x="3886200" y="38862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205851" name="Text Box 27"/>
          <p:cNvSpPr txBox="1">
            <a:spLocks noChangeArrowheads="1"/>
          </p:cNvSpPr>
          <p:nvPr/>
        </p:nvSpPr>
        <p:spPr bwMode="auto">
          <a:xfrm>
            <a:off x="3810000" y="49530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
        <p:nvSpPr>
          <p:cNvPr id="205852" name="Line 28"/>
          <p:cNvSpPr>
            <a:spLocks noChangeShapeType="1"/>
          </p:cNvSpPr>
          <p:nvPr/>
        </p:nvSpPr>
        <p:spPr bwMode="auto">
          <a:xfrm flipH="1">
            <a:off x="3429000" y="4724400"/>
            <a:ext cx="838200" cy="4572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53" name="Text Box 29"/>
          <p:cNvSpPr txBox="1">
            <a:spLocks noChangeArrowheads="1"/>
          </p:cNvSpPr>
          <p:nvPr/>
        </p:nvSpPr>
        <p:spPr bwMode="auto">
          <a:xfrm>
            <a:off x="2667000" y="4038600"/>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(H)</a:t>
            </a:r>
          </a:p>
        </p:txBody>
      </p:sp>
      <p:sp>
        <p:nvSpPr>
          <p:cNvPr id="205854" name="Text Box 30"/>
          <p:cNvSpPr txBox="1">
            <a:spLocks noChangeArrowheads="1"/>
          </p:cNvSpPr>
          <p:nvPr/>
        </p:nvSpPr>
        <p:spPr bwMode="auto">
          <a:xfrm>
            <a:off x="4191000" y="3657600"/>
            <a:ext cx="488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(A)</a:t>
            </a:r>
          </a:p>
        </p:txBody>
      </p:sp>
      <p:sp>
        <p:nvSpPr>
          <p:cNvPr id="205855" name="Text Box 31"/>
          <p:cNvSpPr txBox="1">
            <a:spLocks noChangeArrowheads="1"/>
          </p:cNvSpPr>
          <p:nvPr/>
        </p:nvSpPr>
        <p:spPr bwMode="auto">
          <a:xfrm>
            <a:off x="4038600" y="5257800"/>
            <a:ext cx="514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(O)</a:t>
            </a:r>
          </a:p>
        </p:txBody>
      </p:sp>
      <p:sp>
        <p:nvSpPr>
          <p:cNvPr id="205856" name="Line 32"/>
          <p:cNvSpPr>
            <a:spLocks noChangeShapeType="1"/>
          </p:cNvSpPr>
          <p:nvPr/>
        </p:nvSpPr>
        <p:spPr bwMode="auto">
          <a:xfrm flipH="1">
            <a:off x="3810000" y="4495800"/>
            <a:ext cx="3048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57" name="Line 33"/>
          <p:cNvSpPr>
            <a:spLocks noChangeShapeType="1"/>
          </p:cNvSpPr>
          <p:nvPr/>
        </p:nvSpPr>
        <p:spPr bwMode="auto">
          <a:xfrm>
            <a:off x="3810000" y="4648200"/>
            <a:ext cx="15240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5858" name="Text Box 34"/>
          <p:cNvSpPr txBox="1">
            <a:spLocks noChangeArrowheads="1"/>
          </p:cNvSpPr>
          <p:nvPr/>
        </p:nvSpPr>
        <p:spPr bwMode="auto">
          <a:xfrm>
            <a:off x="2362200" y="3048000"/>
            <a:ext cx="1631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009900"/>
                </a:solidFill>
              </a:rPr>
              <a:t>SOHCAHTOA</a:t>
            </a:r>
          </a:p>
        </p:txBody>
      </p:sp>
      <p:sp>
        <p:nvSpPr>
          <p:cNvPr id="205859" name="Text Box 35"/>
          <p:cNvSpPr txBox="1">
            <a:spLocks noChangeArrowheads="1"/>
          </p:cNvSpPr>
          <p:nvPr/>
        </p:nvSpPr>
        <p:spPr bwMode="auto">
          <a:xfrm>
            <a:off x="5029200" y="32004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a:t>
            </a:r>
          </a:p>
        </p:txBody>
      </p:sp>
      <p:sp>
        <p:nvSpPr>
          <p:cNvPr id="205860" name="Text Box 36"/>
          <p:cNvSpPr txBox="1">
            <a:spLocks noChangeArrowheads="1"/>
          </p:cNvSpPr>
          <p:nvPr/>
        </p:nvSpPr>
        <p:spPr bwMode="auto">
          <a:xfrm>
            <a:off x="5029200" y="3657600"/>
            <a:ext cx="1174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sin </a:t>
            </a:r>
            <a:r>
              <a:rPr lang="en-US" altLang="en-US" sz="1800">
                <a:cs typeface="Arial" charset="0"/>
              </a:rPr>
              <a:t>Θ = </a:t>
            </a:r>
            <a:r>
              <a:rPr lang="en-US" altLang="en-US" sz="1800" u="sng">
                <a:cs typeface="Arial" charset="0"/>
              </a:rPr>
              <a:t>O</a:t>
            </a:r>
            <a:endParaRPr lang="en-US" altLang="en-US" sz="1800">
              <a:cs typeface="Arial" charset="0"/>
            </a:endParaRPr>
          </a:p>
          <a:p>
            <a:pPr eaLnBrk="1" hangingPunct="1">
              <a:spcBef>
                <a:spcPct val="0"/>
              </a:spcBef>
              <a:buFontTx/>
              <a:buNone/>
            </a:pPr>
            <a:r>
              <a:rPr lang="en-US" altLang="en-US" sz="1800">
                <a:cs typeface="Arial" charset="0"/>
              </a:rPr>
              <a:t>             H</a:t>
            </a:r>
            <a:endParaRPr lang="en-US" altLang="en-US" sz="1800" u="sng"/>
          </a:p>
        </p:txBody>
      </p:sp>
      <p:sp>
        <p:nvSpPr>
          <p:cNvPr id="205861" name="Text Box 37"/>
          <p:cNvSpPr txBox="1">
            <a:spLocks noChangeArrowheads="1"/>
          </p:cNvSpPr>
          <p:nvPr/>
        </p:nvSpPr>
        <p:spPr bwMode="auto">
          <a:xfrm>
            <a:off x="5029200" y="4343400"/>
            <a:ext cx="1219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sin </a:t>
            </a:r>
            <a:r>
              <a:rPr lang="en-US" altLang="en-US" sz="1800">
                <a:cs typeface="Arial" charset="0"/>
              </a:rPr>
              <a:t>Θ = </a:t>
            </a:r>
            <a:r>
              <a:rPr lang="en-US" altLang="en-US" sz="1800" u="sng">
                <a:cs typeface="Arial" charset="0"/>
              </a:rPr>
              <a:t>w</a:t>
            </a:r>
            <a:r>
              <a:rPr lang="en-US" altLang="en-US" sz="1800" u="sng" baseline="-25000">
                <a:cs typeface="Arial" charset="0"/>
              </a:rPr>
              <a:t>x</a:t>
            </a:r>
          </a:p>
          <a:p>
            <a:pPr eaLnBrk="1" hangingPunct="1">
              <a:spcBef>
                <a:spcPct val="0"/>
              </a:spcBef>
              <a:buFontTx/>
              <a:buNone/>
            </a:pPr>
            <a:r>
              <a:rPr lang="en-US" altLang="en-US" sz="1800">
                <a:cs typeface="Arial" charset="0"/>
              </a:rPr>
              <a:t>             w</a:t>
            </a:r>
            <a:endParaRPr lang="en-US" altLang="en-US" sz="1800" u="sng"/>
          </a:p>
        </p:txBody>
      </p:sp>
      <p:sp>
        <p:nvSpPr>
          <p:cNvPr id="205862" name="Text Box 38"/>
          <p:cNvSpPr txBox="1">
            <a:spLocks noChangeArrowheads="1"/>
          </p:cNvSpPr>
          <p:nvPr/>
        </p:nvSpPr>
        <p:spPr bwMode="auto">
          <a:xfrm>
            <a:off x="5029200" y="4953000"/>
            <a:ext cx="15113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w sin </a:t>
            </a:r>
            <a:r>
              <a:rPr lang="en-US" altLang="en-US" sz="1800">
                <a:cs typeface="Arial" charset="0"/>
              </a:rPr>
              <a:t>Θ</a:t>
            </a:r>
            <a:r>
              <a:rPr lang="en-US" altLang="en-US" sz="1800"/>
              <a:t> </a:t>
            </a:r>
          </a:p>
        </p:txBody>
      </p:sp>
      <p:sp>
        <p:nvSpPr>
          <p:cNvPr id="205863" name="Text Box 39"/>
          <p:cNvSpPr txBox="1">
            <a:spLocks noChangeArrowheads="1"/>
          </p:cNvSpPr>
          <p:nvPr/>
        </p:nvSpPr>
        <p:spPr bwMode="auto">
          <a:xfrm>
            <a:off x="5029200" y="5334000"/>
            <a:ext cx="22510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1000 N sin </a:t>
            </a:r>
            <a:r>
              <a:rPr lang="en-US" altLang="en-US" sz="1800">
                <a:cs typeface="Arial" charset="0"/>
              </a:rPr>
              <a:t>20°</a:t>
            </a:r>
            <a:r>
              <a:rPr lang="en-US" altLang="en-US" sz="1800"/>
              <a:t> </a:t>
            </a:r>
          </a:p>
        </p:txBody>
      </p:sp>
      <p:sp>
        <p:nvSpPr>
          <p:cNvPr id="205864" name="Text Box 40"/>
          <p:cNvSpPr txBox="1">
            <a:spLocks noChangeArrowheads="1"/>
          </p:cNvSpPr>
          <p:nvPr/>
        </p:nvSpPr>
        <p:spPr bwMode="auto">
          <a:xfrm>
            <a:off x="5029200" y="57150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r>
              <a:rPr lang="en-US" altLang="en-US" sz="1800"/>
              <a:t> = 342 N</a:t>
            </a:r>
          </a:p>
        </p:txBody>
      </p:sp>
      <p:sp>
        <p:nvSpPr>
          <p:cNvPr id="205865" name="Text Box 41"/>
          <p:cNvSpPr txBox="1">
            <a:spLocks noChangeArrowheads="1"/>
          </p:cNvSpPr>
          <p:nvPr/>
        </p:nvSpPr>
        <p:spPr bwMode="auto">
          <a:xfrm>
            <a:off x="6524625" y="3124200"/>
            <a:ext cx="812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a:t>
            </a:r>
          </a:p>
        </p:txBody>
      </p:sp>
      <p:sp>
        <p:nvSpPr>
          <p:cNvPr id="205866" name="Text Box 42"/>
          <p:cNvSpPr txBox="1">
            <a:spLocks noChangeArrowheads="1"/>
          </p:cNvSpPr>
          <p:nvPr/>
        </p:nvSpPr>
        <p:spPr bwMode="auto">
          <a:xfrm>
            <a:off x="6524625" y="3505200"/>
            <a:ext cx="157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w cos </a:t>
            </a:r>
            <a:r>
              <a:rPr lang="en-US" altLang="en-US" sz="1800">
                <a:cs typeface="Arial" charset="0"/>
              </a:rPr>
              <a:t>Θ</a:t>
            </a:r>
            <a:r>
              <a:rPr lang="en-US" altLang="en-US" sz="1800"/>
              <a:t> </a:t>
            </a:r>
          </a:p>
        </p:txBody>
      </p:sp>
      <p:sp>
        <p:nvSpPr>
          <p:cNvPr id="205867" name="Text Box 43"/>
          <p:cNvSpPr txBox="1">
            <a:spLocks noChangeArrowheads="1"/>
          </p:cNvSpPr>
          <p:nvPr/>
        </p:nvSpPr>
        <p:spPr bwMode="auto">
          <a:xfrm>
            <a:off x="6524625" y="3886200"/>
            <a:ext cx="2314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1000 N cos </a:t>
            </a:r>
            <a:r>
              <a:rPr lang="en-US" altLang="en-US" sz="1800">
                <a:cs typeface="Arial" charset="0"/>
              </a:rPr>
              <a:t>20°</a:t>
            </a:r>
            <a:r>
              <a:rPr lang="en-US" altLang="en-US" sz="1800"/>
              <a:t> </a:t>
            </a:r>
          </a:p>
        </p:txBody>
      </p:sp>
      <p:sp>
        <p:nvSpPr>
          <p:cNvPr id="205868" name="Text Box 44"/>
          <p:cNvSpPr txBox="1">
            <a:spLocks noChangeArrowheads="1"/>
          </p:cNvSpPr>
          <p:nvPr/>
        </p:nvSpPr>
        <p:spPr bwMode="auto">
          <a:xfrm>
            <a:off x="6524625" y="4267200"/>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r>
              <a:rPr lang="en-US" altLang="en-US" sz="1800"/>
              <a:t> = 940 N</a:t>
            </a:r>
          </a:p>
        </p:txBody>
      </p:sp>
      <p:graphicFrame>
        <p:nvGraphicFramePr>
          <p:cNvPr id="205968" name="Group 144"/>
          <p:cNvGraphicFramePr>
            <a:graphicFrameLocks noGrp="1"/>
          </p:cNvGraphicFramePr>
          <p:nvPr/>
        </p:nvGraphicFramePr>
        <p:xfrm>
          <a:off x="6705600" y="228600"/>
          <a:ext cx="1447800" cy="1006476"/>
        </p:xfrm>
        <a:graphic>
          <a:graphicData uri="http://schemas.openxmlformats.org/drawingml/2006/table">
            <a:tbl>
              <a:tblPr/>
              <a:tblGrid>
                <a:gridCol w="723900">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tblGrid>
              <a:tr h="3354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marT="45749" marB="4574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NA</a:t>
                      </a:r>
                    </a:p>
                  </a:txBody>
                  <a:tcPr marT="45749" marB="4574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4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f</a:t>
                      </a:r>
                    </a:p>
                  </a:txBody>
                  <a:tcPr marT="45749" marB="4574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NA</a:t>
                      </a:r>
                    </a:p>
                  </a:txBody>
                  <a:tcPr marT="45749" marB="4574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492">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a</a:t>
                      </a:r>
                    </a:p>
                  </a:txBody>
                  <a:tcPr marT="45749" marB="4574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marT="45749" marB="4574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762556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8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5838"/>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58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583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58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584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205837"/>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2058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58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58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58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584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584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584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585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585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584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58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585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0585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0585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0585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585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0584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0585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05854"/>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05859"/>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05860"/>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05861"/>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05862"/>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205863"/>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05864"/>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nodeType="withGroup">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205865"/>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205866"/>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05867"/>
                                        </p:tgtEl>
                                        <p:attrNameLst>
                                          <p:attrName>style.visibility</p:attrName>
                                        </p:attrNameLst>
                                      </p:cBhvr>
                                      <p:to>
                                        <p:strVal val="visible"/>
                                      </p:to>
                                    </p:se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205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35" grpId="0" animBg="1"/>
      <p:bldP spid="205836" grpId="0" animBg="1"/>
      <p:bldP spid="205837" grpId="0" animBg="1"/>
      <p:bldP spid="205837" grpId="1" animBg="1"/>
      <p:bldP spid="205838" grpId="0"/>
      <p:bldP spid="205839" grpId="0"/>
      <p:bldP spid="205840" grpId="0"/>
      <p:bldP spid="205840" grpId="1"/>
      <p:bldP spid="205841" grpId="0" animBg="1"/>
      <p:bldP spid="205842" grpId="0"/>
      <p:bldP spid="205843" grpId="0" animBg="1"/>
      <p:bldP spid="205844" grpId="0"/>
      <p:bldP spid="205845" grpId="0" animBg="1"/>
      <p:bldP spid="205846" grpId="0"/>
      <p:bldP spid="205847" grpId="0" animBg="1"/>
      <p:bldP spid="205848" grpId="0"/>
      <p:bldP spid="205849" grpId="0" animBg="1"/>
      <p:bldP spid="205850" grpId="0"/>
      <p:bldP spid="205851" grpId="0"/>
      <p:bldP spid="205852" grpId="0" animBg="1"/>
      <p:bldP spid="205853" grpId="0"/>
      <p:bldP spid="205854" grpId="0"/>
      <p:bldP spid="205855" grpId="0"/>
      <p:bldP spid="205856" grpId="0" animBg="1"/>
      <p:bldP spid="205857" grpId="0" animBg="1"/>
      <p:bldP spid="205858" grpId="0"/>
      <p:bldP spid="205859" grpId="0"/>
      <p:bldP spid="205860" grpId="0"/>
      <p:bldP spid="205861" grpId="0"/>
      <p:bldP spid="205862" grpId="0"/>
      <p:bldP spid="205863" grpId="0"/>
      <p:bldP spid="205864" grpId="0"/>
      <p:bldP spid="205865" grpId="0"/>
      <p:bldP spid="205866" grpId="0"/>
      <p:bldP spid="205867" grpId="0"/>
      <p:bldP spid="20586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8" name="Text Box 4"/>
          <p:cNvSpPr txBox="1">
            <a:spLocks noChangeArrowheads="1"/>
          </p:cNvSpPr>
          <p:nvPr/>
        </p:nvSpPr>
        <p:spPr bwMode="auto">
          <a:xfrm>
            <a:off x="1143000" y="2895600"/>
            <a:ext cx="16287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a:t>
            </a:r>
            <a:r>
              <a:rPr lang="en-US" altLang="en-US" sz="1800">
                <a:cs typeface="Arial" charset="0"/>
              </a:rPr>
              <a:t> = ?</a:t>
            </a:r>
            <a:endParaRPr lang="en-US" altLang="en-US" sz="1800"/>
          </a:p>
        </p:txBody>
      </p:sp>
      <p:sp>
        <p:nvSpPr>
          <p:cNvPr id="236549" name="Text Box 5"/>
          <p:cNvSpPr txBox="1">
            <a:spLocks noChangeArrowheads="1"/>
          </p:cNvSpPr>
          <p:nvPr/>
        </p:nvSpPr>
        <p:spPr bwMode="auto">
          <a:xfrm>
            <a:off x="1158875" y="3316288"/>
            <a:ext cx="9286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 0</a:t>
            </a:r>
          </a:p>
        </p:txBody>
      </p:sp>
      <p:sp>
        <p:nvSpPr>
          <p:cNvPr id="236550" name="Text Box 6"/>
          <p:cNvSpPr txBox="1">
            <a:spLocks noChangeArrowheads="1"/>
          </p:cNvSpPr>
          <p:nvPr/>
        </p:nvSpPr>
        <p:spPr bwMode="auto">
          <a:xfrm>
            <a:off x="1158875" y="3697288"/>
            <a:ext cx="14112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y</a:t>
            </a:r>
            <a:r>
              <a:rPr lang="en-US" altLang="en-US" sz="1800">
                <a:cs typeface="Arial" charset="0"/>
              </a:rPr>
              <a:t>=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36551" name="Text Box 7"/>
          <p:cNvSpPr txBox="1">
            <a:spLocks noChangeArrowheads="1"/>
          </p:cNvSpPr>
          <p:nvPr/>
        </p:nvSpPr>
        <p:spPr bwMode="auto">
          <a:xfrm>
            <a:off x="1158875" y="4154488"/>
            <a:ext cx="1244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0 = 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36552" name="Text Box 8"/>
          <p:cNvSpPr txBox="1">
            <a:spLocks noChangeArrowheads="1"/>
          </p:cNvSpPr>
          <p:nvPr/>
        </p:nvSpPr>
        <p:spPr bwMode="auto">
          <a:xfrm>
            <a:off x="1158875" y="4535488"/>
            <a:ext cx="914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w</a:t>
            </a:r>
            <a:r>
              <a:rPr lang="en-US" altLang="en-US" sz="1800" baseline="-25000">
                <a:cs typeface="Arial" charset="0"/>
              </a:rPr>
              <a:t>y</a:t>
            </a:r>
          </a:p>
        </p:txBody>
      </p:sp>
      <p:sp>
        <p:nvSpPr>
          <p:cNvPr id="236553" name="Text Box 9"/>
          <p:cNvSpPr txBox="1">
            <a:spLocks noChangeArrowheads="1"/>
          </p:cNvSpPr>
          <p:nvPr/>
        </p:nvSpPr>
        <p:spPr bwMode="auto">
          <a:xfrm>
            <a:off x="1158875" y="4992688"/>
            <a:ext cx="12827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N </a:t>
            </a:r>
            <a:r>
              <a:rPr lang="en-US" altLang="en-US" sz="1800">
                <a:cs typeface="Arial" charset="0"/>
              </a:rPr>
              <a:t>= 940 N</a:t>
            </a:r>
            <a:endParaRPr lang="en-US" altLang="en-US" sz="1800" baseline="-25000">
              <a:cs typeface="Arial" charset="0"/>
            </a:endParaRPr>
          </a:p>
        </p:txBody>
      </p:sp>
      <p:sp>
        <p:nvSpPr>
          <p:cNvPr id="236554" name="Text Box 10"/>
          <p:cNvSpPr txBox="1">
            <a:spLocks noChangeArrowheads="1"/>
          </p:cNvSpPr>
          <p:nvPr/>
        </p:nvSpPr>
        <p:spPr bwMode="auto">
          <a:xfrm>
            <a:off x="6477000" y="3276600"/>
            <a:ext cx="9667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f </a:t>
            </a:r>
            <a:r>
              <a:rPr lang="en-US" altLang="en-US" sz="1800"/>
              <a:t>=</a:t>
            </a:r>
            <a:r>
              <a:rPr lang="en-US" altLang="en-US" sz="1800" baseline="-25000"/>
              <a:t> </a:t>
            </a:r>
            <a:r>
              <a:rPr lang="en-US" altLang="en-US" sz="1800">
                <a:cs typeface="Arial" charset="0"/>
              </a:rPr>
              <a:t>µF</a:t>
            </a:r>
            <a:r>
              <a:rPr lang="en-US" altLang="en-US" sz="1800" baseline="-25000">
                <a:cs typeface="Arial" charset="0"/>
              </a:rPr>
              <a:t>N</a:t>
            </a:r>
          </a:p>
        </p:txBody>
      </p:sp>
      <p:sp>
        <p:nvSpPr>
          <p:cNvPr id="98313" name="Line 11"/>
          <p:cNvSpPr>
            <a:spLocks noChangeShapeType="1"/>
          </p:cNvSpPr>
          <p:nvPr/>
        </p:nvSpPr>
        <p:spPr bwMode="auto">
          <a:xfrm flipH="1" flipV="1">
            <a:off x="3886200" y="685800"/>
            <a:ext cx="45720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8314" name="Text Box 12"/>
          <p:cNvSpPr txBox="1">
            <a:spLocks noChangeArrowheads="1"/>
          </p:cNvSpPr>
          <p:nvPr/>
        </p:nvSpPr>
        <p:spPr bwMode="auto">
          <a:xfrm>
            <a:off x="4038600" y="533400"/>
            <a:ext cx="4333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N</a:t>
            </a:r>
          </a:p>
        </p:txBody>
      </p:sp>
      <p:sp>
        <p:nvSpPr>
          <p:cNvPr id="98315" name="Line 13"/>
          <p:cNvSpPr>
            <a:spLocks noChangeShapeType="1"/>
          </p:cNvSpPr>
          <p:nvPr/>
        </p:nvSpPr>
        <p:spPr bwMode="auto">
          <a:xfrm flipV="1">
            <a:off x="4343400" y="1219200"/>
            <a:ext cx="533400" cy="304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8316" name="Text Box 14"/>
          <p:cNvSpPr txBox="1">
            <a:spLocks noChangeArrowheads="1"/>
          </p:cNvSpPr>
          <p:nvPr/>
        </p:nvSpPr>
        <p:spPr bwMode="auto">
          <a:xfrm>
            <a:off x="4495800" y="838200"/>
            <a:ext cx="3667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F</a:t>
            </a:r>
            <a:r>
              <a:rPr lang="en-US" altLang="en-US" sz="1800" baseline="-25000">
                <a:solidFill>
                  <a:srgbClr val="FF0000"/>
                </a:solidFill>
              </a:rPr>
              <a:t>f</a:t>
            </a:r>
          </a:p>
        </p:txBody>
      </p:sp>
      <p:sp>
        <p:nvSpPr>
          <p:cNvPr id="98317" name="Line 15"/>
          <p:cNvSpPr>
            <a:spLocks noChangeShapeType="1"/>
          </p:cNvSpPr>
          <p:nvPr/>
        </p:nvSpPr>
        <p:spPr bwMode="auto">
          <a:xfrm>
            <a:off x="4343400" y="1524000"/>
            <a:ext cx="457200" cy="838200"/>
          </a:xfrm>
          <a:prstGeom prst="line">
            <a:avLst/>
          </a:prstGeom>
          <a:noFill/>
          <a:ln w="9525">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8318" name="Line 16"/>
          <p:cNvSpPr>
            <a:spLocks noChangeShapeType="1"/>
          </p:cNvSpPr>
          <p:nvPr/>
        </p:nvSpPr>
        <p:spPr bwMode="auto">
          <a:xfrm flipH="1">
            <a:off x="3810000" y="1524000"/>
            <a:ext cx="533400" cy="304800"/>
          </a:xfrm>
          <a:prstGeom prst="line">
            <a:avLst/>
          </a:prstGeom>
          <a:noFill/>
          <a:ln w="9525">
            <a:solidFill>
              <a:schemeClr val="tx1"/>
            </a:solidFill>
            <a:prstDash val="lg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8319" name="Text Box 17"/>
          <p:cNvSpPr txBox="1">
            <a:spLocks noChangeArrowheads="1"/>
          </p:cNvSpPr>
          <p:nvPr/>
        </p:nvSpPr>
        <p:spPr bwMode="auto">
          <a:xfrm>
            <a:off x="4572000" y="17526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y</a:t>
            </a:r>
          </a:p>
        </p:txBody>
      </p:sp>
      <p:sp>
        <p:nvSpPr>
          <p:cNvPr id="98320" name="Text Box 18"/>
          <p:cNvSpPr txBox="1">
            <a:spLocks noChangeArrowheads="1"/>
          </p:cNvSpPr>
          <p:nvPr/>
        </p:nvSpPr>
        <p:spPr bwMode="auto">
          <a:xfrm>
            <a:off x="3657600" y="1371600"/>
            <a:ext cx="425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a:t>
            </a:r>
            <a:r>
              <a:rPr lang="en-US" altLang="en-US" sz="1800" baseline="-25000"/>
              <a:t>x</a:t>
            </a:r>
          </a:p>
        </p:txBody>
      </p:sp>
      <p:sp>
        <p:nvSpPr>
          <p:cNvPr id="236563" name="Text Box 19"/>
          <p:cNvSpPr txBox="1">
            <a:spLocks noChangeArrowheads="1"/>
          </p:cNvSpPr>
          <p:nvPr/>
        </p:nvSpPr>
        <p:spPr bwMode="auto">
          <a:xfrm>
            <a:off x="3505200" y="2895600"/>
            <a:ext cx="1562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F</a:t>
            </a:r>
            <a:r>
              <a:rPr lang="en-US" altLang="en-US" sz="1800" baseline="-25000">
                <a:cs typeface="Arial" charset="0"/>
              </a:rPr>
              <a:t>f</a:t>
            </a:r>
            <a:r>
              <a:rPr lang="en-US" altLang="en-US" sz="1800">
                <a:cs typeface="Arial" charset="0"/>
              </a:rPr>
              <a:t> = ?</a:t>
            </a:r>
            <a:endParaRPr lang="en-US" altLang="en-US" sz="1800"/>
          </a:p>
        </p:txBody>
      </p:sp>
      <p:sp>
        <p:nvSpPr>
          <p:cNvPr id="236564" name="Text Box 20"/>
          <p:cNvSpPr txBox="1">
            <a:spLocks noChangeArrowheads="1"/>
          </p:cNvSpPr>
          <p:nvPr/>
        </p:nvSpPr>
        <p:spPr bwMode="auto">
          <a:xfrm>
            <a:off x="3521075" y="3316288"/>
            <a:ext cx="9286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 0</a:t>
            </a:r>
          </a:p>
        </p:txBody>
      </p:sp>
      <p:sp>
        <p:nvSpPr>
          <p:cNvPr id="236565" name="Text Box 21"/>
          <p:cNvSpPr txBox="1">
            <a:spLocks noChangeArrowheads="1"/>
          </p:cNvSpPr>
          <p:nvPr/>
        </p:nvSpPr>
        <p:spPr bwMode="auto">
          <a:xfrm>
            <a:off x="3521075" y="3697288"/>
            <a:ext cx="13446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ΣF</a:t>
            </a:r>
            <a:r>
              <a:rPr lang="en-US" altLang="en-US" sz="1800" baseline="-25000">
                <a:cs typeface="Arial" charset="0"/>
              </a:rPr>
              <a:t>x</a:t>
            </a:r>
            <a:r>
              <a:rPr lang="en-US" altLang="en-US" sz="1800">
                <a:cs typeface="Arial" charset="0"/>
              </a:rPr>
              <a:t>= F</a:t>
            </a:r>
            <a:r>
              <a:rPr lang="en-US" altLang="en-US" sz="1800" baseline="-25000">
                <a:cs typeface="Arial" charset="0"/>
              </a:rPr>
              <a:t>f </a:t>
            </a:r>
            <a:r>
              <a:rPr lang="en-US" altLang="en-US" sz="1800">
                <a:cs typeface="Arial" charset="0"/>
              </a:rPr>
              <a:t>- w</a:t>
            </a:r>
            <a:r>
              <a:rPr lang="en-US" altLang="en-US" sz="1800" baseline="-25000">
                <a:cs typeface="Arial" charset="0"/>
              </a:rPr>
              <a:t>x</a:t>
            </a:r>
          </a:p>
        </p:txBody>
      </p:sp>
      <p:sp>
        <p:nvSpPr>
          <p:cNvPr id="236566" name="Text Box 22"/>
          <p:cNvSpPr txBox="1">
            <a:spLocks noChangeArrowheads="1"/>
          </p:cNvSpPr>
          <p:nvPr/>
        </p:nvSpPr>
        <p:spPr bwMode="auto">
          <a:xfrm>
            <a:off x="3521075" y="4154488"/>
            <a:ext cx="11779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0 = F</a:t>
            </a:r>
            <a:r>
              <a:rPr lang="en-US" altLang="en-US" sz="1800" baseline="-25000">
                <a:cs typeface="Arial" charset="0"/>
              </a:rPr>
              <a:t>f </a:t>
            </a:r>
            <a:r>
              <a:rPr lang="en-US" altLang="en-US" sz="1800">
                <a:cs typeface="Arial" charset="0"/>
              </a:rPr>
              <a:t>- w</a:t>
            </a:r>
            <a:r>
              <a:rPr lang="en-US" altLang="en-US" sz="1800" baseline="-25000">
                <a:cs typeface="Arial" charset="0"/>
              </a:rPr>
              <a:t>x</a:t>
            </a:r>
          </a:p>
        </p:txBody>
      </p:sp>
      <p:sp>
        <p:nvSpPr>
          <p:cNvPr id="236567" name="Text Box 23"/>
          <p:cNvSpPr txBox="1">
            <a:spLocks noChangeArrowheads="1"/>
          </p:cNvSpPr>
          <p:nvPr/>
        </p:nvSpPr>
        <p:spPr bwMode="auto">
          <a:xfrm>
            <a:off x="3521075" y="4535488"/>
            <a:ext cx="8477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f </a:t>
            </a:r>
            <a:r>
              <a:rPr lang="en-US" altLang="en-US" sz="1800">
                <a:cs typeface="Arial" charset="0"/>
              </a:rPr>
              <a:t>= w</a:t>
            </a:r>
            <a:r>
              <a:rPr lang="en-US" altLang="en-US" sz="1800" baseline="-25000">
                <a:cs typeface="Arial" charset="0"/>
              </a:rPr>
              <a:t>x</a:t>
            </a:r>
          </a:p>
        </p:txBody>
      </p:sp>
      <p:sp>
        <p:nvSpPr>
          <p:cNvPr id="236568" name="Text Box 24"/>
          <p:cNvSpPr txBox="1">
            <a:spLocks noChangeArrowheads="1"/>
          </p:cNvSpPr>
          <p:nvPr/>
        </p:nvSpPr>
        <p:spPr bwMode="auto">
          <a:xfrm>
            <a:off x="3521075" y="4992688"/>
            <a:ext cx="12160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F</a:t>
            </a:r>
            <a:r>
              <a:rPr lang="en-US" altLang="en-US" sz="1800" baseline="-25000">
                <a:cs typeface="Arial" charset="0"/>
              </a:rPr>
              <a:t>f </a:t>
            </a:r>
            <a:r>
              <a:rPr lang="en-US" altLang="en-US" sz="1800">
                <a:cs typeface="Arial" charset="0"/>
              </a:rPr>
              <a:t>= 342 N</a:t>
            </a:r>
            <a:endParaRPr lang="en-US" altLang="en-US" sz="1800" baseline="-25000">
              <a:cs typeface="Arial" charset="0"/>
            </a:endParaRPr>
          </a:p>
        </p:txBody>
      </p:sp>
      <p:sp>
        <p:nvSpPr>
          <p:cNvPr id="236569" name="Text Box 25"/>
          <p:cNvSpPr txBox="1">
            <a:spLocks noChangeArrowheads="1"/>
          </p:cNvSpPr>
          <p:nvPr/>
        </p:nvSpPr>
        <p:spPr bwMode="auto">
          <a:xfrm>
            <a:off x="6477000" y="2895600"/>
            <a:ext cx="7032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µ = ?</a:t>
            </a:r>
          </a:p>
        </p:txBody>
      </p:sp>
      <p:sp>
        <p:nvSpPr>
          <p:cNvPr id="236570" name="Text Box 26"/>
          <p:cNvSpPr txBox="1">
            <a:spLocks noChangeArrowheads="1"/>
          </p:cNvSpPr>
          <p:nvPr/>
        </p:nvSpPr>
        <p:spPr bwMode="auto">
          <a:xfrm>
            <a:off x="6477000" y="3657600"/>
            <a:ext cx="8143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µ = </a:t>
            </a:r>
            <a:r>
              <a:rPr lang="en-US" altLang="en-US" sz="1800" u="sng"/>
              <a:t>F</a:t>
            </a:r>
            <a:r>
              <a:rPr lang="en-US" altLang="en-US" sz="1800" u="sng" baseline="-25000"/>
              <a:t>f</a:t>
            </a:r>
          </a:p>
          <a:p>
            <a:pPr eaLnBrk="1" hangingPunct="1">
              <a:spcBef>
                <a:spcPct val="0"/>
              </a:spcBef>
              <a:buFontTx/>
              <a:buNone/>
            </a:pPr>
            <a:r>
              <a:rPr lang="en-US" altLang="en-US" sz="1800"/>
              <a:t>      F</a:t>
            </a:r>
            <a:r>
              <a:rPr lang="en-US" altLang="en-US" sz="1800" baseline="-25000"/>
              <a:t>N</a:t>
            </a:r>
          </a:p>
        </p:txBody>
      </p:sp>
      <p:sp>
        <p:nvSpPr>
          <p:cNvPr id="236571" name="Text Box 27"/>
          <p:cNvSpPr txBox="1">
            <a:spLocks noChangeArrowheads="1"/>
          </p:cNvSpPr>
          <p:nvPr/>
        </p:nvSpPr>
        <p:spPr bwMode="auto">
          <a:xfrm>
            <a:off x="6477000" y="4343400"/>
            <a:ext cx="11858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µ = </a:t>
            </a:r>
            <a:r>
              <a:rPr lang="en-US" altLang="en-US" sz="1800" u="sng"/>
              <a:t>342 N</a:t>
            </a:r>
            <a:endParaRPr lang="en-US" altLang="en-US" sz="1800" u="sng" baseline="-25000"/>
          </a:p>
          <a:p>
            <a:pPr eaLnBrk="1" hangingPunct="1">
              <a:spcBef>
                <a:spcPct val="0"/>
              </a:spcBef>
              <a:buFontTx/>
              <a:buNone/>
            </a:pPr>
            <a:r>
              <a:rPr lang="en-US" altLang="en-US" sz="1800"/>
              <a:t>      940 N</a:t>
            </a:r>
            <a:endParaRPr lang="en-US" altLang="en-US" sz="1800" baseline="-25000"/>
          </a:p>
        </p:txBody>
      </p:sp>
      <p:sp>
        <p:nvSpPr>
          <p:cNvPr id="236572" name="Text Box 28"/>
          <p:cNvSpPr txBox="1">
            <a:spLocks noChangeArrowheads="1"/>
          </p:cNvSpPr>
          <p:nvPr/>
        </p:nvSpPr>
        <p:spPr bwMode="auto">
          <a:xfrm>
            <a:off x="6477000" y="5029200"/>
            <a:ext cx="893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µ = .36</a:t>
            </a:r>
            <a:endParaRPr lang="en-US" altLang="en-US" sz="1800" baseline="-25000"/>
          </a:p>
        </p:txBody>
      </p:sp>
    </p:spTree>
    <p:extLst>
      <p:ext uri="{BB962C8B-B14F-4D97-AF65-F5344CB8AC3E}">
        <p14:creationId xmlns:p14="http://schemas.microsoft.com/office/powerpoint/2010/main" val="2094700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65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654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655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655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655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655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656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656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656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656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656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656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6569"/>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6554"/>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36570"/>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36571"/>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365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8" grpId="0"/>
      <p:bldP spid="236549" grpId="0"/>
      <p:bldP spid="236550" grpId="0"/>
      <p:bldP spid="236551" grpId="0"/>
      <p:bldP spid="236552" grpId="0"/>
      <p:bldP spid="236553" grpId="0"/>
      <p:bldP spid="236554" grpId="0"/>
      <p:bldP spid="236563" grpId="0"/>
      <p:bldP spid="236564" grpId="0"/>
      <p:bldP spid="236565" grpId="0"/>
      <p:bldP spid="236566" grpId="0"/>
      <p:bldP spid="236567" grpId="0"/>
      <p:bldP spid="236568" grpId="0"/>
      <p:bldP spid="236569" grpId="0"/>
      <p:bldP spid="236570" grpId="0"/>
      <p:bldP spid="236571" grpId="0"/>
      <p:bldP spid="23657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 Box 4"/>
          <p:cNvSpPr txBox="1">
            <a:spLocks noChangeArrowheads="1"/>
          </p:cNvSpPr>
          <p:nvPr/>
        </p:nvSpPr>
        <p:spPr bwMode="auto">
          <a:xfrm>
            <a:off x="609600" y="457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FBD-N</a:t>
            </a:r>
          </a:p>
        </p:txBody>
      </p:sp>
      <p:grpSp>
        <p:nvGrpSpPr>
          <p:cNvPr id="99331" name="Group 5"/>
          <p:cNvGrpSpPr>
            <a:grpSpLocks noChangeAspect="1"/>
          </p:cNvGrpSpPr>
          <p:nvPr/>
        </p:nvGrpSpPr>
        <p:grpSpPr bwMode="auto">
          <a:xfrm>
            <a:off x="3048000" y="990600"/>
            <a:ext cx="4000500" cy="2057400"/>
            <a:chOff x="2527" y="3142"/>
            <a:chExt cx="5250" cy="2777"/>
          </a:xfrm>
        </p:grpSpPr>
        <p:sp>
          <p:nvSpPr>
            <p:cNvPr id="99370" name="AutoShape 6"/>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99371" name="Rectangle 7"/>
            <p:cNvSpPr>
              <a:spLocks noChangeArrowheads="1"/>
            </p:cNvSpPr>
            <p:nvPr/>
          </p:nvSpPr>
          <p:spPr bwMode="auto">
            <a:xfrm>
              <a:off x="4027" y="3296"/>
              <a:ext cx="1200" cy="772"/>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99372" name="Line 8"/>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373" name="Line 9"/>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374" name="Rectangle 10"/>
            <p:cNvSpPr>
              <a:spLocks noChangeArrowheads="1"/>
            </p:cNvSpPr>
            <p:nvPr/>
          </p:nvSpPr>
          <p:spPr bwMode="auto">
            <a:xfrm>
              <a:off x="6277" y="4685"/>
              <a:ext cx="900" cy="706"/>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99375" name="Oval 11"/>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99376" name="Line 12"/>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377" name="Line 13"/>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378" name="Text Box 14"/>
            <p:cNvSpPr txBox="1">
              <a:spLocks noChangeArrowheads="1"/>
            </p:cNvSpPr>
            <p:nvPr/>
          </p:nvSpPr>
          <p:spPr bwMode="auto">
            <a:xfrm>
              <a:off x="4027" y="3451"/>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1</a:t>
              </a:r>
              <a:r>
                <a:rPr lang="en-US" altLang="en-US" sz="1200">
                  <a:latin typeface="Times New Roman" pitchFamily="18" charset="0"/>
                </a:rPr>
                <a:t> = 70 kg</a:t>
              </a:r>
              <a:endParaRPr lang="en-US" altLang="en-US" sz="1800"/>
            </a:p>
          </p:txBody>
        </p:sp>
        <p:sp>
          <p:nvSpPr>
            <p:cNvPr id="99379" name="Text Box 15"/>
            <p:cNvSpPr txBox="1">
              <a:spLocks noChangeArrowheads="1"/>
            </p:cNvSpPr>
            <p:nvPr/>
          </p:nvSpPr>
          <p:spPr bwMode="auto">
            <a:xfrm>
              <a:off x="6277" y="4839"/>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latin typeface="Times New Roman" pitchFamily="18" charset="0"/>
                </a:rPr>
                <a:t>m</a:t>
              </a:r>
              <a:r>
                <a:rPr lang="en-US" altLang="en-US" sz="1000" baseline="-25000">
                  <a:latin typeface="Times New Roman" pitchFamily="18" charset="0"/>
                </a:rPr>
                <a:t>2</a:t>
              </a:r>
              <a:r>
                <a:rPr lang="en-US" altLang="en-US" sz="1000">
                  <a:latin typeface="Times New Roman" pitchFamily="18" charset="0"/>
                </a:rPr>
                <a:t> = 30 kg</a:t>
              </a:r>
              <a:endParaRPr lang="en-US" altLang="en-US" sz="1800"/>
            </a:p>
          </p:txBody>
        </p:sp>
      </p:grpSp>
      <p:graphicFrame>
        <p:nvGraphicFramePr>
          <p:cNvPr id="14" name="Group 130"/>
          <p:cNvGraphicFramePr>
            <a:graphicFrameLocks noGrp="1"/>
          </p:cNvGraphicFramePr>
          <p:nvPr/>
        </p:nvGraphicFramePr>
        <p:xfrm>
          <a:off x="457200" y="838200"/>
          <a:ext cx="1447800" cy="1676400"/>
        </p:xfrm>
        <a:graphic>
          <a:graphicData uri="http://schemas.openxmlformats.org/drawingml/2006/table">
            <a:tbl>
              <a:tblPr/>
              <a:tblGrid>
                <a:gridCol w="723900">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tblGrid>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 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845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µ</a:t>
                      </a:r>
                      <a:endParaRPr kumimoji="0" lang="en-US" altLang="en-US"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70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99352" name="Text Box 153"/>
          <p:cNvSpPr txBox="1">
            <a:spLocks noChangeArrowheads="1"/>
          </p:cNvSpPr>
          <p:nvPr/>
        </p:nvSpPr>
        <p:spPr bwMode="auto">
          <a:xfrm>
            <a:off x="1889125" y="1484313"/>
            <a:ext cx="1289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No Friction</a:t>
            </a:r>
          </a:p>
        </p:txBody>
      </p:sp>
      <p:sp>
        <p:nvSpPr>
          <p:cNvPr id="16" name="TextBox 15"/>
          <p:cNvSpPr txBox="1">
            <a:spLocks noChangeArrowheads="1"/>
          </p:cNvSpPr>
          <p:nvPr/>
        </p:nvSpPr>
        <p:spPr bwMode="auto">
          <a:xfrm>
            <a:off x="682625" y="2819400"/>
            <a:ext cx="4365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What is going to happen to these boxes?</a:t>
            </a:r>
          </a:p>
        </p:txBody>
      </p:sp>
      <p:sp>
        <p:nvSpPr>
          <p:cNvPr id="17" name="TextBox 16"/>
          <p:cNvSpPr txBox="1">
            <a:spLocks noChangeArrowheads="1"/>
          </p:cNvSpPr>
          <p:nvPr/>
        </p:nvSpPr>
        <p:spPr bwMode="auto">
          <a:xfrm>
            <a:off x="685800" y="3232150"/>
            <a:ext cx="3873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Let’s talk about tension of the string.</a:t>
            </a:r>
          </a:p>
        </p:txBody>
      </p:sp>
      <p:pic>
        <p:nvPicPr>
          <p:cNvPr id="356354" name="Picture 2" descr="http://thumbs.dreamstime.com/t/business-people-tug-war-competition-19565137.jpg"/>
          <p:cNvPicPr>
            <a:picLocks noChangeAspect="1" noChangeArrowheads="1"/>
          </p:cNvPicPr>
          <p:nvPr/>
        </p:nvPicPr>
        <p:blipFill>
          <a:blip r:embed="rId2">
            <a:extLst>
              <a:ext uri="{28A0092B-C50C-407E-A947-70E740481C1C}">
                <a14:useLocalDpi xmlns:a14="http://schemas.microsoft.com/office/drawing/2010/main" val="0"/>
              </a:ext>
            </a:extLst>
          </a:blip>
          <a:srcRect l="36404" r="32568" b="32234"/>
          <a:stretch>
            <a:fillRect/>
          </a:stretch>
        </p:blipFill>
        <p:spPr bwMode="auto">
          <a:xfrm>
            <a:off x="3048000" y="3886200"/>
            <a:ext cx="3390900"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rot="378392">
            <a:off x="6372225" y="4470400"/>
            <a:ext cx="222250" cy="26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Rectangle 19"/>
          <p:cNvSpPr/>
          <p:nvPr/>
        </p:nvSpPr>
        <p:spPr>
          <a:xfrm rot="378392">
            <a:off x="2909888" y="4611688"/>
            <a:ext cx="223837" cy="260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Line 13"/>
          <p:cNvSpPr>
            <a:spLocks noChangeShapeType="1"/>
          </p:cNvSpPr>
          <p:nvPr/>
        </p:nvSpPr>
        <p:spPr bwMode="auto">
          <a:xfrm>
            <a:off x="1752600" y="48006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14"/>
          <p:cNvSpPr>
            <a:spLocks noChangeShapeType="1"/>
          </p:cNvSpPr>
          <p:nvPr/>
        </p:nvSpPr>
        <p:spPr bwMode="auto">
          <a:xfrm rot="-10786978">
            <a:off x="1752600" y="3978275"/>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 name="Line 15"/>
          <p:cNvSpPr>
            <a:spLocks noChangeShapeType="1"/>
          </p:cNvSpPr>
          <p:nvPr/>
        </p:nvSpPr>
        <p:spPr bwMode="auto">
          <a:xfrm>
            <a:off x="1763713" y="4740275"/>
            <a:ext cx="609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 name="Text Box 16"/>
          <p:cNvSpPr txBox="1">
            <a:spLocks noChangeArrowheads="1"/>
          </p:cNvSpPr>
          <p:nvPr/>
        </p:nvSpPr>
        <p:spPr bwMode="auto">
          <a:xfrm>
            <a:off x="1752600" y="36576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25" name="Text Box 17"/>
          <p:cNvSpPr txBox="1">
            <a:spLocks noChangeArrowheads="1"/>
          </p:cNvSpPr>
          <p:nvPr/>
        </p:nvSpPr>
        <p:spPr bwMode="auto">
          <a:xfrm>
            <a:off x="1763713" y="5334000"/>
            <a:ext cx="369887"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endParaRPr lang="en-US" altLang="en-US" sz="2000" baseline="-25000">
              <a:solidFill>
                <a:srgbClr val="FF0000"/>
              </a:solidFill>
            </a:endParaRPr>
          </a:p>
        </p:txBody>
      </p:sp>
      <p:sp>
        <p:nvSpPr>
          <p:cNvPr id="26" name="Text Box 18"/>
          <p:cNvSpPr txBox="1">
            <a:spLocks noChangeArrowheads="1"/>
          </p:cNvSpPr>
          <p:nvPr/>
        </p:nvSpPr>
        <p:spPr bwMode="auto">
          <a:xfrm>
            <a:off x="2181225" y="4275138"/>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27" name="Line 13"/>
          <p:cNvSpPr>
            <a:spLocks noChangeShapeType="1"/>
          </p:cNvSpPr>
          <p:nvPr/>
        </p:nvSpPr>
        <p:spPr bwMode="auto">
          <a:xfrm>
            <a:off x="7435850" y="48006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8" name="Line 14"/>
          <p:cNvSpPr>
            <a:spLocks noChangeShapeType="1"/>
          </p:cNvSpPr>
          <p:nvPr/>
        </p:nvSpPr>
        <p:spPr bwMode="auto">
          <a:xfrm rot="-10786978">
            <a:off x="7435850" y="3978275"/>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9" name="Line 15"/>
          <p:cNvSpPr>
            <a:spLocks noChangeShapeType="1"/>
          </p:cNvSpPr>
          <p:nvPr/>
        </p:nvSpPr>
        <p:spPr bwMode="auto">
          <a:xfrm flipH="1" flipV="1">
            <a:off x="6858000" y="4740275"/>
            <a:ext cx="609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 name="Text Box 16"/>
          <p:cNvSpPr txBox="1">
            <a:spLocks noChangeArrowheads="1"/>
          </p:cNvSpPr>
          <p:nvPr/>
        </p:nvSpPr>
        <p:spPr bwMode="auto">
          <a:xfrm>
            <a:off x="7435850" y="36576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31" name="Text Box 17"/>
          <p:cNvSpPr txBox="1">
            <a:spLocks noChangeArrowheads="1"/>
          </p:cNvSpPr>
          <p:nvPr/>
        </p:nvSpPr>
        <p:spPr bwMode="auto">
          <a:xfrm>
            <a:off x="7445375" y="5334000"/>
            <a:ext cx="3714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endParaRPr lang="en-US" altLang="en-US" sz="2000" baseline="-25000">
              <a:solidFill>
                <a:srgbClr val="FF0000"/>
              </a:solidFill>
            </a:endParaRPr>
          </a:p>
        </p:txBody>
      </p:sp>
      <p:sp>
        <p:nvSpPr>
          <p:cNvPr id="32" name="Text Box 18"/>
          <p:cNvSpPr txBox="1">
            <a:spLocks noChangeArrowheads="1"/>
          </p:cNvSpPr>
          <p:nvPr/>
        </p:nvSpPr>
        <p:spPr bwMode="auto">
          <a:xfrm>
            <a:off x="6629400" y="426085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Tree>
    <p:extLst>
      <p:ext uri="{BB962C8B-B14F-4D97-AF65-F5344CB8AC3E}">
        <p14:creationId xmlns:p14="http://schemas.microsoft.com/office/powerpoint/2010/main" val="17016782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563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1" grpId="0" animBg="1"/>
      <p:bldP spid="22" grpId="0" animBg="1"/>
      <p:bldP spid="23" grpId="0" animBg="1"/>
      <p:bldP spid="24" grpId="0"/>
      <p:bldP spid="25" grpId="0"/>
      <p:bldP spid="26" grpId="0"/>
      <p:bldP spid="27" grpId="0" animBg="1"/>
      <p:bldP spid="28" grpId="0" animBg="1"/>
      <p:bldP spid="29" grpId="0" animBg="1"/>
      <p:bldP spid="30" grpId="0"/>
      <p:bldP spid="31" grpId="0"/>
      <p:bldP spid="3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4"/>
          <p:cNvSpPr txBox="1">
            <a:spLocks noChangeArrowheads="1"/>
          </p:cNvSpPr>
          <p:nvPr/>
        </p:nvSpPr>
        <p:spPr bwMode="auto">
          <a:xfrm>
            <a:off x="609600" y="457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FBD-N</a:t>
            </a:r>
          </a:p>
        </p:txBody>
      </p:sp>
      <p:grpSp>
        <p:nvGrpSpPr>
          <p:cNvPr id="100355" name="Group 5"/>
          <p:cNvGrpSpPr>
            <a:grpSpLocks noChangeAspect="1"/>
          </p:cNvGrpSpPr>
          <p:nvPr/>
        </p:nvGrpSpPr>
        <p:grpSpPr bwMode="auto">
          <a:xfrm>
            <a:off x="3048000" y="990600"/>
            <a:ext cx="4000500" cy="2057400"/>
            <a:chOff x="2527" y="3142"/>
            <a:chExt cx="5250" cy="2777"/>
          </a:xfrm>
        </p:grpSpPr>
        <p:sp>
          <p:nvSpPr>
            <p:cNvPr id="100401" name="AutoShape 6"/>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0402" name="Rectangle 7"/>
            <p:cNvSpPr>
              <a:spLocks noChangeArrowheads="1"/>
            </p:cNvSpPr>
            <p:nvPr/>
          </p:nvSpPr>
          <p:spPr bwMode="auto">
            <a:xfrm>
              <a:off x="4027" y="3296"/>
              <a:ext cx="1200" cy="772"/>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0403" name="Line 8"/>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404" name="Line 9"/>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405" name="Rectangle 10"/>
            <p:cNvSpPr>
              <a:spLocks noChangeArrowheads="1"/>
            </p:cNvSpPr>
            <p:nvPr/>
          </p:nvSpPr>
          <p:spPr bwMode="auto">
            <a:xfrm>
              <a:off x="6277" y="4685"/>
              <a:ext cx="900" cy="706"/>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0406" name="Oval 11"/>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0407" name="Line 12"/>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408" name="Line 13"/>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0409" name="Text Box 14"/>
            <p:cNvSpPr txBox="1">
              <a:spLocks noChangeArrowheads="1"/>
            </p:cNvSpPr>
            <p:nvPr/>
          </p:nvSpPr>
          <p:spPr bwMode="auto">
            <a:xfrm>
              <a:off x="4027" y="3451"/>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1</a:t>
              </a:r>
              <a:r>
                <a:rPr lang="en-US" altLang="en-US" sz="1200">
                  <a:latin typeface="Times New Roman" pitchFamily="18" charset="0"/>
                </a:rPr>
                <a:t> = 70 kg</a:t>
              </a:r>
              <a:endParaRPr lang="en-US" altLang="en-US" sz="1800"/>
            </a:p>
          </p:txBody>
        </p:sp>
        <p:sp>
          <p:nvSpPr>
            <p:cNvPr id="100410" name="Text Box 15"/>
            <p:cNvSpPr txBox="1">
              <a:spLocks noChangeArrowheads="1"/>
            </p:cNvSpPr>
            <p:nvPr/>
          </p:nvSpPr>
          <p:spPr bwMode="auto">
            <a:xfrm>
              <a:off x="6277" y="4839"/>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latin typeface="Times New Roman" pitchFamily="18" charset="0"/>
                </a:rPr>
                <a:t>m</a:t>
              </a:r>
              <a:r>
                <a:rPr lang="en-US" altLang="en-US" sz="1000" baseline="-25000">
                  <a:latin typeface="Times New Roman" pitchFamily="18" charset="0"/>
                </a:rPr>
                <a:t>2</a:t>
              </a:r>
              <a:r>
                <a:rPr lang="en-US" altLang="en-US" sz="1000">
                  <a:latin typeface="Times New Roman" pitchFamily="18" charset="0"/>
                </a:rPr>
                <a:t> = 30 kg</a:t>
              </a:r>
              <a:endParaRPr lang="en-US" altLang="en-US" sz="1800"/>
            </a:p>
          </p:txBody>
        </p:sp>
      </p:grpSp>
      <p:graphicFrame>
        <p:nvGraphicFramePr>
          <p:cNvPr id="237698" name="Group 130"/>
          <p:cNvGraphicFramePr>
            <a:graphicFrameLocks noGrp="1"/>
          </p:cNvGraphicFramePr>
          <p:nvPr/>
        </p:nvGraphicFramePr>
        <p:xfrm>
          <a:off x="457200" y="838200"/>
          <a:ext cx="1447800" cy="1676400"/>
        </p:xfrm>
        <a:graphic>
          <a:graphicData uri="http://schemas.openxmlformats.org/drawingml/2006/table">
            <a:tbl>
              <a:tblPr/>
              <a:tblGrid>
                <a:gridCol w="723900">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tblGrid>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 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845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µ</a:t>
                      </a:r>
                      <a:endParaRPr kumimoji="0" lang="en-US" altLang="en-US"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70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37699" name="Line 131"/>
          <p:cNvSpPr>
            <a:spLocks noChangeShapeType="1"/>
          </p:cNvSpPr>
          <p:nvPr/>
        </p:nvSpPr>
        <p:spPr bwMode="auto">
          <a:xfrm>
            <a:off x="4648200" y="16764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700" name="Line 132"/>
          <p:cNvSpPr>
            <a:spLocks noChangeShapeType="1"/>
          </p:cNvSpPr>
          <p:nvPr/>
        </p:nvSpPr>
        <p:spPr bwMode="auto">
          <a:xfrm rot="-10786978">
            <a:off x="4648200" y="38100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702" name="Line 134"/>
          <p:cNvSpPr>
            <a:spLocks noChangeShapeType="1"/>
          </p:cNvSpPr>
          <p:nvPr/>
        </p:nvSpPr>
        <p:spPr bwMode="auto">
          <a:xfrm>
            <a:off x="5105400" y="1371600"/>
            <a:ext cx="609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703" name="Line 135"/>
          <p:cNvSpPr>
            <a:spLocks noChangeShapeType="1"/>
          </p:cNvSpPr>
          <p:nvPr/>
        </p:nvSpPr>
        <p:spPr bwMode="auto">
          <a:xfrm>
            <a:off x="6248400" y="26670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704" name="Line 136"/>
          <p:cNvSpPr>
            <a:spLocks noChangeShapeType="1"/>
          </p:cNvSpPr>
          <p:nvPr/>
        </p:nvSpPr>
        <p:spPr bwMode="auto">
          <a:xfrm rot="10800000">
            <a:off x="6248400" y="1676400"/>
            <a:ext cx="1588"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705" name="Text Box 137"/>
          <p:cNvSpPr txBox="1">
            <a:spLocks noChangeArrowheads="1"/>
          </p:cNvSpPr>
          <p:nvPr/>
        </p:nvSpPr>
        <p:spPr bwMode="auto">
          <a:xfrm>
            <a:off x="4648200" y="5334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237706" name="Text Box 138"/>
          <p:cNvSpPr txBox="1">
            <a:spLocks noChangeArrowheads="1"/>
          </p:cNvSpPr>
          <p:nvPr/>
        </p:nvSpPr>
        <p:spPr bwMode="auto">
          <a:xfrm>
            <a:off x="3962400" y="22098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a:t>
            </a:r>
          </a:p>
        </p:txBody>
      </p:sp>
      <p:sp>
        <p:nvSpPr>
          <p:cNvPr id="237707" name="Text Box 139"/>
          <p:cNvSpPr txBox="1">
            <a:spLocks noChangeArrowheads="1"/>
          </p:cNvSpPr>
          <p:nvPr/>
        </p:nvSpPr>
        <p:spPr bwMode="auto">
          <a:xfrm>
            <a:off x="5486400" y="9144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237708" name="Text Box 140"/>
          <p:cNvSpPr txBox="1">
            <a:spLocks noChangeArrowheads="1"/>
          </p:cNvSpPr>
          <p:nvPr/>
        </p:nvSpPr>
        <p:spPr bwMode="auto">
          <a:xfrm>
            <a:off x="6324600" y="16764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237709" name="Text Box 141"/>
          <p:cNvSpPr txBox="1">
            <a:spLocks noChangeArrowheads="1"/>
          </p:cNvSpPr>
          <p:nvPr/>
        </p:nvSpPr>
        <p:spPr bwMode="auto">
          <a:xfrm>
            <a:off x="6400800" y="28194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30</a:t>
            </a:r>
          </a:p>
        </p:txBody>
      </p:sp>
      <p:sp>
        <p:nvSpPr>
          <p:cNvPr id="237710" name="Text Box 142"/>
          <p:cNvSpPr txBox="1">
            <a:spLocks noChangeArrowheads="1"/>
          </p:cNvSpPr>
          <p:nvPr/>
        </p:nvSpPr>
        <p:spPr bwMode="auto">
          <a:xfrm>
            <a:off x="6477000" y="304800"/>
            <a:ext cx="25717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What are the forces</a:t>
            </a:r>
          </a:p>
          <a:p>
            <a:pPr eaLnBrk="1" hangingPunct="1">
              <a:spcBef>
                <a:spcPct val="0"/>
              </a:spcBef>
              <a:buFontTx/>
              <a:buNone/>
            </a:pPr>
            <a:r>
              <a:rPr lang="en-US" altLang="en-US" sz="1800"/>
              <a:t>acting on this system?</a:t>
            </a:r>
          </a:p>
          <a:p>
            <a:pPr eaLnBrk="1" hangingPunct="1">
              <a:spcBef>
                <a:spcPct val="0"/>
              </a:spcBef>
              <a:buFontTx/>
              <a:buNone/>
            </a:pPr>
            <a:r>
              <a:rPr lang="en-US" altLang="en-US" sz="1800"/>
              <a:t>	Think of two</a:t>
            </a:r>
          </a:p>
          <a:p>
            <a:pPr eaLnBrk="1" hangingPunct="1">
              <a:spcBef>
                <a:spcPct val="0"/>
              </a:spcBef>
              <a:buFontTx/>
              <a:buNone/>
            </a:pPr>
            <a:r>
              <a:rPr lang="en-US" altLang="en-US" sz="1800"/>
              <a:t>	separate FBD.</a:t>
            </a:r>
          </a:p>
        </p:txBody>
      </p:sp>
      <p:sp>
        <p:nvSpPr>
          <p:cNvPr id="237711" name="Line 143"/>
          <p:cNvSpPr>
            <a:spLocks noChangeShapeType="1"/>
          </p:cNvSpPr>
          <p:nvPr/>
        </p:nvSpPr>
        <p:spPr bwMode="auto">
          <a:xfrm>
            <a:off x="762000" y="35052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712" name="Line 144"/>
          <p:cNvSpPr>
            <a:spLocks noChangeShapeType="1"/>
          </p:cNvSpPr>
          <p:nvPr/>
        </p:nvSpPr>
        <p:spPr bwMode="auto">
          <a:xfrm rot="-10786978">
            <a:off x="762000" y="266700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713" name="Line 145"/>
          <p:cNvSpPr>
            <a:spLocks noChangeShapeType="1"/>
          </p:cNvSpPr>
          <p:nvPr/>
        </p:nvSpPr>
        <p:spPr bwMode="auto">
          <a:xfrm>
            <a:off x="762000" y="3505200"/>
            <a:ext cx="609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714" name="Line 146"/>
          <p:cNvSpPr>
            <a:spLocks noChangeShapeType="1"/>
          </p:cNvSpPr>
          <p:nvPr/>
        </p:nvSpPr>
        <p:spPr bwMode="auto">
          <a:xfrm>
            <a:off x="2362200" y="3352800"/>
            <a:ext cx="0" cy="762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715" name="Line 147"/>
          <p:cNvSpPr>
            <a:spLocks noChangeShapeType="1"/>
          </p:cNvSpPr>
          <p:nvPr/>
        </p:nvSpPr>
        <p:spPr bwMode="auto">
          <a:xfrm rot="10800000">
            <a:off x="2362200" y="2895600"/>
            <a:ext cx="1588"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716" name="Text Box 148"/>
          <p:cNvSpPr txBox="1">
            <a:spLocks noChangeArrowheads="1"/>
          </p:cNvSpPr>
          <p:nvPr/>
        </p:nvSpPr>
        <p:spPr bwMode="auto">
          <a:xfrm>
            <a:off x="762000" y="28194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237717" name="Text Box 149"/>
          <p:cNvSpPr txBox="1">
            <a:spLocks noChangeArrowheads="1"/>
          </p:cNvSpPr>
          <p:nvPr/>
        </p:nvSpPr>
        <p:spPr bwMode="auto">
          <a:xfrm>
            <a:off x="838200" y="39624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a:t>
            </a:r>
          </a:p>
        </p:txBody>
      </p:sp>
      <p:sp>
        <p:nvSpPr>
          <p:cNvPr id="237718" name="Text Box 150"/>
          <p:cNvSpPr txBox="1">
            <a:spLocks noChangeArrowheads="1"/>
          </p:cNvSpPr>
          <p:nvPr/>
        </p:nvSpPr>
        <p:spPr bwMode="auto">
          <a:xfrm>
            <a:off x="1600200" y="32004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237719" name="Text Box 151"/>
          <p:cNvSpPr txBox="1">
            <a:spLocks noChangeArrowheads="1"/>
          </p:cNvSpPr>
          <p:nvPr/>
        </p:nvSpPr>
        <p:spPr bwMode="auto">
          <a:xfrm>
            <a:off x="2438400" y="27432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237720" name="Text Box 152"/>
          <p:cNvSpPr txBox="1">
            <a:spLocks noChangeArrowheads="1"/>
          </p:cNvSpPr>
          <p:nvPr/>
        </p:nvSpPr>
        <p:spPr bwMode="auto">
          <a:xfrm>
            <a:off x="2438400" y="37338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30</a:t>
            </a:r>
          </a:p>
        </p:txBody>
      </p:sp>
      <p:sp>
        <p:nvSpPr>
          <p:cNvPr id="237721" name="Text Box 153"/>
          <p:cNvSpPr txBox="1">
            <a:spLocks noChangeArrowheads="1"/>
          </p:cNvSpPr>
          <p:nvPr/>
        </p:nvSpPr>
        <p:spPr bwMode="auto">
          <a:xfrm>
            <a:off x="1889125" y="1484313"/>
            <a:ext cx="1289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No Friction</a:t>
            </a:r>
          </a:p>
        </p:txBody>
      </p:sp>
      <p:sp>
        <p:nvSpPr>
          <p:cNvPr id="237722" name="Text Box 154"/>
          <p:cNvSpPr txBox="1">
            <a:spLocks noChangeArrowheads="1"/>
          </p:cNvSpPr>
          <p:nvPr/>
        </p:nvSpPr>
        <p:spPr bwMode="auto">
          <a:xfrm>
            <a:off x="228600" y="4419600"/>
            <a:ext cx="3028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Treat this as two different</a:t>
            </a:r>
          </a:p>
          <a:p>
            <a:pPr eaLnBrk="1" hangingPunct="1">
              <a:spcBef>
                <a:spcPct val="0"/>
              </a:spcBef>
              <a:buFontTx/>
              <a:buNone/>
            </a:pPr>
            <a:r>
              <a:rPr lang="en-US" altLang="en-US" sz="1800"/>
              <a:t>systems and join them later.</a:t>
            </a:r>
          </a:p>
        </p:txBody>
      </p:sp>
      <p:sp>
        <p:nvSpPr>
          <p:cNvPr id="237729" name="Text Box 161"/>
          <p:cNvSpPr txBox="1">
            <a:spLocks noChangeArrowheads="1"/>
          </p:cNvSpPr>
          <p:nvPr/>
        </p:nvSpPr>
        <p:spPr bwMode="auto">
          <a:xfrm>
            <a:off x="3962400" y="2590800"/>
            <a:ext cx="1739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FF0000"/>
                </a:solidFill>
              </a:rPr>
              <a:t>= mg</a:t>
            </a:r>
          </a:p>
          <a:p>
            <a:pPr eaLnBrk="1" hangingPunct="1">
              <a:spcBef>
                <a:spcPct val="0"/>
              </a:spcBef>
              <a:buFontTx/>
              <a:buNone/>
            </a:pPr>
            <a:r>
              <a:rPr lang="en-US" altLang="en-US" sz="1600">
                <a:solidFill>
                  <a:srgbClr val="FF0000"/>
                </a:solidFill>
              </a:rPr>
              <a:t>= 70 kg (10 m/s</a:t>
            </a:r>
            <a:r>
              <a:rPr lang="en-US" altLang="en-US" sz="1600" baseline="30000">
                <a:solidFill>
                  <a:srgbClr val="FF0000"/>
                </a:solidFill>
              </a:rPr>
              <a:t>2</a:t>
            </a:r>
            <a:r>
              <a:rPr lang="en-US" altLang="en-US" sz="1600">
                <a:solidFill>
                  <a:srgbClr val="FF0000"/>
                </a:solidFill>
              </a:rPr>
              <a:t>)</a:t>
            </a:r>
          </a:p>
          <a:p>
            <a:pPr eaLnBrk="1" hangingPunct="1">
              <a:spcBef>
                <a:spcPct val="0"/>
              </a:spcBef>
              <a:buFontTx/>
              <a:buNone/>
            </a:pPr>
            <a:r>
              <a:rPr lang="en-US" altLang="en-US" sz="1600">
                <a:solidFill>
                  <a:srgbClr val="FF0000"/>
                </a:solidFill>
              </a:rPr>
              <a:t>= 700 N</a:t>
            </a:r>
          </a:p>
        </p:txBody>
      </p:sp>
      <p:sp>
        <p:nvSpPr>
          <p:cNvPr id="237730" name="Text Box 162"/>
          <p:cNvSpPr txBox="1">
            <a:spLocks noChangeArrowheads="1"/>
          </p:cNvSpPr>
          <p:nvPr/>
        </p:nvSpPr>
        <p:spPr bwMode="auto">
          <a:xfrm>
            <a:off x="6934200" y="2895600"/>
            <a:ext cx="1739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FF0000"/>
                </a:solidFill>
              </a:rPr>
              <a:t>= mg</a:t>
            </a:r>
          </a:p>
          <a:p>
            <a:pPr eaLnBrk="1" hangingPunct="1">
              <a:spcBef>
                <a:spcPct val="0"/>
              </a:spcBef>
              <a:buFontTx/>
              <a:buNone/>
            </a:pPr>
            <a:r>
              <a:rPr lang="en-US" altLang="en-US" sz="1600">
                <a:solidFill>
                  <a:srgbClr val="FF0000"/>
                </a:solidFill>
              </a:rPr>
              <a:t>= 30 kg (10 m/s</a:t>
            </a:r>
            <a:r>
              <a:rPr lang="en-US" altLang="en-US" sz="1600" baseline="30000">
                <a:solidFill>
                  <a:srgbClr val="FF0000"/>
                </a:solidFill>
              </a:rPr>
              <a:t>2</a:t>
            </a:r>
            <a:r>
              <a:rPr lang="en-US" altLang="en-US" sz="1600">
                <a:solidFill>
                  <a:srgbClr val="FF0000"/>
                </a:solidFill>
              </a:rPr>
              <a:t>)</a:t>
            </a:r>
          </a:p>
          <a:p>
            <a:pPr eaLnBrk="1" hangingPunct="1">
              <a:spcBef>
                <a:spcPct val="0"/>
              </a:spcBef>
              <a:buFontTx/>
              <a:buNone/>
            </a:pPr>
            <a:r>
              <a:rPr lang="en-US" altLang="en-US" sz="1600">
                <a:solidFill>
                  <a:srgbClr val="FF0000"/>
                </a:solidFill>
              </a:rPr>
              <a:t>= 300 N</a:t>
            </a:r>
          </a:p>
        </p:txBody>
      </p:sp>
    </p:spTree>
    <p:extLst>
      <p:ext uri="{BB962C8B-B14F-4D97-AF65-F5344CB8AC3E}">
        <p14:creationId xmlns:p14="http://schemas.microsoft.com/office/powerpoint/2010/main" val="750548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772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77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769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770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770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770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770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770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770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770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770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7708"/>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77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77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771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771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771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7718"/>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771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3771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3772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37714"/>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37722"/>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37729"/>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377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699" grpId="0" animBg="1"/>
      <p:bldP spid="237700" grpId="0" animBg="1"/>
      <p:bldP spid="237702" grpId="0" animBg="1"/>
      <p:bldP spid="237703" grpId="0" animBg="1"/>
      <p:bldP spid="237704" grpId="0" animBg="1"/>
      <p:bldP spid="237705" grpId="0"/>
      <p:bldP spid="237706" grpId="0"/>
      <p:bldP spid="237707" grpId="0"/>
      <p:bldP spid="237708" grpId="0"/>
      <p:bldP spid="237709" grpId="0"/>
      <p:bldP spid="237710" grpId="0"/>
      <p:bldP spid="237711" grpId="0" animBg="1"/>
      <p:bldP spid="237712" grpId="0" animBg="1"/>
      <p:bldP spid="237713" grpId="0" animBg="1"/>
      <p:bldP spid="237714" grpId="0" animBg="1"/>
      <p:bldP spid="237715" grpId="0" animBg="1"/>
      <p:bldP spid="237716" grpId="0"/>
      <p:bldP spid="237717" grpId="0"/>
      <p:bldP spid="237718" grpId="0"/>
      <p:bldP spid="237719" grpId="0"/>
      <p:bldP spid="237720" grpId="0"/>
      <p:bldP spid="237721" grpId="0"/>
      <p:bldP spid="237722" grpId="0"/>
      <p:bldP spid="237729" grpId="0"/>
      <p:bldP spid="23773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378" name="Group 2"/>
          <p:cNvGrpSpPr>
            <a:grpSpLocks noChangeAspect="1"/>
          </p:cNvGrpSpPr>
          <p:nvPr/>
        </p:nvGrpSpPr>
        <p:grpSpPr bwMode="auto">
          <a:xfrm>
            <a:off x="2971800" y="609600"/>
            <a:ext cx="4000500" cy="2057400"/>
            <a:chOff x="2527" y="3142"/>
            <a:chExt cx="5250" cy="2777"/>
          </a:xfrm>
        </p:grpSpPr>
        <p:sp>
          <p:nvSpPr>
            <p:cNvPr id="101404" name="AutoShape 3"/>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1405" name="Rectangle 4"/>
            <p:cNvSpPr>
              <a:spLocks noChangeArrowheads="1"/>
            </p:cNvSpPr>
            <p:nvPr/>
          </p:nvSpPr>
          <p:spPr bwMode="auto">
            <a:xfrm>
              <a:off x="4027" y="3296"/>
              <a:ext cx="1200" cy="772"/>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1406" name="Line 5"/>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07" name="Line 6"/>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08" name="Rectangle 7"/>
            <p:cNvSpPr>
              <a:spLocks noChangeArrowheads="1"/>
            </p:cNvSpPr>
            <p:nvPr/>
          </p:nvSpPr>
          <p:spPr bwMode="auto">
            <a:xfrm>
              <a:off x="6277" y="4685"/>
              <a:ext cx="900" cy="706"/>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1409" name="Oval 8"/>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1410" name="Line 9"/>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11" name="Line 10"/>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412" name="Text Box 11"/>
            <p:cNvSpPr txBox="1">
              <a:spLocks noChangeArrowheads="1"/>
            </p:cNvSpPr>
            <p:nvPr/>
          </p:nvSpPr>
          <p:spPr bwMode="auto">
            <a:xfrm>
              <a:off x="4027" y="3451"/>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1</a:t>
              </a:r>
              <a:r>
                <a:rPr lang="en-US" altLang="en-US" sz="1200">
                  <a:latin typeface="Times New Roman" pitchFamily="18" charset="0"/>
                </a:rPr>
                <a:t> = 70 kg</a:t>
              </a:r>
              <a:endParaRPr lang="en-US" altLang="en-US" sz="1800"/>
            </a:p>
          </p:txBody>
        </p:sp>
        <p:sp>
          <p:nvSpPr>
            <p:cNvPr id="101413" name="Text Box 12"/>
            <p:cNvSpPr txBox="1">
              <a:spLocks noChangeArrowheads="1"/>
            </p:cNvSpPr>
            <p:nvPr/>
          </p:nvSpPr>
          <p:spPr bwMode="auto">
            <a:xfrm>
              <a:off x="6277" y="4839"/>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latin typeface="Times New Roman" pitchFamily="18" charset="0"/>
                </a:rPr>
                <a:t>m</a:t>
              </a:r>
              <a:r>
                <a:rPr lang="en-US" altLang="en-US" sz="1000" baseline="-25000">
                  <a:latin typeface="Times New Roman" pitchFamily="18" charset="0"/>
                </a:rPr>
                <a:t>2</a:t>
              </a:r>
              <a:r>
                <a:rPr lang="en-US" altLang="en-US" sz="1000">
                  <a:latin typeface="Times New Roman" pitchFamily="18" charset="0"/>
                </a:rPr>
                <a:t> = 30 kg</a:t>
              </a:r>
              <a:endParaRPr lang="en-US" altLang="en-US" sz="1800"/>
            </a:p>
          </p:txBody>
        </p:sp>
      </p:grpSp>
      <p:sp>
        <p:nvSpPr>
          <p:cNvPr id="101379" name="Line 13"/>
          <p:cNvSpPr>
            <a:spLocks noChangeShapeType="1"/>
          </p:cNvSpPr>
          <p:nvPr/>
        </p:nvSpPr>
        <p:spPr bwMode="auto">
          <a:xfrm>
            <a:off x="4572000" y="12954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380" name="Line 14"/>
          <p:cNvSpPr>
            <a:spLocks noChangeShapeType="1"/>
          </p:cNvSpPr>
          <p:nvPr/>
        </p:nvSpPr>
        <p:spPr bwMode="auto">
          <a:xfrm rot="-10786978">
            <a:off x="4572000" y="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381" name="Line 15"/>
          <p:cNvSpPr>
            <a:spLocks noChangeShapeType="1"/>
          </p:cNvSpPr>
          <p:nvPr/>
        </p:nvSpPr>
        <p:spPr bwMode="auto">
          <a:xfrm>
            <a:off x="5029200" y="990600"/>
            <a:ext cx="609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382" name="Text Box 16"/>
          <p:cNvSpPr txBox="1">
            <a:spLocks noChangeArrowheads="1"/>
          </p:cNvSpPr>
          <p:nvPr/>
        </p:nvSpPr>
        <p:spPr bwMode="auto">
          <a:xfrm>
            <a:off x="4572000" y="1524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101383" name="Text Box 17"/>
          <p:cNvSpPr txBox="1">
            <a:spLocks noChangeArrowheads="1"/>
          </p:cNvSpPr>
          <p:nvPr/>
        </p:nvSpPr>
        <p:spPr bwMode="auto">
          <a:xfrm>
            <a:off x="3886200" y="18288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a:t>
            </a:r>
          </a:p>
        </p:txBody>
      </p:sp>
      <p:sp>
        <p:nvSpPr>
          <p:cNvPr id="101384" name="Text Box 18"/>
          <p:cNvSpPr txBox="1">
            <a:spLocks noChangeArrowheads="1"/>
          </p:cNvSpPr>
          <p:nvPr/>
        </p:nvSpPr>
        <p:spPr bwMode="auto">
          <a:xfrm>
            <a:off x="5410200" y="5334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01385" name="Line 19"/>
          <p:cNvSpPr>
            <a:spLocks noChangeShapeType="1"/>
          </p:cNvSpPr>
          <p:nvPr/>
        </p:nvSpPr>
        <p:spPr bwMode="auto">
          <a:xfrm>
            <a:off x="762000" y="35052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386" name="Line 20"/>
          <p:cNvSpPr>
            <a:spLocks noChangeShapeType="1"/>
          </p:cNvSpPr>
          <p:nvPr/>
        </p:nvSpPr>
        <p:spPr bwMode="auto">
          <a:xfrm rot="-10786978">
            <a:off x="762000" y="266700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387" name="Line 21"/>
          <p:cNvSpPr>
            <a:spLocks noChangeShapeType="1"/>
          </p:cNvSpPr>
          <p:nvPr/>
        </p:nvSpPr>
        <p:spPr bwMode="auto">
          <a:xfrm>
            <a:off x="762000" y="3505200"/>
            <a:ext cx="609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388" name="Text Box 22"/>
          <p:cNvSpPr txBox="1">
            <a:spLocks noChangeArrowheads="1"/>
          </p:cNvSpPr>
          <p:nvPr/>
        </p:nvSpPr>
        <p:spPr bwMode="auto">
          <a:xfrm>
            <a:off x="762000" y="28194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101389" name="Text Box 23"/>
          <p:cNvSpPr txBox="1">
            <a:spLocks noChangeArrowheads="1"/>
          </p:cNvSpPr>
          <p:nvPr/>
        </p:nvSpPr>
        <p:spPr bwMode="auto">
          <a:xfrm>
            <a:off x="838200" y="39624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a:t>
            </a:r>
          </a:p>
        </p:txBody>
      </p:sp>
      <p:sp>
        <p:nvSpPr>
          <p:cNvPr id="101390" name="Text Box 24"/>
          <p:cNvSpPr txBox="1">
            <a:spLocks noChangeArrowheads="1"/>
          </p:cNvSpPr>
          <p:nvPr/>
        </p:nvSpPr>
        <p:spPr bwMode="auto">
          <a:xfrm>
            <a:off x="1600200" y="32004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244761" name="Text Box 25"/>
          <p:cNvSpPr txBox="1">
            <a:spLocks noChangeArrowheads="1"/>
          </p:cNvSpPr>
          <p:nvPr/>
        </p:nvSpPr>
        <p:spPr bwMode="auto">
          <a:xfrm>
            <a:off x="4038600" y="3581400"/>
            <a:ext cx="1192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y</a:t>
            </a:r>
            <a:r>
              <a:rPr lang="en-US" altLang="en-US" sz="2000">
                <a:cs typeface="Arial" charset="0"/>
              </a:rPr>
              <a:t> = ?</a:t>
            </a:r>
          </a:p>
        </p:txBody>
      </p:sp>
      <p:sp>
        <p:nvSpPr>
          <p:cNvPr id="244762" name="Text Box 26"/>
          <p:cNvSpPr txBox="1">
            <a:spLocks noChangeArrowheads="1"/>
          </p:cNvSpPr>
          <p:nvPr/>
        </p:nvSpPr>
        <p:spPr bwMode="auto">
          <a:xfrm>
            <a:off x="4038600" y="4343400"/>
            <a:ext cx="19272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y </a:t>
            </a:r>
            <a:r>
              <a:rPr lang="en-US" altLang="en-US" sz="2000">
                <a:cs typeface="Arial" charset="0"/>
              </a:rPr>
              <a:t>= F</a:t>
            </a:r>
            <a:r>
              <a:rPr lang="en-US" altLang="en-US" sz="2000" baseline="-25000">
                <a:cs typeface="Arial" charset="0"/>
              </a:rPr>
              <a:t>N </a:t>
            </a:r>
            <a:r>
              <a:rPr lang="en-US" altLang="en-US" sz="2000">
                <a:cs typeface="Arial" charset="0"/>
              </a:rPr>
              <a:t>– w</a:t>
            </a:r>
            <a:r>
              <a:rPr lang="en-US" altLang="en-US" sz="2000" baseline="-25000">
                <a:cs typeface="Arial" charset="0"/>
              </a:rPr>
              <a:t>70</a:t>
            </a:r>
          </a:p>
        </p:txBody>
      </p:sp>
      <p:sp>
        <p:nvSpPr>
          <p:cNvPr id="244763" name="Text Box 27"/>
          <p:cNvSpPr txBox="1">
            <a:spLocks noChangeArrowheads="1"/>
          </p:cNvSpPr>
          <p:nvPr/>
        </p:nvSpPr>
        <p:spPr bwMode="auto">
          <a:xfrm>
            <a:off x="4038600" y="4724400"/>
            <a:ext cx="15128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0 = F</a:t>
            </a:r>
            <a:r>
              <a:rPr lang="en-US" altLang="en-US" sz="2000" baseline="-25000">
                <a:cs typeface="Arial" charset="0"/>
              </a:rPr>
              <a:t>N </a:t>
            </a:r>
            <a:r>
              <a:rPr lang="en-US" altLang="en-US" sz="2000">
                <a:cs typeface="Arial" charset="0"/>
              </a:rPr>
              <a:t>– w</a:t>
            </a:r>
            <a:r>
              <a:rPr lang="en-US" altLang="en-US" sz="2000" baseline="-25000">
                <a:cs typeface="Arial" charset="0"/>
              </a:rPr>
              <a:t>70</a:t>
            </a:r>
          </a:p>
        </p:txBody>
      </p:sp>
      <p:sp>
        <p:nvSpPr>
          <p:cNvPr id="244764" name="Text Box 28"/>
          <p:cNvSpPr txBox="1">
            <a:spLocks noChangeArrowheads="1"/>
          </p:cNvSpPr>
          <p:nvPr/>
        </p:nvSpPr>
        <p:spPr bwMode="auto">
          <a:xfrm>
            <a:off x="4038600" y="5105400"/>
            <a:ext cx="1090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N </a:t>
            </a:r>
            <a:r>
              <a:rPr lang="en-US" altLang="en-US" sz="2000">
                <a:cs typeface="Arial" charset="0"/>
              </a:rPr>
              <a:t>= w</a:t>
            </a:r>
            <a:r>
              <a:rPr lang="en-US" altLang="en-US" sz="2000" baseline="-25000">
                <a:cs typeface="Arial" charset="0"/>
              </a:rPr>
              <a:t>70</a:t>
            </a:r>
          </a:p>
        </p:txBody>
      </p:sp>
      <p:sp>
        <p:nvSpPr>
          <p:cNvPr id="244765" name="Text Box 29"/>
          <p:cNvSpPr txBox="1">
            <a:spLocks noChangeArrowheads="1"/>
          </p:cNvSpPr>
          <p:nvPr/>
        </p:nvSpPr>
        <p:spPr bwMode="auto">
          <a:xfrm>
            <a:off x="4038600" y="5562600"/>
            <a:ext cx="1400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N </a:t>
            </a:r>
            <a:r>
              <a:rPr lang="en-US" altLang="en-US" sz="2000">
                <a:cs typeface="Arial" charset="0"/>
              </a:rPr>
              <a:t>= 700 N</a:t>
            </a:r>
            <a:endParaRPr lang="en-US" altLang="en-US" sz="2000" baseline="-25000">
              <a:cs typeface="Arial" charset="0"/>
            </a:endParaRPr>
          </a:p>
        </p:txBody>
      </p:sp>
      <p:sp>
        <p:nvSpPr>
          <p:cNvPr id="244766" name="Text Box 30"/>
          <p:cNvSpPr txBox="1">
            <a:spLocks noChangeArrowheads="1"/>
          </p:cNvSpPr>
          <p:nvPr/>
        </p:nvSpPr>
        <p:spPr bwMode="auto">
          <a:xfrm>
            <a:off x="4038600" y="3962400"/>
            <a:ext cx="1192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y</a:t>
            </a:r>
            <a:r>
              <a:rPr lang="en-US" altLang="en-US" sz="2000">
                <a:cs typeface="Arial" charset="0"/>
              </a:rPr>
              <a:t> = 0</a:t>
            </a:r>
          </a:p>
        </p:txBody>
      </p:sp>
      <p:sp>
        <p:nvSpPr>
          <p:cNvPr id="101397" name="Text Box 31"/>
          <p:cNvSpPr txBox="1">
            <a:spLocks noChangeArrowheads="1"/>
          </p:cNvSpPr>
          <p:nvPr/>
        </p:nvSpPr>
        <p:spPr bwMode="auto">
          <a:xfrm>
            <a:off x="3886200" y="2209800"/>
            <a:ext cx="1739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FF0000"/>
                </a:solidFill>
              </a:rPr>
              <a:t>= mg</a:t>
            </a:r>
          </a:p>
          <a:p>
            <a:pPr eaLnBrk="1" hangingPunct="1">
              <a:spcBef>
                <a:spcPct val="0"/>
              </a:spcBef>
              <a:buFontTx/>
              <a:buNone/>
            </a:pPr>
            <a:r>
              <a:rPr lang="en-US" altLang="en-US" sz="1600">
                <a:solidFill>
                  <a:srgbClr val="FF0000"/>
                </a:solidFill>
              </a:rPr>
              <a:t>= 70 kg (10 m/s</a:t>
            </a:r>
            <a:r>
              <a:rPr lang="en-US" altLang="en-US" sz="1600" baseline="30000">
                <a:solidFill>
                  <a:srgbClr val="FF0000"/>
                </a:solidFill>
              </a:rPr>
              <a:t>2</a:t>
            </a:r>
            <a:r>
              <a:rPr lang="en-US" altLang="en-US" sz="1600">
                <a:solidFill>
                  <a:srgbClr val="FF0000"/>
                </a:solidFill>
              </a:rPr>
              <a:t>)</a:t>
            </a:r>
          </a:p>
          <a:p>
            <a:pPr eaLnBrk="1" hangingPunct="1">
              <a:spcBef>
                <a:spcPct val="0"/>
              </a:spcBef>
              <a:buFontTx/>
              <a:buNone/>
            </a:pPr>
            <a:r>
              <a:rPr lang="en-US" altLang="en-US" sz="1600">
                <a:solidFill>
                  <a:srgbClr val="FF0000"/>
                </a:solidFill>
              </a:rPr>
              <a:t>= 700 N</a:t>
            </a:r>
          </a:p>
        </p:txBody>
      </p:sp>
      <p:sp>
        <p:nvSpPr>
          <p:cNvPr id="244768" name="Text Box 32"/>
          <p:cNvSpPr txBox="1">
            <a:spLocks noChangeArrowheads="1"/>
          </p:cNvSpPr>
          <p:nvPr/>
        </p:nvSpPr>
        <p:spPr bwMode="auto">
          <a:xfrm>
            <a:off x="6781800" y="3657600"/>
            <a:ext cx="1192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x</a:t>
            </a:r>
            <a:r>
              <a:rPr lang="en-US" altLang="en-US" sz="2000">
                <a:cs typeface="Arial" charset="0"/>
              </a:rPr>
              <a:t> = ?</a:t>
            </a:r>
          </a:p>
        </p:txBody>
      </p:sp>
      <p:sp>
        <p:nvSpPr>
          <p:cNvPr id="244769" name="Text Box 33"/>
          <p:cNvSpPr txBox="1">
            <a:spLocks noChangeArrowheads="1"/>
          </p:cNvSpPr>
          <p:nvPr/>
        </p:nvSpPr>
        <p:spPr bwMode="auto">
          <a:xfrm>
            <a:off x="6781800" y="4445000"/>
            <a:ext cx="1284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y </a:t>
            </a:r>
            <a:r>
              <a:rPr lang="en-US" altLang="en-US" sz="2000">
                <a:cs typeface="Arial" charset="0"/>
              </a:rPr>
              <a:t>= F</a:t>
            </a:r>
            <a:r>
              <a:rPr lang="en-US" altLang="en-US" sz="2000" baseline="-25000">
                <a:cs typeface="Arial" charset="0"/>
              </a:rPr>
              <a:t>T</a:t>
            </a:r>
          </a:p>
        </p:txBody>
      </p:sp>
      <p:sp>
        <p:nvSpPr>
          <p:cNvPr id="244770" name="Text Box 34"/>
          <p:cNvSpPr txBox="1">
            <a:spLocks noChangeArrowheads="1"/>
          </p:cNvSpPr>
          <p:nvPr/>
        </p:nvSpPr>
        <p:spPr bwMode="auto">
          <a:xfrm>
            <a:off x="6781800" y="4064000"/>
            <a:ext cx="15875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x</a:t>
            </a:r>
            <a:r>
              <a:rPr lang="en-US" altLang="en-US" sz="2000">
                <a:cs typeface="Arial" charset="0"/>
              </a:rPr>
              <a:t> = m</a:t>
            </a:r>
            <a:r>
              <a:rPr lang="en-US" altLang="en-US" sz="2000" baseline="-25000">
                <a:cs typeface="Arial" charset="0"/>
              </a:rPr>
              <a:t>70</a:t>
            </a:r>
            <a:r>
              <a:rPr lang="en-US" altLang="en-US" sz="2000">
                <a:cs typeface="Arial" charset="0"/>
              </a:rPr>
              <a:t>a</a:t>
            </a:r>
            <a:endParaRPr lang="en-US" altLang="en-US" sz="2000" baseline="-25000">
              <a:cs typeface="Arial" charset="0"/>
            </a:endParaRPr>
          </a:p>
        </p:txBody>
      </p:sp>
      <p:sp>
        <p:nvSpPr>
          <p:cNvPr id="244771" name="Text Box 35"/>
          <p:cNvSpPr txBox="1">
            <a:spLocks noChangeArrowheads="1"/>
          </p:cNvSpPr>
          <p:nvPr/>
        </p:nvSpPr>
        <p:spPr bwMode="auto">
          <a:xfrm>
            <a:off x="6781800" y="4876800"/>
            <a:ext cx="12652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t>
            </a:r>
            <a:r>
              <a:rPr lang="en-US" altLang="en-US" sz="2000" baseline="-25000">
                <a:cs typeface="Arial" charset="0"/>
              </a:rPr>
              <a:t>70</a:t>
            </a:r>
            <a:r>
              <a:rPr lang="en-US" altLang="en-US" sz="2000">
                <a:cs typeface="Arial" charset="0"/>
              </a:rPr>
              <a:t>a = F</a:t>
            </a:r>
            <a:r>
              <a:rPr lang="en-US" altLang="en-US" sz="2000" baseline="-25000">
                <a:cs typeface="Arial" charset="0"/>
              </a:rPr>
              <a:t>T</a:t>
            </a:r>
            <a:endParaRPr lang="en-US" altLang="en-US" sz="2000">
              <a:cs typeface="Arial" charset="0"/>
            </a:endParaRPr>
          </a:p>
        </p:txBody>
      </p:sp>
      <p:sp>
        <p:nvSpPr>
          <p:cNvPr id="244772" name="Text Box 36"/>
          <p:cNvSpPr txBox="1">
            <a:spLocks noChangeArrowheads="1"/>
          </p:cNvSpPr>
          <p:nvPr/>
        </p:nvSpPr>
        <p:spPr bwMode="auto">
          <a:xfrm>
            <a:off x="6842125" y="5294313"/>
            <a:ext cx="698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a:t>
            </a:r>
          </a:p>
        </p:txBody>
      </p:sp>
      <p:sp>
        <p:nvSpPr>
          <p:cNvPr id="244773" name="Text Box 37"/>
          <p:cNvSpPr txBox="1">
            <a:spLocks noChangeArrowheads="1"/>
          </p:cNvSpPr>
          <p:nvPr/>
        </p:nvSpPr>
        <p:spPr bwMode="auto">
          <a:xfrm>
            <a:off x="6858000" y="5689600"/>
            <a:ext cx="8286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T</a:t>
            </a:r>
            <a:r>
              <a:rPr lang="en-US" altLang="en-US" sz="1800"/>
              <a:t> = ?</a:t>
            </a:r>
          </a:p>
        </p:txBody>
      </p:sp>
    </p:spTree>
    <p:extLst>
      <p:ext uri="{BB962C8B-B14F-4D97-AF65-F5344CB8AC3E}">
        <p14:creationId xmlns:p14="http://schemas.microsoft.com/office/powerpoint/2010/main" val="16082953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47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476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476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476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476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476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476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477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476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477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4772"/>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447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61" grpId="0"/>
      <p:bldP spid="244762" grpId="0"/>
      <p:bldP spid="244763" grpId="0"/>
      <p:bldP spid="244764" grpId="0"/>
      <p:bldP spid="244765" grpId="0"/>
      <p:bldP spid="244766" grpId="0"/>
      <p:bldP spid="244768" grpId="0"/>
      <p:bldP spid="244769" grpId="0"/>
      <p:bldP spid="244770" grpId="0"/>
      <p:bldP spid="244771" grpId="0"/>
      <p:bldP spid="244772" grpId="0"/>
      <p:bldP spid="24477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02" name="Group 2"/>
          <p:cNvGrpSpPr>
            <a:grpSpLocks noChangeAspect="1"/>
          </p:cNvGrpSpPr>
          <p:nvPr/>
        </p:nvGrpSpPr>
        <p:grpSpPr bwMode="auto">
          <a:xfrm>
            <a:off x="2971800" y="609600"/>
            <a:ext cx="4000500" cy="2057400"/>
            <a:chOff x="2527" y="3142"/>
            <a:chExt cx="5250" cy="2777"/>
          </a:xfrm>
        </p:grpSpPr>
        <p:sp>
          <p:nvSpPr>
            <p:cNvPr id="102418" name="AutoShape 3"/>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2419" name="Rectangle 4"/>
            <p:cNvSpPr>
              <a:spLocks noChangeArrowheads="1"/>
            </p:cNvSpPr>
            <p:nvPr/>
          </p:nvSpPr>
          <p:spPr bwMode="auto">
            <a:xfrm>
              <a:off x="4027" y="3296"/>
              <a:ext cx="1200" cy="772"/>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2420" name="Line 5"/>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21" name="Line 6"/>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22" name="Rectangle 7"/>
            <p:cNvSpPr>
              <a:spLocks noChangeArrowheads="1"/>
            </p:cNvSpPr>
            <p:nvPr/>
          </p:nvSpPr>
          <p:spPr bwMode="auto">
            <a:xfrm>
              <a:off x="6277" y="4685"/>
              <a:ext cx="900" cy="706"/>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2423" name="Oval 8"/>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2424" name="Line 9"/>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25" name="Line 10"/>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426" name="Text Box 11"/>
            <p:cNvSpPr txBox="1">
              <a:spLocks noChangeArrowheads="1"/>
            </p:cNvSpPr>
            <p:nvPr/>
          </p:nvSpPr>
          <p:spPr bwMode="auto">
            <a:xfrm>
              <a:off x="4027" y="3451"/>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1</a:t>
              </a:r>
              <a:r>
                <a:rPr lang="en-US" altLang="en-US" sz="1200">
                  <a:latin typeface="Times New Roman" pitchFamily="18" charset="0"/>
                </a:rPr>
                <a:t> = 70 kg</a:t>
              </a:r>
              <a:endParaRPr lang="en-US" altLang="en-US" sz="1800"/>
            </a:p>
          </p:txBody>
        </p:sp>
        <p:sp>
          <p:nvSpPr>
            <p:cNvPr id="102427" name="Text Box 12"/>
            <p:cNvSpPr txBox="1">
              <a:spLocks noChangeArrowheads="1"/>
            </p:cNvSpPr>
            <p:nvPr/>
          </p:nvSpPr>
          <p:spPr bwMode="auto">
            <a:xfrm>
              <a:off x="6277" y="4839"/>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latin typeface="Times New Roman" pitchFamily="18" charset="0"/>
                </a:rPr>
                <a:t>m</a:t>
              </a:r>
              <a:r>
                <a:rPr lang="en-US" altLang="en-US" sz="1000" baseline="-25000">
                  <a:latin typeface="Times New Roman" pitchFamily="18" charset="0"/>
                </a:rPr>
                <a:t>2</a:t>
              </a:r>
              <a:r>
                <a:rPr lang="en-US" altLang="en-US" sz="1000">
                  <a:latin typeface="Times New Roman" pitchFamily="18" charset="0"/>
                </a:rPr>
                <a:t> = 30 kg</a:t>
              </a:r>
              <a:endParaRPr lang="en-US" altLang="en-US" sz="1800"/>
            </a:p>
          </p:txBody>
        </p:sp>
      </p:grpSp>
      <p:sp>
        <p:nvSpPr>
          <p:cNvPr id="102403" name="Line 13"/>
          <p:cNvSpPr>
            <a:spLocks noChangeShapeType="1"/>
          </p:cNvSpPr>
          <p:nvPr/>
        </p:nvSpPr>
        <p:spPr bwMode="auto">
          <a:xfrm>
            <a:off x="6172200" y="22860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04" name="Line 14"/>
          <p:cNvSpPr>
            <a:spLocks noChangeShapeType="1"/>
          </p:cNvSpPr>
          <p:nvPr/>
        </p:nvSpPr>
        <p:spPr bwMode="auto">
          <a:xfrm rot="10800000">
            <a:off x="6172200" y="1295400"/>
            <a:ext cx="1588"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05" name="Text Box 15"/>
          <p:cNvSpPr txBox="1">
            <a:spLocks noChangeArrowheads="1"/>
          </p:cNvSpPr>
          <p:nvPr/>
        </p:nvSpPr>
        <p:spPr bwMode="auto">
          <a:xfrm>
            <a:off x="6248400" y="12954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02406" name="Text Box 16"/>
          <p:cNvSpPr txBox="1">
            <a:spLocks noChangeArrowheads="1"/>
          </p:cNvSpPr>
          <p:nvPr/>
        </p:nvSpPr>
        <p:spPr bwMode="auto">
          <a:xfrm>
            <a:off x="6324600" y="25146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30</a:t>
            </a:r>
          </a:p>
        </p:txBody>
      </p:sp>
      <p:sp>
        <p:nvSpPr>
          <p:cNvPr id="102407" name="Line 17"/>
          <p:cNvSpPr>
            <a:spLocks noChangeShapeType="1"/>
          </p:cNvSpPr>
          <p:nvPr/>
        </p:nvSpPr>
        <p:spPr bwMode="auto">
          <a:xfrm>
            <a:off x="838200" y="26670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08" name="Line 18"/>
          <p:cNvSpPr>
            <a:spLocks noChangeShapeType="1"/>
          </p:cNvSpPr>
          <p:nvPr/>
        </p:nvSpPr>
        <p:spPr bwMode="auto">
          <a:xfrm rot="10800000">
            <a:off x="838200" y="2209800"/>
            <a:ext cx="1588"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2409" name="Text Box 19"/>
          <p:cNvSpPr txBox="1">
            <a:spLocks noChangeArrowheads="1"/>
          </p:cNvSpPr>
          <p:nvPr/>
        </p:nvSpPr>
        <p:spPr bwMode="auto">
          <a:xfrm>
            <a:off x="914400" y="20574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02410" name="Text Box 20"/>
          <p:cNvSpPr txBox="1">
            <a:spLocks noChangeArrowheads="1"/>
          </p:cNvSpPr>
          <p:nvPr/>
        </p:nvSpPr>
        <p:spPr bwMode="auto">
          <a:xfrm>
            <a:off x="914400" y="28956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30</a:t>
            </a:r>
          </a:p>
        </p:txBody>
      </p:sp>
      <p:sp>
        <p:nvSpPr>
          <p:cNvPr id="102411" name="Text Box 21"/>
          <p:cNvSpPr txBox="1">
            <a:spLocks noChangeArrowheads="1"/>
          </p:cNvSpPr>
          <p:nvPr/>
        </p:nvSpPr>
        <p:spPr bwMode="auto">
          <a:xfrm>
            <a:off x="6858000" y="2590800"/>
            <a:ext cx="1739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FF0000"/>
                </a:solidFill>
              </a:rPr>
              <a:t>= mg</a:t>
            </a:r>
          </a:p>
          <a:p>
            <a:pPr eaLnBrk="1" hangingPunct="1">
              <a:spcBef>
                <a:spcPct val="0"/>
              </a:spcBef>
              <a:buFontTx/>
              <a:buNone/>
            </a:pPr>
            <a:r>
              <a:rPr lang="en-US" altLang="en-US" sz="1600">
                <a:solidFill>
                  <a:srgbClr val="FF0000"/>
                </a:solidFill>
              </a:rPr>
              <a:t>= 30 kg (10 m/s</a:t>
            </a:r>
            <a:r>
              <a:rPr lang="en-US" altLang="en-US" sz="1600" baseline="30000">
                <a:solidFill>
                  <a:srgbClr val="FF0000"/>
                </a:solidFill>
              </a:rPr>
              <a:t>2</a:t>
            </a:r>
            <a:r>
              <a:rPr lang="en-US" altLang="en-US" sz="1600">
                <a:solidFill>
                  <a:srgbClr val="FF0000"/>
                </a:solidFill>
              </a:rPr>
              <a:t>)</a:t>
            </a:r>
          </a:p>
          <a:p>
            <a:pPr eaLnBrk="1" hangingPunct="1">
              <a:spcBef>
                <a:spcPct val="0"/>
              </a:spcBef>
              <a:buFontTx/>
              <a:buNone/>
            </a:pPr>
            <a:r>
              <a:rPr lang="en-US" altLang="en-US" sz="1600">
                <a:solidFill>
                  <a:srgbClr val="FF0000"/>
                </a:solidFill>
              </a:rPr>
              <a:t>= 300 N</a:t>
            </a:r>
          </a:p>
        </p:txBody>
      </p:sp>
      <p:sp>
        <p:nvSpPr>
          <p:cNvPr id="245782" name="Text Box 22"/>
          <p:cNvSpPr txBox="1">
            <a:spLocks noChangeArrowheads="1"/>
          </p:cNvSpPr>
          <p:nvPr/>
        </p:nvSpPr>
        <p:spPr bwMode="auto">
          <a:xfrm>
            <a:off x="2362200" y="3124200"/>
            <a:ext cx="11096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30</a:t>
            </a:r>
            <a:r>
              <a:rPr lang="en-US" altLang="en-US" sz="2000">
                <a:cs typeface="Arial" charset="0"/>
              </a:rPr>
              <a:t> = ?</a:t>
            </a:r>
          </a:p>
        </p:txBody>
      </p:sp>
      <p:sp>
        <p:nvSpPr>
          <p:cNvPr id="245783" name="Text Box 23"/>
          <p:cNvSpPr txBox="1">
            <a:spLocks noChangeArrowheads="1"/>
          </p:cNvSpPr>
          <p:nvPr/>
        </p:nvSpPr>
        <p:spPr bwMode="auto">
          <a:xfrm>
            <a:off x="2362200" y="3911600"/>
            <a:ext cx="1827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30</a:t>
            </a:r>
            <a:r>
              <a:rPr lang="en-US" altLang="en-US" sz="2000" baseline="-25000">
                <a:cs typeface="Arial" charset="0"/>
              </a:rPr>
              <a:t> </a:t>
            </a:r>
            <a:r>
              <a:rPr lang="en-US" altLang="en-US" sz="2000">
                <a:cs typeface="Arial" charset="0"/>
              </a:rPr>
              <a:t>= F</a:t>
            </a:r>
            <a:r>
              <a:rPr lang="en-US" altLang="en-US" sz="2000" baseline="-25000">
                <a:cs typeface="Arial" charset="0"/>
              </a:rPr>
              <a:t>T </a:t>
            </a:r>
            <a:r>
              <a:rPr lang="en-US" altLang="en-US" sz="2000">
                <a:cs typeface="Arial" charset="0"/>
              </a:rPr>
              <a:t>– w</a:t>
            </a:r>
            <a:r>
              <a:rPr lang="en-US" altLang="en-US" sz="2000" baseline="-25000">
                <a:cs typeface="Arial" charset="0"/>
              </a:rPr>
              <a:t>30</a:t>
            </a:r>
          </a:p>
        </p:txBody>
      </p:sp>
      <p:sp>
        <p:nvSpPr>
          <p:cNvPr id="245784" name="Text Box 24"/>
          <p:cNvSpPr txBox="1">
            <a:spLocks noChangeArrowheads="1"/>
          </p:cNvSpPr>
          <p:nvPr/>
        </p:nvSpPr>
        <p:spPr bwMode="auto">
          <a:xfrm>
            <a:off x="2362200" y="3530600"/>
            <a:ext cx="16589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30</a:t>
            </a:r>
            <a:r>
              <a:rPr lang="en-US" altLang="en-US" sz="2000">
                <a:cs typeface="Arial" charset="0"/>
              </a:rPr>
              <a:t> = - m</a:t>
            </a:r>
            <a:r>
              <a:rPr lang="en-US" altLang="en-US" sz="2000" baseline="-25000">
                <a:cs typeface="Arial" charset="0"/>
              </a:rPr>
              <a:t>30</a:t>
            </a:r>
            <a:r>
              <a:rPr lang="en-US" altLang="en-US" sz="2000">
                <a:cs typeface="Arial" charset="0"/>
              </a:rPr>
              <a:t>a</a:t>
            </a:r>
            <a:endParaRPr lang="en-US" altLang="en-US" sz="2000" baseline="-25000">
              <a:cs typeface="Arial" charset="0"/>
            </a:endParaRPr>
          </a:p>
        </p:txBody>
      </p:sp>
      <p:sp>
        <p:nvSpPr>
          <p:cNvPr id="245785" name="Text Box 25"/>
          <p:cNvSpPr txBox="1">
            <a:spLocks noChangeArrowheads="1"/>
          </p:cNvSpPr>
          <p:nvPr/>
        </p:nvSpPr>
        <p:spPr bwMode="auto">
          <a:xfrm>
            <a:off x="2362200" y="4343400"/>
            <a:ext cx="21431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t>
            </a:r>
            <a:r>
              <a:rPr lang="en-US" altLang="en-US" sz="2000" baseline="-25000">
                <a:cs typeface="Arial" charset="0"/>
              </a:rPr>
              <a:t>30</a:t>
            </a:r>
            <a:r>
              <a:rPr lang="en-US" altLang="en-US" sz="2000">
                <a:cs typeface="Arial" charset="0"/>
              </a:rPr>
              <a:t>a = F</a:t>
            </a:r>
            <a:r>
              <a:rPr lang="en-US" altLang="en-US" sz="2000" baseline="-25000">
                <a:cs typeface="Arial" charset="0"/>
              </a:rPr>
              <a:t>T </a:t>
            </a:r>
            <a:r>
              <a:rPr lang="en-US" altLang="en-US" sz="2000">
                <a:cs typeface="Arial" charset="0"/>
              </a:rPr>
              <a:t>– m</a:t>
            </a:r>
            <a:r>
              <a:rPr lang="en-US" altLang="en-US" sz="2000" baseline="-25000">
                <a:cs typeface="Arial" charset="0"/>
              </a:rPr>
              <a:t>30</a:t>
            </a:r>
            <a:r>
              <a:rPr lang="en-US" altLang="en-US" sz="2000">
                <a:cs typeface="Arial" charset="0"/>
              </a:rPr>
              <a:t>g</a:t>
            </a:r>
          </a:p>
        </p:txBody>
      </p:sp>
      <p:sp>
        <p:nvSpPr>
          <p:cNvPr id="245786" name="Text Box 26"/>
          <p:cNvSpPr txBox="1">
            <a:spLocks noChangeArrowheads="1"/>
          </p:cNvSpPr>
          <p:nvPr/>
        </p:nvSpPr>
        <p:spPr bwMode="auto">
          <a:xfrm>
            <a:off x="2438400" y="4800600"/>
            <a:ext cx="698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a:t>
            </a:r>
          </a:p>
        </p:txBody>
      </p:sp>
      <p:sp>
        <p:nvSpPr>
          <p:cNvPr id="245787" name="Text Box 27"/>
          <p:cNvSpPr txBox="1">
            <a:spLocks noChangeArrowheads="1"/>
          </p:cNvSpPr>
          <p:nvPr/>
        </p:nvSpPr>
        <p:spPr bwMode="auto">
          <a:xfrm>
            <a:off x="2454275" y="5195888"/>
            <a:ext cx="8286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T</a:t>
            </a:r>
            <a:r>
              <a:rPr lang="en-US" altLang="en-US" sz="1800"/>
              <a:t> = ?</a:t>
            </a:r>
          </a:p>
        </p:txBody>
      </p:sp>
    </p:spTree>
    <p:extLst>
      <p:ext uri="{BB962C8B-B14F-4D97-AF65-F5344CB8AC3E}">
        <p14:creationId xmlns:p14="http://schemas.microsoft.com/office/powerpoint/2010/main" val="42788212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57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578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4578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8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78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57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2" grpId="0" autoUpdateAnimBg="0"/>
      <p:bldP spid="245783" grpId="0" autoUpdateAnimBg="0"/>
      <p:bldP spid="245784" grpId="0" autoUpdateAnimBg="0"/>
      <p:bldP spid="245785" grpId="0"/>
      <p:bldP spid="245786" grpId="0"/>
      <p:bldP spid="24578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5943600" y="762000"/>
            <a:ext cx="21431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t>
            </a:r>
            <a:r>
              <a:rPr lang="en-US" altLang="en-US" sz="2000" baseline="-25000">
                <a:cs typeface="Arial" charset="0"/>
              </a:rPr>
              <a:t>30</a:t>
            </a:r>
            <a:r>
              <a:rPr lang="en-US" altLang="en-US" sz="2000">
                <a:cs typeface="Arial" charset="0"/>
              </a:rPr>
              <a:t>a = F</a:t>
            </a:r>
            <a:r>
              <a:rPr lang="en-US" altLang="en-US" sz="2000" baseline="-25000">
                <a:cs typeface="Arial" charset="0"/>
              </a:rPr>
              <a:t>T </a:t>
            </a:r>
            <a:r>
              <a:rPr lang="en-US" altLang="en-US" sz="2000">
                <a:cs typeface="Arial" charset="0"/>
              </a:rPr>
              <a:t>– m</a:t>
            </a:r>
            <a:r>
              <a:rPr lang="en-US" altLang="en-US" sz="2000" baseline="-25000">
                <a:cs typeface="Arial" charset="0"/>
              </a:rPr>
              <a:t>30</a:t>
            </a:r>
            <a:r>
              <a:rPr lang="en-US" altLang="en-US" sz="2000">
                <a:cs typeface="Arial" charset="0"/>
              </a:rPr>
              <a:t>g</a:t>
            </a:r>
          </a:p>
        </p:txBody>
      </p:sp>
      <p:sp>
        <p:nvSpPr>
          <p:cNvPr id="103427" name="Text Box 3"/>
          <p:cNvSpPr txBox="1">
            <a:spLocks noChangeArrowheads="1"/>
          </p:cNvSpPr>
          <p:nvPr/>
        </p:nvSpPr>
        <p:spPr bwMode="auto">
          <a:xfrm>
            <a:off x="3200400" y="228600"/>
            <a:ext cx="2406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So what do we know?</a:t>
            </a:r>
          </a:p>
        </p:txBody>
      </p:sp>
      <p:sp>
        <p:nvSpPr>
          <p:cNvPr id="103428" name="Text Box 4"/>
          <p:cNvSpPr txBox="1">
            <a:spLocks noChangeArrowheads="1"/>
          </p:cNvSpPr>
          <p:nvPr/>
        </p:nvSpPr>
        <p:spPr bwMode="auto">
          <a:xfrm>
            <a:off x="838200" y="762000"/>
            <a:ext cx="1400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N </a:t>
            </a:r>
            <a:r>
              <a:rPr lang="en-US" altLang="en-US" sz="2000">
                <a:cs typeface="Arial" charset="0"/>
              </a:rPr>
              <a:t>= 700 N</a:t>
            </a:r>
            <a:endParaRPr lang="en-US" altLang="en-US" sz="2000" baseline="-25000">
              <a:cs typeface="Arial" charset="0"/>
            </a:endParaRPr>
          </a:p>
        </p:txBody>
      </p:sp>
      <p:sp>
        <p:nvSpPr>
          <p:cNvPr id="103429" name="Text Box 5"/>
          <p:cNvSpPr txBox="1">
            <a:spLocks noChangeArrowheads="1"/>
          </p:cNvSpPr>
          <p:nvPr/>
        </p:nvSpPr>
        <p:spPr bwMode="auto">
          <a:xfrm>
            <a:off x="3124200" y="762000"/>
            <a:ext cx="1241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T </a:t>
            </a:r>
            <a:r>
              <a:rPr lang="en-US" altLang="en-US" sz="2000">
                <a:cs typeface="Arial" charset="0"/>
              </a:rPr>
              <a:t>= m</a:t>
            </a:r>
            <a:r>
              <a:rPr lang="en-US" altLang="en-US" sz="2000" baseline="-25000">
                <a:cs typeface="Arial" charset="0"/>
              </a:rPr>
              <a:t>70</a:t>
            </a:r>
            <a:r>
              <a:rPr lang="en-US" altLang="en-US" sz="2000">
                <a:cs typeface="Arial" charset="0"/>
              </a:rPr>
              <a:t>a</a:t>
            </a:r>
          </a:p>
        </p:txBody>
      </p:sp>
      <p:sp>
        <p:nvSpPr>
          <p:cNvPr id="246790" name="Freeform 6"/>
          <p:cNvSpPr>
            <a:spLocks/>
          </p:cNvSpPr>
          <p:nvPr/>
        </p:nvSpPr>
        <p:spPr bwMode="auto">
          <a:xfrm>
            <a:off x="3962400" y="1143000"/>
            <a:ext cx="3048000" cy="838200"/>
          </a:xfrm>
          <a:custGeom>
            <a:avLst/>
            <a:gdLst>
              <a:gd name="T0" fmla="*/ 0 w 1824"/>
              <a:gd name="T1" fmla="*/ 0 h 528"/>
              <a:gd name="T2" fmla="*/ 2147483647 w 1824"/>
              <a:gd name="T3" fmla="*/ 2147483647 h 528"/>
              <a:gd name="T4" fmla="*/ 2147483647 w 1824"/>
              <a:gd name="T5" fmla="*/ 0 h 528"/>
              <a:gd name="T6" fmla="*/ 0 60000 65536"/>
              <a:gd name="T7" fmla="*/ 0 60000 65536"/>
              <a:gd name="T8" fmla="*/ 0 60000 65536"/>
            </a:gdLst>
            <a:ahLst/>
            <a:cxnLst>
              <a:cxn ang="T6">
                <a:pos x="T0" y="T1"/>
              </a:cxn>
              <a:cxn ang="T7">
                <a:pos x="T2" y="T3"/>
              </a:cxn>
              <a:cxn ang="T8">
                <a:pos x="T4" y="T5"/>
              </a:cxn>
            </a:cxnLst>
            <a:rect l="0" t="0" r="r" b="b"/>
            <a:pathLst>
              <a:path w="1824" h="528">
                <a:moveTo>
                  <a:pt x="0" y="0"/>
                </a:moveTo>
                <a:cubicBezTo>
                  <a:pt x="352" y="264"/>
                  <a:pt x="704" y="528"/>
                  <a:pt x="1008" y="528"/>
                </a:cubicBezTo>
                <a:cubicBezTo>
                  <a:pt x="1312" y="528"/>
                  <a:pt x="1568" y="264"/>
                  <a:pt x="1824" y="0"/>
                </a:cubicBezTo>
              </a:path>
            </a:pathLst>
          </a:custGeom>
          <a:noFill/>
          <a:ln w="9525">
            <a:solidFill>
              <a:srgbClr val="FF0000"/>
            </a:solidFill>
            <a:round/>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791" name="Text Box 7"/>
          <p:cNvSpPr txBox="1">
            <a:spLocks noChangeArrowheads="1"/>
          </p:cNvSpPr>
          <p:nvPr/>
        </p:nvSpPr>
        <p:spPr bwMode="auto">
          <a:xfrm>
            <a:off x="3048000" y="1981200"/>
            <a:ext cx="5226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Can’t I plug this into here? Here’s where they join.</a:t>
            </a:r>
          </a:p>
        </p:txBody>
      </p:sp>
      <p:sp>
        <p:nvSpPr>
          <p:cNvPr id="246792" name="Text Box 8"/>
          <p:cNvSpPr txBox="1">
            <a:spLocks noChangeArrowheads="1"/>
          </p:cNvSpPr>
          <p:nvPr/>
        </p:nvSpPr>
        <p:spPr bwMode="auto">
          <a:xfrm>
            <a:off x="3810000" y="2362200"/>
            <a:ext cx="24225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t>
            </a:r>
            <a:r>
              <a:rPr lang="en-US" altLang="en-US" sz="2000" baseline="-25000">
                <a:cs typeface="Arial" charset="0"/>
              </a:rPr>
              <a:t>30</a:t>
            </a:r>
            <a:r>
              <a:rPr lang="en-US" altLang="en-US" sz="2000">
                <a:cs typeface="Arial" charset="0"/>
              </a:rPr>
              <a:t>a = m</a:t>
            </a:r>
            <a:r>
              <a:rPr lang="en-US" altLang="en-US" sz="2000" baseline="-25000">
                <a:cs typeface="Arial" charset="0"/>
              </a:rPr>
              <a:t>70</a:t>
            </a:r>
            <a:r>
              <a:rPr lang="en-US" altLang="en-US" sz="2000">
                <a:cs typeface="Arial" charset="0"/>
              </a:rPr>
              <a:t>a</a:t>
            </a:r>
            <a:r>
              <a:rPr lang="en-US" altLang="en-US" sz="2000" baseline="-25000">
                <a:cs typeface="Arial" charset="0"/>
              </a:rPr>
              <a:t> </a:t>
            </a:r>
            <a:r>
              <a:rPr lang="en-US" altLang="en-US" sz="2000">
                <a:cs typeface="Arial" charset="0"/>
              </a:rPr>
              <a:t>– m</a:t>
            </a:r>
            <a:r>
              <a:rPr lang="en-US" altLang="en-US" sz="2000" baseline="-25000">
                <a:cs typeface="Arial" charset="0"/>
              </a:rPr>
              <a:t>30</a:t>
            </a:r>
            <a:r>
              <a:rPr lang="en-US" altLang="en-US" sz="2000">
                <a:cs typeface="Arial" charset="0"/>
              </a:rPr>
              <a:t>g</a:t>
            </a:r>
          </a:p>
        </p:txBody>
      </p:sp>
      <p:sp>
        <p:nvSpPr>
          <p:cNvPr id="246793" name="Text Box 9"/>
          <p:cNvSpPr txBox="1">
            <a:spLocks noChangeArrowheads="1"/>
          </p:cNvSpPr>
          <p:nvPr/>
        </p:nvSpPr>
        <p:spPr bwMode="auto">
          <a:xfrm>
            <a:off x="4648200" y="2743200"/>
            <a:ext cx="804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-m</a:t>
            </a:r>
            <a:r>
              <a:rPr lang="en-US" altLang="en-US" sz="2000" baseline="-25000"/>
              <a:t>70</a:t>
            </a:r>
            <a:r>
              <a:rPr lang="en-US" altLang="en-US" sz="2000"/>
              <a:t>a</a:t>
            </a:r>
          </a:p>
        </p:txBody>
      </p:sp>
      <p:sp>
        <p:nvSpPr>
          <p:cNvPr id="246794" name="Text Box 10"/>
          <p:cNvSpPr txBox="1">
            <a:spLocks noChangeArrowheads="1"/>
          </p:cNvSpPr>
          <p:nvPr/>
        </p:nvSpPr>
        <p:spPr bwMode="auto">
          <a:xfrm>
            <a:off x="3810000" y="2743200"/>
            <a:ext cx="804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-m</a:t>
            </a:r>
            <a:r>
              <a:rPr lang="en-US" altLang="en-US" sz="2000" baseline="-25000"/>
              <a:t>70</a:t>
            </a:r>
            <a:r>
              <a:rPr lang="en-US" altLang="en-US" sz="2000"/>
              <a:t>a</a:t>
            </a:r>
          </a:p>
        </p:txBody>
      </p:sp>
      <p:sp>
        <p:nvSpPr>
          <p:cNvPr id="246795" name="Line 11"/>
          <p:cNvSpPr>
            <a:spLocks noChangeShapeType="1"/>
          </p:cNvSpPr>
          <p:nvPr/>
        </p:nvSpPr>
        <p:spPr bwMode="auto">
          <a:xfrm>
            <a:off x="3886200" y="3124200"/>
            <a:ext cx="2438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797" name="Text Box 13"/>
          <p:cNvSpPr txBox="1">
            <a:spLocks noChangeArrowheads="1"/>
          </p:cNvSpPr>
          <p:nvPr/>
        </p:nvSpPr>
        <p:spPr bwMode="auto">
          <a:xfrm>
            <a:off x="3733800" y="3200400"/>
            <a:ext cx="2613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t>
            </a:r>
            <a:r>
              <a:rPr lang="en-US" altLang="en-US" sz="2000" baseline="-25000">
                <a:cs typeface="Arial" charset="0"/>
              </a:rPr>
              <a:t>30</a:t>
            </a:r>
            <a:r>
              <a:rPr lang="en-US" altLang="en-US" sz="2000">
                <a:cs typeface="Arial" charset="0"/>
              </a:rPr>
              <a:t>a - m</a:t>
            </a:r>
            <a:r>
              <a:rPr lang="en-US" altLang="en-US" sz="2000" baseline="-25000">
                <a:cs typeface="Arial" charset="0"/>
              </a:rPr>
              <a:t>70</a:t>
            </a:r>
            <a:r>
              <a:rPr lang="en-US" altLang="en-US" sz="2000">
                <a:cs typeface="Arial" charset="0"/>
              </a:rPr>
              <a:t>a = - m</a:t>
            </a:r>
            <a:r>
              <a:rPr lang="en-US" altLang="en-US" sz="2000" baseline="-25000">
                <a:cs typeface="Arial" charset="0"/>
              </a:rPr>
              <a:t>30</a:t>
            </a:r>
            <a:r>
              <a:rPr lang="en-US" altLang="en-US" sz="2000">
                <a:cs typeface="Arial" charset="0"/>
              </a:rPr>
              <a:t>g </a:t>
            </a:r>
          </a:p>
        </p:txBody>
      </p:sp>
      <p:sp>
        <p:nvSpPr>
          <p:cNvPr id="246798" name="Text Box 14"/>
          <p:cNvSpPr txBox="1">
            <a:spLocks noChangeArrowheads="1"/>
          </p:cNvSpPr>
          <p:nvPr/>
        </p:nvSpPr>
        <p:spPr bwMode="auto">
          <a:xfrm>
            <a:off x="3946525" y="3668713"/>
            <a:ext cx="23383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a:t>
            </a:r>
            <a:r>
              <a:rPr lang="en-US" altLang="en-US" sz="2000">
                <a:cs typeface="Arial" charset="0"/>
              </a:rPr>
              <a:t>m</a:t>
            </a:r>
            <a:r>
              <a:rPr lang="en-US" altLang="en-US" sz="2000" baseline="-25000">
                <a:cs typeface="Arial" charset="0"/>
              </a:rPr>
              <a:t>30 + </a:t>
            </a:r>
            <a:r>
              <a:rPr lang="en-US" altLang="en-US" sz="2000">
                <a:cs typeface="Arial" charset="0"/>
              </a:rPr>
              <a:t>m</a:t>
            </a:r>
            <a:r>
              <a:rPr lang="en-US" altLang="en-US" sz="2000" baseline="-25000">
                <a:cs typeface="Arial" charset="0"/>
              </a:rPr>
              <a:t>70</a:t>
            </a:r>
            <a:r>
              <a:rPr lang="en-US" altLang="en-US" sz="2000">
                <a:cs typeface="Arial" charset="0"/>
              </a:rPr>
              <a:t>) = m</a:t>
            </a:r>
            <a:r>
              <a:rPr lang="en-US" altLang="en-US" sz="2000" baseline="-25000">
                <a:cs typeface="Arial" charset="0"/>
              </a:rPr>
              <a:t>30</a:t>
            </a:r>
            <a:r>
              <a:rPr lang="en-US" altLang="en-US" sz="2000">
                <a:cs typeface="Arial" charset="0"/>
              </a:rPr>
              <a:t>g</a:t>
            </a:r>
          </a:p>
        </p:txBody>
      </p:sp>
      <p:sp>
        <p:nvSpPr>
          <p:cNvPr id="103438" name="Line 15"/>
          <p:cNvSpPr>
            <a:spLocks noChangeShapeType="1"/>
          </p:cNvSpPr>
          <p:nvPr/>
        </p:nvSpPr>
        <p:spPr bwMode="auto">
          <a:xfrm>
            <a:off x="4038600" y="4038600"/>
            <a:ext cx="137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800" name="Text Box 16"/>
          <p:cNvSpPr txBox="1">
            <a:spLocks noChangeArrowheads="1"/>
          </p:cNvSpPr>
          <p:nvPr/>
        </p:nvSpPr>
        <p:spPr bwMode="auto">
          <a:xfrm>
            <a:off x="4114800" y="4038600"/>
            <a:ext cx="1323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t>
            </a:r>
            <a:r>
              <a:rPr lang="en-US" altLang="en-US" sz="2000">
                <a:cs typeface="Arial" charset="0"/>
              </a:rPr>
              <a:t>m</a:t>
            </a:r>
            <a:r>
              <a:rPr lang="en-US" altLang="en-US" sz="2000" baseline="-25000">
                <a:cs typeface="Arial" charset="0"/>
              </a:rPr>
              <a:t>30 + </a:t>
            </a:r>
            <a:r>
              <a:rPr lang="en-US" altLang="en-US" sz="2000">
                <a:cs typeface="Arial" charset="0"/>
              </a:rPr>
              <a:t>m</a:t>
            </a:r>
            <a:r>
              <a:rPr lang="en-US" altLang="en-US" sz="2000" baseline="-25000">
                <a:cs typeface="Arial" charset="0"/>
              </a:rPr>
              <a:t>70</a:t>
            </a:r>
            <a:r>
              <a:rPr lang="en-US" altLang="en-US" sz="2000">
                <a:cs typeface="Arial" charset="0"/>
              </a:rPr>
              <a:t>)</a:t>
            </a:r>
          </a:p>
        </p:txBody>
      </p:sp>
      <p:sp>
        <p:nvSpPr>
          <p:cNvPr id="103440" name="Line 17"/>
          <p:cNvSpPr>
            <a:spLocks noChangeShapeType="1"/>
          </p:cNvSpPr>
          <p:nvPr/>
        </p:nvSpPr>
        <p:spPr bwMode="auto">
          <a:xfrm>
            <a:off x="5638800" y="4038600"/>
            <a:ext cx="60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803" name="Text Box 19"/>
          <p:cNvSpPr txBox="1">
            <a:spLocks noChangeArrowheads="1"/>
          </p:cNvSpPr>
          <p:nvPr/>
        </p:nvSpPr>
        <p:spPr bwMode="auto">
          <a:xfrm>
            <a:off x="5486400" y="4038600"/>
            <a:ext cx="1323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t>
            </a:r>
            <a:r>
              <a:rPr lang="en-US" altLang="en-US" sz="2000">
                <a:cs typeface="Arial" charset="0"/>
              </a:rPr>
              <a:t>m</a:t>
            </a:r>
            <a:r>
              <a:rPr lang="en-US" altLang="en-US" sz="2000" baseline="-25000">
                <a:cs typeface="Arial" charset="0"/>
              </a:rPr>
              <a:t>30 + </a:t>
            </a:r>
            <a:r>
              <a:rPr lang="en-US" altLang="en-US" sz="2000">
                <a:cs typeface="Arial" charset="0"/>
              </a:rPr>
              <a:t>m</a:t>
            </a:r>
            <a:r>
              <a:rPr lang="en-US" altLang="en-US" sz="2000" baseline="-25000">
                <a:cs typeface="Arial" charset="0"/>
              </a:rPr>
              <a:t>70</a:t>
            </a:r>
            <a:r>
              <a:rPr lang="en-US" altLang="en-US" sz="2000">
                <a:cs typeface="Arial" charset="0"/>
              </a:rPr>
              <a:t>)</a:t>
            </a:r>
          </a:p>
        </p:txBody>
      </p:sp>
      <p:sp>
        <p:nvSpPr>
          <p:cNvPr id="246804" name="Line 20"/>
          <p:cNvSpPr>
            <a:spLocks noChangeShapeType="1"/>
          </p:cNvSpPr>
          <p:nvPr/>
        </p:nvSpPr>
        <p:spPr bwMode="auto">
          <a:xfrm flipV="1">
            <a:off x="4191000" y="3733800"/>
            <a:ext cx="457200" cy="609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805" name="Line 21"/>
          <p:cNvSpPr>
            <a:spLocks noChangeShapeType="1"/>
          </p:cNvSpPr>
          <p:nvPr/>
        </p:nvSpPr>
        <p:spPr bwMode="auto">
          <a:xfrm flipV="1">
            <a:off x="4876800" y="3733800"/>
            <a:ext cx="457200" cy="609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806" name="Text Box 22"/>
          <p:cNvSpPr txBox="1">
            <a:spLocks noChangeArrowheads="1"/>
          </p:cNvSpPr>
          <p:nvPr/>
        </p:nvSpPr>
        <p:spPr bwMode="auto">
          <a:xfrm>
            <a:off x="3946525" y="4430713"/>
            <a:ext cx="15779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a:t>
            </a:r>
            <a:r>
              <a:rPr lang="en-US" altLang="en-US" sz="2000" u="sng">
                <a:cs typeface="Arial" charset="0"/>
              </a:rPr>
              <a:t>m</a:t>
            </a:r>
            <a:r>
              <a:rPr lang="en-US" altLang="en-US" sz="2000" u="sng" baseline="-25000">
                <a:cs typeface="Arial" charset="0"/>
              </a:rPr>
              <a:t>30</a:t>
            </a:r>
            <a:r>
              <a:rPr lang="en-US" altLang="en-US" sz="2000" u="sng">
                <a:cs typeface="Arial" charset="0"/>
              </a:rPr>
              <a:t>g</a:t>
            </a:r>
            <a:r>
              <a:rPr lang="en-US" altLang="en-US" sz="1800"/>
              <a:t> </a:t>
            </a:r>
          </a:p>
          <a:p>
            <a:pPr eaLnBrk="1" hangingPunct="1">
              <a:spcBef>
                <a:spcPct val="0"/>
              </a:spcBef>
              <a:buFontTx/>
              <a:buNone/>
            </a:pPr>
            <a:r>
              <a:rPr lang="en-US" altLang="en-US" sz="1800"/>
              <a:t>    (</a:t>
            </a:r>
            <a:r>
              <a:rPr lang="en-US" altLang="en-US" sz="2000">
                <a:cs typeface="Arial" charset="0"/>
              </a:rPr>
              <a:t>m</a:t>
            </a:r>
            <a:r>
              <a:rPr lang="en-US" altLang="en-US" sz="2000" baseline="-25000">
                <a:cs typeface="Arial" charset="0"/>
              </a:rPr>
              <a:t>30 + </a:t>
            </a:r>
            <a:r>
              <a:rPr lang="en-US" altLang="en-US" sz="2000">
                <a:cs typeface="Arial" charset="0"/>
              </a:rPr>
              <a:t>m</a:t>
            </a:r>
            <a:r>
              <a:rPr lang="en-US" altLang="en-US" sz="2000" baseline="-25000">
                <a:cs typeface="Arial" charset="0"/>
              </a:rPr>
              <a:t>70</a:t>
            </a:r>
            <a:r>
              <a:rPr lang="en-US" altLang="en-US" sz="2000">
                <a:cs typeface="Arial" charset="0"/>
              </a:rPr>
              <a:t>)</a:t>
            </a:r>
          </a:p>
        </p:txBody>
      </p:sp>
      <p:sp>
        <p:nvSpPr>
          <p:cNvPr id="246807" name="Text Box 23"/>
          <p:cNvSpPr txBox="1">
            <a:spLocks noChangeArrowheads="1"/>
          </p:cNvSpPr>
          <p:nvPr/>
        </p:nvSpPr>
        <p:spPr bwMode="auto">
          <a:xfrm>
            <a:off x="3962400" y="5181600"/>
            <a:ext cx="1312863"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a:t>
            </a:r>
            <a:r>
              <a:rPr lang="en-US" altLang="en-US" sz="2000" u="sng">
                <a:cs typeface="Arial" charset="0"/>
              </a:rPr>
              <a:t>300 N</a:t>
            </a:r>
            <a:r>
              <a:rPr lang="en-US" altLang="en-US" sz="1800"/>
              <a:t> </a:t>
            </a:r>
          </a:p>
          <a:p>
            <a:pPr eaLnBrk="1" hangingPunct="1">
              <a:spcBef>
                <a:spcPct val="0"/>
              </a:spcBef>
              <a:buFontTx/>
              <a:buNone/>
            </a:pPr>
            <a:r>
              <a:rPr lang="en-US" altLang="en-US" sz="1800"/>
              <a:t>      100 kg</a:t>
            </a:r>
            <a:endParaRPr lang="en-US" altLang="en-US" sz="2000">
              <a:cs typeface="Arial" charset="0"/>
            </a:endParaRPr>
          </a:p>
        </p:txBody>
      </p:sp>
      <p:sp>
        <p:nvSpPr>
          <p:cNvPr id="246808" name="Text Box 24"/>
          <p:cNvSpPr txBox="1">
            <a:spLocks noChangeArrowheads="1"/>
          </p:cNvSpPr>
          <p:nvPr/>
        </p:nvSpPr>
        <p:spPr bwMode="auto">
          <a:xfrm>
            <a:off x="5241925" y="5218113"/>
            <a:ext cx="10239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 3 m/s</a:t>
            </a:r>
            <a:r>
              <a:rPr lang="en-US" altLang="en-US" sz="1800" baseline="30000"/>
              <a:t>2</a:t>
            </a:r>
          </a:p>
        </p:txBody>
      </p:sp>
    </p:spTree>
    <p:extLst>
      <p:ext uri="{BB962C8B-B14F-4D97-AF65-F5344CB8AC3E}">
        <p14:creationId xmlns:p14="http://schemas.microsoft.com/office/powerpoint/2010/main" val="1174914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67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679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679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679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679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679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679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679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680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6803"/>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680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6805"/>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6806"/>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46807"/>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468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90" grpId="0" animBg="1"/>
      <p:bldP spid="246791" grpId="0"/>
      <p:bldP spid="246792" grpId="0"/>
      <p:bldP spid="246793" grpId="0"/>
      <p:bldP spid="246794" grpId="0"/>
      <p:bldP spid="246795" grpId="0" animBg="1"/>
      <p:bldP spid="246797" grpId="0"/>
      <p:bldP spid="246798" grpId="0"/>
      <p:bldP spid="246800" grpId="0"/>
      <p:bldP spid="246803" grpId="0"/>
      <p:bldP spid="246804" grpId="0" animBg="1"/>
      <p:bldP spid="246805" grpId="0" animBg="1"/>
      <p:bldP spid="246806" grpId="0"/>
      <p:bldP spid="246807" grpId="0"/>
      <p:bldP spid="24680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450" name="Group 2"/>
          <p:cNvGrpSpPr>
            <a:grpSpLocks noChangeAspect="1"/>
          </p:cNvGrpSpPr>
          <p:nvPr/>
        </p:nvGrpSpPr>
        <p:grpSpPr bwMode="auto">
          <a:xfrm>
            <a:off x="2286000" y="838200"/>
            <a:ext cx="4000500" cy="2057400"/>
            <a:chOff x="2527" y="3142"/>
            <a:chExt cx="5250" cy="2777"/>
          </a:xfrm>
        </p:grpSpPr>
        <p:sp>
          <p:nvSpPr>
            <p:cNvPr id="104485" name="AutoShape 3"/>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4486" name="Rectangle 4"/>
            <p:cNvSpPr>
              <a:spLocks noChangeArrowheads="1"/>
            </p:cNvSpPr>
            <p:nvPr/>
          </p:nvSpPr>
          <p:spPr bwMode="auto">
            <a:xfrm>
              <a:off x="4027" y="3296"/>
              <a:ext cx="1200" cy="772"/>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4487" name="Line 5"/>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88" name="Line 6"/>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89" name="Rectangle 7"/>
            <p:cNvSpPr>
              <a:spLocks noChangeArrowheads="1"/>
            </p:cNvSpPr>
            <p:nvPr/>
          </p:nvSpPr>
          <p:spPr bwMode="auto">
            <a:xfrm>
              <a:off x="6277" y="4685"/>
              <a:ext cx="900" cy="706"/>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4490" name="Oval 8"/>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4491" name="Line 9"/>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92" name="Line 10"/>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493" name="Text Box 11"/>
            <p:cNvSpPr txBox="1">
              <a:spLocks noChangeArrowheads="1"/>
            </p:cNvSpPr>
            <p:nvPr/>
          </p:nvSpPr>
          <p:spPr bwMode="auto">
            <a:xfrm>
              <a:off x="4027" y="3451"/>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1</a:t>
              </a:r>
              <a:r>
                <a:rPr lang="en-US" altLang="en-US" sz="1200">
                  <a:latin typeface="Times New Roman" pitchFamily="18" charset="0"/>
                </a:rPr>
                <a:t> = 70 kg</a:t>
              </a:r>
              <a:endParaRPr lang="en-US" altLang="en-US" sz="1800"/>
            </a:p>
          </p:txBody>
        </p:sp>
        <p:sp>
          <p:nvSpPr>
            <p:cNvPr id="104494" name="Text Box 12"/>
            <p:cNvSpPr txBox="1">
              <a:spLocks noChangeArrowheads="1"/>
            </p:cNvSpPr>
            <p:nvPr/>
          </p:nvSpPr>
          <p:spPr bwMode="auto">
            <a:xfrm>
              <a:off x="6277" y="4839"/>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latin typeface="Times New Roman" pitchFamily="18" charset="0"/>
                </a:rPr>
                <a:t>m</a:t>
              </a:r>
              <a:r>
                <a:rPr lang="en-US" altLang="en-US" sz="1000" baseline="-25000">
                  <a:latin typeface="Times New Roman" pitchFamily="18" charset="0"/>
                </a:rPr>
                <a:t>2</a:t>
              </a:r>
              <a:r>
                <a:rPr lang="en-US" altLang="en-US" sz="1000">
                  <a:latin typeface="Times New Roman" pitchFamily="18" charset="0"/>
                </a:rPr>
                <a:t> = 30 kg</a:t>
              </a:r>
              <a:endParaRPr lang="en-US" altLang="en-US" sz="1800"/>
            </a:p>
          </p:txBody>
        </p:sp>
      </p:grpSp>
      <p:sp>
        <p:nvSpPr>
          <p:cNvPr id="104451" name="Line 13"/>
          <p:cNvSpPr>
            <a:spLocks noChangeShapeType="1"/>
          </p:cNvSpPr>
          <p:nvPr/>
        </p:nvSpPr>
        <p:spPr bwMode="auto">
          <a:xfrm>
            <a:off x="3886200" y="15240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2" name="Line 14"/>
          <p:cNvSpPr>
            <a:spLocks noChangeShapeType="1"/>
          </p:cNvSpPr>
          <p:nvPr/>
        </p:nvSpPr>
        <p:spPr bwMode="auto">
          <a:xfrm rot="-10786978">
            <a:off x="3886200" y="22860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3" name="Line 15"/>
          <p:cNvSpPr>
            <a:spLocks noChangeShapeType="1"/>
          </p:cNvSpPr>
          <p:nvPr/>
        </p:nvSpPr>
        <p:spPr bwMode="auto">
          <a:xfrm>
            <a:off x="4343400" y="1219200"/>
            <a:ext cx="533400"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4" name="Line 16"/>
          <p:cNvSpPr>
            <a:spLocks noChangeShapeType="1"/>
          </p:cNvSpPr>
          <p:nvPr/>
        </p:nvSpPr>
        <p:spPr bwMode="auto">
          <a:xfrm>
            <a:off x="5486400" y="2514600"/>
            <a:ext cx="0" cy="762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5" name="Line 17"/>
          <p:cNvSpPr>
            <a:spLocks noChangeShapeType="1"/>
          </p:cNvSpPr>
          <p:nvPr/>
        </p:nvSpPr>
        <p:spPr bwMode="auto">
          <a:xfrm rot="10800000">
            <a:off x="5486400" y="1524000"/>
            <a:ext cx="1588" cy="45720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4456" name="Text Box 18"/>
          <p:cNvSpPr txBox="1">
            <a:spLocks noChangeArrowheads="1"/>
          </p:cNvSpPr>
          <p:nvPr/>
        </p:nvSpPr>
        <p:spPr bwMode="auto">
          <a:xfrm>
            <a:off x="3886200" y="3810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104457" name="Text Box 19"/>
          <p:cNvSpPr txBox="1">
            <a:spLocks noChangeArrowheads="1"/>
          </p:cNvSpPr>
          <p:nvPr/>
        </p:nvSpPr>
        <p:spPr bwMode="auto">
          <a:xfrm>
            <a:off x="3200400" y="20574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a:t>
            </a:r>
          </a:p>
        </p:txBody>
      </p:sp>
      <p:sp>
        <p:nvSpPr>
          <p:cNvPr id="104458" name="Text Box 20"/>
          <p:cNvSpPr txBox="1">
            <a:spLocks noChangeArrowheads="1"/>
          </p:cNvSpPr>
          <p:nvPr/>
        </p:nvSpPr>
        <p:spPr bwMode="auto">
          <a:xfrm>
            <a:off x="4724400" y="7620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rPr>
              <a:t>F</a:t>
            </a:r>
            <a:r>
              <a:rPr lang="en-US" altLang="en-US" sz="2000" baseline="-25000">
                <a:solidFill>
                  <a:srgbClr val="0000FF"/>
                </a:solidFill>
              </a:rPr>
              <a:t>T</a:t>
            </a:r>
          </a:p>
        </p:txBody>
      </p:sp>
      <p:sp>
        <p:nvSpPr>
          <p:cNvPr id="104459" name="Text Box 21"/>
          <p:cNvSpPr txBox="1">
            <a:spLocks noChangeArrowheads="1"/>
          </p:cNvSpPr>
          <p:nvPr/>
        </p:nvSpPr>
        <p:spPr bwMode="auto">
          <a:xfrm>
            <a:off x="5562600" y="15240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rPr>
              <a:t>F</a:t>
            </a:r>
            <a:r>
              <a:rPr lang="en-US" altLang="en-US" sz="2000" baseline="-25000">
                <a:solidFill>
                  <a:srgbClr val="0000FF"/>
                </a:solidFill>
              </a:rPr>
              <a:t>T</a:t>
            </a:r>
          </a:p>
        </p:txBody>
      </p:sp>
      <p:sp>
        <p:nvSpPr>
          <p:cNvPr id="104460" name="Text Box 22"/>
          <p:cNvSpPr txBox="1">
            <a:spLocks noChangeArrowheads="1"/>
          </p:cNvSpPr>
          <p:nvPr/>
        </p:nvSpPr>
        <p:spPr bwMode="auto">
          <a:xfrm>
            <a:off x="5638800" y="27432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30</a:t>
            </a:r>
          </a:p>
        </p:txBody>
      </p:sp>
      <p:sp>
        <p:nvSpPr>
          <p:cNvPr id="104461" name="Text Box 23"/>
          <p:cNvSpPr txBox="1">
            <a:spLocks noChangeArrowheads="1"/>
          </p:cNvSpPr>
          <p:nvPr/>
        </p:nvSpPr>
        <p:spPr bwMode="auto">
          <a:xfrm>
            <a:off x="304800" y="609600"/>
            <a:ext cx="22209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Now we can find </a:t>
            </a:r>
            <a:r>
              <a:rPr lang="en-US" altLang="en-US" sz="1800">
                <a:solidFill>
                  <a:srgbClr val="0000FF"/>
                </a:solidFill>
              </a:rPr>
              <a:t>F</a:t>
            </a:r>
            <a:r>
              <a:rPr lang="en-US" altLang="en-US" sz="1800" baseline="-25000">
                <a:solidFill>
                  <a:srgbClr val="0000FF"/>
                </a:solidFill>
              </a:rPr>
              <a:t>T</a:t>
            </a:r>
            <a:r>
              <a:rPr lang="en-US" altLang="en-US" sz="1800"/>
              <a:t>.</a:t>
            </a:r>
          </a:p>
        </p:txBody>
      </p:sp>
      <p:sp>
        <p:nvSpPr>
          <p:cNvPr id="104462" name="Text Box 24"/>
          <p:cNvSpPr txBox="1">
            <a:spLocks noChangeArrowheads="1"/>
          </p:cNvSpPr>
          <p:nvPr/>
        </p:nvSpPr>
        <p:spPr bwMode="auto">
          <a:xfrm>
            <a:off x="6343650" y="228600"/>
            <a:ext cx="280035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The </a:t>
            </a:r>
            <a:r>
              <a:rPr lang="en-US" altLang="en-US" sz="1800">
                <a:solidFill>
                  <a:srgbClr val="0000FF"/>
                </a:solidFill>
              </a:rPr>
              <a:t>F</a:t>
            </a:r>
            <a:r>
              <a:rPr lang="en-US" altLang="en-US" sz="1800" baseline="-25000">
                <a:solidFill>
                  <a:srgbClr val="0000FF"/>
                </a:solidFill>
              </a:rPr>
              <a:t>T</a:t>
            </a:r>
            <a:r>
              <a:rPr lang="en-US" altLang="en-US" sz="1800"/>
              <a:t> for both systems </a:t>
            </a:r>
          </a:p>
          <a:p>
            <a:pPr eaLnBrk="1" hangingPunct="1">
              <a:spcBef>
                <a:spcPct val="0"/>
              </a:spcBef>
              <a:buFontTx/>
              <a:buNone/>
            </a:pPr>
            <a:r>
              <a:rPr lang="en-US" altLang="en-US" sz="1800"/>
              <a:t>is the same.  The tension </a:t>
            </a:r>
          </a:p>
          <a:p>
            <a:pPr eaLnBrk="1" hangingPunct="1">
              <a:spcBef>
                <a:spcPct val="0"/>
              </a:spcBef>
              <a:buFontTx/>
              <a:buNone/>
            </a:pPr>
            <a:r>
              <a:rPr lang="en-US" altLang="en-US" sz="1800"/>
              <a:t>in the string pulling </a:t>
            </a:r>
          </a:p>
          <a:p>
            <a:pPr eaLnBrk="1" hangingPunct="1">
              <a:spcBef>
                <a:spcPct val="0"/>
              </a:spcBef>
              <a:buFontTx/>
              <a:buNone/>
            </a:pPr>
            <a:r>
              <a:rPr lang="en-US" altLang="en-US" sz="1800"/>
              <a:t>sideways is the same </a:t>
            </a:r>
          </a:p>
          <a:p>
            <a:pPr eaLnBrk="1" hangingPunct="1">
              <a:spcBef>
                <a:spcPct val="0"/>
              </a:spcBef>
              <a:buFontTx/>
              <a:buNone/>
            </a:pPr>
            <a:r>
              <a:rPr lang="en-US" altLang="en-US" sz="1800"/>
              <a:t>the tension in the string </a:t>
            </a:r>
          </a:p>
          <a:p>
            <a:pPr eaLnBrk="1" hangingPunct="1">
              <a:spcBef>
                <a:spcPct val="0"/>
              </a:spcBef>
              <a:buFontTx/>
              <a:buNone/>
            </a:pPr>
            <a:r>
              <a:rPr lang="en-US" altLang="en-US" sz="1800"/>
              <a:t>hanging downward.</a:t>
            </a:r>
          </a:p>
        </p:txBody>
      </p:sp>
      <p:sp>
        <p:nvSpPr>
          <p:cNvPr id="104463" name="Text Box 25"/>
          <p:cNvSpPr txBox="1">
            <a:spLocks noChangeArrowheads="1"/>
          </p:cNvSpPr>
          <p:nvPr/>
        </p:nvSpPr>
        <p:spPr bwMode="auto">
          <a:xfrm>
            <a:off x="304800" y="3124200"/>
            <a:ext cx="640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Let’s check to make sure they are the same for both systems:</a:t>
            </a:r>
          </a:p>
        </p:txBody>
      </p:sp>
      <p:sp>
        <p:nvSpPr>
          <p:cNvPr id="250906" name="Text Box 26"/>
          <p:cNvSpPr txBox="1">
            <a:spLocks noChangeArrowheads="1"/>
          </p:cNvSpPr>
          <p:nvPr/>
        </p:nvSpPr>
        <p:spPr bwMode="auto">
          <a:xfrm>
            <a:off x="381000" y="4038600"/>
            <a:ext cx="10541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12000">
                <a:cs typeface="Arial" charset="0"/>
              </a:rPr>
              <a:t>T</a:t>
            </a:r>
            <a:r>
              <a:rPr lang="en-US" altLang="en-US" sz="2000" baseline="-26000">
                <a:cs typeface="Arial" charset="0"/>
              </a:rPr>
              <a:t>70</a:t>
            </a:r>
            <a:r>
              <a:rPr lang="en-US" altLang="en-US" sz="2000">
                <a:cs typeface="Arial" charset="0"/>
              </a:rPr>
              <a:t> = ?</a:t>
            </a:r>
          </a:p>
        </p:txBody>
      </p:sp>
      <p:sp>
        <p:nvSpPr>
          <p:cNvPr id="250907" name="Text Box 27"/>
          <p:cNvSpPr txBox="1">
            <a:spLocks noChangeArrowheads="1"/>
          </p:cNvSpPr>
          <p:nvPr/>
        </p:nvSpPr>
        <p:spPr bwMode="auto">
          <a:xfrm>
            <a:off x="7010400" y="3962400"/>
            <a:ext cx="1827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cs typeface="Arial" charset="0"/>
              </a:rPr>
              <a:t>ΣF</a:t>
            </a:r>
            <a:r>
              <a:rPr lang="en-US" altLang="en-US" sz="2000" baseline="-12000">
                <a:solidFill>
                  <a:srgbClr val="0000FF"/>
                </a:solidFill>
                <a:cs typeface="Arial" charset="0"/>
              </a:rPr>
              <a:t>30</a:t>
            </a:r>
            <a:r>
              <a:rPr lang="en-US" altLang="en-US" sz="2000" baseline="-25000">
                <a:solidFill>
                  <a:srgbClr val="0000FF"/>
                </a:solidFill>
                <a:cs typeface="Arial" charset="0"/>
              </a:rPr>
              <a:t> </a:t>
            </a:r>
            <a:r>
              <a:rPr lang="en-US" altLang="en-US" sz="2000">
                <a:solidFill>
                  <a:srgbClr val="0000FF"/>
                </a:solidFill>
                <a:cs typeface="Arial" charset="0"/>
              </a:rPr>
              <a:t>= F</a:t>
            </a:r>
            <a:r>
              <a:rPr lang="en-US" altLang="en-US" sz="2000" baseline="-25000">
                <a:solidFill>
                  <a:srgbClr val="0000FF"/>
                </a:solidFill>
                <a:cs typeface="Arial" charset="0"/>
              </a:rPr>
              <a:t>T </a:t>
            </a:r>
            <a:r>
              <a:rPr lang="en-US" altLang="en-US" sz="2000">
                <a:solidFill>
                  <a:srgbClr val="0000FF"/>
                </a:solidFill>
                <a:cs typeface="Arial" charset="0"/>
              </a:rPr>
              <a:t>– w</a:t>
            </a:r>
            <a:r>
              <a:rPr lang="en-US" altLang="en-US" sz="2000" baseline="-25000">
                <a:solidFill>
                  <a:srgbClr val="0000FF"/>
                </a:solidFill>
                <a:cs typeface="Arial" charset="0"/>
              </a:rPr>
              <a:t>30</a:t>
            </a:r>
          </a:p>
        </p:txBody>
      </p:sp>
      <p:sp>
        <p:nvSpPr>
          <p:cNvPr id="250908" name="Text Box 28"/>
          <p:cNvSpPr txBox="1">
            <a:spLocks noChangeArrowheads="1"/>
          </p:cNvSpPr>
          <p:nvPr/>
        </p:nvSpPr>
        <p:spPr bwMode="auto">
          <a:xfrm>
            <a:off x="7010400" y="3505200"/>
            <a:ext cx="16589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cs typeface="Arial" charset="0"/>
              </a:rPr>
              <a:t>ΣF</a:t>
            </a:r>
            <a:r>
              <a:rPr lang="en-US" altLang="en-US" sz="2000" baseline="-12000">
                <a:solidFill>
                  <a:srgbClr val="0000FF"/>
                </a:solidFill>
                <a:cs typeface="Arial" charset="0"/>
              </a:rPr>
              <a:t>30</a:t>
            </a:r>
            <a:r>
              <a:rPr lang="en-US" altLang="en-US" sz="2000">
                <a:solidFill>
                  <a:srgbClr val="0000FF"/>
                </a:solidFill>
                <a:cs typeface="Arial" charset="0"/>
              </a:rPr>
              <a:t> = - m</a:t>
            </a:r>
            <a:r>
              <a:rPr lang="en-US" altLang="en-US" sz="2000" baseline="-25000">
                <a:solidFill>
                  <a:srgbClr val="0000FF"/>
                </a:solidFill>
                <a:cs typeface="Arial" charset="0"/>
              </a:rPr>
              <a:t>30</a:t>
            </a:r>
            <a:r>
              <a:rPr lang="en-US" altLang="en-US" sz="2000">
                <a:solidFill>
                  <a:srgbClr val="0000FF"/>
                </a:solidFill>
                <a:cs typeface="Arial" charset="0"/>
              </a:rPr>
              <a:t>a</a:t>
            </a:r>
            <a:endParaRPr lang="en-US" altLang="en-US" sz="2000" baseline="-25000">
              <a:solidFill>
                <a:srgbClr val="0000FF"/>
              </a:solidFill>
              <a:cs typeface="Arial" charset="0"/>
            </a:endParaRPr>
          </a:p>
        </p:txBody>
      </p:sp>
      <p:sp>
        <p:nvSpPr>
          <p:cNvPr id="250909" name="Text Box 29"/>
          <p:cNvSpPr txBox="1">
            <a:spLocks noChangeArrowheads="1"/>
          </p:cNvSpPr>
          <p:nvPr/>
        </p:nvSpPr>
        <p:spPr bwMode="auto">
          <a:xfrm>
            <a:off x="7000875" y="4343400"/>
            <a:ext cx="21431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cs typeface="Arial" charset="0"/>
              </a:rPr>
              <a:t>-m</a:t>
            </a:r>
            <a:r>
              <a:rPr lang="en-US" altLang="en-US" sz="2000" baseline="-25000">
                <a:solidFill>
                  <a:srgbClr val="0000FF"/>
                </a:solidFill>
                <a:cs typeface="Arial" charset="0"/>
              </a:rPr>
              <a:t>30</a:t>
            </a:r>
            <a:r>
              <a:rPr lang="en-US" altLang="en-US" sz="2000">
                <a:solidFill>
                  <a:srgbClr val="0000FF"/>
                </a:solidFill>
                <a:cs typeface="Arial" charset="0"/>
              </a:rPr>
              <a:t>a = F</a:t>
            </a:r>
            <a:r>
              <a:rPr lang="en-US" altLang="en-US" sz="2000" baseline="-25000">
                <a:solidFill>
                  <a:srgbClr val="0000FF"/>
                </a:solidFill>
                <a:cs typeface="Arial" charset="0"/>
              </a:rPr>
              <a:t>T </a:t>
            </a:r>
            <a:r>
              <a:rPr lang="en-US" altLang="en-US" sz="2000">
                <a:solidFill>
                  <a:srgbClr val="0000FF"/>
                </a:solidFill>
                <a:cs typeface="Arial" charset="0"/>
              </a:rPr>
              <a:t>– m</a:t>
            </a:r>
            <a:r>
              <a:rPr lang="en-US" altLang="en-US" sz="2000" baseline="-25000">
                <a:solidFill>
                  <a:srgbClr val="0000FF"/>
                </a:solidFill>
                <a:cs typeface="Arial" charset="0"/>
              </a:rPr>
              <a:t>30</a:t>
            </a:r>
            <a:r>
              <a:rPr lang="en-US" altLang="en-US" sz="2000">
                <a:solidFill>
                  <a:srgbClr val="0000FF"/>
                </a:solidFill>
                <a:cs typeface="Arial" charset="0"/>
              </a:rPr>
              <a:t>g</a:t>
            </a:r>
          </a:p>
        </p:txBody>
      </p:sp>
      <p:sp>
        <p:nvSpPr>
          <p:cNvPr id="250910" name="Text Box 30"/>
          <p:cNvSpPr txBox="1">
            <a:spLocks noChangeArrowheads="1"/>
          </p:cNvSpPr>
          <p:nvPr/>
        </p:nvSpPr>
        <p:spPr bwMode="auto">
          <a:xfrm>
            <a:off x="2590800" y="3505200"/>
            <a:ext cx="1192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cs typeface="Arial" charset="0"/>
              </a:rPr>
              <a:t>ΣF</a:t>
            </a:r>
            <a:r>
              <a:rPr lang="en-US" altLang="en-US" sz="2000" baseline="-12000">
                <a:solidFill>
                  <a:srgbClr val="0000FF"/>
                </a:solidFill>
                <a:cs typeface="Arial" charset="0"/>
              </a:rPr>
              <a:t>70</a:t>
            </a:r>
            <a:r>
              <a:rPr lang="en-US" altLang="en-US" sz="2000" baseline="-25000">
                <a:solidFill>
                  <a:srgbClr val="0000FF"/>
                </a:solidFill>
                <a:cs typeface="Arial" charset="0"/>
              </a:rPr>
              <a:t>x</a:t>
            </a:r>
            <a:r>
              <a:rPr lang="en-US" altLang="en-US" sz="2000">
                <a:solidFill>
                  <a:srgbClr val="0000FF"/>
                </a:solidFill>
                <a:cs typeface="Arial" charset="0"/>
              </a:rPr>
              <a:t> = ?</a:t>
            </a:r>
          </a:p>
        </p:txBody>
      </p:sp>
      <p:sp>
        <p:nvSpPr>
          <p:cNvPr id="250911" name="Text Box 31"/>
          <p:cNvSpPr txBox="1">
            <a:spLocks noChangeArrowheads="1"/>
          </p:cNvSpPr>
          <p:nvPr/>
        </p:nvSpPr>
        <p:spPr bwMode="auto">
          <a:xfrm>
            <a:off x="2590800" y="4292600"/>
            <a:ext cx="1284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cs typeface="Arial" charset="0"/>
              </a:rPr>
              <a:t>ΣF</a:t>
            </a:r>
            <a:r>
              <a:rPr lang="en-US" altLang="en-US" sz="2000" baseline="-12000">
                <a:solidFill>
                  <a:srgbClr val="0000FF"/>
                </a:solidFill>
                <a:cs typeface="Arial" charset="0"/>
              </a:rPr>
              <a:t>70</a:t>
            </a:r>
            <a:r>
              <a:rPr lang="en-US" altLang="en-US" sz="2000" baseline="-25000">
                <a:solidFill>
                  <a:srgbClr val="0000FF"/>
                </a:solidFill>
                <a:cs typeface="Arial" charset="0"/>
              </a:rPr>
              <a:t>y </a:t>
            </a:r>
            <a:r>
              <a:rPr lang="en-US" altLang="en-US" sz="2000">
                <a:solidFill>
                  <a:srgbClr val="0000FF"/>
                </a:solidFill>
                <a:cs typeface="Arial" charset="0"/>
              </a:rPr>
              <a:t>= F</a:t>
            </a:r>
            <a:r>
              <a:rPr lang="en-US" altLang="en-US" sz="2000" baseline="-25000">
                <a:solidFill>
                  <a:srgbClr val="0000FF"/>
                </a:solidFill>
                <a:cs typeface="Arial" charset="0"/>
              </a:rPr>
              <a:t>T</a:t>
            </a:r>
          </a:p>
        </p:txBody>
      </p:sp>
      <p:sp>
        <p:nvSpPr>
          <p:cNvPr id="250912" name="Text Box 32"/>
          <p:cNvSpPr txBox="1">
            <a:spLocks noChangeArrowheads="1"/>
          </p:cNvSpPr>
          <p:nvPr/>
        </p:nvSpPr>
        <p:spPr bwMode="auto">
          <a:xfrm>
            <a:off x="2590800" y="3911600"/>
            <a:ext cx="15875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cs typeface="Arial" charset="0"/>
              </a:rPr>
              <a:t>ΣF</a:t>
            </a:r>
            <a:r>
              <a:rPr lang="en-US" altLang="en-US" sz="2000" baseline="-12000">
                <a:solidFill>
                  <a:srgbClr val="0000FF"/>
                </a:solidFill>
                <a:cs typeface="Arial" charset="0"/>
              </a:rPr>
              <a:t>70</a:t>
            </a:r>
            <a:r>
              <a:rPr lang="en-US" altLang="en-US" sz="2000" baseline="-25000">
                <a:solidFill>
                  <a:srgbClr val="0000FF"/>
                </a:solidFill>
                <a:cs typeface="Arial" charset="0"/>
              </a:rPr>
              <a:t>x</a:t>
            </a:r>
            <a:r>
              <a:rPr lang="en-US" altLang="en-US" sz="2000">
                <a:solidFill>
                  <a:srgbClr val="0000FF"/>
                </a:solidFill>
                <a:cs typeface="Arial" charset="0"/>
              </a:rPr>
              <a:t> = m</a:t>
            </a:r>
            <a:r>
              <a:rPr lang="en-US" altLang="en-US" sz="2000" baseline="-25000">
                <a:solidFill>
                  <a:srgbClr val="0000FF"/>
                </a:solidFill>
                <a:cs typeface="Arial" charset="0"/>
              </a:rPr>
              <a:t>70</a:t>
            </a:r>
            <a:r>
              <a:rPr lang="en-US" altLang="en-US" sz="2000">
                <a:solidFill>
                  <a:srgbClr val="0000FF"/>
                </a:solidFill>
                <a:cs typeface="Arial" charset="0"/>
              </a:rPr>
              <a:t>a</a:t>
            </a:r>
            <a:endParaRPr lang="en-US" altLang="en-US" sz="2000" baseline="-25000">
              <a:solidFill>
                <a:srgbClr val="0000FF"/>
              </a:solidFill>
              <a:cs typeface="Arial" charset="0"/>
            </a:endParaRPr>
          </a:p>
        </p:txBody>
      </p:sp>
      <p:sp>
        <p:nvSpPr>
          <p:cNvPr id="250913" name="Text Box 33"/>
          <p:cNvSpPr txBox="1">
            <a:spLocks noChangeArrowheads="1"/>
          </p:cNvSpPr>
          <p:nvPr/>
        </p:nvSpPr>
        <p:spPr bwMode="auto">
          <a:xfrm>
            <a:off x="2590800" y="4648200"/>
            <a:ext cx="12652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cs typeface="Arial" charset="0"/>
              </a:rPr>
              <a:t>m</a:t>
            </a:r>
            <a:r>
              <a:rPr lang="en-US" altLang="en-US" sz="2000" baseline="-25000">
                <a:solidFill>
                  <a:srgbClr val="0000FF"/>
                </a:solidFill>
                <a:cs typeface="Arial" charset="0"/>
              </a:rPr>
              <a:t>70</a:t>
            </a:r>
            <a:r>
              <a:rPr lang="en-US" altLang="en-US" sz="2000">
                <a:solidFill>
                  <a:srgbClr val="0000FF"/>
                </a:solidFill>
                <a:cs typeface="Arial" charset="0"/>
              </a:rPr>
              <a:t>a = F</a:t>
            </a:r>
            <a:r>
              <a:rPr lang="en-US" altLang="en-US" sz="2000" baseline="-25000">
                <a:solidFill>
                  <a:srgbClr val="0000FF"/>
                </a:solidFill>
                <a:cs typeface="Arial" charset="0"/>
              </a:rPr>
              <a:t>T</a:t>
            </a:r>
            <a:endParaRPr lang="en-US" altLang="en-US" sz="2000">
              <a:solidFill>
                <a:srgbClr val="0000FF"/>
              </a:solidFill>
              <a:cs typeface="Arial" charset="0"/>
            </a:endParaRPr>
          </a:p>
        </p:txBody>
      </p:sp>
      <p:sp>
        <p:nvSpPr>
          <p:cNvPr id="250914" name="Text Box 34"/>
          <p:cNvSpPr txBox="1">
            <a:spLocks noChangeArrowheads="1"/>
          </p:cNvSpPr>
          <p:nvPr/>
        </p:nvSpPr>
        <p:spPr bwMode="auto">
          <a:xfrm>
            <a:off x="381000" y="4495800"/>
            <a:ext cx="1425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12000">
                <a:cs typeface="Arial" charset="0"/>
              </a:rPr>
              <a:t>T</a:t>
            </a:r>
            <a:r>
              <a:rPr lang="en-US" altLang="en-US" sz="2000" baseline="-26000">
                <a:cs typeface="Arial" charset="0"/>
              </a:rPr>
              <a:t>70</a:t>
            </a:r>
            <a:r>
              <a:rPr lang="en-US" altLang="en-US" sz="2000" baseline="-25000">
                <a:cs typeface="Arial" charset="0"/>
              </a:rPr>
              <a:t> </a:t>
            </a:r>
            <a:r>
              <a:rPr lang="en-US" altLang="en-US" sz="2000">
                <a:cs typeface="Arial" charset="0"/>
              </a:rPr>
              <a:t>= m</a:t>
            </a:r>
            <a:r>
              <a:rPr lang="en-US" altLang="en-US" sz="2000" baseline="-25000">
                <a:cs typeface="Arial" charset="0"/>
              </a:rPr>
              <a:t>70</a:t>
            </a:r>
            <a:r>
              <a:rPr lang="en-US" altLang="en-US" sz="2000">
                <a:cs typeface="Arial" charset="0"/>
              </a:rPr>
              <a:t>a</a:t>
            </a:r>
          </a:p>
        </p:txBody>
      </p:sp>
      <p:sp>
        <p:nvSpPr>
          <p:cNvPr id="250915" name="Line 35"/>
          <p:cNvSpPr>
            <a:spLocks noChangeShapeType="1"/>
          </p:cNvSpPr>
          <p:nvPr/>
        </p:nvSpPr>
        <p:spPr bwMode="auto">
          <a:xfrm flipH="1" flipV="1">
            <a:off x="1752600" y="4724400"/>
            <a:ext cx="914400" cy="7620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0916" name="Text Box 36"/>
          <p:cNvSpPr txBox="1">
            <a:spLocks noChangeArrowheads="1"/>
          </p:cNvSpPr>
          <p:nvPr/>
        </p:nvSpPr>
        <p:spPr bwMode="auto">
          <a:xfrm>
            <a:off x="381000" y="4953000"/>
            <a:ext cx="24590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12000">
                <a:cs typeface="Arial" charset="0"/>
              </a:rPr>
              <a:t>T</a:t>
            </a:r>
            <a:r>
              <a:rPr lang="en-US" altLang="en-US" sz="2000" baseline="-26000">
                <a:cs typeface="Arial" charset="0"/>
              </a:rPr>
              <a:t>70</a:t>
            </a:r>
            <a:r>
              <a:rPr lang="en-US" altLang="en-US" sz="2000" baseline="-25000">
                <a:cs typeface="Arial" charset="0"/>
              </a:rPr>
              <a:t> </a:t>
            </a:r>
            <a:r>
              <a:rPr lang="en-US" altLang="en-US" sz="2000">
                <a:cs typeface="Arial" charset="0"/>
              </a:rPr>
              <a:t>= 70 kg (3 m/s</a:t>
            </a:r>
            <a:r>
              <a:rPr lang="en-US" altLang="en-US" sz="2000" baseline="30000">
                <a:cs typeface="Arial" charset="0"/>
              </a:rPr>
              <a:t>2</a:t>
            </a:r>
            <a:r>
              <a:rPr lang="en-US" altLang="en-US" sz="2000">
                <a:cs typeface="Arial" charset="0"/>
              </a:rPr>
              <a:t>)</a:t>
            </a:r>
          </a:p>
        </p:txBody>
      </p:sp>
      <p:sp>
        <p:nvSpPr>
          <p:cNvPr id="250917" name="Text Box 37"/>
          <p:cNvSpPr txBox="1">
            <a:spLocks noChangeArrowheads="1"/>
          </p:cNvSpPr>
          <p:nvPr/>
        </p:nvSpPr>
        <p:spPr bwMode="auto">
          <a:xfrm>
            <a:off x="381000" y="5410200"/>
            <a:ext cx="1566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12000">
                <a:cs typeface="Arial" charset="0"/>
              </a:rPr>
              <a:t>T</a:t>
            </a:r>
            <a:r>
              <a:rPr lang="en-US" altLang="en-US" sz="2000" baseline="-26000">
                <a:cs typeface="Arial" charset="0"/>
              </a:rPr>
              <a:t>70</a:t>
            </a:r>
            <a:r>
              <a:rPr lang="en-US" altLang="en-US" sz="2000" baseline="-25000">
                <a:cs typeface="Arial" charset="0"/>
              </a:rPr>
              <a:t> </a:t>
            </a:r>
            <a:r>
              <a:rPr lang="en-US" altLang="en-US" sz="2000">
                <a:cs typeface="Arial" charset="0"/>
              </a:rPr>
              <a:t>= 210 N</a:t>
            </a:r>
          </a:p>
        </p:txBody>
      </p:sp>
      <p:sp>
        <p:nvSpPr>
          <p:cNvPr id="250918" name="Text Box 38"/>
          <p:cNvSpPr txBox="1">
            <a:spLocks noChangeArrowheads="1"/>
          </p:cNvSpPr>
          <p:nvPr/>
        </p:nvSpPr>
        <p:spPr bwMode="auto">
          <a:xfrm>
            <a:off x="4419600" y="3962400"/>
            <a:ext cx="10541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12000">
                <a:cs typeface="Arial" charset="0"/>
              </a:rPr>
              <a:t>T</a:t>
            </a:r>
            <a:r>
              <a:rPr lang="en-US" altLang="en-US" sz="2000" baseline="-26000">
                <a:cs typeface="Arial" charset="0"/>
              </a:rPr>
              <a:t>30</a:t>
            </a:r>
            <a:r>
              <a:rPr lang="en-US" altLang="en-US" sz="2000">
                <a:cs typeface="Arial" charset="0"/>
              </a:rPr>
              <a:t> = ?</a:t>
            </a:r>
          </a:p>
        </p:txBody>
      </p:sp>
      <p:sp>
        <p:nvSpPr>
          <p:cNvPr id="104477" name="Line 39"/>
          <p:cNvSpPr>
            <a:spLocks noChangeShapeType="1"/>
          </p:cNvSpPr>
          <p:nvPr/>
        </p:nvSpPr>
        <p:spPr bwMode="auto">
          <a:xfrm>
            <a:off x="4343400" y="3429000"/>
            <a:ext cx="0" cy="3429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0920" name="Text Box 40"/>
          <p:cNvSpPr txBox="1">
            <a:spLocks noChangeArrowheads="1"/>
          </p:cNvSpPr>
          <p:nvPr/>
        </p:nvSpPr>
        <p:spPr bwMode="auto">
          <a:xfrm>
            <a:off x="4419600" y="4343400"/>
            <a:ext cx="2427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12000">
                <a:cs typeface="Arial" charset="0"/>
              </a:rPr>
              <a:t>T</a:t>
            </a:r>
            <a:r>
              <a:rPr lang="en-US" altLang="en-US" sz="2000" baseline="-26000">
                <a:cs typeface="Arial" charset="0"/>
              </a:rPr>
              <a:t>30</a:t>
            </a:r>
            <a:r>
              <a:rPr lang="en-US" altLang="en-US" sz="2000">
                <a:cs typeface="Arial" charset="0"/>
              </a:rPr>
              <a:t> = -m</a:t>
            </a:r>
            <a:r>
              <a:rPr lang="en-US" altLang="en-US" sz="2000" baseline="-25000">
                <a:cs typeface="Arial" charset="0"/>
              </a:rPr>
              <a:t>30</a:t>
            </a:r>
            <a:r>
              <a:rPr lang="en-US" altLang="en-US" sz="2000">
                <a:cs typeface="Arial" charset="0"/>
              </a:rPr>
              <a:t>a + m</a:t>
            </a:r>
            <a:r>
              <a:rPr lang="en-US" altLang="en-US" sz="2000" baseline="-25000">
                <a:cs typeface="Arial" charset="0"/>
              </a:rPr>
              <a:t>30</a:t>
            </a:r>
            <a:r>
              <a:rPr lang="en-US" altLang="en-US" sz="2000">
                <a:cs typeface="Arial" charset="0"/>
              </a:rPr>
              <a:t>g</a:t>
            </a:r>
            <a:r>
              <a:rPr lang="en-US" altLang="en-US" sz="2000">
                <a:solidFill>
                  <a:srgbClr val="0000FF"/>
                </a:solidFill>
                <a:cs typeface="Arial" charset="0"/>
              </a:rPr>
              <a:t> </a:t>
            </a:r>
          </a:p>
        </p:txBody>
      </p:sp>
      <p:sp>
        <p:nvSpPr>
          <p:cNvPr id="250921" name="Line 41"/>
          <p:cNvSpPr>
            <a:spLocks noChangeShapeType="1"/>
          </p:cNvSpPr>
          <p:nvPr/>
        </p:nvSpPr>
        <p:spPr bwMode="auto">
          <a:xfrm flipH="1">
            <a:off x="6705600" y="4495800"/>
            <a:ext cx="457200" cy="76200"/>
          </a:xfrm>
          <a:prstGeom prst="line">
            <a:avLst/>
          </a:prstGeom>
          <a:noFill/>
          <a:ln w="952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0922" name="Text Box 42"/>
          <p:cNvSpPr txBox="1">
            <a:spLocks noChangeArrowheads="1"/>
          </p:cNvSpPr>
          <p:nvPr/>
        </p:nvSpPr>
        <p:spPr bwMode="auto">
          <a:xfrm>
            <a:off x="4419600" y="4800600"/>
            <a:ext cx="46355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12000">
                <a:cs typeface="Arial" charset="0"/>
              </a:rPr>
              <a:t>T</a:t>
            </a:r>
            <a:r>
              <a:rPr lang="en-US" altLang="en-US" sz="2000" baseline="-26000">
                <a:cs typeface="Arial" charset="0"/>
              </a:rPr>
              <a:t>30</a:t>
            </a:r>
            <a:r>
              <a:rPr lang="en-US" altLang="en-US" sz="2000">
                <a:cs typeface="Arial" charset="0"/>
              </a:rPr>
              <a:t> = -30 kg (3 m/s</a:t>
            </a:r>
            <a:r>
              <a:rPr lang="en-US" altLang="en-US" sz="2000" baseline="30000">
                <a:cs typeface="Arial" charset="0"/>
              </a:rPr>
              <a:t>2</a:t>
            </a:r>
            <a:r>
              <a:rPr lang="en-US" altLang="en-US" sz="2000">
                <a:cs typeface="Arial" charset="0"/>
              </a:rPr>
              <a:t>) + 30 kg (10 m/s</a:t>
            </a:r>
            <a:r>
              <a:rPr lang="en-US" altLang="en-US" sz="2000" baseline="30000">
                <a:cs typeface="Arial" charset="0"/>
              </a:rPr>
              <a:t>2</a:t>
            </a:r>
            <a:r>
              <a:rPr lang="en-US" altLang="en-US" sz="2000">
                <a:cs typeface="Arial" charset="0"/>
              </a:rPr>
              <a:t>)</a:t>
            </a:r>
            <a:r>
              <a:rPr lang="en-US" altLang="en-US" sz="2000">
                <a:solidFill>
                  <a:srgbClr val="0000FF"/>
                </a:solidFill>
                <a:cs typeface="Arial" charset="0"/>
              </a:rPr>
              <a:t> </a:t>
            </a:r>
          </a:p>
        </p:txBody>
      </p:sp>
      <p:sp>
        <p:nvSpPr>
          <p:cNvPr id="250923" name="Text Box 43"/>
          <p:cNvSpPr txBox="1">
            <a:spLocks noChangeArrowheads="1"/>
          </p:cNvSpPr>
          <p:nvPr/>
        </p:nvSpPr>
        <p:spPr bwMode="auto">
          <a:xfrm>
            <a:off x="4419600" y="5181600"/>
            <a:ext cx="2568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12000">
                <a:cs typeface="Arial" charset="0"/>
              </a:rPr>
              <a:t>T</a:t>
            </a:r>
            <a:r>
              <a:rPr lang="en-US" altLang="en-US" sz="2000" baseline="-26000">
                <a:cs typeface="Arial" charset="0"/>
              </a:rPr>
              <a:t>30</a:t>
            </a:r>
            <a:r>
              <a:rPr lang="en-US" altLang="en-US" sz="2000">
                <a:cs typeface="Arial" charset="0"/>
              </a:rPr>
              <a:t> = -90 N + 300 N</a:t>
            </a:r>
            <a:r>
              <a:rPr lang="en-US" altLang="en-US" sz="2000">
                <a:solidFill>
                  <a:srgbClr val="0000FF"/>
                </a:solidFill>
                <a:cs typeface="Arial" charset="0"/>
              </a:rPr>
              <a:t> </a:t>
            </a:r>
          </a:p>
        </p:txBody>
      </p:sp>
      <p:sp>
        <p:nvSpPr>
          <p:cNvPr id="250924" name="Text Box 44"/>
          <p:cNvSpPr txBox="1">
            <a:spLocks noChangeArrowheads="1"/>
          </p:cNvSpPr>
          <p:nvPr/>
        </p:nvSpPr>
        <p:spPr bwMode="auto">
          <a:xfrm>
            <a:off x="4419600" y="5638800"/>
            <a:ext cx="15906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12000">
                <a:cs typeface="Arial" charset="0"/>
              </a:rPr>
              <a:t>T</a:t>
            </a:r>
            <a:r>
              <a:rPr lang="en-US" altLang="en-US" sz="2000" baseline="-26000">
                <a:cs typeface="Arial" charset="0"/>
              </a:rPr>
              <a:t>30</a:t>
            </a:r>
            <a:r>
              <a:rPr lang="en-US" altLang="en-US" sz="2000">
                <a:cs typeface="Arial" charset="0"/>
              </a:rPr>
              <a:t> = 210 N</a:t>
            </a:r>
          </a:p>
        </p:txBody>
      </p:sp>
      <p:sp>
        <p:nvSpPr>
          <p:cNvPr id="250925" name="Line 45"/>
          <p:cNvSpPr>
            <a:spLocks noChangeShapeType="1"/>
          </p:cNvSpPr>
          <p:nvPr/>
        </p:nvSpPr>
        <p:spPr bwMode="auto">
          <a:xfrm flipH="1" flipV="1">
            <a:off x="1905000" y="5638800"/>
            <a:ext cx="2514600" cy="228600"/>
          </a:xfrm>
          <a:prstGeom prst="line">
            <a:avLst/>
          </a:prstGeom>
          <a:noFill/>
          <a:ln w="9525">
            <a:solidFill>
              <a:schemeClr val="tx1"/>
            </a:solidFill>
            <a:round/>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0926" name="Text Box 46"/>
          <p:cNvSpPr txBox="1">
            <a:spLocks noChangeArrowheads="1"/>
          </p:cNvSpPr>
          <p:nvPr/>
        </p:nvSpPr>
        <p:spPr bwMode="auto">
          <a:xfrm>
            <a:off x="2743200" y="5410200"/>
            <a:ext cx="742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same</a:t>
            </a:r>
          </a:p>
        </p:txBody>
      </p:sp>
    </p:spTree>
    <p:extLst>
      <p:ext uri="{BB962C8B-B14F-4D97-AF65-F5344CB8AC3E}">
        <p14:creationId xmlns:p14="http://schemas.microsoft.com/office/powerpoint/2010/main" val="3968851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09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5090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09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09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09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091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09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091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0916"/>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0917"/>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0918"/>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5090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090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0909"/>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09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092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50922"/>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0923"/>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50924"/>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5092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509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906" grpId="0"/>
      <p:bldP spid="250906" grpId="1"/>
      <p:bldP spid="250907" grpId="0"/>
      <p:bldP spid="250908" grpId="0"/>
      <p:bldP spid="250909" grpId="0"/>
      <p:bldP spid="250910" grpId="0"/>
      <p:bldP spid="250911" grpId="0"/>
      <p:bldP spid="250912" grpId="0"/>
      <p:bldP spid="250913" grpId="0"/>
      <p:bldP spid="250914" grpId="0"/>
      <p:bldP spid="250915" grpId="0" animBg="1"/>
      <p:bldP spid="250916" grpId="0"/>
      <p:bldP spid="250917" grpId="0"/>
      <p:bldP spid="250918" grpId="0"/>
      <p:bldP spid="250920" grpId="0"/>
      <p:bldP spid="250921" grpId="0" animBg="1"/>
      <p:bldP spid="250922" grpId="0"/>
      <p:bldP spid="250923" grpId="0"/>
      <p:bldP spid="250924" grpId="0"/>
      <p:bldP spid="250925" grpId="0" animBg="1"/>
      <p:bldP spid="25092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Text Box 2"/>
          <p:cNvSpPr txBox="1">
            <a:spLocks noChangeArrowheads="1"/>
          </p:cNvSpPr>
          <p:nvPr/>
        </p:nvSpPr>
        <p:spPr bwMode="auto">
          <a:xfrm>
            <a:off x="762000" y="457200"/>
            <a:ext cx="11731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Find v</a:t>
            </a:r>
            <a:r>
              <a:rPr lang="en-US" altLang="en-US" sz="1800" baseline="-25000"/>
              <a:t>f</a:t>
            </a:r>
            <a:r>
              <a:rPr lang="en-US" altLang="en-US" sz="1800"/>
              <a:t> =?</a:t>
            </a:r>
          </a:p>
        </p:txBody>
      </p:sp>
      <p:sp>
        <p:nvSpPr>
          <p:cNvPr id="252931" name="Text Box 3"/>
          <p:cNvSpPr txBox="1">
            <a:spLocks noChangeArrowheads="1"/>
          </p:cNvSpPr>
          <p:nvPr/>
        </p:nvSpPr>
        <p:spPr bwMode="auto">
          <a:xfrm>
            <a:off x="1143000" y="914400"/>
            <a:ext cx="7191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i</a:t>
            </a:r>
            <a:r>
              <a:rPr lang="en-US" altLang="en-US" sz="1800"/>
              <a:t> = 0</a:t>
            </a:r>
          </a:p>
        </p:txBody>
      </p:sp>
      <p:sp>
        <p:nvSpPr>
          <p:cNvPr id="252932" name="Text Box 4"/>
          <p:cNvSpPr txBox="1">
            <a:spLocks noChangeArrowheads="1"/>
          </p:cNvSpPr>
          <p:nvPr/>
        </p:nvSpPr>
        <p:spPr bwMode="auto">
          <a:xfrm>
            <a:off x="1143000" y="1371600"/>
            <a:ext cx="12144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3 m/s</a:t>
            </a:r>
            <a:r>
              <a:rPr lang="en-US" altLang="en-US" sz="1800" baseline="30000"/>
              <a:t>2</a:t>
            </a:r>
          </a:p>
        </p:txBody>
      </p:sp>
      <p:sp>
        <p:nvSpPr>
          <p:cNvPr id="252933" name="Text Box 5"/>
          <p:cNvSpPr txBox="1">
            <a:spLocks noChangeArrowheads="1"/>
          </p:cNvSpPr>
          <p:nvPr/>
        </p:nvSpPr>
        <p:spPr bwMode="auto">
          <a:xfrm>
            <a:off x="1143000" y="1828800"/>
            <a:ext cx="93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t = 10 s</a:t>
            </a:r>
            <a:endParaRPr lang="en-US" altLang="en-US" sz="1800" baseline="30000"/>
          </a:p>
        </p:txBody>
      </p:sp>
      <p:sp>
        <p:nvSpPr>
          <p:cNvPr id="252934" name="Text Box 6"/>
          <p:cNvSpPr txBox="1">
            <a:spLocks noChangeArrowheads="1"/>
          </p:cNvSpPr>
          <p:nvPr/>
        </p:nvSpPr>
        <p:spPr bwMode="auto">
          <a:xfrm>
            <a:off x="1143000" y="2286000"/>
            <a:ext cx="11588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v</a:t>
            </a:r>
            <a:r>
              <a:rPr lang="en-US" altLang="en-US" sz="1800" baseline="-25000"/>
              <a:t>i </a:t>
            </a:r>
            <a:r>
              <a:rPr lang="en-US" altLang="en-US" sz="1800"/>
              <a:t>+ at</a:t>
            </a:r>
          </a:p>
        </p:txBody>
      </p:sp>
      <p:sp>
        <p:nvSpPr>
          <p:cNvPr id="252935" name="Text Box 7"/>
          <p:cNvSpPr txBox="1">
            <a:spLocks noChangeArrowheads="1"/>
          </p:cNvSpPr>
          <p:nvPr/>
        </p:nvSpPr>
        <p:spPr bwMode="auto">
          <a:xfrm>
            <a:off x="1143000" y="2743200"/>
            <a:ext cx="771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at</a:t>
            </a:r>
          </a:p>
        </p:txBody>
      </p:sp>
      <p:sp>
        <p:nvSpPr>
          <p:cNvPr id="252936" name="Text Box 8"/>
          <p:cNvSpPr txBox="1">
            <a:spLocks noChangeArrowheads="1"/>
          </p:cNvSpPr>
          <p:nvPr/>
        </p:nvSpPr>
        <p:spPr bwMode="auto">
          <a:xfrm>
            <a:off x="1143000" y="3124200"/>
            <a:ext cx="18716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3 m/s</a:t>
            </a:r>
            <a:r>
              <a:rPr lang="en-US" altLang="en-US" sz="1800" baseline="30000"/>
              <a:t>2</a:t>
            </a:r>
            <a:r>
              <a:rPr lang="en-US" altLang="en-US" sz="1800"/>
              <a:t> (10 s)</a:t>
            </a:r>
          </a:p>
        </p:txBody>
      </p:sp>
      <p:sp>
        <p:nvSpPr>
          <p:cNvPr id="252937" name="Text Box 9"/>
          <p:cNvSpPr txBox="1">
            <a:spLocks noChangeArrowheads="1"/>
          </p:cNvSpPr>
          <p:nvPr/>
        </p:nvSpPr>
        <p:spPr bwMode="auto">
          <a:xfrm>
            <a:off x="1143000" y="3581400"/>
            <a:ext cx="12668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v</a:t>
            </a:r>
            <a:r>
              <a:rPr lang="en-US" altLang="en-US" sz="1800" baseline="-25000"/>
              <a:t>f </a:t>
            </a:r>
            <a:r>
              <a:rPr lang="en-US" altLang="en-US" sz="1800"/>
              <a:t>= 30 m/s</a:t>
            </a:r>
          </a:p>
        </p:txBody>
      </p:sp>
      <p:sp>
        <p:nvSpPr>
          <p:cNvPr id="252938" name="Text Box 10"/>
          <p:cNvSpPr txBox="1">
            <a:spLocks noChangeArrowheads="1"/>
          </p:cNvSpPr>
          <p:nvPr/>
        </p:nvSpPr>
        <p:spPr bwMode="auto">
          <a:xfrm>
            <a:off x="5410200" y="4572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Find d =?</a:t>
            </a:r>
          </a:p>
        </p:txBody>
      </p:sp>
      <p:sp>
        <p:nvSpPr>
          <p:cNvPr id="252939" name="Text Box 11"/>
          <p:cNvSpPr txBox="1">
            <a:spLocks noChangeArrowheads="1"/>
          </p:cNvSpPr>
          <p:nvPr/>
        </p:nvSpPr>
        <p:spPr bwMode="auto">
          <a:xfrm>
            <a:off x="5699125" y="950913"/>
            <a:ext cx="15716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v</a:t>
            </a:r>
            <a:r>
              <a:rPr lang="en-US" altLang="en-US" sz="1800" baseline="-25000"/>
              <a:t>i</a:t>
            </a:r>
            <a:r>
              <a:rPr lang="en-US" altLang="en-US" sz="1800"/>
              <a:t>t + ½ at</a:t>
            </a:r>
            <a:r>
              <a:rPr lang="en-US" altLang="en-US" sz="1800" baseline="30000"/>
              <a:t>2</a:t>
            </a:r>
          </a:p>
        </p:txBody>
      </p:sp>
      <p:sp>
        <p:nvSpPr>
          <p:cNvPr id="252940" name="Text Box 12"/>
          <p:cNvSpPr txBox="1">
            <a:spLocks noChangeArrowheads="1"/>
          </p:cNvSpPr>
          <p:nvPr/>
        </p:nvSpPr>
        <p:spPr bwMode="auto">
          <a:xfrm>
            <a:off x="5715000" y="1371600"/>
            <a:ext cx="11001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½ at</a:t>
            </a:r>
            <a:r>
              <a:rPr lang="en-US" altLang="en-US" sz="1800" baseline="30000"/>
              <a:t>2</a:t>
            </a:r>
          </a:p>
        </p:txBody>
      </p:sp>
      <p:sp>
        <p:nvSpPr>
          <p:cNvPr id="252941" name="Text Box 13"/>
          <p:cNvSpPr txBox="1">
            <a:spLocks noChangeArrowheads="1"/>
          </p:cNvSpPr>
          <p:nvPr/>
        </p:nvSpPr>
        <p:spPr bwMode="auto">
          <a:xfrm>
            <a:off x="5715000" y="1752600"/>
            <a:ext cx="20097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a:t>
            </a:r>
            <a:r>
              <a:rPr lang="en-US" altLang="en-US" sz="1800" u="sng"/>
              <a:t>3 m/s</a:t>
            </a:r>
            <a:r>
              <a:rPr lang="en-US" altLang="en-US" sz="1800" u="sng" baseline="30000"/>
              <a:t>2</a:t>
            </a:r>
            <a:r>
              <a:rPr lang="en-US" altLang="en-US" sz="1800" u="sng"/>
              <a:t> (10 s )</a:t>
            </a:r>
            <a:r>
              <a:rPr lang="en-US" altLang="en-US" sz="1800" u="sng" baseline="30000"/>
              <a:t>2</a:t>
            </a:r>
            <a:endParaRPr lang="en-US" altLang="en-US" sz="1800" baseline="30000"/>
          </a:p>
          <a:p>
            <a:pPr eaLnBrk="1" hangingPunct="1">
              <a:spcBef>
                <a:spcPct val="0"/>
              </a:spcBef>
              <a:buFontTx/>
              <a:buNone/>
            </a:pPr>
            <a:r>
              <a:rPr lang="en-US" altLang="en-US" sz="1800"/>
              <a:t>               2</a:t>
            </a:r>
            <a:endParaRPr lang="en-US" altLang="en-US" sz="1800" u="sng"/>
          </a:p>
        </p:txBody>
      </p:sp>
      <p:sp>
        <p:nvSpPr>
          <p:cNvPr id="252942" name="Text Box 14"/>
          <p:cNvSpPr txBox="1">
            <a:spLocks noChangeArrowheads="1"/>
          </p:cNvSpPr>
          <p:nvPr/>
        </p:nvSpPr>
        <p:spPr bwMode="auto">
          <a:xfrm>
            <a:off x="5715000" y="2362200"/>
            <a:ext cx="1206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d = 150 m</a:t>
            </a:r>
            <a:endParaRPr lang="en-US" altLang="en-US" sz="1800" baseline="30000"/>
          </a:p>
        </p:txBody>
      </p:sp>
      <p:sp>
        <p:nvSpPr>
          <p:cNvPr id="252943" name="Text Box 15"/>
          <p:cNvSpPr txBox="1">
            <a:spLocks noChangeArrowheads="1"/>
          </p:cNvSpPr>
          <p:nvPr/>
        </p:nvSpPr>
        <p:spPr bwMode="auto">
          <a:xfrm>
            <a:off x="5562600" y="3276600"/>
            <a:ext cx="17446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 Find ΣF</a:t>
            </a:r>
            <a:r>
              <a:rPr lang="en-US" altLang="en-US" sz="2000" baseline="-12000">
                <a:cs typeface="Arial" charset="0"/>
              </a:rPr>
              <a:t>30</a:t>
            </a:r>
            <a:r>
              <a:rPr lang="en-US" altLang="en-US" sz="2000">
                <a:cs typeface="Arial" charset="0"/>
              </a:rPr>
              <a:t> = ?</a:t>
            </a:r>
          </a:p>
        </p:txBody>
      </p:sp>
      <p:sp>
        <p:nvSpPr>
          <p:cNvPr id="252944" name="Text Box 16"/>
          <p:cNvSpPr txBox="1">
            <a:spLocks noChangeArrowheads="1"/>
          </p:cNvSpPr>
          <p:nvPr/>
        </p:nvSpPr>
        <p:spPr bwMode="auto">
          <a:xfrm>
            <a:off x="5562600" y="4419600"/>
            <a:ext cx="1827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30</a:t>
            </a:r>
            <a:r>
              <a:rPr lang="en-US" altLang="en-US" sz="2000" baseline="-25000">
                <a:cs typeface="Arial" charset="0"/>
              </a:rPr>
              <a:t> </a:t>
            </a:r>
            <a:r>
              <a:rPr lang="en-US" altLang="en-US" sz="2000">
                <a:cs typeface="Arial" charset="0"/>
              </a:rPr>
              <a:t>= F</a:t>
            </a:r>
            <a:r>
              <a:rPr lang="en-US" altLang="en-US" sz="2000" baseline="-25000">
                <a:cs typeface="Arial" charset="0"/>
              </a:rPr>
              <a:t>T </a:t>
            </a:r>
            <a:r>
              <a:rPr lang="en-US" altLang="en-US" sz="2000">
                <a:cs typeface="Arial" charset="0"/>
              </a:rPr>
              <a:t>– w</a:t>
            </a:r>
            <a:r>
              <a:rPr lang="en-US" altLang="en-US" sz="2000" baseline="-25000">
                <a:cs typeface="Arial" charset="0"/>
              </a:rPr>
              <a:t>30</a:t>
            </a:r>
          </a:p>
        </p:txBody>
      </p:sp>
      <p:sp>
        <p:nvSpPr>
          <p:cNvPr id="252945" name="Text Box 17"/>
          <p:cNvSpPr txBox="1">
            <a:spLocks noChangeArrowheads="1"/>
          </p:cNvSpPr>
          <p:nvPr/>
        </p:nvSpPr>
        <p:spPr bwMode="auto">
          <a:xfrm>
            <a:off x="5562600" y="3733800"/>
            <a:ext cx="16589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30</a:t>
            </a:r>
            <a:r>
              <a:rPr lang="en-US" altLang="en-US" sz="2000">
                <a:cs typeface="Arial" charset="0"/>
              </a:rPr>
              <a:t> = - m</a:t>
            </a:r>
            <a:r>
              <a:rPr lang="en-US" altLang="en-US" sz="2000" baseline="-25000">
                <a:cs typeface="Arial" charset="0"/>
              </a:rPr>
              <a:t>30</a:t>
            </a:r>
            <a:r>
              <a:rPr lang="en-US" altLang="en-US" sz="2000">
                <a:cs typeface="Arial" charset="0"/>
              </a:rPr>
              <a:t>a</a:t>
            </a:r>
          </a:p>
          <a:p>
            <a:pPr eaLnBrk="1" hangingPunct="1">
              <a:spcBef>
                <a:spcPct val="0"/>
              </a:spcBef>
              <a:buFontTx/>
              <a:buNone/>
            </a:pPr>
            <a:r>
              <a:rPr lang="en-US" altLang="en-US" sz="2000">
                <a:cs typeface="Arial" charset="0"/>
              </a:rPr>
              <a:t>         OR</a:t>
            </a:r>
            <a:endParaRPr lang="en-US" altLang="en-US" sz="2000" baseline="-25000">
              <a:cs typeface="Arial" charset="0"/>
            </a:endParaRPr>
          </a:p>
        </p:txBody>
      </p:sp>
    </p:spTree>
    <p:extLst>
      <p:ext uri="{BB962C8B-B14F-4D97-AF65-F5344CB8AC3E}">
        <p14:creationId xmlns:p14="http://schemas.microsoft.com/office/powerpoint/2010/main" val="5432397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29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29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29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29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29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29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29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293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29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29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29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29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294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29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294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29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0" grpId="0"/>
      <p:bldP spid="252931" grpId="0"/>
      <p:bldP spid="252932" grpId="0"/>
      <p:bldP spid="252933" grpId="0"/>
      <p:bldP spid="252934" grpId="0"/>
      <p:bldP spid="252935" grpId="0"/>
      <p:bldP spid="252936" grpId="0"/>
      <p:bldP spid="252937" grpId="0"/>
      <p:bldP spid="252938" grpId="0"/>
      <p:bldP spid="252939" grpId="0"/>
      <p:bldP spid="252940" grpId="0"/>
      <p:bldP spid="252941" grpId="0"/>
      <p:bldP spid="252942" grpId="0"/>
      <p:bldP spid="252943" grpId="0"/>
      <p:bldP spid="252944" grpId="0"/>
      <p:bldP spid="25294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762000" y="381000"/>
            <a:ext cx="73707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2400"/>
              <a:t>Cheating…how to figure this out without all that work!</a:t>
            </a:r>
          </a:p>
          <a:p>
            <a:pPr algn="ctr" eaLnBrk="1" hangingPunct="1">
              <a:spcBef>
                <a:spcPct val="0"/>
              </a:spcBef>
              <a:buFontTx/>
              <a:buNone/>
            </a:pPr>
            <a:r>
              <a:rPr lang="en-US" altLang="en-US" sz="2400"/>
              <a:t>(Too bad you can’t do this on the test)</a:t>
            </a:r>
          </a:p>
        </p:txBody>
      </p:sp>
      <p:sp>
        <p:nvSpPr>
          <p:cNvPr id="106499" name="Line 3"/>
          <p:cNvSpPr>
            <a:spLocks noChangeShapeType="1"/>
          </p:cNvSpPr>
          <p:nvPr/>
        </p:nvSpPr>
        <p:spPr bwMode="auto">
          <a:xfrm>
            <a:off x="838200" y="22860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0" name="Line 4"/>
          <p:cNvSpPr>
            <a:spLocks noChangeShapeType="1"/>
          </p:cNvSpPr>
          <p:nvPr/>
        </p:nvSpPr>
        <p:spPr bwMode="auto">
          <a:xfrm rot="-10786978">
            <a:off x="838200" y="144780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1" name="Line 5"/>
          <p:cNvSpPr>
            <a:spLocks noChangeShapeType="1"/>
          </p:cNvSpPr>
          <p:nvPr/>
        </p:nvSpPr>
        <p:spPr bwMode="auto">
          <a:xfrm>
            <a:off x="838200" y="2286000"/>
            <a:ext cx="6858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2" name="Line 6"/>
          <p:cNvSpPr>
            <a:spLocks noChangeShapeType="1"/>
          </p:cNvSpPr>
          <p:nvPr/>
        </p:nvSpPr>
        <p:spPr bwMode="auto">
          <a:xfrm>
            <a:off x="2438400" y="2133600"/>
            <a:ext cx="0" cy="762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3" name="Line 7"/>
          <p:cNvSpPr>
            <a:spLocks noChangeShapeType="1"/>
          </p:cNvSpPr>
          <p:nvPr/>
        </p:nvSpPr>
        <p:spPr bwMode="auto">
          <a:xfrm rot="10800000">
            <a:off x="2438400" y="1676400"/>
            <a:ext cx="1588"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04" name="Text Box 8"/>
          <p:cNvSpPr txBox="1">
            <a:spLocks noChangeArrowheads="1"/>
          </p:cNvSpPr>
          <p:nvPr/>
        </p:nvSpPr>
        <p:spPr bwMode="auto">
          <a:xfrm>
            <a:off x="838200" y="16002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106505" name="Text Box 9"/>
          <p:cNvSpPr txBox="1">
            <a:spLocks noChangeArrowheads="1"/>
          </p:cNvSpPr>
          <p:nvPr/>
        </p:nvSpPr>
        <p:spPr bwMode="auto">
          <a:xfrm>
            <a:off x="914400" y="27432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a:t>
            </a:r>
          </a:p>
        </p:txBody>
      </p:sp>
      <p:sp>
        <p:nvSpPr>
          <p:cNvPr id="106506" name="Text Box 10"/>
          <p:cNvSpPr txBox="1">
            <a:spLocks noChangeArrowheads="1"/>
          </p:cNvSpPr>
          <p:nvPr/>
        </p:nvSpPr>
        <p:spPr bwMode="auto">
          <a:xfrm>
            <a:off x="1676400" y="19812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06507" name="Text Box 11"/>
          <p:cNvSpPr txBox="1">
            <a:spLocks noChangeArrowheads="1"/>
          </p:cNvSpPr>
          <p:nvPr/>
        </p:nvSpPr>
        <p:spPr bwMode="auto">
          <a:xfrm>
            <a:off x="2514600" y="15240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06508" name="Text Box 12"/>
          <p:cNvSpPr txBox="1">
            <a:spLocks noChangeArrowheads="1"/>
          </p:cNvSpPr>
          <p:nvPr/>
        </p:nvSpPr>
        <p:spPr bwMode="auto">
          <a:xfrm>
            <a:off x="2514600" y="23622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30</a:t>
            </a:r>
          </a:p>
        </p:txBody>
      </p:sp>
      <p:sp>
        <p:nvSpPr>
          <p:cNvPr id="106509" name="Line 13"/>
          <p:cNvSpPr>
            <a:spLocks noChangeShapeType="1"/>
          </p:cNvSpPr>
          <p:nvPr/>
        </p:nvSpPr>
        <p:spPr bwMode="auto">
          <a:xfrm>
            <a:off x="3352800" y="2209800"/>
            <a:ext cx="2362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6510" name="Text Box 14"/>
          <p:cNvSpPr txBox="1">
            <a:spLocks noChangeArrowheads="1"/>
          </p:cNvSpPr>
          <p:nvPr/>
        </p:nvSpPr>
        <p:spPr bwMode="auto">
          <a:xfrm>
            <a:off x="3946525" y="1865313"/>
            <a:ext cx="1047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combine</a:t>
            </a:r>
          </a:p>
        </p:txBody>
      </p:sp>
      <p:sp>
        <p:nvSpPr>
          <p:cNvPr id="254991" name="Line 15"/>
          <p:cNvSpPr>
            <a:spLocks noChangeShapeType="1"/>
          </p:cNvSpPr>
          <p:nvPr/>
        </p:nvSpPr>
        <p:spPr bwMode="auto">
          <a:xfrm>
            <a:off x="6477000" y="22860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4992" name="Line 16"/>
          <p:cNvSpPr>
            <a:spLocks noChangeShapeType="1"/>
          </p:cNvSpPr>
          <p:nvPr/>
        </p:nvSpPr>
        <p:spPr bwMode="auto">
          <a:xfrm rot="-10786978">
            <a:off x="6477000" y="144780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4993" name="Text Box 17"/>
          <p:cNvSpPr txBox="1">
            <a:spLocks noChangeArrowheads="1"/>
          </p:cNvSpPr>
          <p:nvPr/>
        </p:nvSpPr>
        <p:spPr bwMode="auto">
          <a:xfrm>
            <a:off x="6477000" y="16002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254994" name="Text Box 18"/>
          <p:cNvSpPr txBox="1">
            <a:spLocks noChangeArrowheads="1"/>
          </p:cNvSpPr>
          <p:nvPr/>
        </p:nvSpPr>
        <p:spPr bwMode="auto">
          <a:xfrm>
            <a:off x="6553200" y="2743200"/>
            <a:ext cx="11144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 </a:t>
            </a:r>
            <a:r>
              <a:rPr lang="en-US" altLang="en-US" sz="2000">
                <a:solidFill>
                  <a:srgbClr val="FF0000"/>
                </a:solidFill>
              </a:rPr>
              <a:t>+w</a:t>
            </a:r>
            <a:r>
              <a:rPr lang="en-US" altLang="en-US" sz="2000" baseline="-25000">
                <a:solidFill>
                  <a:srgbClr val="FF0000"/>
                </a:solidFill>
              </a:rPr>
              <a:t>30</a:t>
            </a:r>
          </a:p>
        </p:txBody>
      </p:sp>
      <p:sp>
        <p:nvSpPr>
          <p:cNvPr id="254995" name="Text Box 19"/>
          <p:cNvSpPr txBox="1">
            <a:spLocks noChangeArrowheads="1"/>
          </p:cNvSpPr>
          <p:nvPr/>
        </p:nvSpPr>
        <p:spPr bwMode="auto">
          <a:xfrm>
            <a:off x="6842125" y="1636713"/>
            <a:ext cx="990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 700 N</a:t>
            </a:r>
          </a:p>
        </p:txBody>
      </p:sp>
      <p:sp>
        <p:nvSpPr>
          <p:cNvPr id="254996" name="Text Box 20"/>
          <p:cNvSpPr txBox="1">
            <a:spLocks noChangeArrowheads="1"/>
          </p:cNvSpPr>
          <p:nvPr/>
        </p:nvSpPr>
        <p:spPr bwMode="auto">
          <a:xfrm>
            <a:off x="7620000" y="2743200"/>
            <a:ext cx="1117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 1000 N</a:t>
            </a:r>
          </a:p>
        </p:txBody>
      </p:sp>
      <p:sp>
        <p:nvSpPr>
          <p:cNvPr id="254997" name="Text Box 21"/>
          <p:cNvSpPr txBox="1">
            <a:spLocks noChangeArrowheads="1"/>
          </p:cNvSpPr>
          <p:nvPr/>
        </p:nvSpPr>
        <p:spPr bwMode="auto">
          <a:xfrm>
            <a:off x="5165725" y="3541713"/>
            <a:ext cx="140493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net</a:t>
            </a:r>
            <a:r>
              <a:rPr lang="en-US" altLang="en-US" sz="1800"/>
              <a:t> = 300 N</a:t>
            </a:r>
          </a:p>
        </p:txBody>
      </p:sp>
      <p:sp>
        <p:nvSpPr>
          <p:cNvPr id="254998" name="Text Box 22"/>
          <p:cNvSpPr txBox="1">
            <a:spLocks noChangeArrowheads="1"/>
          </p:cNvSpPr>
          <p:nvPr/>
        </p:nvSpPr>
        <p:spPr bwMode="auto">
          <a:xfrm>
            <a:off x="5181600" y="3962400"/>
            <a:ext cx="11128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net</a:t>
            </a:r>
            <a:r>
              <a:rPr lang="en-US" altLang="en-US" sz="1800">
                <a:cs typeface="Arial" charset="0"/>
              </a:rPr>
              <a:t> = ma</a:t>
            </a:r>
          </a:p>
        </p:txBody>
      </p:sp>
      <p:sp>
        <p:nvSpPr>
          <p:cNvPr id="254999" name="Text Box 23"/>
          <p:cNvSpPr txBox="1">
            <a:spLocks noChangeArrowheads="1"/>
          </p:cNvSpPr>
          <p:nvPr/>
        </p:nvSpPr>
        <p:spPr bwMode="auto">
          <a:xfrm>
            <a:off x="5181600" y="4343400"/>
            <a:ext cx="9858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a = </a:t>
            </a:r>
            <a:r>
              <a:rPr lang="en-US" altLang="en-US" sz="1800" u="sng"/>
              <a:t>F</a:t>
            </a:r>
            <a:r>
              <a:rPr lang="en-US" altLang="en-US" sz="1800" u="sng" baseline="-25000"/>
              <a:t>net</a:t>
            </a:r>
            <a:r>
              <a:rPr lang="en-US" altLang="en-US" sz="1800">
                <a:cs typeface="Arial" charset="0"/>
              </a:rPr>
              <a:t> </a:t>
            </a:r>
          </a:p>
          <a:p>
            <a:pPr eaLnBrk="1" hangingPunct="1">
              <a:spcBef>
                <a:spcPct val="0"/>
              </a:spcBef>
              <a:buFontTx/>
              <a:buNone/>
            </a:pPr>
            <a:r>
              <a:rPr lang="en-US" altLang="en-US" sz="1800">
                <a:cs typeface="Arial" charset="0"/>
              </a:rPr>
              <a:t>      m</a:t>
            </a:r>
          </a:p>
        </p:txBody>
      </p:sp>
      <p:sp>
        <p:nvSpPr>
          <p:cNvPr id="255000" name="Text Box 24"/>
          <p:cNvSpPr txBox="1">
            <a:spLocks noChangeArrowheads="1"/>
          </p:cNvSpPr>
          <p:nvPr/>
        </p:nvSpPr>
        <p:spPr bwMode="auto">
          <a:xfrm>
            <a:off x="5181600" y="4953000"/>
            <a:ext cx="1250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a = </a:t>
            </a:r>
            <a:r>
              <a:rPr lang="en-US" altLang="en-US" sz="1800" u="sng"/>
              <a:t>300 N</a:t>
            </a:r>
            <a:r>
              <a:rPr lang="en-US" altLang="en-US" sz="1800">
                <a:cs typeface="Arial" charset="0"/>
              </a:rPr>
              <a:t> </a:t>
            </a:r>
          </a:p>
          <a:p>
            <a:pPr eaLnBrk="1" hangingPunct="1">
              <a:spcBef>
                <a:spcPct val="0"/>
              </a:spcBef>
              <a:buFontTx/>
              <a:buNone/>
            </a:pPr>
            <a:r>
              <a:rPr lang="en-US" altLang="en-US" sz="1800">
                <a:cs typeface="Arial" charset="0"/>
              </a:rPr>
              <a:t>      100 kg</a:t>
            </a:r>
          </a:p>
        </p:txBody>
      </p:sp>
      <p:sp>
        <p:nvSpPr>
          <p:cNvPr id="255001" name="Text Box 25"/>
          <p:cNvSpPr txBox="1">
            <a:spLocks noChangeArrowheads="1"/>
          </p:cNvSpPr>
          <p:nvPr/>
        </p:nvSpPr>
        <p:spPr bwMode="auto">
          <a:xfrm>
            <a:off x="5181600" y="5562600"/>
            <a:ext cx="12144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cs typeface="Arial" charset="0"/>
              </a:rPr>
              <a:t>a = </a:t>
            </a:r>
            <a:r>
              <a:rPr lang="en-US" altLang="en-US" sz="1800"/>
              <a:t>3 m/s</a:t>
            </a:r>
            <a:r>
              <a:rPr lang="en-US" altLang="en-US" sz="1800" baseline="30000"/>
              <a:t>2</a:t>
            </a:r>
            <a:endParaRPr lang="en-US" altLang="en-US" sz="1800" baseline="30000">
              <a:cs typeface="Arial" charset="0"/>
            </a:endParaRPr>
          </a:p>
        </p:txBody>
      </p:sp>
    </p:spTree>
    <p:extLst>
      <p:ext uri="{BB962C8B-B14F-4D97-AF65-F5344CB8AC3E}">
        <p14:creationId xmlns:p14="http://schemas.microsoft.com/office/powerpoint/2010/main" val="31398635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499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499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499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499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499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499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499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4998"/>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5499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500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550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91" grpId="0" animBg="1"/>
      <p:bldP spid="254992" grpId="0" animBg="1"/>
      <p:bldP spid="254993" grpId="0"/>
      <p:bldP spid="254994" grpId="0"/>
      <p:bldP spid="254995" grpId="0"/>
      <p:bldP spid="254996" grpId="0"/>
      <p:bldP spid="254997" grpId="0"/>
      <p:bldP spid="254998" grpId="0"/>
      <p:bldP spid="254999" grpId="0"/>
      <p:bldP spid="255000" grpId="0"/>
      <p:bldP spid="25500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22" name="Group 5"/>
          <p:cNvGrpSpPr>
            <a:grpSpLocks noChangeAspect="1"/>
          </p:cNvGrpSpPr>
          <p:nvPr/>
        </p:nvGrpSpPr>
        <p:grpSpPr bwMode="auto">
          <a:xfrm>
            <a:off x="2828925" y="1619250"/>
            <a:ext cx="4000500" cy="2057400"/>
            <a:chOff x="2527" y="3142"/>
            <a:chExt cx="5250" cy="2777"/>
          </a:xfrm>
        </p:grpSpPr>
        <p:sp>
          <p:nvSpPr>
            <p:cNvPr id="107524" name="AutoShape 6"/>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7525" name="Rectangle 7"/>
            <p:cNvSpPr>
              <a:spLocks noChangeArrowheads="1"/>
            </p:cNvSpPr>
            <p:nvPr/>
          </p:nvSpPr>
          <p:spPr bwMode="auto">
            <a:xfrm>
              <a:off x="4027" y="3296"/>
              <a:ext cx="1200" cy="772"/>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7526" name="Line 8"/>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27" name="Line 9"/>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28" name="Rectangle 10"/>
            <p:cNvSpPr>
              <a:spLocks noChangeArrowheads="1"/>
            </p:cNvSpPr>
            <p:nvPr/>
          </p:nvSpPr>
          <p:spPr bwMode="auto">
            <a:xfrm>
              <a:off x="6277" y="4685"/>
              <a:ext cx="900" cy="706"/>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7529" name="Oval 11"/>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7530" name="Line 12"/>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31" name="Line 13"/>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7532" name="Text Box 14"/>
            <p:cNvSpPr txBox="1">
              <a:spLocks noChangeArrowheads="1"/>
            </p:cNvSpPr>
            <p:nvPr/>
          </p:nvSpPr>
          <p:spPr bwMode="auto">
            <a:xfrm>
              <a:off x="4027" y="3451"/>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1</a:t>
              </a:r>
              <a:r>
                <a:rPr lang="en-US" altLang="en-US" sz="1200">
                  <a:latin typeface="Times New Roman" pitchFamily="18" charset="0"/>
                </a:rPr>
                <a:t> = 70 kg</a:t>
              </a:r>
              <a:endParaRPr lang="en-US" altLang="en-US" sz="1800"/>
            </a:p>
          </p:txBody>
        </p:sp>
        <p:sp>
          <p:nvSpPr>
            <p:cNvPr id="107533" name="Text Box 15"/>
            <p:cNvSpPr txBox="1">
              <a:spLocks noChangeArrowheads="1"/>
            </p:cNvSpPr>
            <p:nvPr/>
          </p:nvSpPr>
          <p:spPr bwMode="auto">
            <a:xfrm>
              <a:off x="6277" y="4839"/>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latin typeface="Times New Roman" pitchFamily="18" charset="0"/>
                </a:rPr>
                <a:t>m</a:t>
              </a:r>
              <a:r>
                <a:rPr lang="en-US" altLang="en-US" sz="1000" baseline="-25000">
                  <a:latin typeface="Times New Roman" pitchFamily="18" charset="0"/>
                </a:rPr>
                <a:t>2</a:t>
              </a:r>
              <a:r>
                <a:rPr lang="en-US" altLang="en-US" sz="1000">
                  <a:latin typeface="Times New Roman" pitchFamily="18" charset="0"/>
                </a:rPr>
                <a:t> = 30 kg</a:t>
              </a:r>
              <a:endParaRPr lang="en-US" altLang="en-US" sz="1800"/>
            </a:p>
          </p:txBody>
        </p:sp>
      </p:grpSp>
      <p:sp>
        <p:nvSpPr>
          <p:cNvPr id="107523" name="TextBox 12"/>
          <p:cNvSpPr txBox="1">
            <a:spLocks noChangeArrowheads="1"/>
          </p:cNvSpPr>
          <p:nvPr/>
        </p:nvSpPr>
        <p:spPr bwMode="auto">
          <a:xfrm>
            <a:off x="228600" y="349250"/>
            <a:ext cx="4006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Now that we did that…Stop and think:</a:t>
            </a:r>
          </a:p>
        </p:txBody>
      </p:sp>
    </p:spTree>
    <p:extLst>
      <p:ext uri="{BB962C8B-B14F-4D97-AF65-F5344CB8AC3E}">
        <p14:creationId xmlns:p14="http://schemas.microsoft.com/office/powerpoint/2010/main" val="6862971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546" name="Group 4"/>
          <p:cNvGrpSpPr>
            <a:grpSpLocks noChangeAspect="1"/>
          </p:cNvGrpSpPr>
          <p:nvPr/>
        </p:nvGrpSpPr>
        <p:grpSpPr bwMode="auto">
          <a:xfrm>
            <a:off x="3048000" y="990600"/>
            <a:ext cx="4000500" cy="2057400"/>
            <a:chOff x="2527" y="3142"/>
            <a:chExt cx="5250" cy="2777"/>
          </a:xfrm>
        </p:grpSpPr>
        <p:sp>
          <p:nvSpPr>
            <p:cNvPr id="108570" name="AutoShape 5"/>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8571" name="Rectangle 6"/>
            <p:cNvSpPr>
              <a:spLocks noChangeArrowheads="1"/>
            </p:cNvSpPr>
            <p:nvPr/>
          </p:nvSpPr>
          <p:spPr bwMode="auto">
            <a:xfrm>
              <a:off x="4277" y="3399"/>
              <a:ext cx="950" cy="669"/>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8572" name="Line 7"/>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73" name="Line 8"/>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74" name="Rectangle 9"/>
            <p:cNvSpPr>
              <a:spLocks noChangeArrowheads="1"/>
            </p:cNvSpPr>
            <p:nvPr/>
          </p:nvSpPr>
          <p:spPr bwMode="auto">
            <a:xfrm>
              <a:off x="6077" y="4633"/>
              <a:ext cx="1300" cy="758"/>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8575" name="Oval 10"/>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8576" name="Line 11"/>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77" name="Line 12"/>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578" name="Text Box 13"/>
            <p:cNvSpPr txBox="1">
              <a:spLocks noChangeArrowheads="1"/>
            </p:cNvSpPr>
            <p:nvPr/>
          </p:nvSpPr>
          <p:spPr bwMode="auto">
            <a:xfrm>
              <a:off x="4277" y="3553"/>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100">
                  <a:latin typeface="Times New Roman" pitchFamily="18" charset="0"/>
                </a:rPr>
                <a:t>m</a:t>
              </a:r>
              <a:r>
                <a:rPr lang="en-US" altLang="en-US" sz="1100" baseline="-25000">
                  <a:latin typeface="Times New Roman" pitchFamily="18" charset="0"/>
                </a:rPr>
                <a:t>1</a:t>
              </a:r>
              <a:r>
                <a:rPr lang="en-US" altLang="en-US" sz="1100">
                  <a:latin typeface="Times New Roman" pitchFamily="18" charset="0"/>
                </a:rPr>
                <a:t> = 30 kg</a:t>
              </a:r>
              <a:endParaRPr lang="en-US" altLang="en-US" sz="1800"/>
            </a:p>
          </p:txBody>
        </p:sp>
        <p:sp>
          <p:nvSpPr>
            <p:cNvPr id="108579" name="Text Box 14"/>
            <p:cNvSpPr txBox="1">
              <a:spLocks noChangeArrowheads="1"/>
            </p:cNvSpPr>
            <p:nvPr/>
          </p:nvSpPr>
          <p:spPr bwMode="auto">
            <a:xfrm>
              <a:off x="6277" y="4839"/>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2</a:t>
              </a:r>
              <a:r>
                <a:rPr lang="en-US" altLang="en-US" sz="1200">
                  <a:latin typeface="Times New Roman" pitchFamily="18" charset="0"/>
                </a:rPr>
                <a:t> = 70 kg</a:t>
              </a:r>
              <a:endParaRPr lang="en-US" altLang="en-US" sz="1800"/>
            </a:p>
          </p:txBody>
        </p:sp>
      </p:grpSp>
      <p:sp>
        <p:nvSpPr>
          <p:cNvPr id="108547" name="Text Box 15"/>
          <p:cNvSpPr txBox="1">
            <a:spLocks noChangeArrowheads="1"/>
          </p:cNvSpPr>
          <p:nvPr/>
        </p:nvSpPr>
        <p:spPr bwMode="auto">
          <a:xfrm>
            <a:off x="609600" y="457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FBD-O</a:t>
            </a:r>
          </a:p>
        </p:txBody>
      </p:sp>
      <p:graphicFrame>
        <p:nvGraphicFramePr>
          <p:cNvPr id="262160" name="Group 16"/>
          <p:cNvGraphicFramePr>
            <a:graphicFrameLocks noGrp="1"/>
          </p:cNvGraphicFramePr>
          <p:nvPr/>
        </p:nvGraphicFramePr>
        <p:xfrm>
          <a:off x="457200" y="838200"/>
          <a:ext cx="1447800" cy="1676400"/>
        </p:xfrm>
        <a:graphic>
          <a:graphicData uri="http://schemas.openxmlformats.org/drawingml/2006/table">
            <a:tbl>
              <a:tblPr/>
              <a:tblGrid>
                <a:gridCol w="723900">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tblGrid>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 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845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µ</a:t>
                      </a:r>
                      <a:endParaRPr kumimoji="0" lang="en-US" altLang="en-US"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70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62180" name="Text Box 36"/>
          <p:cNvSpPr txBox="1">
            <a:spLocks noChangeArrowheads="1"/>
          </p:cNvSpPr>
          <p:nvPr/>
        </p:nvSpPr>
        <p:spPr bwMode="auto">
          <a:xfrm>
            <a:off x="1889125" y="1484313"/>
            <a:ext cx="1289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No Friction</a:t>
            </a:r>
          </a:p>
        </p:txBody>
      </p:sp>
      <p:sp>
        <p:nvSpPr>
          <p:cNvPr id="108569" name="Text Box 37"/>
          <p:cNvSpPr txBox="1">
            <a:spLocks noChangeArrowheads="1"/>
          </p:cNvSpPr>
          <p:nvPr/>
        </p:nvSpPr>
        <p:spPr bwMode="auto">
          <a:xfrm>
            <a:off x="5638800" y="381000"/>
            <a:ext cx="29876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DO FOR HOMEWORK</a:t>
            </a:r>
          </a:p>
        </p:txBody>
      </p:sp>
    </p:spTree>
    <p:extLst>
      <p:ext uri="{BB962C8B-B14F-4D97-AF65-F5344CB8AC3E}">
        <p14:creationId xmlns:p14="http://schemas.microsoft.com/office/powerpoint/2010/main" val="14005889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2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8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570" name="Group 5"/>
          <p:cNvGrpSpPr>
            <a:grpSpLocks noChangeAspect="1"/>
          </p:cNvGrpSpPr>
          <p:nvPr/>
        </p:nvGrpSpPr>
        <p:grpSpPr bwMode="auto">
          <a:xfrm>
            <a:off x="3048000" y="990600"/>
            <a:ext cx="4000500" cy="2057400"/>
            <a:chOff x="2527" y="3142"/>
            <a:chExt cx="5250" cy="2777"/>
          </a:xfrm>
        </p:grpSpPr>
        <p:sp>
          <p:nvSpPr>
            <p:cNvPr id="109620" name="AutoShape 6"/>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9621" name="Rectangle 7"/>
            <p:cNvSpPr>
              <a:spLocks noChangeArrowheads="1"/>
            </p:cNvSpPr>
            <p:nvPr/>
          </p:nvSpPr>
          <p:spPr bwMode="auto">
            <a:xfrm>
              <a:off x="4027" y="3296"/>
              <a:ext cx="1200" cy="772"/>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9622" name="Line 8"/>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23" name="Line 9"/>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24" name="Rectangle 10"/>
            <p:cNvSpPr>
              <a:spLocks noChangeArrowheads="1"/>
            </p:cNvSpPr>
            <p:nvPr/>
          </p:nvSpPr>
          <p:spPr bwMode="auto">
            <a:xfrm>
              <a:off x="6277" y="4685"/>
              <a:ext cx="900" cy="706"/>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9625" name="Oval 11"/>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09626" name="Line 12"/>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27" name="Line 13"/>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9628" name="Text Box 14"/>
            <p:cNvSpPr txBox="1">
              <a:spLocks noChangeArrowheads="1"/>
            </p:cNvSpPr>
            <p:nvPr/>
          </p:nvSpPr>
          <p:spPr bwMode="auto">
            <a:xfrm>
              <a:off x="4027" y="3451"/>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1</a:t>
              </a:r>
              <a:r>
                <a:rPr lang="en-US" altLang="en-US" sz="1200">
                  <a:latin typeface="Times New Roman" pitchFamily="18" charset="0"/>
                </a:rPr>
                <a:t> = 70 kg</a:t>
              </a:r>
              <a:endParaRPr lang="en-US" altLang="en-US" sz="1800"/>
            </a:p>
          </p:txBody>
        </p:sp>
        <p:sp>
          <p:nvSpPr>
            <p:cNvPr id="109629" name="Text Box 15"/>
            <p:cNvSpPr txBox="1">
              <a:spLocks noChangeArrowheads="1"/>
            </p:cNvSpPr>
            <p:nvPr/>
          </p:nvSpPr>
          <p:spPr bwMode="auto">
            <a:xfrm>
              <a:off x="6277" y="4839"/>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latin typeface="Times New Roman" pitchFamily="18" charset="0"/>
                </a:rPr>
                <a:t>m</a:t>
              </a:r>
              <a:r>
                <a:rPr lang="en-US" altLang="en-US" sz="1000" baseline="-25000">
                  <a:latin typeface="Times New Roman" pitchFamily="18" charset="0"/>
                </a:rPr>
                <a:t>2</a:t>
              </a:r>
              <a:r>
                <a:rPr lang="en-US" altLang="en-US" sz="1000">
                  <a:latin typeface="Times New Roman" pitchFamily="18" charset="0"/>
                </a:rPr>
                <a:t> = 30 kg</a:t>
              </a:r>
              <a:endParaRPr lang="en-US" altLang="en-US" sz="1800"/>
            </a:p>
          </p:txBody>
        </p:sp>
      </p:grpSp>
      <p:sp>
        <p:nvSpPr>
          <p:cNvPr id="109571" name="Text Box 16"/>
          <p:cNvSpPr txBox="1">
            <a:spLocks noChangeArrowheads="1"/>
          </p:cNvSpPr>
          <p:nvPr/>
        </p:nvSpPr>
        <p:spPr bwMode="auto">
          <a:xfrm>
            <a:off x="609600" y="457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FBD-P</a:t>
            </a:r>
          </a:p>
        </p:txBody>
      </p:sp>
      <p:graphicFrame>
        <p:nvGraphicFramePr>
          <p:cNvPr id="257041" name="Group 17"/>
          <p:cNvGraphicFramePr>
            <a:graphicFrameLocks noGrp="1"/>
          </p:cNvGraphicFramePr>
          <p:nvPr/>
        </p:nvGraphicFramePr>
        <p:xfrm>
          <a:off x="457200" y="838200"/>
          <a:ext cx="1447800" cy="1676400"/>
        </p:xfrm>
        <a:graphic>
          <a:graphicData uri="http://schemas.openxmlformats.org/drawingml/2006/table">
            <a:tbl>
              <a:tblPr/>
              <a:tblGrid>
                <a:gridCol w="723900">
                  <a:extLst>
                    <a:ext uri="{9D8B030D-6E8A-4147-A177-3AD203B41FA5}">
                      <a16:colId xmlns:a16="http://schemas.microsoft.com/office/drawing/2014/main" val="20000"/>
                    </a:ext>
                  </a:extLst>
                </a:gridCol>
                <a:gridCol w="723900">
                  <a:extLst>
                    <a:ext uri="{9D8B030D-6E8A-4147-A177-3AD203B41FA5}">
                      <a16:colId xmlns:a16="http://schemas.microsoft.com/office/drawing/2014/main" val="20001"/>
                    </a:ext>
                  </a:extLst>
                </a:gridCol>
              </a:tblGrid>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 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845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µ</a:t>
                      </a:r>
                      <a:endParaRPr kumimoji="0" lang="en-US" altLang="en-US" sz="16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70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00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 kg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09592" name="Line 37"/>
          <p:cNvSpPr>
            <a:spLocks noChangeShapeType="1"/>
          </p:cNvSpPr>
          <p:nvPr/>
        </p:nvSpPr>
        <p:spPr bwMode="auto">
          <a:xfrm>
            <a:off x="4648200" y="16764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93" name="Line 38"/>
          <p:cNvSpPr>
            <a:spLocks noChangeShapeType="1"/>
          </p:cNvSpPr>
          <p:nvPr/>
        </p:nvSpPr>
        <p:spPr bwMode="auto">
          <a:xfrm rot="-10786978">
            <a:off x="4648200" y="38100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94" name="Line 39"/>
          <p:cNvSpPr>
            <a:spLocks noChangeShapeType="1"/>
          </p:cNvSpPr>
          <p:nvPr/>
        </p:nvSpPr>
        <p:spPr bwMode="auto">
          <a:xfrm>
            <a:off x="5105400" y="1371600"/>
            <a:ext cx="5334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95" name="Line 40"/>
          <p:cNvSpPr>
            <a:spLocks noChangeShapeType="1"/>
          </p:cNvSpPr>
          <p:nvPr/>
        </p:nvSpPr>
        <p:spPr bwMode="auto">
          <a:xfrm>
            <a:off x="6248400" y="26670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96" name="Line 41"/>
          <p:cNvSpPr>
            <a:spLocks noChangeShapeType="1"/>
          </p:cNvSpPr>
          <p:nvPr/>
        </p:nvSpPr>
        <p:spPr bwMode="auto">
          <a:xfrm rot="10800000">
            <a:off x="6248400" y="1676400"/>
            <a:ext cx="1588"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97" name="Text Box 42"/>
          <p:cNvSpPr txBox="1">
            <a:spLocks noChangeArrowheads="1"/>
          </p:cNvSpPr>
          <p:nvPr/>
        </p:nvSpPr>
        <p:spPr bwMode="auto">
          <a:xfrm>
            <a:off x="4648200" y="5334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109598" name="Text Box 43"/>
          <p:cNvSpPr txBox="1">
            <a:spLocks noChangeArrowheads="1"/>
          </p:cNvSpPr>
          <p:nvPr/>
        </p:nvSpPr>
        <p:spPr bwMode="auto">
          <a:xfrm>
            <a:off x="3962400" y="22098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a:t>
            </a:r>
          </a:p>
        </p:txBody>
      </p:sp>
      <p:sp>
        <p:nvSpPr>
          <p:cNvPr id="109599" name="Text Box 44"/>
          <p:cNvSpPr txBox="1">
            <a:spLocks noChangeArrowheads="1"/>
          </p:cNvSpPr>
          <p:nvPr/>
        </p:nvSpPr>
        <p:spPr bwMode="auto">
          <a:xfrm>
            <a:off x="5486400" y="9144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09600" name="Text Box 45"/>
          <p:cNvSpPr txBox="1">
            <a:spLocks noChangeArrowheads="1"/>
          </p:cNvSpPr>
          <p:nvPr/>
        </p:nvSpPr>
        <p:spPr bwMode="auto">
          <a:xfrm>
            <a:off x="6324600" y="16764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09601" name="Line 46"/>
          <p:cNvSpPr>
            <a:spLocks noChangeShapeType="1"/>
          </p:cNvSpPr>
          <p:nvPr/>
        </p:nvSpPr>
        <p:spPr bwMode="auto">
          <a:xfrm>
            <a:off x="762000" y="35052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602" name="Line 47"/>
          <p:cNvSpPr>
            <a:spLocks noChangeShapeType="1"/>
          </p:cNvSpPr>
          <p:nvPr/>
        </p:nvSpPr>
        <p:spPr bwMode="auto">
          <a:xfrm rot="-10786978">
            <a:off x="762000" y="266700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603" name="Line 48"/>
          <p:cNvSpPr>
            <a:spLocks noChangeShapeType="1"/>
          </p:cNvSpPr>
          <p:nvPr/>
        </p:nvSpPr>
        <p:spPr bwMode="auto">
          <a:xfrm>
            <a:off x="762000" y="3505200"/>
            <a:ext cx="609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604" name="Line 49"/>
          <p:cNvSpPr>
            <a:spLocks noChangeShapeType="1"/>
          </p:cNvSpPr>
          <p:nvPr/>
        </p:nvSpPr>
        <p:spPr bwMode="auto">
          <a:xfrm>
            <a:off x="2362200" y="3352800"/>
            <a:ext cx="0" cy="762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605" name="Line 50"/>
          <p:cNvSpPr>
            <a:spLocks noChangeShapeType="1"/>
          </p:cNvSpPr>
          <p:nvPr/>
        </p:nvSpPr>
        <p:spPr bwMode="auto">
          <a:xfrm rot="10800000">
            <a:off x="2362200" y="2895600"/>
            <a:ext cx="1588"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606" name="Text Box 51"/>
          <p:cNvSpPr txBox="1">
            <a:spLocks noChangeArrowheads="1"/>
          </p:cNvSpPr>
          <p:nvPr/>
        </p:nvSpPr>
        <p:spPr bwMode="auto">
          <a:xfrm>
            <a:off x="762000" y="28194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109607" name="Text Box 52"/>
          <p:cNvSpPr txBox="1">
            <a:spLocks noChangeArrowheads="1"/>
          </p:cNvSpPr>
          <p:nvPr/>
        </p:nvSpPr>
        <p:spPr bwMode="auto">
          <a:xfrm>
            <a:off x="838200" y="39624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a:t>
            </a:r>
          </a:p>
        </p:txBody>
      </p:sp>
      <p:sp>
        <p:nvSpPr>
          <p:cNvPr id="109608" name="Text Box 53"/>
          <p:cNvSpPr txBox="1">
            <a:spLocks noChangeArrowheads="1"/>
          </p:cNvSpPr>
          <p:nvPr/>
        </p:nvSpPr>
        <p:spPr bwMode="auto">
          <a:xfrm>
            <a:off x="1371600" y="32004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09609" name="Text Box 54"/>
          <p:cNvSpPr txBox="1">
            <a:spLocks noChangeArrowheads="1"/>
          </p:cNvSpPr>
          <p:nvPr/>
        </p:nvSpPr>
        <p:spPr bwMode="auto">
          <a:xfrm>
            <a:off x="2438400" y="27432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09610" name="Text Box 55"/>
          <p:cNvSpPr txBox="1">
            <a:spLocks noChangeArrowheads="1"/>
          </p:cNvSpPr>
          <p:nvPr/>
        </p:nvSpPr>
        <p:spPr bwMode="auto">
          <a:xfrm>
            <a:off x="2438400" y="35814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30</a:t>
            </a:r>
          </a:p>
        </p:txBody>
      </p:sp>
      <p:sp>
        <p:nvSpPr>
          <p:cNvPr id="257080" name="Text Box 56"/>
          <p:cNvSpPr txBox="1">
            <a:spLocks noChangeArrowheads="1"/>
          </p:cNvSpPr>
          <p:nvPr/>
        </p:nvSpPr>
        <p:spPr bwMode="auto">
          <a:xfrm>
            <a:off x="1889125" y="1458913"/>
            <a:ext cx="10175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rPr>
              <a:t>Friction</a:t>
            </a:r>
          </a:p>
        </p:txBody>
      </p:sp>
      <p:sp>
        <p:nvSpPr>
          <p:cNvPr id="257082" name="Line 58"/>
          <p:cNvSpPr>
            <a:spLocks noChangeShapeType="1"/>
          </p:cNvSpPr>
          <p:nvPr/>
        </p:nvSpPr>
        <p:spPr bwMode="auto">
          <a:xfrm flipH="1">
            <a:off x="3886200" y="1371600"/>
            <a:ext cx="304800"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83" name="Line 59"/>
          <p:cNvSpPr>
            <a:spLocks noChangeShapeType="1"/>
          </p:cNvSpPr>
          <p:nvPr/>
        </p:nvSpPr>
        <p:spPr bwMode="auto">
          <a:xfrm flipH="1">
            <a:off x="457200" y="3505200"/>
            <a:ext cx="304800"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7084" name="Text Box 60"/>
          <p:cNvSpPr txBox="1">
            <a:spLocks noChangeArrowheads="1"/>
          </p:cNvSpPr>
          <p:nvPr/>
        </p:nvSpPr>
        <p:spPr bwMode="auto">
          <a:xfrm>
            <a:off x="3657600" y="914400"/>
            <a:ext cx="385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rPr>
              <a:t>F</a:t>
            </a:r>
            <a:r>
              <a:rPr lang="en-US" altLang="en-US" sz="2000" baseline="-25000">
                <a:solidFill>
                  <a:srgbClr val="0000FF"/>
                </a:solidFill>
              </a:rPr>
              <a:t>f</a:t>
            </a:r>
          </a:p>
        </p:txBody>
      </p:sp>
      <p:sp>
        <p:nvSpPr>
          <p:cNvPr id="257085" name="Text Box 61"/>
          <p:cNvSpPr txBox="1">
            <a:spLocks noChangeArrowheads="1"/>
          </p:cNvSpPr>
          <p:nvPr/>
        </p:nvSpPr>
        <p:spPr bwMode="auto">
          <a:xfrm>
            <a:off x="228600" y="3048000"/>
            <a:ext cx="385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rPr>
              <a:t>F</a:t>
            </a:r>
            <a:r>
              <a:rPr lang="en-US" altLang="en-US" sz="2000" baseline="-25000">
                <a:solidFill>
                  <a:srgbClr val="0000FF"/>
                </a:solidFill>
              </a:rPr>
              <a:t>f</a:t>
            </a:r>
          </a:p>
        </p:txBody>
      </p:sp>
      <p:sp>
        <p:nvSpPr>
          <p:cNvPr id="109616" name="Text Box 62"/>
          <p:cNvSpPr txBox="1">
            <a:spLocks noChangeArrowheads="1"/>
          </p:cNvSpPr>
          <p:nvPr/>
        </p:nvSpPr>
        <p:spPr bwMode="auto">
          <a:xfrm>
            <a:off x="6324600" y="30480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30</a:t>
            </a:r>
          </a:p>
        </p:txBody>
      </p:sp>
      <p:sp>
        <p:nvSpPr>
          <p:cNvPr id="109617" name="Text Box 63"/>
          <p:cNvSpPr txBox="1">
            <a:spLocks noChangeArrowheads="1"/>
          </p:cNvSpPr>
          <p:nvPr/>
        </p:nvSpPr>
        <p:spPr bwMode="auto">
          <a:xfrm>
            <a:off x="6858000" y="3124200"/>
            <a:ext cx="1739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FF0000"/>
                </a:solidFill>
              </a:rPr>
              <a:t>= mg</a:t>
            </a:r>
          </a:p>
          <a:p>
            <a:pPr eaLnBrk="1" hangingPunct="1">
              <a:spcBef>
                <a:spcPct val="0"/>
              </a:spcBef>
              <a:buFontTx/>
              <a:buNone/>
            </a:pPr>
            <a:r>
              <a:rPr lang="en-US" altLang="en-US" sz="1600">
                <a:solidFill>
                  <a:srgbClr val="FF0000"/>
                </a:solidFill>
              </a:rPr>
              <a:t>= 30 kg (10 m/s</a:t>
            </a:r>
            <a:r>
              <a:rPr lang="en-US" altLang="en-US" sz="1600" baseline="30000">
                <a:solidFill>
                  <a:srgbClr val="FF0000"/>
                </a:solidFill>
              </a:rPr>
              <a:t>2</a:t>
            </a:r>
            <a:r>
              <a:rPr lang="en-US" altLang="en-US" sz="1600">
                <a:solidFill>
                  <a:srgbClr val="FF0000"/>
                </a:solidFill>
              </a:rPr>
              <a:t>)</a:t>
            </a:r>
          </a:p>
          <a:p>
            <a:pPr eaLnBrk="1" hangingPunct="1">
              <a:spcBef>
                <a:spcPct val="0"/>
              </a:spcBef>
              <a:buFontTx/>
              <a:buNone/>
            </a:pPr>
            <a:r>
              <a:rPr lang="en-US" altLang="en-US" sz="1600">
                <a:solidFill>
                  <a:srgbClr val="FF0000"/>
                </a:solidFill>
              </a:rPr>
              <a:t>= 300 N</a:t>
            </a:r>
          </a:p>
        </p:txBody>
      </p:sp>
      <p:sp>
        <p:nvSpPr>
          <p:cNvPr id="109618" name="Text Box 64"/>
          <p:cNvSpPr txBox="1">
            <a:spLocks noChangeArrowheads="1"/>
          </p:cNvSpPr>
          <p:nvPr/>
        </p:nvSpPr>
        <p:spPr bwMode="auto">
          <a:xfrm>
            <a:off x="3810000" y="2514600"/>
            <a:ext cx="1739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FF0000"/>
                </a:solidFill>
              </a:rPr>
              <a:t>= mg</a:t>
            </a:r>
          </a:p>
          <a:p>
            <a:pPr eaLnBrk="1" hangingPunct="1">
              <a:spcBef>
                <a:spcPct val="0"/>
              </a:spcBef>
              <a:buFontTx/>
              <a:buNone/>
            </a:pPr>
            <a:r>
              <a:rPr lang="en-US" altLang="en-US" sz="1600">
                <a:solidFill>
                  <a:srgbClr val="FF0000"/>
                </a:solidFill>
              </a:rPr>
              <a:t>= 70 kg (10 m/s</a:t>
            </a:r>
            <a:r>
              <a:rPr lang="en-US" altLang="en-US" sz="1600" baseline="30000">
                <a:solidFill>
                  <a:srgbClr val="FF0000"/>
                </a:solidFill>
              </a:rPr>
              <a:t>2</a:t>
            </a:r>
            <a:r>
              <a:rPr lang="en-US" altLang="en-US" sz="1600">
                <a:solidFill>
                  <a:srgbClr val="FF0000"/>
                </a:solidFill>
              </a:rPr>
              <a:t>)</a:t>
            </a:r>
          </a:p>
          <a:p>
            <a:pPr eaLnBrk="1" hangingPunct="1">
              <a:spcBef>
                <a:spcPct val="0"/>
              </a:spcBef>
              <a:buFontTx/>
              <a:buNone/>
            </a:pPr>
            <a:r>
              <a:rPr lang="en-US" altLang="en-US" sz="1600">
                <a:solidFill>
                  <a:srgbClr val="FF0000"/>
                </a:solidFill>
              </a:rPr>
              <a:t>= 700 N</a:t>
            </a:r>
          </a:p>
        </p:txBody>
      </p:sp>
      <p:sp>
        <p:nvSpPr>
          <p:cNvPr id="109619" name="Text Box 65"/>
          <p:cNvSpPr txBox="1">
            <a:spLocks noChangeArrowheads="1"/>
          </p:cNvSpPr>
          <p:nvPr/>
        </p:nvSpPr>
        <p:spPr bwMode="auto">
          <a:xfrm>
            <a:off x="2438400" y="4800600"/>
            <a:ext cx="5683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What should we expect to happen to the acceleration?</a:t>
            </a:r>
          </a:p>
        </p:txBody>
      </p:sp>
    </p:spTree>
    <p:extLst>
      <p:ext uri="{BB962C8B-B14F-4D97-AF65-F5344CB8AC3E}">
        <p14:creationId xmlns:p14="http://schemas.microsoft.com/office/powerpoint/2010/main" val="15472290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708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708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70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70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70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80" grpId="0"/>
      <p:bldP spid="257082" grpId="0" animBg="1"/>
      <p:bldP spid="257083" grpId="0" animBg="1"/>
      <p:bldP spid="257084" grpId="0"/>
      <p:bldP spid="25708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594" name="Group 4"/>
          <p:cNvGrpSpPr>
            <a:grpSpLocks noChangeAspect="1"/>
          </p:cNvGrpSpPr>
          <p:nvPr/>
        </p:nvGrpSpPr>
        <p:grpSpPr bwMode="auto">
          <a:xfrm>
            <a:off x="3124200" y="762000"/>
            <a:ext cx="4000500" cy="2057400"/>
            <a:chOff x="2527" y="3142"/>
            <a:chExt cx="5250" cy="2777"/>
          </a:xfrm>
        </p:grpSpPr>
        <p:sp>
          <p:nvSpPr>
            <p:cNvPr id="110627" name="AutoShape 5"/>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0628" name="Rectangle 6"/>
            <p:cNvSpPr>
              <a:spLocks noChangeArrowheads="1"/>
            </p:cNvSpPr>
            <p:nvPr/>
          </p:nvSpPr>
          <p:spPr bwMode="auto">
            <a:xfrm>
              <a:off x="4027" y="3296"/>
              <a:ext cx="1200" cy="772"/>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0629" name="Line 7"/>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30" name="Line 8"/>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31" name="Rectangle 9"/>
            <p:cNvSpPr>
              <a:spLocks noChangeArrowheads="1"/>
            </p:cNvSpPr>
            <p:nvPr/>
          </p:nvSpPr>
          <p:spPr bwMode="auto">
            <a:xfrm>
              <a:off x="6277" y="4685"/>
              <a:ext cx="900" cy="706"/>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0632" name="Oval 10"/>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0633" name="Line 11"/>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34" name="Line 12"/>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35" name="Text Box 13"/>
            <p:cNvSpPr txBox="1">
              <a:spLocks noChangeArrowheads="1"/>
            </p:cNvSpPr>
            <p:nvPr/>
          </p:nvSpPr>
          <p:spPr bwMode="auto">
            <a:xfrm>
              <a:off x="4027" y="3451"/>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1</a:t>
              </a:r>
              <a:r>
                <a:rPr lang="en-US" altLang="en-US" sz="1200">
                  <a:latin typeface="Times New Roman" pitchFamily="18" charset="0"/>
                </a:rPr>
                <a:t> = 70 kg</a:t>
              </a:r>
              <a:endParaRPr lang="en-US" altLang="en-US" sz="1800"/>
            </a:p>
          </p:txBody>
        </p:sp>
        <p:sp>
          <p:nvSpPr>
            <p:cNvPr id="110636" name="Text Box 14"/>
            <p:cNvSpPr txBox="1">
              <a:spLocks noChangeArrowheads="1"/>
            </p:cNvSpPr>
            <p:nvPr/>
          </p:nvSpPr>
          <p:spPr bwMode="auto">
            <a:xfrm>
              <a:off x="6277" y="4839"/>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latin typeface="Times New Roman" pitchFamily="18" charset="0"/>
                </a:rPr>
                <a:t>m</a:t>
              </a:r>
              <a:r>
                <a:rPr lang="en-US" altLang="en-US" sz="1000" baseline="-25000">
                  <a:latin typeface="Times New Roman" pitchFamily="18" charset="0"/>
                </a:rPr>
                <a:t>2</a:t>
              </a:r>
              <a:r>
                <a:rPr lang="en-US" altLang="en-US" sz="1000">
                  <a:latin typeface="Times New Roman" pitchFamily="18" charset="0"/>
                </a:rPr>
                <a:t> = 30 kg</a:t>
              </a:r>
              <a:endParaRPr lang="en-US" altLang="en-US" sz="1800"/>
            </a:p>
          </p:txBody>
        </p:sp>
      </p:grpSp>
      <p:sp>
        <p:nvSpPr>
          <p:cNvPr id="110595" name="Line 15"/>
          <p:cNvSpPr>
            <a:spLocks noChangeShapeType="1"/>
          </p:cNvSpPr>
          <p:nvPr/>
        </p:nvSpPr>
        <p:spPr bwMode="auto">
          <a:xfrm>
            <a:off x="4724400" y="14478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596" name="Line 16"/>
          <p:cNvSpPr>
            <a:spLocks noChangeShapeType="1"/>
          </p:cNvSpPr>
          <p:nvPr/>
        </p:nvSpPr>
        <p:spPr bwMode="auto">
          <a:xfrm rot="-10786978">
            <a:off x="4724400" y="15240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597" name="Line 17"/>
          <p:cNvSpPr>
            <a:spLocks noChangeShapeType="1"/>
          </p:cNvSpPr>
          <p:nvPr/>
        </p:nvSpPr>
        <p:spPr bwMode="auto">
          <a:xfrm>
            <a:off x="5181600" y="1143000"/>
            <a:ext cx="609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598" name="Text Box 18"/>
          <p:cNvSpPr txBox="1">
            <a:spLocks noChangeArrowheads="1"/>
          </p:cNvSpPr>
          <p:nvPr/>
        </p:nvSpPr>
        <p:spPr bwMode="auto">
          <a:xfrm>
            <a:off x="4724400" y="3048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110599" name="Text Box 19"/>
          <p:cNvSpPr txBox="1">
            <a:spLocks noChangeArrowheads="1"/>
          </p:cNvSpPr>
          <p:nvPr/>
        </p:nvSpPr>
        <p:spPr bwMode="auto">
          <a:xfrm>
            <a:off x="4038600" y="19812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a:t>
            </a:r>
          </a:p>
        </p:txBody>
      </p:sp>
      <p:sp>
        <p:nvSpPr>
          <p:cNvPr id="110600" name="Text Box 20"/>
          <p:cNvSpPr txBox="1">
            <a:spLocks noChangeArrowheads="1"/>
          </p:cNvSpPr>
          <p:nvPr/>
        </p:nvSpPr>
        <p:spPr bwMode="auto">
          <a:xfrm>
            <a:off x="5562600" y="6858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259093" name="Text Box 21"/>
          <p:cNvSpPr txBox="1">
            <a:spLocks noChangeArrowheads="1"/>
          </p:cNvSpPr>
          <p:nvPr/>
        </p:nvSpPr>
        <p:spPr bwMode="auto">
          <a:xfrm>
            <a:off x="2209800" y="3505200"/>
            <a:ext cx="1192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y</a:t>
            </a:r>
            <a:r>
              <a:rPr lang="en-US" altLang="en-US" sz="2000">
                <a:cs typeface="Arial" charset="0"/>
              </a:rPr>
              <a:t> = ?</a:t>
            </a:r>
          </a:p>
        </p:txBody>
      </p:sp>
      <p:sp>
        <p:nvSpPr>
          <p:cNvPr id="259094" name="Text Box 22"/>
          <p:cNvSpPr txBox="1">
            <a:spLocks noChangeArrowheads="1"/>
          </p:cNvSpPr>
          <p:nvPr/>
        </p:nvSpPr>
        <p:spPr bwMode="auto">
          <a:xfrm>
            <a:off x="2209800" y="4267200"/>
            <a:ext cx="19272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y </a:t>
            </a:r>
            <a:r>
              <a:rPr lang="en-US" altLang="en-US" sz="2000">
                <a:cs typeface="Arial" charset="0"/>
              </a:rPr>
              <a:t>= F</a:t>
            </a:r>
            <a:r>
              <a:rPr lang="en-US" altLang="en-US" sz="2000" baseline="-25000">
                <a:cs typeface="Arial" charset="0"/>
              </a:rPr>
              <a:t>N </a:t>
            </a:r>
            <a:r>
              <a:rPr lang="en-US" altLang="en-US" sz="2000">
                <a:cs typeface="Arial" charset="0"/>
              </a:rPr>
              <a:t>– w</a:t>
            </a:r>
            <a:r>
              <a:rPr lang="en-US" altLang="en-US" sz="2000" baseline="-25000">
                <a:cs typeface="Arial" charset="0"/>
              </a:rPr>
              <a:t>70</a:t>
            </a:r>
          </a:p>
        </p:txBody>
      </p:sp>
      <p:sp>
        <p:nvSpPr>
          <p:cNvPr id="259095" name="Text Box 23"/>
          <p:cNvSpPr txBox="1">
            <a:spLocks noChangeArrowheads="1"/>
          </p:cNvSpPr>
          <p:nvPr/>
        </p:nvSpPr>
        <p:spPr bwMode="auto">
          <a:xfrm>
            <a:off x="2209800" y="4648200"/>
            <a:ext cx="15128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0 = F</a:t>
            </a:r>
            <a:r>
              <a:rPr lang="en-US" altLang="en-US" sz="2000" baseline="-25000">
                <a:cs typeface="Arial" charset="0"/>
              </a:rPr>
              <a:t>N </a:t>
            </a:r>
            <a:r>
              <a:rPr lang="en-US" altLang="en-US" sz="2000">
                <a:cs typeface="Arial" charset="0"/>
              </a:rPr>
              <a:t>– w</a:t>
            </a:r>
            <a:r>
              <a:rPr lang="en-US" altLang="en-US" sz="2000" baseline="-25000">
                <a:cs typeface="Arial" charset="0"/>
              </a:rPr>
              <a:t>70</a:t>
            </a:r>
          </a:p>
        </p:txBody>
      </p:sp>
      <p:sp>
        <p:nvSpPr>
          <p:cNvPr id="259096" name="Text Box 24"/>
          <p:cNvSpPr txBox="1">
            <a:spLocks noChangeArrowheads="1"/>
          </p:cNvSpPr>
          <p:nvPr/>
        </p:nvSpPr>
        <p:spPr bwMode="auto">
          <a:xfrm>
            <a:off x="2209800" y="5029200"/>
            <a:ext cx="10906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N </a:t>
            </a:r>
            <a:r>
              <a:rPr lang="en-US" altLang="en-US" sz="2000">
                <a:cs typeface="Arial" charset="0"/>
              </a:rPr>
              <a:t>= w</a:t>
            </a:r>
            <a:r>
              <a:rPr lang="en-US" altLang="en-US" sz="2000" baseline="-25000">
                <a:cs typeface="Arial" charset="0"/>
              </a:rPr>
              <a:t>70</a:t>
            </a:r>
          </a:p>
        </p:txBody>
      </p:sp>
      <p:sp>
        <p:nvSpPr>
          <p:cNvPr id="259097" name="Text Box 25"/>
          <p:cNvSpPr txBox="1">
            <a:spLocks noChangeArrowheads="1"/>
          </p:cNvSpPr>
          <p:nvPr/>
        </p:nvSpPr>
        <p:spPr bwMode="auto">
          <a:xfrm>
            <a:off x="2209800" y="5486400"/>
            <a:ext cx="1400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N </a:t>
            </a:r>
            <a:r>
              <a:rPr lang="en-US" altLang="en-US" sz="2000">
                <a:cs typeface="Arial" charset="0"/>
              </a:rPr>
              <a:t>= 700 N</a:t>
            </a:r>
            <a:endParaRPr lang="en-US" altLang="en-US" sz="2000" baseline="-25000">
              <a:cs typeface="Arial" charset="0"/>
            </a:endParaRPr>
          </a:p>
        </p:txBody>
      </p:sp>
      <p:sp>
        <p:nvSpPr>
          <p:cNvPr id="259098" name="Text Box 26"/>
          <p:cNvSpPr txBox="1">
            <a:spLocks noChangeArrowheads="1"/>
          </p:cNvSpPr>
          <p:nvPr/>
        </p:nvSpPr>
        <p:spPr bwMode="auto">
          <a:xfrm>
            <a:off x="2209800" y="3886200"/>
            <a:ext cx="1192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y</a:t>
            </a:r>
            <a:r>
              <a:rPr lang="en-US" altLang="en-US" sz="2000">
                <a:cs typeface="Arial" charset="0"/>
              </a:rPr>
              <a:t> = 0</a:t>
            </a:r>
          </a:p>
        </p:txBody>
      </p:sp>
      <p:sp>
        <p:nvSpPr>
          <p:cNvPr id="110607" name="Text Box 27"/>
          <p:cNvSpPr txBox="1">
            <a:spLocks noChangeArrowheads="1"/>
          </p:cNvSpPr>
          <p:nvPr/>
        </p:nvSpPr>
        <p:spPr bwMode="auto">
          <a:xfrm>
            <a:off x="4038600" y="2362200"/>
            <a:ext cx="1739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FF0000"/>
                </a:solidFill>
              </a:rPr>
              <a:t>= mg</a:t>
            </a:r>
          </a:p>
          <a:p>
            <a:pPr eaLnBrk="1" hangingPunct="1">
              <a:spcBef>
                <a:spcPct val="0"/>
              </a:spcBef>
              <a:buFontTx/>
              <a:buNone/>
            </a:pPr>
            <a:r>
              <a:rPr lang="en-US" altLang="en-US" sz="1600">
                <a:solidFill>
                  <a:srgbClr val="FF0000"/>
                </a:solidFill>
              </a:rPr>
              <a:t>= 70 kg (10 m/s</a:t>
            </a:r>
            <a:r>
              <a:rPr lang="en-US" altLang="en-US" sz="1600" baseline="30000">
                <a:solidFill>
                  <a:srgbClr val="FF0000"/>
                </a:solidFill>
              </a:rPr>
              <a:t>2</a:t>
            </a:r>
            <a:r>
              <a:rPr lang="en-US" altLang="en-US" sz="1600">
                <a:solidFill>
                  <a:srgbClr val="FF0000"/>
                </a:solidFill>
              </a:rPr>
              <a:t>)</a:t>
            </a:r>
          </a:p>
          <a:p>
            <a:pPr eaLnBrk="1" hangingPunct="1">
              <a:spcBef>
                <a:spcPct val="0"/>
              </a:spcBef>
              <a:buFontTx/>
              <a:buNone/>
            </a:pPr>
            <a:r>
              <a:rPr lang="en-US" altLang="en-US" sz="1600">
                <a:solidFill>
                  <a:srgbClr val="FF0000"/>
                </a:solidFill>
              </a:rPr>
              <a:t>= 700 N</a:t>
            </a:r>
          </a:p>
        </p:txBody>
      </p:sp>
      <p:sp>
        <p:nvSpPr>
          <p:cNvPr id="259100" name="Text Box 28"/>
          <p:cNvSpPr txBox="1">
            <a:spLocks noChangeArrowheads="1"/>
          </p:cNvSpPr>
          <p:nvPr/>
        </p:nvSpPr>
        <p:spPr bwMode="auto">
          <a:xfrm>
            <a:off x="6934200" y="3429000"/>
            <a:ext cx="1192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x</a:t>
            </a:r>
            <a:r>
              <a:rPr lang="en-US" altLang="en-US" sz="2000">
                <a:cs typeface="Arial" charset="0"/>
              </a:rPr>
              <a:t> = ?</a:t>
            </a:r>
          </a:p>
        </p:txBody>
      </p:sp>
      <p:sp>
        <p:nvSpPr>
          <p:cNvPr id="259101" name="Text Box 29"/>
          <p:cNvSpPr txBox="1">
            <a:spLocks noChangeArrowheads="1"/>
          </p:cNvSpPr>
          <p:nvPr/>
        </p:nvSpPr>
        <p:spPr bwMode="auto">
          <a:xfrm>
            <a:off x="6934200" y="4216400"/>
            <a:ext cx="16859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y </a:t>
            </a:r>
            <a:r>
              <a:rPr lang="en-US" altLang="en-US" sz="2000">
                <a:cs typeface="Arial" charset="0"/>
              </a:rPr>
              <a:t>= F</a:t>
            </a:r>
            <a:r>
              <a:rPr lang="en-US" altLang="en-US" sz="2000" baseline="-25000">
                <a:cs typeface="Arial" charset="0"/>
              </a:rPr>
              <a:t>T </a:t>
            </a:r>
            <a:r>
              <a:rPr lang="en-US" altLang="en-US" sz="2000">
                <a:cs typeface="Arial" charset="0"/>
              </a:rPr>
              <a:t>- </a:t>
            </a:r>
            <a:r>
              <a:rPr lang="en-US" altLang="en-US" sz="2000">
                <a:solidFill>
                  <a:srgbClr val="0000FF"/>
                </a:solidFill>
                <a:cs typeface="Arial" charset="0"/>
              </a:rPr>
              <a:t>F</a:t>
            </a:r>
            <a:r>
              <a:rPr lang="en-US" altLang="en-US" sz="2000" baseline="-25000">
                <a:solidFill>
                  <a:srgbClr val="0000FF"/>
                </a:solidFill>
                <a:cs typeface="Arial" charset="0"/>
              </a:rPr>
              <a:t>f</a:t>
            </a:r>
          </a:p>
        </p:txBody>
      </p:sp>
      <p:sp>
        <p:nvSpPr>
          <p:cNvPr id="259102" name="Text Box 30"/>
          <p:cNvSpPr txBox="1">
            <a:spLocks noChangeArrowheads="1"/>
          </p:cNvSpPr>
          <p:nvPr/>
        </p:nvSpPr>
        <p:spPr bwMode="auto">
          <a:xfrm>
            <a:off x="6934200" y="3835400"/>
            <a:ext cx="15875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70</a:t>
            </a:r>
            <a:r>
              <a:rPr lang="en-US" altLang="en-US" sz="2000" baseline="-25000">
                <a:cs typeface="Arial" charset="0"/>
              </a:rPr>
              <a:t>x</a:t>
            </a:r>
            <a:r>
              <a:rPr lang="en-US" altLang="en-US" sz="2000">
                <a:cs typeface="Arial" charset="0"/>
              </a:rPr>
              <a:t> = m</a:t>
            </a:r>
            <a:r>
              <a:rPr lang="en-US" altLang="en-US" sz="2000" baseline="-25000">
                <a:cs typeface="Arial" charset="0"/>
              </a:rPr>
              <a:t>70</a:t>
            </a:r>
            <a:r>
              <a:rPr lang="en-US" altLang="en-US" sz="2000">
                <a:cs typeface="Arial" charset="0"/>
              </a:rPr>
              <a:t>a</a:t>
            </a:r>
            <a:endParaRPr lang="en-US" altLang="en-US" sz="2000" baseline="-25000">
              <a:cs typeface="Arial" charset="0"/>
            </a:endParaRPr>
          </a:p>
        </p:txBody>
      </p:sp>
      <p:sp>
        <p:nvSpPr>
          <p:cNvPr id="259103" name="Text Box 31"/>
          <p:cNvSpPr txBox="1">
            <a:spLocks noChangeArrowheads="1"/>
          </p:cNvSpPr>
          <p:nvPr/>
        </p:nvSpPr>
        <p:spPr bwMode="auto">
          <a:xfrm>
            <a:off x="6934200" y="4648200"/>
            <a:ext cx="1666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t>
            </a:r>
            <a:r>
              <a:rPr lang="en-US" altLang="en-US" sz="2000" baseline="-25000">
                <a:cs typeface="Arial" charset="0"/>
              </a:rPr>
              <a:t>70</a:t>
            </a:r>
            <a:r>
              <a:rPr lang="en-US" altLang="en-US" sz="2000">
                <a:cs typeface="Arial" charset="0"/>
              </a:rPr>
              <a:t>a = F</a:t>
            </a:r>
            <a:r>
              <a:rPr lang="en-US" altLang="en-US" sz="2000" baseline="-25000">
                <a:cs typeface="Arial" charset="0"/>
              </a:rPr>
              <a:t>T </a:t>
            </a:r>
            <a:r>
              <a:rPr lang="en-US" altLang="en-US" sz="2000"/>
              <a:t>- </a:t>
            </a:r>
            <a:r>
              <a:rPr lang="en-US" altLang="en-US" sz="2000">
                <a:solidFill>
                  <a:srgbClr val="0000FF"/>
                </a:solidFill>
              </a:rPr>
              <a:t>F</a:t>
            </a:r>
            <a:r>
              <a:rPr lang="en-US" altLang="en-US" sz="2000" baseline="-25000">
                <a:solidFill>
                  <a:srgbClr val="0000FF"/>
                </a:solidFill>
              </a:rPr>
              <a:t>f</a:t>
            </a:r>
          </a:p>
        </p:txBody>
      </p:sp>
      <p:sp>
        <p:nvSpPr>
          <p:cNvPr id="259104" name="Text Box 32"/>
          <p:cNvSpPr txBox="1">
            <a:spLocks noChangeArrowheads="1"/>
          </p:cNvSpPr>
          <p:nvPr/>
        </p:nvSpPr>
        <p:spPr bwMode="auto">
          <a:xfrm>
            <a:off x="6994525" y="5065713"/>
            <a:ext cx="698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a:t>
            </a:r>
          </a:p>
        </p:txBody>
      </p:sp>
      <p:sp>
        <p:nvSpPr>
          <p:cNvPr id="259105" name="Text Box 33"/>
          <p:cNvSpPr txBox="1">
            <a:spLocks noChangeArrowheads="1"/>
          </p:cNvSpPr>
          <p:nvPr/>
        </p:nvSpPr>
        <p:spPr bwMode="auto">
          <a:xfrm>
            <a:off x="7010400" y="5461000"/>
            <a:ext cx="8286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T</a:t>
            </a:r>
            <a:r>
              <a:rPr lang="en-US" altLang="en-US" sz="1800"/>
              <a:t> = ?</a:t>
            </a:r>
          </a:p>
        </p:txBody>
      </p:sp>
      <p:sp>
        <p:nvSpPr>
          <p:cNvPr id="259106" name="Line 34"/>
          <p:cNvSpPr>
            <a:spLocks noChangeShapeType="1"/>
          </p:cNvSpPr>
          <p:nvPr/>
        </p:nvSpPr>
        <p:spPr bwMode="auto">
          <a:xfrm flipH="1">
            <a:off x="3962400" y="1143000"/>
            <a:ext cx="304800"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9107" name="Line 35"/>
          <p:cNvSpPr>
            <a:spLocks noChangeShapeType="1"/>
          </p:cNvSpPr>
          <p:nvPr/>
        </p:nvSpPr>
        <p:spPr bwMode="auto">
          <a:xfrm flipH="1">
            <a:off x="457200" y="3276600"/>
            <a:ext cx="304800" cy="0"/>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9108" name="Text Box 36"/>
          <p:cNvSpPr txBox="1">
            <a:spLocks noChangeArrowheads="1"/>
          </p:cNvSpPr>
          <p:nvPr/>
        </p:nvSpPr>
        <p:spPr bwMode="auto">
          <a:xfrm>
            <a:off x="3733800" y="685800"/>
            <a:ext cx="385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rPr>
              <a:t>F</a:t>
            </a:r>
            <a:r>
              <a:rPr lang="en-US" altLang="en-US" sz="2000" baseline="-25000">
                <a:solidFill>
                  <a:srgbClr val="0000FF"/>
                </a:solidFill>
              </a:rPr>
              <a:t>f</a:t>
            </a:r>
          </a:p>
        </p:txBody>
      </p:sp>
      <p:sp>
        <p:nvSpPr>
          <p:cNvPr id="259109" name="Text Box 37"/>
          <p:cNvSpPr txBox="1">
            <a:spLocks noChangeArrowheads="1"/>
          </p:cNvSpPr>
          <p:nvPr/>
        </p:nvSpPr>
        <p:spPr bwMode="auto">
          <a:xfrm>
            <a:off x="304800" y="2819400"/>
            <a:ext cx="385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0000FF"/>
                </a:solidFill>
              </a:rPr>
              <a:t>F</a:t>
            </a:r>
            <a:r>
              <a:rPr lang="en-US" altLang="en-US" sz="2000" baseline="-25000">
                <a:solidFill>
                  <a:srgbClr val="0000FF"/>
                </a:solidFill>
              </a:rPr>
              <a:t>f</a:t>
            </a:r>
          </a:p>
        </p:txBody>
      </p:sp>
      <p:sp>
        <p:nvSpPr>
          <p:cNvPr id="110618" name="Line 38"/>
          <p:cNvSpPr>
            <a:spLocks noChangeShapeType="1"/>
          </p:cNvSpPr>
          <p:nvPr/>
        </p:nvSpPr>
        <p:spPr bwMode="auto">
          <a:xfrm>
            <a:off x="762000" y="3276600"/>
            <a:ext cx="1588" cy="804863"/>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19" name="Line 39"/>
          <p:cNvSpPr>
            <a:spLocks noChangeShapeType="1"/>
          </p:cNvSpPr>
          <p:nvPr/>
        </p:nvSpPr>
        <p:spPr bwMode="auto">
          <a:xfrm rot="-10786978">
            <a:off x="762000" y="2436813"/>
            <a:ext cx="0" cy="8048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20" name="Line 40"/>
          <p:cNvSpPr>
            <a:spLocks noChangeShapeType="1"/>
          </p:cNvSpPr>
          <p:nvPr/>
        </p:nvSpPr>
        <p:spPr bwMode="auto">
          <a:xfrm>
            <a:off x="762000" y="3276600"/>
            <a:ext cx="809625" cy="158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0621" name="Text Box 41"/>
          <p:cNvSpPr txBox="1">
            <a:spLocks noChangeArrowheads="1"/>
          </p:cNvSpPr>
          <p:nvPr/>
        </p:nvSpPr>
        <p:spPr bwMode="auto">
          <a:xfrm>
            <a:off x="762000" y="25908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110622" name="Text Box 42"/>
          <p:cNvSpPr txBox="1">
            <a:spLocks noChangeArrowheads="1"/>
          </p:cNvSpPr>
          <p:nvPr/>
        </p:nvSpPr>
        <p:spPr bwMode="auto">
          <a:xfrm>
            <a:off x="838200" y="37338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70</a:t>
            </a:r>
          </a:p>
        </p:txBody>
      </p:sp>
      <p:sp>
        <p:nvSpPr>
          <p:cNvPr id="110623" name="Text Box 43"/>
          <p:cNvSpPr txBox="1">
            <a:spLocks noChangeArrowheads="1"/>
          </p:cNvSpPr>
          <p:nvPr/>
        </p:nvSpPr>
        <p:spPr bwMode="auto">
          <a:xfrm>
            <a:off x="1371600" y="29718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259116" name="Text Box 44"/>
          <p:cNvSpPr txBox="1">
            <a:spLocks noChangeArrowheads="1"/>
          </p:cNvSpPr>
          <p:nvPr/>
        </p:nvSpPr>
        <p:spPr bwMode="auto">
          <a:xfrm>
            <a:off x="4648200" y="3403600"/>
            <a:ext cx="10461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f </a:t>
            </a:r>
            <a:r>
              <a:rPr lang="en-US" altLang="en-US" sz="2000"/>
              <a:t>=</a:t>
            </a:r>
            <a:r>
              <a:rPr lang="en-US" altLang="en-US" sz="2000" baseline="-25000"/>
              <a:t> </a:t>
            </a:r>
            <a:r>
              <a:rPr lang="en-US" altLang="en-US" sz="2000">
                <a:cs typeface="Arial" charset="0"/>
              </a:rPr>
              <a:t>µF</a:t>
            </a:r>
            <a:r>
              <a:rPr lang="en-US" altLang="en-US" sz="2000" baseline="-25000">
                <a:cs typeface="Arial" charset="0"/>
              </a:rPr>
              <a:t>N</a:t>
            </a:r>
          </a:p>
        </p:txBody>
      </p:sp>
      <p:sp>
        <p:nvSpPr>
          <p:cNvPr id="259117" name="Text Box 45"/>
          <p:cNvSpPr txBox="1">
            <a:spLocks noChangeArrowheads="1"/>
          </p:cNvSpPr>
          <p:nvPr/>
        </p:nvSpPr>
        <p:spPr bwMode="auto">
          <a:xfrm>
            <a:off x="4648200" y="3784600"/>
            <a:ext cx="20081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f </a:t>
            </a:r>
            <a:r>
              <a:rPr lang="en-US" altLang="en-US" sz="2000"/>
              <a:t>= (.1) (700 N)</a:t>
            </a:r>
            <a:r>
              <a:rPr lang="en-US" altLang="en-US" sz="1800"/>
              <a:t> </a:t>
            </a:r>
          </a:p>
        </p:txBody>
      </p:sp>
      <p:sp>
        <p:nvSpPr>
          <p:cNvPr id="259118" name="Text Box 46"/>
          <p:cNvSpPr txBox="1">
            <a:spLocks noChangeArrowheads="1"/>
          </p:cNvSpPr>
          <p:nvPr/>
        </p:nvSpPr>
        <p:spPr bwMode="auto">
          <a:xfrm>
            <a:off x="4648200" y="4267200"/>
            <a:ext cx="12493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F</a:t>
            </a:r>
            <a:r>
              <a:rPr lang="en-US" altLang="en-US" sz="2000" baseline="-25000"/>
              <a:t>f </a:t>
            </a:r>
            <a:r>
              <a:rPr lang="en-US" altLang="en-US" sz="2000"/>
              <a:t>= 70 N</a:t>
            </a:r>
            <a:r>
              <a:rPr lang="en-US" altLang="en-US" sz="1800"/>
              <a:t> </a:t>
            </a:r>
          </a:p>
        </p:txBody>
      </p:sp>
    </p:spTree>
    <p:extLst>
      <p:ext uri="{BB962C8B-B14F-4D97-AF65-F5344CB8AC3E}">
        <p14:creationId xmlns:p14="http://schemas.microsoft.com/office/powerpoint/2010/main" val="11350287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91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910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910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910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909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909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909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909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909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909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911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911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911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910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59102"/>
                                        </p:tgtEl>
                                        <p:attrNameLst>
                                          <p:attrName>style.visibility</p:attrName>
                                        </p:attrNameLst>
                                      </p:cBhvr>
                                      <p:to>
                                        <p:strVal val="visible"/>
                                      </p:to>
                                    </p:set>
                                    <p:animEffect transition="in" filter="blinds(horizontal)">
                                      <p:cBhvr>
                                        <p:cTn id="47" dur="500"/>
                                        <p:tgtEl>
                                          <p:spTgt spid="25910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59101"/>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59103"/>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259104"/>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259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93" grpId="0"/>
      <p:bldP spid="259094" grpId="0"/>
      <p:bldP spid="259095" grpId="0"/>
      <p:bldP spid="259096" grpId="0"/>
      <p:bldP spid="259097" grpId="0"/>
      <p:bldP spid="259098" grpId="0"/>
      <p:bldP spid="259100" grpId="0"/>
      <p:bldP spid="259101" grpId="0"/>
      <p:bldP spid="259102" grpId="0"/>
      <p:bldP spid="259103" grpId="0"/>
      <p:bldP spid="259104" grpId="0"/>
      <p:bldP spid="259105" grpId="0"/>
      <p:bldP spid="259106" grpId="0" animBg="1"/>
      <p:bldP spid="259107" grpId="0" animBg="1"/>
      <p:bldP spid="259108" grpId="0"/>
      <p:bldP spid="259109" grpId="0"/>
      <p:bldP spid="259116" grpId="0"/>
      <p:bldP spid="259117" grpId="0"/>
      <p:bldP spid="25911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618" name="Group 4"/>
          <p:cNvGrpSpPr>
            <a:grpSpLocks noChangeAspect="1"/>
          </p:cNvGrpSpPr>
          <p:nvPr/>
        </p:nvGrpSpPr>
        <p:grpSpPr bwMode="auto">
          <a:xfrm>
            <a:off x="3124200" y="762000"/>
            <a:ext cx="4000500" cy="2057400"/>
            <a:chOff x="2527" y="3142"/>
            <a:chExt cx="5250" cy="2777"/>
          </a:xfrm>
        </p:grpSpPr>
        <p:sp>
          <p:nvSpPr>
            <p:cNvPr id="111634" name="AutoShape 5"/>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1635" name="Rectangle 6"/>
            <p:cNvSpPr>
              <a:spLocks noChangeArrowheads="1"/>
            </p:cNvSpPr>
            <p:nvPr/>
          </p:nvSpPr>
          <p:spPr bwMode="auto">
            <a:xfrm>
              <a:off x="4027" y="3296"/>
              <a:ext cx="1200" cy="772"/>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1636" name="Line 7"/>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637" name="Line 8"/>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638" name="Rectangle 9"/>
            <p:cNvSpPr>
              <a:spLocks noChangeArrowheads="1"/>
            </p:cNvSpPr>
            <p:nvPr/>
          </p:nvSpPr>
          <p:spPr bwMode="auto">
            <a:xfrm>
              <a:off x="6277" y="4685"/>
              <a:ext cx="900" cy="706"/>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1639" name="Oval 10"/>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1640" name="Line 11"/>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641" name="Line 12"/>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642" name="Text Box 13"/>
            <p:cNvSpPr txBox="1">
              <a:spLocks noChangeArrowheads="1"/>
            </p:cNvSpPr>
            <p:nvPr/>
          </p:nvSpPr>
          <p:spPr bwMode="auto">
            <a:xfrm>
              <a:off x="4027" y="3451"/>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1</a:t>
              </a:r>
              <a:r>
                <a:rPr lang="en-US" altLang="en-US" sz="1200">
                  <a:latin typeface="Times New Roman" pitchFamily="18" charset="0"/>
                </a:rPr>
                <a:t> = 70 kg</a:t>
              </a:r>
              <a:endParaRPr lang="en-US" altLang="en-US" sz="1800"/>
            </a:p>
          </p:txBody>
        </p:sp>
        <p:sp>
          <p:nvSpPr>
            <p:cNvPr id="111643" name="Text Box 14"/>
            <p:cNvSpPr txBox="1">
              <a:spLocks noChangeArrowheads="1"/>
            </p:cNvSpPr>
            <p:nvPr/>
          </p:nvSpPr>
          <p:spPr bwMode="auto">
            <a:xfrm>
              <a:off x="6277" y="4839"/>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000">
                  <a:latin typeface="Times New Roman" pitchFamily="18" charset="0"/>
                </a:rPr>
                <a:t>m</a:t>
              </a:r>
              <a:r>
                <a:rPr lang="en-US" altLang="en-US" sz="1000" baseline="-25000">
                  <a:latin typeface="Times New Roman" pitchFamily="18" charset="0"/>
                </a:rPr>
                <a:t>2</a:t>
              </a:r>
              <a:r>
                <a:rPr lang="en-US" altLang="en-US" sz="1000">
                  <a:latin typeface="Times New Roman" pitchFamily="18" charset="0"/>
                </a:rPr>
                <a:t> = 30 kg</a:t>
              </a:r>
              <a:endParaRPr lang="en-US" altLang="en-US" sz="1800"/>
            </a:p>
          </p:txBody>
        </p:sp>
      </p:grpSp>
      <p:sp>
        <p:nvSpPr>
          <p:cNvPr id="111619" name="Line 15"/>
          <p:cNvSpPr>
            <a:spLocks noChangeShapeType="1"/>
          </p:cNvSpPr>
          <p:nvPr/>
        </p:nvSpPr>
        <p:spPr bwMode="auto">
          <a:xfrm>
            <a:off x="6324600" y="24384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0" name="Line 16"/>
          <p:cNvSpPr>
            <a:spLocks noChangeShapeType="1"/>
          </p:cNvSpPr>
          <p:nvPr/>
        </p:nvSpPr>
        <p:spPr bwMode="auto">
          <a:xfrm rot="10800000">
            <a:off x="6324600" y="1447800"/>
            <a:ext cx="1588"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1" name="Text Box 17"/>
          <p:cNvSpPr txBox="1">
            <a:spLocks noChangeArrowheads="1"/>
          </p:cNvSpPr>
          <p:nvPr/>
        </p:nvSpPr>
        <p:spPr bwMode="auto">
          <a:xfrm>
            <a:off x="6400800" y="14478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11622" name="Text Box 18"/>
          <p:cNvSpPr txBox="1">
            <a:spLocks noChangeArrowheads="1"/>
          </p:cNvSpPr>
          <p:nvPr/>
        </p:nvSpPr>
        <p:spPr bwMode="auto">
          <a:xfrm>
            <a:off x="6477000" y="26670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30</a:t>
            </a:r>
          </a:p>
        </p:txBody>
      </p:sp>
      <p:sp>
        <p:nvSpPr>
          <p:cNvPr id="111623" name="Line 19"/>
          <p:cNvSpPr>
            <a:spLocks noChangeShapeType="1"/>
          </p:cNvSpPr>
          <p:nvPr/>
        </p:nvSpPr>
        <p:spPr bwMode="auto">
          <a:xfrm>
            <a:off x="990600" y="28194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4" name="Line 20"/>
          <p:cNvSpPr>
            <a:spLocks noChangeShapeType="1"/>
          </p:cNvSpPr>
          <p:nvPr/>
        </p:nvSpPr>
        <p:spPr bwMode="auto">
          <a:xfrm rot="10800000">
            <a:off x="990600" y="2362200"/>
            <a:ext cx="1588"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1625" name="Text Box 21"/>
          <p:cNvSpPr txBox="1">
            <a:spLocks noChangeArrowheads="1"/>
          </p:cNvSpPr>
          <p:nvPr/>
        </p:nvSpPr>
        <p:spPr bwMode="auto">
          <a:xfrm>
            <a:off x="1066800" y="22098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111626" name="Text Box 22"/>
          <p:cNvSpPr txBox="1">
            <a:spLocks noChangeArrowheads="1"/>
          </p:cNvSpPr>
          <p:nvPr/>
        </p:nvSpPr>
        <p:spPr bwMode="auto">
          <a:xfrm>
            <a:off x="1066800" y="3048000"/>
            <a:ext cx="552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w</a:t>
            </a:r>
            <a:r>
              <a:rPr lang="en-US" altLang="en-US" sz="2000" baseline="-25000">
                <a:solidFill>
                  <a:srgbClr val="FF0000"/>
                </a:solidFill>
              </a:rPr>
              <a:t>30</a:t>
            </a:r>
          </a:p>
        </p:txBody>
      </p:sp>
      <p:sp>
        <p:nvSpPr>
          <p:cNvPr id="111627" name="Text Box 23"/>
          <p:cNvSpPr txBox="1">
            <a:spLocks noChangeArrowheads="1"/>
          </p:cNvSpPr>
          <p:nvPr/>
        </p:nvSpPr>
        <p:spPr bwMode="auto">
          <a:xfrm>
            <a:off x="7010400" y="2743200"/>
            <a:ext cx="1739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a:solidFill>
                  <a:srgbClr val="FF0000"/>
                </a:solidFill>
              </a:rPr>
              <a:t>= mg</a:t>
            </a:r>
          </a:p>
          <a:p>
            <a:pPr eaLnBrk="1" hangingPunct="1">
              <a:spcBef>
                <a:spcPct val="0"/>
              </a:spcBef>
              <a:buFontTx/>
              <a:buNone/>
            </a:pPr>
            <a:r>
              <a:rPr lang="en-US" altLang="en-US" sz="1600">
                <a:solidFill>
                  <a:srgbClr val="FF0000"/>
                </a:solidFill>
              </a:rPr>
              <a:t>= 30 kg (10 m/s</a:t>
            </a:r>
            <a:r>
              <a:rPr lang="en-US" altLang="en-US" sz="1600" baseline="30000">
                <a:solidFill>
                  <a:srgbClr val="FF0000"/>
                </a:solidFill>
              </a:rPr>
              <a:t>2</a:t>
            </a:r>
            <a:r>
              <a:rPr lang="en-US" altLang="en-US" sz="1600">
                <a:solidFill>
                  <a:srgbClr val="FF0000"/>
                </a:solidFill>
              </a:rPr>
              <a:t>)</a:t>
            </a:r>
          </a:p>
          <a:p>
            <a:pPr eaLnBrk="1" hangingPunct="1">
              <a:spcBef>
                <a:spcPct val="0"/>
              </a:spcBef>
              <a:buFontTx/>
              <a:buNone/>
            </a:pPr>
            <a:r>
              <a:rPr lang="en-US" altLang="en-US" sz="1600">
                <a:solidFill>
                  <a:srgbClr val="FF0000"/>
                </a:solidFill>
              </a:rPr>
              <a:t>= 300 N</a:t>
            </a:r>
          </a:p>
        </p:txBody>
      </p:sp>
      <p:sp>
        <p:nvSpPr>
          <p:cNvPr id="260120" name="Text Box 24"/>
          <p:cNvSpPr txBox="1">
            <a:spLocks noChangeArrowheads="1"/>
          </p:cNvSpPr>
          <p:nvPr/>
        </p:nvSpPr>
        <p:spPr bwMode="auto">
          <a:xfrm>
            <a:off x="2514600" y="3276600"/>
            <a:ext cx="11096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30</a:t>
            </a:r>
            <a:r>
              <a:rPr lang="en-US" altLang="en-US" sz="2000">
                <a:cs typeface="Arial" charset="0"/>
              </a:rPr>
              <a:t> = ?</a:t>
            </a:r>
          </a:p>
        </p:txBody>
      </p:sp>
      <p:sp>
        <p:nvSpPr>
          <p:cNvPr id="260121" name="Text Box 25"/>
          <p:cNvSpPr txBox="1">
            <a:spLocks noChangeArrowheads="1"/>
          </p:cNvSpPr>
          <p:nvPr/>
        </p:nvSpPr>
        <p:spPr bwMode="auto">
          <a:xfrm>
            <a:off x="2514600" y="4064000"/>
            <a:ext cx="1827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30</a:t>
            </a:r>
            <a:r>
              <a:rPr lang="en-US" altLang="en-US" sz="2000" baseline="-25000">
                <a:cs typeface="Arial" charset="0"/>
              </a:rPr>
              <a:t> </a:t>
            </a:r>
            <a:r>
              <a:rPr lang="en-US" altLang="en-US" sz="2000">
                <a:cs typeface="Arial" charset="0"/>
              </a:rPr>
              <a:t>= F</a:t>
            </a:r>
            <a:r>
              <a:rPr lang="en-US" altLang="en-US" sz="2000" baseline="-25000">
                <a:cs typeface="Arial" charset="0"/>
              </a:rPr>
              <a:t>T </a:t>
            </a:r>
            <a:r>
              <a:rPr lang="en-US" altLang="en-US" sz="2000">
                <a:cs typeface="Arial" charset="0"/>
              </a:rPr>
              <a:t>– w</a:t>
            </a:r>
            <a:r>
              <a:rPr lang="en-US" altLang="en-US" sz="2000" baseline="-25000">
                <a:cs typeface="Arial" charset="0"/>
              </a:rPr>
              <a:t>30</a:t>
            </a:r>
          </a:p>
        </p:txBody>
      </p:sp>
      <p:sp>
        <p:nvSpPr>
          <p:cNvPr id="260122" name="Text Box 26"/>
          <p:cNvSpPr txBox="1">
            <a:spLocks noChangeArrowheads="1"/>
          </p:cNvSpPr>
          <p:nvPr/>
        </p:nvSpPr>
        <p:spPr bwMode="auto">
          <a:xfrm>
            <a:off x="2514600" y="3683000"/>
            <a:ext cx="16589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30</a:t>
            </a:r>
            <a:r>
              <a:rPr lang="en-US" altLang="en-US" sz="2000">
                <a:cs typeface="Arial" charset="0"/>
              </a:rPr>
              <a:t> = - m</a:t>
            </a:r>
            <a:r>
              <a:rPr lang="en-US" altLang="en-US" sz="2000" baseline="-25000">
                <a:cs typeface="Arial" charset="0"/>
              </a:rPr>
              <a:t>30</a:t>
            </a:r>
            <a:r>
              <a:rPr lang="en-US" altLang="en-US" sz="2000">
                <a:cs typeface="Arial" charset="0"/>
              </a:rPr>
              <a:t>a</a:t>
            </a:r>
            <a:endParaRPr lang="en-US" altLang="en-US" sz="2000" baseline="-25000">
              <a:cs typeface="Arial" charset="0"/>
            </a:endParaRPr>
          </a:p>
        </p:txBody>
      </p:sp>
      <p:sp>
        <p:nvSpPr>
          <p:cNvPr id="260123" name="Text Box 27"/>
          <p:cNvSpPr txBox="1">
            <a:spLocks noChangeArrowheads="1"/>
          </p:cNvSpPr>
          <p:nvPr/>
        </p:nvSpPr>
        <p:spPr bwMode="auto">
          <a:xfrm>
            <a:off x="2514600" y="4495800"/>
            <a:ext cx="21431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t>
            </a:r>
            <a:r>
              <a:rPr lang="en-US" altLang="en-US" sz="2000" baseline="-25000">
                <a:cs typeface="Arial" charset="0"/>
              </a:rPr>
              <a:t>30</a:t>
            </a:r>
            <a:r>
              <a:rPr lang="en-US" altLang="en-US" sz="2000">
                <a:cs typeface="Arial" charset="0"/>
              </a:rPr>
              <a:t>a = F</a:t>
            </a:r>
            <a:r>
              <a:rPr lang="en-US" altLang="en-US" sz="2000" baseline="-25000">
                <a:cs typeface="Arial" charset="0"/>
              </a:rPr>
              <a:t>T </a:t>
            </a:r>
            <a:r>
              <a:rPr lang="en-US" altLang="en-US" sz="2000">
                <a:cs typeface="Arial" charset="0"/>
              </a:rPr>
              <a:t>– m</a:t>
            </a:r>
            <a:r>
              <a:rPr lang="en-US" altLang="en-US" sz="2000" baseline="-25000">
                <a:cs typeface="Arial" charset="0"/>
              </a:rPr>
              <a:t>30</a:t>
            </a:r>
            <a:r>
              <a:rPr lang="en-US" altLang="en-US" sz="2000">
                <a:cs typeface="Arial" charset="0"/>
              </a:rPr>
              <a:t>g</a:t>
            </a:r>
          </a:p>
        </p:txBody>
      </p:sp>
      <p:sp>
        <p:nvSpPr>
          <p:cNvPr id="260124" name="Text Box 28"/>
          <p:cNvSpPr txBox="1">
            <a:spLocks noChangeArrowheads="1"/>
          </p:cNvSpPr>
          <p:nvPr/>
        </p:nvSpPr>
        <p:spPr bwMode="auto">
          <a:xfrm>
            <a:off x="2590800" y="4953000"/>
            <a:ext cx="698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a:t>
            </a:r>
          </a:p>
        </p:txBody>
      </p:sp>
      <p:sp>
        <p:nvSpPr>
          <p:cNvPr id="260125" name="Text Box 29"/>
          <p:cNvSpPr txBox="1">
            <a:spLocks noChangeArrowheads="1"/>
          </p:cNvSpPr>
          <p:nvPr/>
        </p:nvSpPr>
        <p:spPr bwMode="auto">
          <a:xfrm>
            <a:off x="2606675" y="5348288"/>
            <a:ext cx="8286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T</a:t>
            </a:r>
            <a:r>
              <a:rPr lang="en-US" altLang="en-US" sz="1800"/>
              <a:t> = ?</a:t>
            </a:r>
          </a:p>
        </p:txBody>
      </p:sp>
    </p:spTree>
    <p:extLst>
      <p:ext uri="{BB962C8B-B14F-4D97-AF65-F5344CB8AC3E}">
        <p14:creationId xmlns:p14="http://schemas.microsoft.com/office/powerpoint/2010/main" val="23029269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012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01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01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01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01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012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260120"/>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260122"/>
                                        </p:tgtEl>
                                        <p:attrNameLst>
                                          <p:attrName>style.visibility</p:attrName>
                                        </p:attrNameLst>
                                      </p:cBhvr>
                                      <p:to>
                                        <p:strVal val="visible"/>
                                      </p:to>
                                    </p:set>
                                  </p:childTnLst>
                                </p:cTn>
                              </p:par>
                              <p:par>
                                <p:cTn id="33" presetID="1" presetClass="entr" presetSubtype="0" fill="hold" grpId="1" nodeType="withEffect">
                                  <p:stCondLst>
                                    <p:cond delay="0"/>
                                  </p:stCondLst>
                                  <p:childTnLst>
                                    <p:set>
                                      <p:cBhvr>
                                        <p:cTn id="34" dur="1" fill="hold">
                                          <p:stCondLst>
                                            <p:cond delay="0"/>
                                          </p:stCondLst>
                                        </p:cTn>
                                        <p:tgtEl>
                                          <p:spTgt spid="260121"/>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260123"/>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260124"/>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260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20" grpId="0" autoUpdateAnimBg="0"/>
      <p:bldP spid="260120" grpId="1"/>
      <p:bldP spid="260121" grpId="0" autoUpdateAnimBg="0"/>
      <p:bldP spid="260121" grpId="1"/>
      <p:bldP spid="260122" grpId="0" autoUpdateAnimBg="0"/>
      <p:bldP spid="260122" grpId="1"/>
      <p:bldP spid="260123" grpId="0"/>
      <p:bldP spid="260123" grpId="1"/>
      <p:bldP spid="260124" grpId="0"/>
      <p:bldP spid="260124" grpId="1"/>
      <p:bldP spid="260125" grpId="0"/>
      <p:bldP spid="260125"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4"/>
          <p:cNvSpPr txBox="1">
            <a:spLocks noChangeArrowheads="1"/>
          </p:cNvSpPr>
          <p:nvPr/>
        </p:nvSpPr>
        <p:spPr bwMode="auto">
          <a:xfrm>
            <a:off x="5943600" y="762000"/>
            <a:ext cx="21431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t>
            </a:r>
            <a:r>
              <a:rPr lang="en-US" altLang="en-US" sz="2000" baseline="-25000">
                <a:cs typeface="Arial" charset="0"/>
              </a:rPr>
              <a:t>30</a:t>
            </a:r>
            <a:r>
              <a:rPr lang="en-US" altLang="en-US" sz="2000">
                <a:cs typeface="Arial" charset="0"/>
              </a:rPr>
              <a:t>a = F</a:t>
            </a:r>
            <a:r>
              <a:rPr lang="en-US" altLang="en-US" sz="2000" baseline="-25000">
                <a:cs typeface="Arial" charset="0"/>
              </a:rPr>
              <a:t>T </a:t>
            </a:r>
            <a:r>
              <a:rPr lang="en-US" altLang="en-US" sz="2000">
                <a:cs typeface="Arial" charset="0"/>
              </a:rPr>
              <a:t>– m</a:t>
            </a:r>
            <a:r>
              <a:rPr lang="en-US" altLang="en-US" sz="2000" baseline="-25000">
                <a:cs typeface="Arial" charset="0"/>
              </a:rPr>
              <a:t>30</a:t>
            </a:r>
            <a:r>
              <a:rPr lang="en-US" altLang="en-US" sz="2000">
                <a:cs typeface="Arial" charset="0"/>
              </a:rPr>
              <a:t>g</a:t>
            </a:r>
          </a:p>
        </p:txBody>
      </p:sp>
      <p:sp>
        <p:nvSpPr>
          <p:cNvPr id="112643" name="Text Box 5"/>
          <p:cNvSpPr txBox="1">
            <a:spLocks noChangeArrowheads="1"/>
          </p:cNvSpPr>
          <p:nvPr/>
        </p:nvSpPr>
        <p:spPr bwMode="auto">
          <a:xfrm>
            <a:off x="3200400" y="228600"/>
            <a:ext cx="2406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Here’s what we know:</a:t>
            </a:r>
          </a:p>
        </p:txBody>
      </p:sp>
      <p:sp>
        <p:nvSpPr>
          <p:cNvPr id="112644" name="Text Box 6"/>
          <p:cNvSpPr txBox="1">
            <a:spLocks noChangeArrowheads="1"/>
          </p:cNvSpPr>
          <p:nvPr/>
        </p:nvSpPr>
        <p:spPr bwMode="auto">
          <a:xfrm>
            <a:off x="838200" y="762000"/>
            <a:ext cx="1400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N </a:t>
            </a:r>
            <a:r>
              <a:rPr lang="en-US" altLang="en-US" sz="2000">
                <a:cs typeface="Arial" charset="0"/>
              </a:rPr>
              <a:t>= 700 N</a:t>
            </a:r>
            <a:endParaRPr lang="en-US" altLang="en-US" sz="2000" baseline="-25000">
              <a:cs typeface="Arial" charset="0"/>
            </a:endParaRPr>
          </a:p>
        </p:txBody>
      </p:sp>
      <p:sp>
        <p:nvSpPr>
          <p:cNvPr id="112645" name="Text Box 7"/>
          <p:cNvSpPr txBox="1">
            <a:spLocks noChangeArrowheads="1"/>
          </p:cNvSpPr>
          <p:nvPr/>
        </p:nvSpPr>
        <p:spPr bwMode="auto">
          <a:xfrm>
            <a:off x="3124200" y="762000"/>
            <a:ext cx="17303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T </a:t>
            </a:r>
            <a:r>
              <a:rPr lang="en-US" altLang="en-US" sz="2000">
                <a:cs typeface="Arial" charset="0"/>
              </a:rPr>
              <a:t>= m</a:t>
            </a:r>
            <a:r>
              <a:rPr lang="en-US" altLang="en-US" sz="2000" baseline="-25000">
                <a:cs typeface="Arial" charset="0"/>
              </a:rPr>
              <a:t>70</a:t>
            </a:r>
            <a:r>
              <a:rPr lang="en-US" altLang="en-US" sz="2000">
                <a:cs typeface="Arial" charset="0"/>
              </a:rPr>
              <a:t>a + </a:t>
            </a:r>
            <a:r>
              <a:rPr lang="en-US" altLang="en-US" sz="2000">
                <a:solidFill>
                  <a:srgbClr val="0000FF"/>
                </a:solidFill>
                <a:cs typeface="Arial" charset="0"/>
              </a:rPr>
              <a:t>F</a:t>
            </a:r>
            <a:r>
              <a:rPr lang="en-US" altLang="en-US" sz="2000" baseline="-25000">
                <a:solidFill>
                  <a:srgbClr val="0000FF"/>
                </a:solidFill>
                <a:cs typeface="Arial" charset="0"/>
              </a:rPr>
              <a:t>f</a:t>
            </a:r>
          </a:p>
        </p:txBody>
      </p:sp>
      <p:sp>
        <p:nvSpPr>
          <p:cNvPr id="261128" name="Freeform 8"/>
          <p:cNvSpPr>
            <a:spLocks/>
          </p:cNvSpPr>
          <p:nvPr/>
        </p:nvSpPr>
        <p:spPr bwMode="auto">
          <a:xfrm>
            <a:off x="3962400" y="1143000"/>
            <a:ext cx="3048000" cy="838200"/>
          </a:xfrm>
          <a:custGeom>
            <a:avLst/>
            <a:gdLst>
              <a:gd name="T0" fmla="*/ 0 w 1824"/>
              <a:gd name="T1" fmla="*/ 0 h 528"/>
              <a:gd name="T2" fmla="*/ 2147483647 w 1824"/>
              <a:gd name="T3" fmla="*/ 2147483647 h 528"/>
              <a:gd name="T4" fmla="*/ 2147483647 w 1824"/>
              <a:gd name="T5" fmla="*/ 0 h 528"/>
              <a:gd name="T6" fmla="*/ 0 60000 65536"/>
              <a:gd name="T7" fmla="*/ 0 60000 65536"/>
              <a:gd name="T8" fmla="*/ 0 60000 65536"/>
            </a:gdLst>
            <a:ahLst/>
            <a:cxnLst>
              <a:cxn ang="T6">
                <a:pos x="T0" y="T1"/>
              </a:cxn>
              <a:cxn ang="T7">
                <a:pos x="T2" y="T3"/>
              </a:cxn>
              <a:cxn ang="T8">
                <a:pos x="T4" y="T5"/>
              </a:cxn>
            </a:cxnLst>
            <a:rect l="0" t="0" r="r" b="b"/>
            <a:pathLst>
              <a:path w="1824" h="528">
                <a:moveTo>
                  <a:pt x="0" y="0"/>
                </a:moveTo>
                <a:cubicBezTo>
                  <a:pt x="352" y="264"/>
                  <a:pt x="704" y="528"/>
                  <a:pt x="1008" y="528"/>
                </a:cubicBezTo>
                <a:cubicBezTo>
                  <a:pt x="1312" y="528"/>
                  <a:pt x="1568" y="264"/>
                  <a:pt x="1824" y="0"/>
                </a:cubicBezTo>
              </a:path>
            </a:pathLst>
          </a:custGeom>
          <a:noFill/>
          <a:ln w="9525">
            <a:solidFill>
              <a:srgbClr val="FF0000"/>
            </a:solidFill>
            <a:round/>
            <a:headEn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1129" name="Text Box 9"/>
          <p:cNvSpPr txBox="1">
            <a:spLocks noChangeArrowheads="1"/>
          </p:cNvSpPr>
          <p:nvPr/>
        </p:nvSpPr>
        <p:spPr bwMode="auto">
          <a:xfrm>
            <a:off x="4343400" y="1981200"/>
            <a:ext cx="2508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solidFill>
                  <a:srgbClr val="FF0000"/>
                </a:solidFill>
              </a:rPr>
              <a:t>Here’s where they join.</a:t>
            </a:r>
          </a:p>
        </p:txBody>
      </p:sp>
      <p:sp>
        <p:nvSpPr>
          <p:cNvPr id="261130" name="Text Box 10"/>
          <p:cNvSpPr txBox="1">
            <a:spLocks noChangeArrowheads="1"/>
          </p:cNvSpPr>
          <p:nvPr/>
        </p:nvSpPr>
        <p:spPr bwMode="auto">
          <a:xfrm>
            <a:off x="3810000" y="2362200"/>
            <a:ext cx="29114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t>
            </a:r>
            <a:r>
              <a:rPr lang="en-US" altLang="en-US" sz="2000" baseline="-25000">
                <a:cs typeface="Arial" charset="0"/>
              </a:rPr>
              <a:t>30</a:t>
            </a:r>
            <a:r>
              <a:rPr lang="en-US" altLang="en-US" sz="2000">
                <a:cs typeface="Arial" charset="0"/>
              </a:rPr>
              <a:t>a = m</a:t>
            </a:r>
            <a:r>
              <a:rPr lang="en-US" altLang="en-US" sz="2000" baseline="-25000">
                <a:cs typeface="Arial" charset="0"/>
              </a:rPr>
              <a:t>70</a:t>
            </a:r>
            <a:r>
              <a:rPr lang="en-US" altLang="en-US" sz="2000">
                <a:cs typeface="Arial" charset="0"/>
              </a:rPr>
              <a:t>a + </a:t>
            </a:r>
            <a:r>
              <a:rPr lang="en-US" altLang="en-US" sz="2000">
                <a:solidFill>
                  <a:srgbClr val="0000FF"/>
                </a:solidFill>
                <a:cs typeface="Arial" charset="0"/>
              </a:rPr>
              <a:t>F</a:t>
            </a:r>
            <a:r>
              <a:rPr lang="en-US" altLang="en-US" sz="2000" baseline="-25000">
                <a:solidFill>
                  <a:srgbClr val="0000FF"/>
                </a:solidFill>
                <a:cs typeface="Arial" charset="0"/>
              </a:rPr>
              <a:t>f</a:t>
            </a:r>
            <a:r>
              <a:rPr lang="en-US" altLang="en-US" sz="2000" baseline="-25000">
                <a:cs typeface="Arial" charset="0"/>
              </a:rPr>
              <a:t> </a:t>
            </a:r>
            <a:r>
              <a:rPr lang="en-US" altLang="en-US" sz="2000">
                <a:cs typeface="Arial" charset="0"/>
              </a:rPr>
              <a:t>– m</a:t>
            </a:r>
            <a:r>
              <a:rPr lang="en-US" altLang="en-US" sz="2000" baseline="-25000">
                <a:cs typeface="Arial" charset="0"/>
              </a:rPr>
              <a:t>30</a:t>
            </a:r>
            <a:r>
              <a:rPr lang="en-US" altLang="en-US" sz="2000">
                <a:cs typeface="Arial" charset="0"/>
              </a:rPr>
              <a:t>g</a:t>
            </a:r>
          </a:p>
        </p:txBody>
      </p:sp>
      <p:sp>
        <p:nvSpPr>
          <p:cNvPr id="261131" name="Text Box 11"/>
          <p:cNvSpPr txBox="1">
            <a:spLocks noChangeArrowheads="1"/>
          </p:cNvSpPr>
          <p:nvPr/>
        </p:nvSpPr>
        <p:spPr bwMode="auto">
          <a:xfrm>
            <a:off x="4648200" y="2743200"/>
            <a:ext cx="804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-m</a:t>
            </a:r>
            <a:r>
              <a:rPr lang="en-US" altLang="en-US" sz="2000" baseline="-25000"/>
              <a:t>70</a:t>
            </a:r>
            <a:r>
              <a:rPr lang="en-US" altLang="en-US" sz="2000"/>
              <a:t>a</a:t>
            </a:r>
          </a:p>
        </p:txBody>
      </p:sp>
      <p:sp>
        <p:nvSpPr>
          <p:cNvPr id="261132" name="Text Box 12"/>
          <p:cNvSpPr txBox="1">
            <a:spLocks noChangeArrowheads="1"/>
          </p:cNvSpPr>
          <p:nvPr/>
        </p:nvSpPr>
        <p:spPr bwMode="auto">
          <a:xfrm>
            <a:off x="3810000" y="2743200"/>
            <a:ext cx="804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-m</a:t>
            </a:r>
            <a:r>
              <a:rPr lang="en-US" altLang="en-US" sz="2000" baseline="-25000"/>
              <a:t>70</a:t>
            </a:r>
            <a:r>
              <a:rPr lang="en-US" altLang="en-US" sz="2000"/>
              <a:t>a</a:t>
            </a:r>
          </a:p>
        </p:txBody>
      </p:sp>
      <p:sp>
        <p:nvSpPr>
          <p:cNvPr id="261133" name="Line 13"/>
          <p:cNvSpPr>
            <a:spLocks noChangeShapeType="1"/>
          </p:cNvSpPr>
          <p:nvPr/>
        </p:nvSpPr>
        <p:spPr bwMode="auto">
          <a:xfrm>
            <a:off x="3886200" y="3124200"/>
            <a:ext cx="2438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1134" name="Text Box 14"/>
          <p:cNvSpPr txBox="1">
            <a:spLocks noChangeArrowheads="1"/>
          </p:cNvSpPr>
          <p:nvPr/>
        </p:nvSpPr>
        <p:spPr bwMode="auto">
          <a:xfrm>
            <a:off x="3733800" y="3200400"/>
            <a:ext cx="28844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t>
            </a:r>
            <a:r>
              <a:rPr lang="en-US" altLang="en-US" sz="2000" baseline="-25000">
                <a:cs typeface="Arial" charset="0"/>
              </a:rPr>
              <a:t>30</a:t>
            </a:r>
            <a:r>
              <a:rPr lang="en-US" altLang="en-US" sz="2000">
                <a:cs typeface="Arial" charset="0"/>
              </a:rPr>
              <a:t>a - m</a:t>
            </a:r>
            <a:r>
              <a:rPr lang="en-US" altLang="en-US" sz="2000" baseline="-25000">
                <a:cs typeface="Arial" charset="0"/>
              </a:rPr>
              <a:t>70</a:t>
            </a:r>
            <a:r>
              <a:rPr lang="en-US" altLang="en-US" sz="2000">
                <a:cs typeface="Arial" charset="0"/>
              </a:rPr>
              <a:t>a = </a:t>
            </a:r>
            <a:r>
              <a:rPr lang="en-US" altLang="en-US" sz="2000">
                <a:solidFill>
                  <a:srgbClr val="0000FF"/>
                </a:solidFill>
              </a:rPr>
              <a:t>F</a:t>
            </a:r>
            <a:r>
              <a:rPr lang="en-US" altLang="en-US" sz="2000" baseline="-25000">
                <a:solidFill>
                  <a:srgbClr val="0000FF"/>
                </a:solidFill>
              </a:rPr>
              <a:t>f</a:t>
            </a:r>
            <a:r>
              <a:rPr lang="en-US" altLang="en-US" sz="2000">
                <a:cs typeface="Arial" charset="0"/>
              </a:rPr>
              <a:t> - m</a:t>
            </a:r>
            <a:r>
              <a:rPr lang="en-US" altLang="en-US" sz="2000" baseline="-25000">
                <a:cs typeface="Arial" charset="0"/>
              </a:rPr>
              <a:t>30</a:t>
            </a:r>
            <a:r>
              <a:rPr lang="en-US" altLang="en-US" sz="2000">
                <a:cs typeface="Arial" charset="0"/>
              </a:rPr>
              <a:t>g </a:t>
            </a:r>
          </a:p>
        </p:txBody>
      </p:sp>
      <p:sp>
        <p:nvSpPr>
          <p:cNvPr id="261135" name="Text Box 15"/>
          <p:cNvSpPr txBox="1">
            <a:spLocks noChangeArrowheads="1"/>
          </p:cNvSpPr>
          <p:nvPr/>
        </p:nvSpPr>
        <p:spPr bwMode="auto">
          <a:xfrm>
            <a:off x="3946525" y="3668713"/>
            <a:ext cx="27638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a:t>
            </a:r>
            <a:r>
              <a:rPr lang="en-US" altLang="en-US" sz="2000">
                <a:cs typeface="Arial" charset="0"/>
              </a:rPr>
              <a:t>m</a:t>
            </a:r>
            <a:r>
              <a:rPr lang="en-US" altLang="en-US" sz="2000" baseline="-25000">
                <a:cs typeface="Arial" charset="0"/>
              </a:rPr>
              <a:t>30 + </a:t>
            </a:r>
            <a:r>
              <a:rPr lang="en-US" altLang="en-US" sz="2000">
                <a:cs typeface="Arial" charset="0"/>
              </a:rPr>
              <a:t>m</a:t>
            </a:r>
            <a:r>
              <a:rPr lang="en-US" altLang="en-US" sz="2000" baseline="-25000">
                <a:cs typeface="Arial" charset="0"/>
              </a:rPr>
              <a:t>70</a:t>
            </a:r>
            <a:r>
              <a:rPr lang="en-US" altLang="en-US" sz="2000">
                <a:cs typeface="Arial" charset="0"/>
              </a:rPr>
              <a:t>) = </a:t>
            </a:r>
            <a:r>
              <a:rPr lang="en-US" altLang="en-US" sz="2000">
                <a:solidFill>
                  <a:srgbClr val="0000FF"/>
                </a:solidFill>
                <a:cs typeface="Arial" charset="0"/>
              </a:rPr>
              <a:t>F</a:t>
            </a:r>
            <a:r>
              <a:rPr lang="en-US" altLang="en-US" sz="2000" baseline="-25000">
                <a:solidFill>
                  <a:srgbClr val="0000FF"/>
                </a:solidFill>
                <a:cs typeface="Arial" charset="0"/>
              </a:rPr>
              <a:t>f</a:t>
            </a:r>
            <a:r>
              <a:rPr lang="en-US" altLang="en-US" sz="2000">
                <a:cs typeface="Arial" charset="0"/>
              </a:rPr>
              <a:t> - m</a:t>
            </a:r>
            <a:r>
              <a:rPr lang="en-US" altLang="en-US" sz="2000" baseline="-25000">
                <a:cs typeface="Arial" charset="0"/>
              </a:rPr>
              <a:t>30</a:t>
            </a:r>
            <a:r>
              <a:rPr lang="en-US" altLang="en-US" sz="2000">
                <a:cs typeface="Arial" charset="0"/>
              </a:rPr>
              <a:t>g</a:t>
            </a:r>
          </a:p>
        </p:txBody>
      </p:sp>
      <p:sp>
        <p:nvSpPr>
          <p:cNvPr id="112654" name="Line 16"/>
          <p:cNvSpPr>
            <a:spLocks noChangeShapeType="1"/>
          </p:cNvSpPr>
          <p:nvPr/>
        </p:nvSpPr>
        <p:spPr bwMode="auto">
          <a:xfrm>
            <a:off x="4038600" y="4038600"/>
            <a:ext cx="137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1137" name="Text Box 17"/>
          <p:cNvSpPr txBox="1">
            <a:spLocks noChangeArrowheads="1"/>
          </p:cNvSpPr>
          <p:nvPr/>
        </p:nvSpPr>
        <p:spPr bwMode="auto">
          <a:xfrm>
            <a:off x="4114800" y="4038600"/>
            <a:ext cx="1323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t>
            </a:r>
            <a:r>
              <a:rPr lang="en-US" altLang="en-US" sz="2000">
                <a:cs typeface="Arial" charset="0"/>
              </a:rPr>
              <a:t>m</a:t>
            </a:r>
            <a:r>
              <a:rPr lang="en-US" altLang="en-US" sz="2000" baseline="-25000">
                <a:cs typeface="Arial" charset="0"/>
              </a:rPr>
              <a:t>30 + </a:t>
            </a:r>
            <a:r>
              <a:rPr lang="en-US" altLang="en-US" sz="2000">
                <a:cs typeface="Arial" charset="0"/>
              </a:rPr>
              <a:t>m</a:t>
            </a:r>
            <a:r>
              <a:rPr lang="en-US" altLang="en-US" sz="2000" baseline="-25000">
                <a:cs typeface="Arial" charset="0"/>
              </a:rPr>
              <a:t>70</a:t>
            </a:r>
            <a:r>
              <a:rPr lang="en-US" altLang="en-US" sz="2000">
                <a:cs typeface="Arial" charset="0"/>
              </a:rPr>
              <a:t>)</a:t>
            </a:r>
          </a:p>
        </p:txBody>
      </p:sp>
      <p:sp>
        <p:nvSpPr>
          <p:cNvPr id="112656" name="Line 18"/>
          <p:cNvSpPr>
            <a:spLocks noChangeShapeType="1"/>
          </p:cNvSpPr>
          <p:nvPr/>
        </p:nvSpPr>
        <p:spPr bwMode="auto">
          <a:xfrm>
            <a:off x="5638800" y="4038600"/>
            <a:ext cx="60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1139" name="Text Box 19"/>
          <p:cNvSpPr txBox="1">
            <a:spLocks noChangeArrowheads="1"/>
          </p:cNvSpPr>
          <p:nvPr/>
        </p:nvSpPr>
        <p:spPr bwMode="auto">
          <a:xfrm>
            <a:off x="5486400" y="4038600"/>
            <a:ext cx="1323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t>
            </a:r>
            <a:r>
              <a:rPr lang="en-US" altLang="en-US" sz="2000">
                <a:cs typeface="Arial" charset="0"/>
              </a:rPr>
              <a:t>m</a:t>
            </a:r>
            <a:r>
              <a:rPr lang="en-US" altLang="en-US" sz="2000" baseline="-25000">
                <a:cs typeface="Arial" charset="0"/>
              </a:rPr>
              <a:t>30 + </a:t>
            </a:r>
            <a:r>
              <a:rPr lang="en-US" altLang="en-US" sz="2000">
                <a:cs typeface="Arial" charset="0"/>
              </a:rPr>
              <a:t>m</a:t>
            </a:r>
            <a:r>
              <a:rPr lang="en-US" altLang="en-US" sz="2000" baseline="-25000">
                <a:cs typeface="Arial" charset="0"/>
              </a:rPr>
              <a:t>70</a:t>
            </a:r>
            <a:r>
              <a:rPr lang="en-US" altLang="en-US" sz="2000">
                <a:cs typeface="Arial" charset="0"/>
              </a:rPr>
              <a:t>)</a:t>
            </a:r>
          </a:p>
        </p:txBody>
      </p:sp>
      <p:sp>
        <p:nvSpPr>
          <p:cNvPr id="261140" name="Line 20"/>
          <p:cNvSpPr>
            <a:spLocks noChangeShapeType="1"/>
          </p:cNvSpPr>
          <p:nvPr/>
        </p:nvSpPr>
        <p:spPr bwMode="auto">
          <a:xfrm flipV="1">
            <a:off x="4191000" y="3733800"/>
            <a:ext cx="457200" cy="609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1141" name="Line 21"/>
          <p:cNvSpPr>
            <a:spLocks noChangeShapeType="1"/>
          </p:cNvSpPr>
          <p:nvPr/>
        </p:nvSpPr>
        <p:spPr bwMode="auto">
          <a:xfrm flipV="1">
            <a:off x="4876800" y="3733800"/>
            <a:ext cx="457200" cy="609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61142" name="Text Box 22"/>
          <p:cNvSpPr txBox="1">
            <a:spLocks noChangeArrowheads="1"/>
          </p:cNvSpPr>
          <p:nvPr/>
        </p:nvSpPr>
        <p:spPr bwMode="auto">
          <a:xfrm>
            <a:off x="3946525" y="4430713"/>
            <a:ext cx="15779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a:t>
            </a:r>
            <a:r>
              <a:rPr lang="en-US" altLang="en-US" sz="2000" u="sng">
                <a:solidFill>
                  <a:srgbClr val="0000FF"/>
                </a:solidFill>
              </a:rPr>
              <a:t>F</a:t>
            </a:r>
            <a:r>
              <a:rPr lang="en-US" altLang="en-US" sz="2000" u="sng" baseline="-25000">
                <a:solidFill>
                  <a:srgbClr val="0000FF"/>
                </a:solidFill>
              </a:rPr>
              <a:t>f</a:t>
            </a:r>
            <a:r>
              <a:rPr lang="en-US" altLang="en-US" sz="1800" u="sng"/>
              <a:t> -</a:t>
            </a:r>
            <a:r>
              <a:rPr lang="en-US" altLang="en-US" sz="2000" u="sng">
                <a:cs typeface="Arial" charset="0"/>
              </a:rPr>
              <a:t>m</a:t>
            </a:r>
            <a:r>
              <a:rPr lang="en-US" altLang="en-US" sz="2000" u="sng" baseline="-25000">
                <a:cs typeface="Arial" charset="0"/>
              </a:rPr>
              <a:t>30</a:t>
            </a:r>
            <a:r>
              <a:rPr lang="en-US" altLang="en-US" sz="2000" u="sng">
                <a:cs typeface="Arial" charset="0"/>
              </a:rPr>
              <a:t>g</a:t>
            </a:r>
            <a:r>
              <a:rPr lang="en-US" altLang="en-US" sz="1800"/>
              <a:t> </a:t>
            </a:r>
          </a:p>
          <a:p>
            <a:pPr eaLnBrk="1" hangingPunct="1">
              <a:spcBef>
                <a:spcPct val="0"/>
              </a:spcBef>
              <a:buFontTx/>
              <a:buNone/>
            </a:pPr>
            <a:r>
              <a:rPr lang="en-US" altLang="en-US" sz="1800"/>
              <a:t>    (</a:t>
            </a:r>
            <a:r>
              <a:rPr lang="en-US" altLang="en-US" sz="2000">
                <a:cs typeface="Arial" charset="0"/>
              </a:rPr>
              <a:t>m</a:t>
            </a:r>
            <a:r>
              <a:rPr lang="en-US" altLang="en-US" sz="2000" baseline="-25000">
                <a:cs typeface="Arial" charset="0"/>
              </a:rPr>
              <a:t>30 + </a:t>
            </a:r>
            <a:r>
              <a:rPr lang="en-US" altLang="en-US" sz="2000">
                <a:cs typeface="Arial" charset="0"/>
              </a:rPr>
              <a:t>m</a:t>
            </a:r>
            <a:r>
              <a:rPr lang="en-US" altLang="en-US" sz="2000" baseline="-25000">
                <a:cs typeface="Arial" charset="0"/>
              </a:rPr>
              <a:t>70</a:t>
            </a:r>
            <a:r>
              <a:rPr lang="en-US" altLang="en-US" sz="2000">
                <a:cs typeface="Arial" charset="0"/>
              </a:rPr>
              <a:t>)</a:t>
            </a:r>
          </a:p>
        </p:txBody>
      </p:sp>
      <p:sp>
        <p:nvSpPr>
          <p:cNvPr id="261143" name="Text Box 23"/>
          <p:cNvSpPr txBox="1">
            <a:spLocks noChangeArrowheads="1"/>
          </p:cNvSpPr>
          <p:nvPr/>
        </p:nvSpPr>
        <p:spPr bwMode="auto">
          <a:xfrm>
            <a:off x="3962400" y="5181600"/>
            <a:ext cx="21209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a = </a:t>
            </a:r>
            <a:r>
              <a:rPr lang="en-US" altLang="en-US" sz="2000" u="sng">
                <a:solidFill>
                  <a:srgbClr val="0000FF"/>
                </a:solidFill>
              </a:rPr>
              <a:t>70 N</a:t>
            </a:r>
            <a:r>
              <a:rPr lang="en-US" altLang="en-US" sz="2000" u="sng"/>
              <a:t> - </a:t>
            </a:r>
            <a:r>
              <a:rPr lang="en-US" altLang="en-US" sz="2000" u="sng">
                <a:cs typeface="Arial" charset="0"/>
              </a:rPr>
              <a:t>300 N</a:t>
            </a:r>
            <a:r>
              <a:rPr lang="en-US" altLang="en-US" sz="2000"/>
              <a:t> </a:t>
            </a:r>
          </a:p>
          <a:p>
            <a:pPr eaLnBrk="1" hangingPunct="1">
              <a:spcBef>
                <a:spcPct val="0"/>
              </a:spcBef>
              <a:buFontTx/>
              <a:buNone/>
            </a:pPr>
            <a:r>
              <a:rPr lang="en-US" altLang="en-US" sz="2000"/>
              <a:t>           100 kg</a:t>
            </a:r>
            <a:endParaRPr lang="en-US" altLang="en-US" sz="2000">
              <a:cs typeface="Arial" charset="0"/>
            </a:endParaRPr>
          </a:p>
        </p:txBody>
      </p:sp>
      <p:sp>
        <p:nvSpPr>
          <p:cNvPr id="261144" name="Text Box 24"/>
          <p:cNvSpPr txBox="1">
            <a:spLocks noChangeArrowheads="1"/>
          </p:cNvSpPr>
          <p:nvPr/>
        </p:nvSpPr>
        <p:spPr bwMode="auto">
          <a:xfrm>
            <a:off x="6096000" y="5232400"/>
            <a:ext cx="13239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 2.3 m/s</a:t>
            </a:r>
            <a:r>
              <a:rPr lang="en-US" altLang="en-US" sz="2000" baseline="30000"/>
              <a:t>2</a:t>
            </a:r>
          </a:p>
        </p:txBody>
      </p:sp>
    </p:spTree>
    <p:extLst>
      <p:ext uri="{BB962C8B-B14F-4D97-AF65-F5344CB8AC3E}">
        <p14:creationId xmlns:p14="http://schemas.microsoft.com/office/powerpoint/2010/main" val="9878912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1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112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1130"/>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11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11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113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113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1135"/>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11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1139"/>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611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1141"/>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1142"/>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61143"/>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1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8" grpId="0" animBg="1"/>
      <p:bldP spid="261129" grpId="0"/>
      <p:bldP spid="261130" grpId="0"/>
      <p:bldP spid="261131" grpId="0"/>
      <p:bldP spid="261132" grpId="0"/>
      <p:bldP spid="261133" grpId="0" animBg="1"/>
      <p:bldP spid="261134" grpId="0"/>
      <p:bldP spid="261135" grpId="0"/>
      <p:bldP spid="261137" grpId="0"/>
      <p:bldP spid="261139" grpId="0"/>
      <p:bldP spid="261140" grpId="0" animBg="1"/>
      <p:bldP spid="261141" grpId="0" animBg="1"/>
      <p:bldP spid="261142" grpId="0"/>
      <p:bldP spid="261143" grpId="0"/>
      <p:bldP spid="26114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666" name="Group 4"/>
          <p:cNvGrpSpPr>
            <a:grpSpLocks noChangeAspect="1"/>
          </p:cNvGrpSpPr>
          <p:nvPr/>
        </p:nvGrpSpPr>
        <p:grpSpPr bwMode="auto">
          <a:xfrm>
            <a:off x="1133475" y="438150"/>
            <a:ext cx="4000500" cy="2057400"/>
            <a:chOff x="2527" y="3142"/>
            <a:chExt cx="5250" cy="2777"/>
          </a:xfrm>
        </p:grpSpPr>
        <p:sp>
          <p:nvSpPr>
            <p:cNvPr id="113668" name="AutoShape 5"/>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3669" name="Rectangle 6"/>
            <p:cNvSpPr>
              <a:spLocks noChangeArrowheads="1"/>
            </p:cNvSpPr>
            <p:nvPr/>
          </p:nvSpPr>
          <p:spPr bwMode="auto">
            <a:xfrm>
              <a:off x="3840" y="3271"/>
              <a:ext cx="1389" cy="797"/>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3670" name="Line 7"/>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671" name="Line 8"/>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672" name="Rectangle 9"/>
            <p:cNvSpPr>
              <a:spLocks noChangeArrowheads="1"/>
            </p:cNvSpPr>
            <p:nvPr/>
          </p:nvSpPr>
          <p:spPr bwMode="auto">
            <a:xfrm>
              <a:off x="6077" y="4633"/>
              <a:ext cx="1300" cy="758"/>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3673" name="Oval 10"/>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3674" name="Line 11"/>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675" name="Line 12"/>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3676" name="Text Box 13"/>
            <p:cNvSpPr txBox="1">
              <a:spLocks noChangeArrowheads="1"/>
            </p:cNvSpPr>
            <p:nvPr/>
          </p:nvSpPr>
          <p:spPr bwMode="auto">
            <a:xfrm>
              <a:off x="3972" y="3476"/>
              <a:ext cx="1200"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100">
                  <a:latin typeface="Times New Roman" pitchFamily="18" charset="0"/>
                </a:rPr>
                <a:t>m</a:t>
              </a:r>
              <a:r>
                <a:rPr lang="en-US" altLang="en-US" sz="1100" baseline="-25000">
                  <a:latin typeface="Times New Roman" pitchFamily="18" charset="0"/>
                </a:rPr>
                <a:t>1</a:t>
              </a:r>
              <a:r>
                <a:rPr lang="en-US" altLang="en-US" sz="1100">
                  <a:latin typeface="Times New Roman" pitchFamily="18" charset="0"/>
                </a:rPr>
                <a:t> = 100 kg</a:t>
              </a:r>
              <a:endParaRPr lang="en-US" altLang="en-US" sz="1800"/>
            </a:p>
          </p:txBody>
        </p:sp>
        <p:sp>
          <p:nvSpPr>
            <p:cNvPr id="113677" name="Text Box 14"/>
            <p:cNvSpPr txBox="1">
              <a:spLocks noChangeArrowheads="1"/>
            </p:cNvSpPr>
            <p:nvPr/>
          </p:nvSpPr>
          <p:spPr bwMode="auto">
            <a:xfrm>
              <a:off x="6103" y="4839"/>
              <a:ext cx="1337"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m</a:t>
              </a:r>
              <a:r>
                <a:rPr lang="en-US" altLang="en-US" sz="1200" baseline="-25000">
                  <a:latin typeface="Times New Roman" pitchFamily="18" charset="0"/>
                </a:rPr>
                <a:t>2</a:t>
              </a:r>
              <a:r>
                <a:rPr lang="en-US" altLang="en-US" sz="1200">
                  <a:latin typeface="Times New Roman" pitchFamily="18" charset="0"/>
                </a:rPr>
                <a:t> = 100 kg</a:t>
              </a:r>
              <a:endParaRPr lang="en-US" altLang="en-US" sz="1800"/>
            </a:p>
          </p:txBody>
        </p:sp>
      </p:grpSp>
      <p:sp>
        <p:nvSpPr>
          <p:cNvPr id="113667" name="TextBox 12"/>
          <p:cNvSpPr txBox="1">
            <a:spLocks noChangeArrowheads="1"/>
          </p:cNvSpPr>
          <p:nvPr/>
        </p:nvSpPr>
        <p:spPr bwMode="auto">
          <a:xfrm>
            <a:off x="304800" y="438150"/>
            <a:ext cx="8905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FBD-R</a:t>
            </a:r>
          </a:p>
        </p:txBody>
      </p:sp>
    </p:spTree>
    <p:extLst>
      <p:ext uri="{BB962C8B-B14F-4D97-AF65-F5344CB8AC3E}">
        <p14:creationId xmlns:p14="http://schemas.microsoft.com/office/powerpoint/2010/main" val="168645460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690" name="Group 4"/>
          <p:cNvGrpSpPr>
            <a:grpSpLocks noChangeAspect="1"/>
          </p:cNvGrpSpPr>
          <p:nvPr/>
        </p:nvGrpSpPr>
        <p:grpSpPr bwMode="auto">
          <a:xfrm>
            <a:off x="1133475" y="438150"/>
            <a:ext cx="4000500" cy="2057400"/>
            <a:chOff x="2527" y="3142"/>
            <a:chExt cx="5250" cy="2777"/>
          </a:xfrm>
        </p:grpSpPr>
        <p:sp>
          <p:nvSpPr>
            <p:cNvPr id="114731" name="AutoShape 5"/>
            <p:cNvSpPr>
              <a:spLocks noChangeAspect="1" noChangeArrowheads="1"/>
            </p:cNvSpPr>
            <p:nvPr/>
          </p:nvSpPr>
          <p:spPr bwMode="auto">
            <a:xfrm>
              <a:off x="2527" y="3142"/>
              <a:ext cx="525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4732" name="Rectangle 6"/>
            <p:cNvSpPr>
              <a:spLocks noChangeArrowheads="1"/>
            </p:cNvSpPr>
            <p:nvPr/>
          </p:nvSpPr>
          <p:spPr bwMode="auto">
            <a:xfrm>
              <a:off x="3840" y="3271"/>
              <a:ext cx="1389" cy="797"/>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4733" name="Line 7"/>
            <p:cNvSpPr>
              <a:spLocks noChangeShapeType="1"/>
            </p:cNvSpPr>
            <p:nvPr/>
          </p:nvSpPr>
          <p:spPr bwMode="auto">
            <a:xfrm>
              <a:off x="2977" y="4068"/>
              <a:ext cx="300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734" name="Line 8"/>
            <p:cNvSpPr>
              <a:spLocks noChangeShapeType="1"/>
            </p:cNvSpPr>
            <p:nvPr/>
          </p:nvSpPr>
          <p:spPr bwMode="auto">
            <a:xfrm>
              <a:off x="5977" y="4068"/>
              <a:ext cx="0" cy="1697"/>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735" name="Rectangle 9"/>
            <p:cNvSpPr>
              <a:spLocks noChangeArrowheads="1"/>
            </p:cNvSpPr>
            <p:nvPr/>
          </p:nvSpPr>
          <p:spPr bwMode="auto">
            <a:xfrm>
              <a:off x="6077" y="4633"/>
              <a:ext cx="1300" cy="758"/>
            </a:xfrm>
            <a:prstGeom prst="rect">
              <a:avLst/>
            </a:prstGeom>
            <a:solidFill>
              <a:srgbClr val="FFFFFF"/>
            </a:solidFill>
            <a:ln w="2857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4736" name="Oval 10"/>
            <p:cNvSpPr>
              <a:spLocks noChangeAspect="1" noChangeArrowheads="1"/>
            </p:cNvSpPr>
            <p:nvPr/>
          </p:nvSpPr>
          <p:spPr bwMode="auto">
            <a:xfrm>
              <a:off x="6127" y="3605"/>
              <a:ext cx="600" cy="617"/>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4737" name="Line 11"/>
            <p:cNvSpPr>
              <a:spLocks noChangeShapeType="1"/>
            </p:cNvSpPr>
            <p:nvPr/>
          </p:nvSpPr>
          <p:spPr bwMode="auto">
            <a:xfrm>
              <a:off x="5227" y="3605"/>
              <a:ext cx="12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738" name="Line 12"/>
            <p:cNvSpPr>
              <a:spLocks noChangeShapeType="1"/>
            </p:cNvSpPr>
            <p:nvPr/>
          </p:nvSpPr>
          <p:spPr bwMode="auto">
            <a:xfrm>
              <a:off x="6727" y="3913"/>
              <a:ext cx="1" cy="77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4739" name="Text Box 13"/>
            <p:cNvSpPr txBox="1">
              <a:spLocks noChangeArrowheads="1"/>
            </p:cNvSpPr>
            <p:nvPr/>
          </p:nvSpPr>
          <p:spPr bwMode="auto">
            <a:xfrm>
              <a:off x="4335" y="3476"/>
              <a:ext cx="505"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100">
                  <a:latin typeface="Times New Roman" pitchFamily="18" charset="0"/>
                </a:rPr>
                <a:t>m</a:t>
              </a:r>
              <a:endParaRPr lang="en-US" altLang="en-US" sz="1800"/>
            </a:p>
          </p:txBody>
        </p:sp>
        <p:sp>
          <p:nvSpPr>
            <p:cNvPr id="114740" name="Text Box 14"/>
            <p:cNvSpPr txBox="1">
              <a:spLocks noChangeArrowheads="1"/>
            </p:cNvSpPr>
            <p:nvPr/>
          </p:nvSpPr>
          <p:spPr bwMode="auto">
            <a:xfrm>
              <a:off x="6416" y="4839"/>
              <a:ext cx="624" cy="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latin typeface="Times New Roman" pitchFamily="18" charset="0"/>
                </a:rPr>
                <a:t>3m</a:t>
              </a:r>
              <a:endParaRPr lang="en-US" altLang="en-US" sz="1800"/>
            </a:p>
          </p:txBody>
        </p:sp>
      </p:grpSp>
      <p:sp>
        <p:nvSpPr>
          <p:cNvPr id="114691" name="TextBox 12"/>
          <p:cNvSpPr txBox="1">
            <a:spLocks noChangeArrowheads="1"/>
          </p:cNvSpPr>
          <p:nvPr/>
        </p:nvSpPr>
        <p:spPr bwMode="auto">
          <a:xfrm>
            <a:off x="304800" y="438150"/>
            <a:ext cx="10175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FBD-R1</a:t>
            </a:r>
          </a:p>
        </p:txBody>
      </p:sp>
      <p:sp>
        <p:nvSpPr>
          <p:cNvPr id="114692" name="TextBox 13"/>
          <p:cNvSpPr txBox="1">
            <a:spLocks noChangeArrowheads="1"/>
          </p:cNvSpPr>
          <p:nvPr/>
        </p:nvSpPr>
        <p:spPr bwMode="auto">
          <a:xfrm>
            <a:off x="5029200" y="446088"/>
            <a:ext cx="3454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800"/>
              <a:t>Solve for “a” and “F</a:t>
            </a:r>
            <a:r>
              <a:rPr lang="en-US" altLang="en-US" sz="1800" baseline="-25000"/>
              <a:t>T</a:t>
            </a:r>
            <a:r>
              <a:rPr lang="en-US" altLang="en-US" sz="1800"/>
              <a:t>” using the </a:t>
            </a:r>
          </a:p>
          <a:p>
            <a:pPr algn="ctr" eaLnBrk="1" hangingPunct="1">
              <a:spcBef>
                <a:spcPct val="0"/>
              </a:spcBef>
              <a:buFontTx/>
              <a:buNone/>
            </a:pPr>
            <a:r>
              <a:rPr lang="en-US" altLang="en-US" sz="1800"/>
              <a:t>variables “m” and “3m”</a:t>
            </a:r>
          </a:p>
        </p:txBody>
      </p:sp>
      <p:sp>
        <p:nvSpPr>
          <p:cNvPr id="15" name="Line 46"/>
          <p:cNvSpPr>
            <a:spLocks noChangeShapeType="1"/>
          </p:cNvSpPr>
          <p:nvPr/>
        </p:nvSpPr>
        <p:spPr bwMode="auto">
          <a:xfrm>
            <a:off x="685800" y="2133600"/>
            <a:ext cx="0"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47"/>
          <p:cNvSpPr>
            <a:spLocks noChangeShapeType="1"/>
          </p:cNvSpPr>
          <p:nvPr/>
        </p:nvSpPr>
        <p:spPr bwMode="auto">
          <a:xfrm rot="-10786978">
            <a:off x="685800" y="1295400"/>
            <a:ext cx="1588" cy="838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48"/>
          <p:cNvSpPr>
            <a:spLocks noChangeShapeType="1"/>
          </p:cNvSpPr>
          <p:nvPr/>
        </p:nvSpPr>
        <p:spPr bwMode="auto">
          <a:xfrm>
            <a:off x="685800" y="2133600"/>
            <a:ext cx="609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Line 49"/>
          <p:cNvSpPr>
            <a:spLocks noChangeShapeType="1"/>
          </p:cNvSpPr>
          <p:nvPr/>
        </p:nvSpPr>
        <p:spPr bwMode="auto">
          <a:xfrm>
            <a:off x="2286000" y="1981200"/>
            <a:ext cx="0" cy="762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Line 50"/>
          <p:cNvSpPr>
            <a:spLocks noChangeShapeType="1"/>
          </p:cNvSpPr>
          <p:nvPr/>
        </p:nvSpPr>
        <p:spPr bwMode="auto">
          <a:xfrm rot="10800000">
            <a:off x="2286000" y="1524000"/>
            <a:ext cx="1588" cy="4572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Text Box 51"/>
          <p:cNvSpPr txBox="1">
            <a:spLocks noChangeArrowheads="1"/>
          </p:cNvSpPr>
          <p:nvPr/>
        </p:nvSpPr>
        <p:spPr bwMode="auto">
          <a:xfrm>
            <a:off x="685800" y="1143000"/>
            <a:ext cx="4587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N</a:t>
            </a:r>
          </a:p>
        </p:txBody>
      </p:sp>
      <p:sp>
        <p:nvSpPr>
          <p:cNvPr id="21" name="Text Box 52"/>
          <p:cNvSpPr txBox="1">
            <a:spLocks noChangeArrowheads="1"/>
          </p:cNvSpPr>
          <p:nvPr/>
        </p:nvSpPr>
        <p:spPr bwMode="auto">
          <a:xfrm>
            <a:off x="685800" y="2724150"/>
            <a:ext cx="5397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mg</a:t>
            </a:r>
            <a:endParaRPr lang="en-US" altLang="en-US" sz="2000" baseline="-25000">
              <a:solidFill>
                <a:srgbClr val="FF0000"/>
              </a:solidFill>
            </a:endParaRPr>
          </a:p>
        </p:txBody>
      </p:sp>
      <p:sp>
        <p:nvSpPr>
          <p:cNvPr id="22" name="Text Box 53"/>
          <p:cNvSpPr txBox="1">
            <a:spLocks noChangeArrowheads="1"/>
          </p:cNvSpPr>
          <p:nvPr/>
        </p:nvSpPr>
        <p:spPr bwMode="auto">
          <a:xfrm>
            <a:off x="1295400" y="18288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23" name="Text Box 54"/>
          <p:cNvSpPr txBox="1">
            <a:spLocks noChangeArrowheads="1"/>
          </p:cNvSpPr>
          <p:nvPr/>
        </p:nvSpPr>
        <p:spPr bwMode="auto">
          <a:xfrm>
            <a:off x="2362200" y="1371600"/>
            <a:ext cx="4413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F</a:t>
            </a:r>
            <a:r>
              <a:rPr lang="en-US" altLang="en-US" sz="2000" baseline="-25000">
                <a:solidFill>
                  <a:srgbClr val="FF0000"/>
                </a:solidFill>
              </a:rPr>
              <a:t>T</a:t>
            </a:r>
          </a:p>
        </p:txBody>
      </p:sp>
      <p:sp>
        <p:nvSpPr>
          <p:cNvPr id="24" name="Text Box 55"/>
          <p:cNvSpPr txBox="1">
            <a:spLocks noChangeArrowheads="1"/>
          </p:cNvSpPr>
          <p:nvPr/>
        </p:nvSpPr>
        <p:spPr bwMode="auto">
          <a:xfrm>
            <a:off x="2362200" y="2571750"/>
            <a:ext cx="68262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solidFill>
                  <a:srgbClr val="FF0000"/>
                </a:solidFill>
              </a:rPr>
              <a:t>3mg</a:t>
            </a:r>
            <a:endParaRPr lang="en-US" altLang="en-US" sz="2000" baseline="-25000">
              <a:solidFill>
                <a:srgbClr val="FF0000"/>
              </a:solidFill>
            </a:endParaRPr>
          </a:p>
        </p:txBody>
      </p:sp>
      <p:sp>
        <p:nvSpPr>
          <p:cNvPr id="33" name="Text Box 32"/>
          <p:cNvSpPr txBox="1">
            <a:spLocks noChangeArrowheads="1"/>
          </p:cNvSpPr>
          <p:nvPr/>
        </p:nvSpPr>
        <p:spPr bwMode="auto">
          <a:xfrm>
            <a:off x="304800" y="3505200"/>
            <a:ext cx="11922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m</a:t>
            </a:r>
            <a:r>
              <a:rPr lang="en-US" altLang="en-US" sz="2000" baseline="-25000">
                <a:cs typeface="Arial" charset="0"/>
              </a:rPr>
              <a:t>x</a:t>
            </a:r>
            <a:r>
              <a:rPr lang="en-US" altLang="en-US" sz="2000">
                <a:cs typeface="Arial" charset="0"/>
              </a:rPr>
              <a:t> = ?</a:t>
            </a:r>
          </a:p>
        </p:txBody>
      </p:sp>
      <p:sp>
        <p:nvSpPr>
          <p:cNvPr id="34" name="Text Box 33"/>
          <p:cNvSpPr txBox="1">
            <a:spLocks noChangeArrowheads="1"/>
          </p:cNvSpPr>
          <p:nvPr/>
        </p:nvSpPr>
        <p:spPr bwMode="auto">
          <a:xfrm>
            <a:off x="304800" y="4292600"/>
            <a:ext cx="12842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m</a:t>
            </a:r>
            <a:r>
              <a:rPr lang="en-US" altLang="en-US" sz="2000" baseline="-25000">
                <a:cs typeface="Arial" charset="0"/>
              </a:rPr>
              <a:t>x </a:t>
            </a:r>
            <a:r>
              <a:rPr lang="en-US" altLang="en-US" sz="2000">
                <a:cs typeface="Arial" charset="0"/>
              </a:rPr>
              <a:t>= F</a:t>
            </a:r>
            <a:r>
              <a:rPr lang="en-US" altLang="en-US" sz="2000" baseline="-25000">
                <a:cs typeface="Arial" charset="0"/>
              </a:rPr>
              <a:t>T</a:t>
            </a:r>
          </a:p>
        </p:txBody>
      </p:sp>
      <p:sp>
        <p:nvSpPr>
          <p:cNvPr id="35" name="Text Box 34"/>
          <p:cNvSpPr txBox="1">
            <a:spLocks noChangeArrowheads="1"/>
          </p:cNvSpPr>
          <p:nvPr/>
        </p:nvSpPr>
        <p:spPr bwMode="auto">
          <a:xfrm>
            <a:off x="304800" y="3911600"/>
            <a:ext cx="13747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m</a:t>
            </a:r>
            <a:r>
              <a:rPr lang="en-US" altLang="en-US" sz="2000" baseline="-25000">
                <a:cs typeface="Arial" charset="0"/>
              </a:rPr>
              <a:t>x</a:t>
            </a:r>
            <a:r>
              <a:rPr lang="en-US" altLang="en-US" sz="2000">
                <a:cs typeface="Arial" charset="0"/>
              </a:rPr>
              <a:t> = ma</a:t>
            </a:r>
            <a:endParaRPr lang="en-US" altLang="en-US" sz="2000" baseline="-25000">
              <a:cs typeface="Arial" charset="0"/>
            </a:endParaRPr>
          </a:p>
        </p:txBody>
      </p:sp>
      <p:sp>
        <p:nvSpPr>
          <p:cNvPr id="36" name="Text Box 35"/>
          <p:cNvSpPr txBox="1">
            <a:spLocks noChangeArrowheads="1"/>
          </p:cNvSpPr>
          <p:nvPr/>
        </p:nvSpPr>
        <p:spPr bwMode="auto">
          <a:xfrm>
            <a:off x="304800" y="4724400"/>
            <a:ext cx="10922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ma = F</a:t>
            </a:r>
            <a:r>
              <a:rPr lang="en-US" altLang="en-US" sz="2000" baseline="-25000">
                <a:cs typeface="Arial" charset="0"/>
              </a:rPr>
              <a:t>T</a:t>
            </a:r>
            <a:endParaRPr lang="en-US" altLang="en-US" sz="2000">
              <a:cs typeface="Arial" charset="0"/>
            </a:endParaRPr>
          </a:p>
        </p:txBody>
      </p:sp>
      <p:sp>
        <p:nvSpPr>
          <p:cNvPr id="39" name="Text Box 24"/>
          <p:cNvSpPr txBox="1">
            <a:spLocks noChangeArrowheads="1"/>
          </p:cNvSpPr>
          <p:nvPr/>
        </p:nvSpPr>
        <p:spPr bwMode="auto">
          <a:xfrm>
            <a:off x="2514600" y="3505200"/>
            <a:ext cx="116998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3m</a:t>
            </a:r>
            <a:r>
              <a:rPr lang="en-US" altLang="en-US" sz="2000">
                <a:cs typeface="Arial" charset="0"/>
              </a:rPr>
              <a:t> = ?</a:t>
            </a:r>
          </a:p>
        </p:txBody>
      </p:sp>
      <p:sp>
        <p:nvSpPr>
          <p:cNvPr id="40" name="Text Box 25"/>
          <p:cNvSpPr txBox="1">
            <a:spLocks noChangeArrowheads="1"/>
          </p:cNvSpPr>
          <p:nvPr/>
        </p:nvSpPr>
        <p:spPr bwMode="auto">
          <a:xfrm>
            <a:off x="2514600" y="4292600"/>
            <a:ext cx="202406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3m</a:t>
            </a:r>
            <a:r>
              <a:rPr lang="en-US" altLang="en-US" sz="2000" baseline="-25000">
                <a:cs typeface="Arial" charset="0"/>
              </a:rPr>
              <a:t> </a:t>
            </a:r>
            <a:r>
              <a:rPr lang="en-US" altLang="en-US" sz="2000">
                <a:cs typeface="Arial" charset="0"/>
              </a:rPr>
              <a:t>= F</a:t>
            </a:r>
            <a:r>
              <a:rPr lang="en-US" altLang="en-US" sz="2000" baseline="-25000">
                <a:cs typeface="Arial" charset="0"/>
              </a:rPr>
              <a:t>T </a:t>
            </a:r>
            <a:r>
              <a:rPr lang="en-US" altLang="en-US" sz="2000">
                <a:cs typeface="Arial" charset="0"/>
              </a:rPr>
              <a:t>– 3mg</a:t>
            </a:r>
            <a:endParaRPr lang="en-US" altLang="en-US" sz="2000" baseline="-25000">
              <a:cs typeface="Arial" charset="0"/>
            </a:endParaRPr>
          </a:p>
        </p:txBody>
      </p:sp>
      <p:sp>
        <p:nvSpPr>
          <p:cNvPr id="41" name="Text Box 26"/>
          <p:cNvSpPr txBox="1">
            <a:spLocks noChangeArrowheads="1"/>
          </p:cNvSpPr>
          <p:nvPr/>
        </p:nvSpPr>
        <p:spPr bwMode="auto">
          <a:xfrm>
            <a:off x="2514600" y="3911600"/>
            <a:ext cx="161131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ΣF</a:t>
            </a:r>
            <a:r>
              <a:rPr lang="en-US" altLang="en-US" sz="2000" baseline="-12000">
                <a:cs typeface="Arial" charset="0"/>
              </a:rPr>
              <a:t>3m</a:t>
            </a:r>
            <a:r>
              <a:rPr lang="en-US" altLang="en-US" sz="2000">
                <a:cs typeface="Arial" charset="0"/>
              </a:rPr>
              <a:t> = -3ma</a:t>
            </a:r>
            <a:endParaRPr lang="en-US" altLang="en-US" sz="2000" baseline="-25000">
              <a:cs typeface="Arial" charset="0"/>
            </a:endParaRPr>
          </a:p>
        </p:txBody>
      </p:sp>
      <p:sp>
        <p:nvSpPr>
          <p:cNvPr id="42" name="Text Box 27"/>
          <p:cNvSpPr txBox="1">
            <a:spLocks noChangeArrowheads="1"/>
          </p:cNvSpPr>
          <p:nvPr/>
        </p:nvSpPr>
        <p:spPr bwMode="auto">
          <a:xfrm>
            <a:off x="2514600" y="4724400"/>
            <a:ext cx="207645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-3ma = F</a:t>
            </a:r>
            <a:r>
              <a:rPr lang="en-US" altLang="en-US" sz="2000" baseline="-25000">
                <a:cs typeface="Arial" charset="0"/>
              </a:rPr>
              <a:t>T </a:t>
            </a:r>
            <a:r>
              <a:rPr lang="en-US" altLang="en-US" sz="2000">
                <a:cs typeface="Arial" charset="0"/>
              </a:rPr>
              <a:t>– 3mg</a:t>
            </a:r>
          </a:p>
        </p:txBody>
      </p:sp>
      <p:sp>
        <p:nvSpPr>
          <p:cNvPr id="45" name="Freeform 44"/>
          <p:cNvSpPr/>
          <p:nvPr/>
        </p:nvSpPr>
        <p:spPr>
          <a:xfrm>
            <a:off x="838200" y="5086350"/>
            <a:ext cx="2676525" cy="504825"/>
          </a:xfrm>
          <a:custGeom>
            <a:avLst/>
            <a:gdLst>
              <a:gd name="connsiteX0" fmla="*/ 0 w 2676602"/>
              <a:gd name="connsiteY0" fmla="*/ 0 h 504825"/>
              <a:gd name="connsiteX1" fmla="*/ 66675 w 2676602"/>
              <a:gd name="connsiteY1" fmla="*/ 180975 h 504825"/>
              <a:gd name="connsiteX2" fmla="*/ 161925 w 2676602"/>
              <a:gd name="connsiteY2" fmla="*/ 295275 h 504825"/>
              <a:gd name="connsiteX3" fmla="*/ 190500 w 2676602"/>
              <a:gd name="connsiteY3" fmla="*/ 304800 h 504825"/>
              <a:gd name="connsiteX4" fmla="*/ 333375 w 2676602"/>
              <a:gd name="connsiteY4" fmla="*/ 381000 h 504825"/>
              <a:gd name="connsiteX5" fmla="*/ 390525 w 2676602"/>
              <a:gd name="connsiteY5" fmla="*/ 400050 h 504825"/>
              <a:gd name="connsiteX6" fmla="*/ 428625 w 2676602"/>
              <a:gd name="connsiteY6" fmla="*/ 419100 h 504825"/>
              <a:gd name="connsiteX7" fmla="*/ 476250 w 2676602"/>
              <a:gd name="connsiteY7" fmla="*/ 428625 h 504825"/>
              <a:gd name="connsiteX8" fmla="*/ 600075 w 2676602"/>
              <a:gd name="connsiteY8" fmla="*/ 457200 h 504825"/>
              <a:gd name="connsiteX9" fmla="*/ 685800 w 2676602"/>
              <a:gd name="connsiteY9" fmla="*/ 485775 h 504825"/>
              <a:gd name="connsiteX10" fmla="*/ 809625 w 2676602"/>
              <a:gd name="connsiteY10" fmla="*/ 495300 h 504825"/>
              <a:gd name="connsiteX11" fmla="*/ 876300 w 2676602"/>
              <a:gd name="connsiteY11" fmla="*/ 504825 h 504825"/>
              <a:gd name="connsiteX12" fmla="*/ 1333500 w 2676602"/>
              <a:gd name="connsiteY12" fmla="*/ 485775 h 504825"/>
              <a:gd name="connsiteX13" fmla="*/ 1476375 w 2676602"/>
              <a:gd name="connsiteY13" fmla="*/ 447675 h 504825"/>
              <a:gd name="connsiteX14" fmla="*/ 1590675 w 2676602"/>
              <a:gd name="connsiteY14" fmla="*/ 428625 h 504825"/>
              <a:gd name="connsiteX15" fmla="*/ 1647825 w 2676602"/>
              <a:gd name="connsiteY15" fmla="*/ 409575 h 504825"/>
              <a:gd name="connsiteX16" fmla="*/ 1695450 w 2676602"/>
              <a:gd name="connsiteY16" fmla="*/ 400050 h 504825"/>
              <a:gd name="connsiteX17" fmla="*/ 1733550 w 2676602"/>
              <a:gd name="connsiteY17" fmla="*/ 390525 h 504825"/>
              <a:gd name="connsiteX18" fmla="*/ 1781175 w 2676602"/>
              <a:gd name="connsiteY18" fmla="*/ 381000 h 504825"/>
              <a:gd name="connsiteX19" fmla="*/ 1838325 w 2676602"/>
              <a:gd name="connsiteY19" fmla="*/ 361950 h 504825"/>
              <a:gd name="connsiteX20" fmla="*/ 1895475 w 2676602"/>
              <a:gd name="connsiteY20" fmla="*/ 342900 h 504825"/>
              <a:gd name="connsiteX21" fmla="*/ 1981200 w 2676602"/>
              <a:gd name="connsiteY21" fmla="*/ 323850 h 504825"/>
              <a:gd name="connsiteX22" fmla="*/ 2076450 w 2676602"/>
              <a:gd name="connsiteY22" fmla="*/ 295275 h 504825"/>
              <a:gd name="connsiteX23" fmla="*/ 2133600 w 2676602"/>
              <a:gd name="connsiteY23" fmla="*/ 266700 h 504825"/>
              <a:gd name="connsiteX24" fmla="*/ 2181225 w 2676602"/>
              <a:gd name="connsiteY24" fmla="*/ 257175 h 504825"/>
              <a:gd name="connsiteX25" fmla="*/ 2209800 w 2676602"/>
              <a:gd name="connsiteY25" fmla="*/ 247650 h 504825"/>
              <a:gd name="connsiteX26" fmla="*/ 2247900 w 2676602"/>
              <a:gd name="connsiteY26" fmla="*/ 238125 h 504825"/>
              <a:gd name="connsiteX27" fmla="*/ 2276475 w 2676602"/>
              <a:gd name="connsiteY27" fmla="*/ 228600 h 504825"/>
              <a:gd name="connsiteX28" fmla="*/ 2305050 w 2676602"/>
              <a:gd name="connsiteY28" fmla="*/ 209550 h 504825"/>
              <a:gd name="connsiteX29" fmla="*/ 2381250 w 2676602"/>
              <a:gd name="connsiteY29" fmla="*/ 190500 h 504825"/>
              <a:gd name="connsiteX30" fmla="*/ 2409825 w 2676602"/>
              <a:gd name="connsiteY30" fmla="*/ 171450 h 504825"/>
              <a:gd name="connsiteX31" fmla="*/ 2466975 w 2676602"/>
              <a:gd name="connsiteY31" fmla="*/ 152400 h 504825"/>
              <a:gd name="connsiteX32" fmla="*/ 2524125 w 2676602"/>
              <a:gd name="connsiteY32" fmla="*/ 123825 h 504825"/>
              <a:gd name="connsiteX33" fmla="*/ 2552700 w 2676602"/>
              <a:gd name="connsiteY33" fmla="*/ 85725 h 504825"/>
              <a:gd name="connsiteX34" fmla="*/ 2581275 w 2676602"/>
              <a:gd name="connsiteY34" fmla="*/ 76200 h 504825"/>
              <a:gd name="connsiteX35" fmla="*/ 2619375 w 2676602"/>
              <a:gd name="connsiteY35" fmla="*/ 57150 h 504825"/>
              <a:gd name="connsiteX36" fmla="*/ 2647950 w 2676602"/>
              <a:gd name="connsiteY36" fmla="*/ 28575 h 504825"/>
              <a:gd name="connsiteX37" fmla="*/ 2676525 w 2676602"/>
              <a:gd name="connsiteY37" fmla="*/ 9525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676602" h="504825">
                <a:moveTo>
                  <a:pt x="0" y="0"/>
                </a:moveTo>
                <a:cubicBezTo>
                  <a:pt x="22225" y="60325"/>
                  <a:pt x="38785" y="123051"/>
                  <a:pt x="66675" y="180975"/>
                </a:cubicBezTo>
                <a:cubicBezTo>
                  <a:pt x="75090" y="198453"/>
                  <a:pt x="135039" y="276071"/>
                  <a:pt x="161925" y="295275"/>
                </a:cubicBezTo>
                <a:cubicBezTo>
                  <a:pt x="170095" y="301111"/>
                  <a:pt x="181520" y="300310"/>
                  <a:pt x="190500" y="304800"/>
                </a:cubicBezTo>
                <a:cubicBezTo>
                  <a:pt x="285067" y="352083"/>
                  <a:pt x="95162" y="301596"/>
                  <a:pt x="333375" y="381000"/>
                </a:cubicBezTo>
                <a:cubicBezTo>
                  <a:pt x="352425" y="387350"/>
                  <a:pt x="372564" y="391070"/>
                  <a:pt x="390525" y="400050"/>
                </a:cubicBezTo>
                <a:cubicBezTo>
                  <a:pt x="403225" y="406400"/>
                  <a:pt x="415155" y="414610"/>
                  <a:pt x="428625" y="419100"/>
                </a:cubicBezTo>
                <a:cubicBezTo>
                  <a:pt x="443984" y="424220"/>
                  <a:pt x="460544" y="424698"/>
                  <a:pt x="476250" y="428625"/>
                </a:cubicBezTo>
                <a:cubicBezTo>
                  <a:pt x="598028" y="459070"/>
                  <a:pt x="489600" y="438788"/>
                  <a:pt x="600075" y="457200"/>
                </a:cubicBezTo>
                <a:cubicBezTo>
                  <a:pt x="626373" y="467719"/>
                  <a:pt x="656747" y="482357"/>
                  <a:pt x="685800" y="485775"/>
                </a:cubicBezTo>
                <a:cubicBezTo>
                  <a:pt x="726913" y="490612"/>
                  <a:pt x="768434" y="491181"/>
                  <a:pt x="809625" y="495300"/>
                </a:cubicBezTo>
                <a:cubicBezTo>
                  <a:pt x="831964" y="497534"/>
                  <a:pt x="854075" y="501650"/>
                  <a:pt x="876300" y="504825"/>
                </a:cubicBezTo>
                <a:cubicBezTo>
                  <a:pt x="1028700" y="498475"/>
                  <a:pt x="1181329" y="496270"/>
                  <a:pt x="1333500" y="485775"/>
                </a:cubicBezTo>
                <a:cubicBezTo>
                  <a:pt x="1445663" y="478040"/>
                  <a:pt x="1398609" y="471005"/>
                  <a:pt x="1476375" y="447675"/>
                </a:cubicBezTo>
                <a:cubicBezTo>
                  <a:pt x="1501699" y="440078"/>
                  <a:pt x="1569429" y="431660"/>
                  <a:pt x="1590675" y="428625"/>
                </a:cubicBezTo>
                <a:cubicBezTo>
                  <a:pt x="1609725" y="422275"/>
                  <a:pt x="1628452" y="414859"/>
                  <a:pt x="1647825" y="409575"/>
                </a:cubicBezTo>
                <a:cubicBezTo>
                  <a:pt x="1663444" y="405315"/>
                  <a:pt x="1679646" y="403562"/>
                  <a:pt x="1695450" y="400050"/>
                </a:cubicBezTo>
                <a:cubicBezTo>
                  <a:pt x="1708229" y="397210"/>
                  <a:pt x="1720771" y="393365"/>
                  <a:pt x="1733550" y="390525"/>
                </a:cubicBezTo>
                <a:cubicBezTo>
                  <a:pt x="1749354" y="387013"/>
                  <a:pt x="1765556" y="385260"/>
                  <a:pt x="1781175" y="381000"/>
                </a:cubicBezTo>
                <a:cubicBezTo>
                  <a:pt x="1800548" y="375716"/>
                  <a:pt x="1819275" y="368300"/>
                  <a:pt x="1838325" y="361950"/>
                </a:cubicBezTo>
                <a:cubicBezTo>
                  <a:pt x="1857375" y="355600"/>
                  <a:pt x="1875994" y="347770"/>
                  <a:pt x="1895475" y="342900"/>
                </a:cubicBezTo>
                <a:cubicBezTo>
                  <a:pt x="1949281" y="329448"/>
                  <a:pt x="1920738" y="335942"/>
                  <a:pt x="1981200" y="323850"/>
                </a:cubicBezTo>
                <a:cubicBezTo>
                  <a:pt x="2033326" y="289100"/>
                  <a:pt x="1988890" y="312787"/>
                  <a:pt x="2076450" y="295275"/>
                </a:cubicBezTo>
                <a:cubicBezTo>
                  <a:pt x="2139821" y="282601"/>
                  <a:pt x="2069380" y="290782"/>
                  <a:pt x="2133600" y="266700"/>
                </a:cubicBezTo>
                <a:cubicBezTo>
                  <a:pt x="2148759" y="261016"/>
                  <a:pt x="2165519" y="261102"/>
                  <a:pt x="2181225" y="257175"/>
                </a:cubicBezTo>
                <a:cubicBezTo>
                  <a:pt x="2190965" y="254740"/>
                  <a:pt x="2200146" y="250408"/>
                  <a:pt x="2209800" y="247650"/>
                </a:cubicBezTo>
                <a:cubicBezTo>
                  <a:pt x="2222387" y="244054"/>
                  <a:pt x="2235313" y="241721"/>
                  <a:pt x="2247900" y="238125"/>
                </a:cubicBezTo>
                <a:cubicBezTo>
                  <a:pt x="2257554" y="235367"/>
                  <a:pt x="2267495" y="233090"/>
                  <a:pt x="2276475" y="228600"/>
                </a:cubicBezTo>
                <a:cubicBezTo>
                  <a:pt x="2286714" y="223480"/>
                  <a:pt x="2294292" y="213462"/>
                  <a:pt x="2305050" y="209550"/>
                </a:cubicBezTo>
                <a:cubicBezTo>
                  <a:pt x="2329655" y="200603"/>
                  <a:pt x="2381250" y="190500"/>
                  <a:pt x="2381250" y="190500"/>
                </a:cubicBezTo>
                <a:cubicBezTo>
                  <a:pt x="2390775" y="184150"/>
                  <a:pt x="2399364" y="176099"/>
                  <a:pt x="2409825" y="171450"/>
                </a:cubicBezTo>
                <a:cubicBezTo>
                  <a:pt x="2428175" y="163295"/>
                  <a:pt x="2450267" y="163539"/>
                  <a:pt x="2466975" y="152400"/>
                </a:cubicBezTo>
                <a:cubicBezTo>
                  <a:pt x="2503904" y="127781"/>
                  <a:pt x="2484690" y="136970"/>
                  <a:pt x="2524125" y="123825"/>
                </a:cubicBezTo>
                <a:cubicBezTo>
                  <a:pt x="2533650" y="111125"/>
                  <a:pt x="2540504" y="95888"/>
                  <a:pt x="2552700" y="85725"/>
                </a:cubicBezTo>
                <a:cubicBezTo>
                  <a:pt x="2560413" y="79297"/>
                  <a:pt x="2572047" y="80155"/>
                  <a:pt x="2581275" y="76200"/>
                </a:cubicBezTo>
                <a:cubicBezTo>
                  <a:pt x="2594326" y="70607"/>
                  <a:pt x="2607821" y="65403"/>
                  <a:pt x="2619375" y="57150"/>
                </a:cubicBezTo>
                <a:cubicBezTo>
                  <a:pt x="2630336" y="49320"/>
                  <a:pt x="2636742" y="36047"/>
                  <a:pt x="2647950" y="28575"/>
                </a:cubicBezTo>
                <a:cubicBezTo>
                  <a:pt x="2679537" y="7517"/>
                  <a:pt x="2676525" y="32420"/>
                  <a:pt x="2676525" y="9525"/>
                </a:cubicBezTo>
              </a:path>
            </a:pathLst>
          </a:custGeom>
          <a:noFill/>
          <a:ln>
            <a:solidFill>
              <a:srgbClr val="00B050"/>
            </a:solidFill>
            <a:tailEnd type="arrow"/>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Text Box 27"/>
          <p:cNvSpPr txBox="1">
            <a:spLocks noChangeArrowheads="1"/>
          </p:cNvSpPr>
          <p:nvPr/>
        </p:nvSpPr>
        <p:spPr bwMode="auto">
          <a:xfrm>
            <a:off x="5718175" y="1371600"/>
            <a:ext cx="21748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-3ma = ma</a:t>
            </a:r>
            <a:r>
              <a:rPr lang="en-US" altLang="en-US" sz="2000" baseline="-25000">
                <a:cs typeface="Arial" charset="0"/>
              </a:rPr>
              <a:t> </a:t>
            </a:r>
            <a:r>
              <a:rPr lang="en-US" altLang="en-US" sz="2000">
                <a:cs typeface="Arial" charset="0"/>
              </a:rPr>
              <a:t>– 3mg</a:t>
            </a:r>
          </a:p>
        </p:txBody>
      </p:sp>
      <p:sp>
        <p:nvSpPr>
          <p:cNvPr id="47" name="TextBox 46"/>
          <p:cNvSpPr txBox="1">
            <a:spLocks noChangeArrowheads="1"/>
          </p:cNvSpPr>
          <p:nvPr/>
        </p:nvSpPr>
        <p:spPr bwMode="auto">
          <a:xfrm>
            <a:off x="6553200" y="1714500"/>
            <a:ext cx="5826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-ma</a:t>
            </a:r>
          </a:p>
        </p:txBody>
      </p:sp>
      <p:sp>
        <p:nvSpPr>
          <p:cNvPr id="48" name="TextBox 47"/>
          <p:cNvSpPr txBox="1">
            <a:spLocks noChangeArrowheads="1"/>
          </p:cNvSpPr>
          <p:nvPr/>
        </p:nvSpPr>
        <p:spPr bwMode="auto">
          <a:xfrm>
            <a:off x="5867400" y="1714500"/>
            <a:ext cx="5826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-ma</a:t>
            </a:r>
          </a:p>
        </p:txBody>
      </p:sp>
      <p:cxnSp>
        <p:nvCxnSpPr>
          <p:cNvPr id="50" name="Straight Connector 49"/>
          <p:cNvCxnSpPr/>
          <p:nvPr/>
        </p:nvCxnSpPr>
        <p:spPr>
          <a:xfrm>
            <a:off x="5718175" y="2084388"/>
            <a:ext cx="1749425" cy="0"/>
          </a:xfrm>
          <a:prstGeom prst="line">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5" name="Text Box 14"/>
          <p:cNvSpPr txBox="1">
            <a:spLocks noChangeArrowheads="1"/>
          </p:cNvSpPr>
          <p:nvPr/>
        </p:nvSpPr>
        <p:spPr bwMode="auto">
          <a:xfrm>
            <a:off x="5410200" y="2152650"/>
            <a:ext cx="23653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-3ma - ma = - 3mg </a:t>
            </a:r>
          </a:p>
        </p:txBody>
      </p:sp>
      <p:sp>
        <p:nvSpPr>
          <p:cNvPr id="56" name="Text Box 15"/>
          <p:cNvSpPr txBox="1">
            <a:spLocks noChangeArrowheads="1"/>
          </p:cNvSpPr>
          <p:nvPr/>
        </p:nvSpPr>
        <p:spPr bwMode="auto">
          <a:xfrm>
            <a:off x="5394325" y="2906713"/>
            <a:ext cx="207803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(3</a:t>
            </a:r>
            <a:r>
              <a:rPr lang="en-US" altLang="en-US" sz="2000">
                <a:cs typeface="Arial" charset="0"/>
              </a:rPr>
              <a:t>m</a:t>
            </a:r>
            <a:r>
              <a:rPr lang="en-US" altLang="en-US" sz="2000" baseline="-25000">
                <a:cs typeface="Arial" charset="0"/>
              </a:rPr>
              <a:t> + </a:t>
            </a:r>
            <a:r>
              <a:rPr lang="en-US" altLang="en-US" sz="2000">
                <a:cs typeface="Arial" charset="0"/>
              </a:rPr>
              <a:t>m) = 3mg</a:t>
            </a:r>
          </a:p>
        </p:txBody>
      </p:sp>
      <p:sp>
        <p:nvSpPr>
          <p:cNvPr id="114718" name="Line 16"/>
          <p:cNvSpPr>
            <a:spLocks noChangeShapeType="1"/>
          </p:cNvSpPr>
          <p:nvPr/>
        </p:nvSpPr>
        <p:spPr bwMode="auto">
          <a:xfrm>
            <a:off x="5486400" y="3276600"/>
            <a:ext cx="1371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8" name="Text Box 17"/>
          <p:cNvSpPr txBox="1">
            <a:spLocks noChangeArrowheads="1"/>
          </p:cNvSpPr>
          <p:nvPr/>
        </p:nvSpPr>
        <p:spPr bwMode="auto">
          <a:xfrm>
            <a:off x="5562600" y="3276600"/>
            <a:ext cx="109696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(3</a:t>
            </a:r>
            <a:r>
              <a:rPr lang="en-US" altLang="en-US" sz="2000">
                <a:cs typeface="Arial" charset="0"/>
              </a:rPr>
              <a:t>m</a:t>
            </a:r>
            <a:r>
              <a:rPr lang="en-US" altLang="en-US" sz="2000" baseline="-25000">
                <a:cs typeface="Arial" charset="0"/>
              </a:rPr>
              <a:t> + </a:t>
            </a:r>
            <a:r>
              <a:rPr lang="en-US" altLang="en-US" sz="2000">
                <a:cs typeface="Arial" charset="0"/>
              </a:rPr>
              <a:t>m)</a:t>
            </a:r>
          </a:p>
        </p:txBody>
      </p:sp>
      <p:sp>
        <p:nvSpPr>
          <p:cNvPr id="114720" name="Line 18"/>
          <p:cNvSpPr>
            <a:spLocks noChangeShapeType="1"/>
          </p:cNvSpPr>
          <p:nvPr/>
        </p:nvSpPr>
        <p:spPr bwMode="auto">
          <a:xfrm>
            <a:off x="6934200" y="3276600"/>
            <a:ext cx="609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0" name="Text Box 19"/>
          <p:cNvSpPr txBox="1">
            <a:spLocks noChangeArrowheads="1"/>
          </p:cNvSpPr>
          <p:nvPr/>
        </p:nvSpPr>
        <p:spPr bwMode="auto">
          <a:xfrm>
            <a:off x="6705600" y="3276600"/>
            <a:ext cx="109696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(3</a:t>
            </a:r>
            <a:r>
              <a:rPr lang="en-US" altLang="en-US" sz="2000">
                <a:cs typeface="Arial" charset="0"/>
              </a:rPr>
              <a:t>m</a:t>
            </a:r>
            <a:r>
              <a:rPr lang="en-US" altLang="en-US" sz="2000" baseline="-25000">
                <a:cs typeface="Arial" charset="0"/>
              </a:rPr>
              <a:t> + </a:t>
            </a:r>
            <a:r>
              <a:rPr lang="en-US" altLang="en-US" sz="2000">
                <a:cs typeface="Arial" charset="0"/>
              </a:rPr>
              <a:t>m)</a:t>
            </a:r>
          </a:p>
        </p:txBody>
      </p:sp>
      <p:sp>
        <p:nvSpPr>
          <p:cNvPr id="61" name="Line 20"/>
          <p:cNvSpPr>
            <a:spLocks noChangeShapeType="1"/>
          </p:cNvSpPr>
          <p:nvPr/>
        </p:nvSpPr>
        <p:spPr bwMode="auto">
          <a:xfrm flipV="1">
            <a:off x="5638800" y="2971800"/>
            <a:ext cx="457200" cy="609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2" name="Line 21"/>
          <p:cNvSpPr>
            <a:spLocks noChangeShapeType="1"/>
          </p:cNvSpPr>
          <p:nvPr/>
        </p:nvSpPr>
        <p:spPr bwMode="auto">
          <a:xfrm flipV="1">
            <a:off x="6324600" y="2971800"/>
            <a:ext cx="457200" cy="609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3" name="Text Box 22"/>
          <p:cNvSpPr txBox="1">
            <a:spLocks noChangeArrowheads="1"/>
          </p:cNvSpPr>
          <p:nvPr/>
        </p:nvSpPr>
        <p:spPr bwMode="auto">
          <a:xfrm>
            <a:off x="5394325" y="3668713"/>
            <a:ext cx="1147763"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a = 3</a:t>
            </a:r>
            <a:r>
              <a:rPr lang="en-US" altLang="en-US" sz="2000" u="sng">
                <a:cs typeface="Arial" charset="0"/>
              </a:rPr>
              <a:t>mg</a:t>
            </a:r>
            <a:r>
              <a:rPr lang="en-US" altLang="en-US" sz="1800"/>
              <a:t> </a:t>
            </a:r>
          </a:p>
          <a:p>
            <a:pPr eaLnBrk="1" hangingPunct="1">
              <a:spcBef>
                <a:spcPct val="0"/>
              </a:spcBef>
              <a:buFontTx/>
              <a:buNone/>
            </a:pPr>
            <a:r>
              <a:rPr lang="en-US" altLang="en-US" sz="1800"/>
              <a:t>      (</a:t>
            </a:r>
            <a:r>
              <a:rPr lang="en-US" altLang="en-US" sz="2000">
                <a:cs typeface="Arial" charset="0"/>
              </a:rPr>
              <a:t>4m)</a:t>
            </a:r>
          </a:p>
        </p:txBody>
      </p:sp>
      <p:sp>
        <p:nvSpPr>
          <p:cNvPr id="64" name="Text Box 23"/>
          <p:cNvSpPr txBox="1">
            <a:spLocks noChangeArrowheads="1"/>
          </p:cNvSpPr>
          <p:nvPr/>
        </p:nvSpPr>
        <p:spPr bwMode="auto">
          <a:xfrm>
            <a:off x="5410200" y="4419600"/>
            <a:ext cx="104457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a = </a:t>
            </a:r>
            <a:r>
              <a:rPr lang="en-US" altLang="en-US" sz="2000" u="sng">
                <a:cs typeface="Arial" charset="0"/>
              </a:rPr>
              <a:t>3g </a:t>
            </a:r>
            <a:r>
              <a:rPr lang="en-US" altLang="en-US" sz="2000"/>
              <a:t> </a:t>
            </a:r>
          </a:p>
          <a:p>
            <a:pPr eaLnBrk="1" hangingPunct="1">
              <a:spcBef>
                <a:spcPct val="0"/>
              </a:spcBef>
              <a:buFontTx/>
              <a:buNone/>
            </a:pPr>
            <a:r>
              <a:rPr lang="en-US" altLang="en-US" sz="2000"/>
              <a:t>        4</a:t>
            </a:r>
            <a:endParaRPr lang="en-US" altLang="en-US" sz="2000">
              <a:cs typeface="Arial" charset="0"/>
            </a:endParaRPr>
          </a:p>
        </p:txBody>
      </p:sp>
      <p:sp>
        <p:nvSpPr>
          <p:cNvPr id="65" name="Text Box 24"/>
          <p:cNvSpPr txBox="1">
            <a:spLocks noChangeArrowheads="1"/>
          </p:cNvSpPr>
          <p:nvPr/>
        </p:nvSpPr>
        <p:spPr bwMode="auto">
          <a:xfrm>
            <a:off x="6340475" y="4484688"/>
            <a:ext cx="13366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 7.5 m/s</a:t>
            </a:r>
            <a:r>
              <a:rPr lang="en-US" altLang="en-US" sz="2000" baseline="30000"/>
              <a:t>2</a:t>
            </a:r>
          </a:p>
        </p:txBody>
      </p:sp>
      <p:sp>
        <p:nvSpPr>
          <p:cNvPr id="66" name="Text Box 14"/>
          <p:cNvSpPr txBox="1">
            <a:spLocks noChangeArrowheads="1"/>
          </p:cNvSpPr>
          <p:nvPr/>
        </p:nvSpPr>
        <p:spPr bwMode="auto">
          <a:xfrm>
            <a:off x="5410200" y="2495550"/>
            <a:ext cx="255746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+3ma + ma = + 3mg </a:t>
            </a:r>
          </a:p>
        </p:txBody>
      </p:sp>
      <p:sp>
        <p:nvSpPr>
          <p:cNvPr id="67" name="Line 20"/>
          <p:cNvSpPr>
            <a:spLocks noChangeShapeType="1"/>
          </p:cNvSpPr>
          <p:nvPr/>
        </p:nvSpPr>
        <p:spPr bwMode="auto">
          <a:xfrm flipH="1" flipV="1">
            <a:off x="6110288" y="3771900"/>
            <a:ext cx="71437" cy="4953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9" name="Text Box 7"/>
          <p:cNvSpPr txBox="1">
            <a:spLocks noChangeArrowheads="1"/>
          </p:cNvSpPr>
          <p:nvPr/>
        </p:nvSpPr>
        <p:spPr bwMode="auto">
          <a:xfrm>
            <a:off x="5432425" y="5241925"/>
            <a:ext cx="10668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cs typeface="Arial" charset="0"/>
              </a:rPr>
              <a:t>F</a:t>
            </a:r>
            <a:r>
              <a:rPr lang="en-US" altLang="en-US" sz="2000" baseline="-25000">
                <a:cs typeface="Arial" charset="0"/>
              </a:rPr>
              <a:t>T </a:t>
            </a:r>
            <a:r>
              <a:rPr lang="en-US" altLang="en-US" sz="2000">
                <a:cs typeface="Arial" charset="0"/>
              </a:rPr>
              <a:t>= ma</a:t>
            </a:r>
            <a:endParaRPr lang="en-US" altLang="en-US" sz="2000" baseline="-25000">
              <a:solidFill>
                <a:srgbClr val="0000FF"/>
              </a:solidFill>
              <a:cs typeface="Arial" charset="0"/>
            </a:endParaRPr>
          </a:p>
        </p:txBody>
      </p:sp>
      <p:sp>
        <p:nvSpPr>
          <p:cNvPr id="70" name="Text Box 24"/>
          <p:cNvSpPr txBox="1">
            <a:spLocks noChangeArrowheads="1"/>
          </p:cNvSpPr>
          <p:nvPr/>
        </p:nvSpPr>
        <p:spPr bwMode="auto">
          <a:xfrm>
            <a:off x="6492875" y="5238750"/>
            <a:ext cx="97313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2000"/>
              <a:t>= m7.5</a:t>
            </a:r>
            <a:endParaRPr lang="en-US" altLang="en-US" sz="2000" baseline="30000"/>
          </a:p>
        </p:txBody>
      </p:sp>
    </p:spTree>
    <p:extLst>
      <p:ext uri="{BB962C8B-B14F-4D97-AF65-F5344CB8AC3E}">
        <p14:creationId xmlns:p14="http://schemas.microsoft.com/office/powerpoint/2010/main" val="1964101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0"/>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0"/>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5"/>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66"/>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6"/>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5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0"/>
                                        </p:tgtEl>
                                        <p:attrNameLst>
                                          <p:attrName>style.visibility</p:attrName>
                                        </p:attrNameLst>
                                      </p:cBhvr>
                                      <p:to>
                                        <p:strVal val="visible"/>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6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2"/>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63"/>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67"/>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64"/>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65"/>
                                        </p:tgtEl>
                                        <p:attrNameLst>
                                          <p:attrName>style.visibility</p:attrName>
                                        </p:attrNameLst>
                                      </p:cBhvr>
                                      <p:to>
                                        <p:strVal val="visible"/>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9"/>
                                        </p:tgtEl>
                                        <p:attrNameLst>
                                          <p:attrName>style.visibility</p:attrName>
                                        </p:attrNameLst>
                                      </p:cBhvr>
                                      <p:to>
                                        <p:strVal val="visible"/>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p:bldP spid="21" grpId="0"/>
      <p:bldP spid="22" grpId="0"/>
      <p:bldP spid="23" grpId="0"/>
      <p:bldP spid="24" grpId="0"/>
      <p:bldP spid="33" grpId="0"/>
      <p:bldP spid="34" grpId="0"/>
      <p:bldP spid="35" grpId="0"/>
      <p:bldP spid="36" grpId="0"/>
      <p:bldP spid="39" grpId="0"/>
      <p:bldP spid="40" grpId="0"/>
      <p:bldP spid="41" grpId="0"/>
      <p:bldP spid="42" grpId="0"/>
      <p:bldP spid="46" grpId="0"/>
      <p:bldP spid="47" grpId="0"/>
      <p:bldP spid="48" grpId="0"/>
      <p:bldP spid="55" grpId="0"/>
      <p:bldP spid="56" grpId="0"/>
      <p:bldP spid="58" grpId="0"/>
      <p:bldP spid="60" grpId="0"/>
      <p:bldP spid="61" grpId="0" animBg="1"/>
      <p:bldP spid="62" grpId="0" animBg="1"/>
      <p:bldP spid="63" grpId="0"/>
      <p:bldP spid="64" grpId="0"/>
      <p:bldP spid="65" grpId="0"/>
      <p:bldP spid="66" grpId="0"/>
      <p:bldP spid="67" grpId="0" animBg="1"/>
      <p:bldP spid="69" grpId="0"/>
      <p:bldP spid="70"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
          <p:cNvSpPr txBox="1">
            <a:spLocks noChangeArrowheads="1"/>
          </p:cNvSpPr>
          <p:nvPr/>
        </p:nvSpPr>
        <p:spPr bwMode="auto">
          <a:xfrm>
            <a:off x="609600" y="457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FBD-S</a:t>
            </a:r>
          </a:p>
        </p:txBody>
      </p:sp>
      <p:sp>
        <p:nvSpPr>
          <p:cNvPr id="115715" name="Line 3"/>
          <p:cNvSpPr>
            <a:spLocks noChangeShapeType="1"/>
          </p:cNvSpPr>
          <p:nvPr/>
        </p:nvSpPr>
        <p:spPr bwMode="auto">
          <a:xfrm>
            <a:off x="6781800" y="1143000"/>
            <a:ext cx="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16" name="Line 4"/>
          <p:cNvSpPr>
            <a:spLocks noChangeShapeType="1"/>
          </p:cNvSpPr>
          <p:nvPr/>
        </p:nvSpPr>
        <p:spPr bwMode="auto">
          <a:xfrm flipH="1">
            <a:off x="4724400" y="1143000"/>
            <a:ext cx="205740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17" name="Rectangle 5"/>
          <p:cNvSpPr>
            <a:spLocks noChangeArrowheads="1"/>
          </p:cNvSpPr>
          <p:nvPr/>
        </p:nvSpPr>
        <p:spPr bwMode="auto">
          <a:xfrm rot="-1938519">
            <a:off x="5067300" y="1485900"/>
            <a:ext cx="685800" cy="490538"/>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5718" name="Line 6"/>
          <p:cNvSpPr>
            <a:spLocks noChangeShapeType="1"/>
          </p:cNvSpPr>
          <p:nvPr/>
        </p:nvSpPr>
        <p:spPr bwMode="auto">
          <a:xfrm flipV="1">
            <a:off x="5638800" y="571500"/>
            <a:ext cx="137160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19" name="Oval 7"/>
          <p:cNvSpPr>
            <a:spLocks noChangeAspect="1" noChangeArrowheads="1"/>
          </p:cNvSpPr>
          <p:nvPr/>
        </p:nvSpPr>
        <p:spPr bwMode="auto">
          <a:xfrm>
            <a:off x="6896100" y="571500"/>
            <a:ext cx="342900" cy="34290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5720" name="Line 8"/>
          <p:cNvSpPr>
            <a:spLocks noChangeShapeType="1"/>
          </p:cNvSpPr>
          <p:nvPr/>
        </p:nvSpPr>
        <p:spPr bwMode="auto">
          <a:xfrm>
            <a:off x="7239000" y="685800"/>
            <a:ext cx="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21" name="Rectangle 9"/>
          <p:cNvSpPr>
            <a:spLocks noChangeArrowheads="1"/>
          </p:cNvSpPr>
          <p:nvPr/>
        </p:nvSpPr>
        <p:spPr bwMode="auto">
          <a:xfrm>
            <a:off x="6896100" y="1600200"/>
            <a:ext cx="685800" cy="571500"/>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5722" name="Text Box 10"/>
          <p:cNvSpPr txBox="1">
            <a:spLocks noChangeArrowheads="1"/>
          </p:cNvSpPr>
          <p:nvPr/>
        </p:nvSpPr>
        <p:spPr bwMode="auto">
          <a:xfrm>
            <a:off x="4876800" y="1600200"/>
            <a:ext cx="1104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1 </a:t>
            </a:r>
            <a:r>
              <a:rPr lang="en-US" altLang="en-US" sz="1200">
                <a:latin typeface="Times New Roman" pitchFamily="18" charset="0"/>
              </a:rPr>
              <a:t>= 100 kg</a:t>
            </a:r>
          </a:p>
        </p:txBody>
      </p:sp>
      <p:sp>
        <p:nvSpPr>
          <p:cNvPr id="115723" name="Text Box 11"/>
          <p:cNvSpPr txBox="1">
            <a:spLocks noChangeArrowheads="1"/>
          </p:cNvSpPr>
          <p:nvPr/>
        </p:nvSpPr>
        <p:spPr bwMode="auto">
          <a:xfrm>
            <a:off x="6781800" y="1676400"/>
            <a:ext cx="990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2 </a:t>
            </a:r>
            <a:r>
              <a:rPr lang="en-US" altLang="en-US" sz="1200">
                <a:latin typeface="Times New Roman" pitchFamily="18" charset="0"/>
              </a:rPr>
              <a:t>= 300 kg</a:t>
            </a:r>
          </a:p>
        </p:txBody>
      </p:sp>
      <p:sp>
        <p:nvSpPr>
          <p:cNvPr id="115724" name="Line 12"/>
          <p:cNvSpPr>
            <a:spLocks noChangeShapeType="1"/>
          </p:cNvSpPr>
          <p:nvPr/>
        </p:nvSpPr>
        <p:spPr bwMode="auto">
          <a:xfrm>
            <a:off x="4724400" y="25146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5725" name="Text Box 13"/>
          <p:cNvSpPr txBox="1">
            <a:spLocks noChangeArrowheads="1"/>
          </p:cNvSpPr>
          <p:nvPr/>
        </p:nvSpPr>
        <p:spPr bwMode="auto">
          <a:xfrm>
            <a:off x="4953000" y="22860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30°</a:t>
            </a:r>
          </a:p>
        </p:txBody>
      </p:sp>
      <p:graphicFrame>
        <p:nvGraphicFramePr>
          <p:cNvPr id="268452" name="Group 164"/>
          <p:cNvGraphicFramePr>
            <a:graphicFrameLocks noGrp="1"/>
          </p:cNvGraphicFramePr>
          <p:nvPr/>
        </p:nvGraphicFramePr>
        <p:xfrm>
          <a:off x="457200" y="990600"/>
          <a:ext cx="1524000" cy="2011380"/>
        </p:xfrm>
        <a:graphic>
          <a:graphicData uri="http://schemas.openxmlformats.org/drawingml/2006/table">
            <a:tbl>
              <a:tblPr/>
              <a:tblGrid>
                <a:gridCol w="72390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tblGrid>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t</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 s</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θ</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a:t>
                      </a:r>
                      <a:r>
                        <a:rPr kumimoji="0" lang="en-US" altLang="en-US" sz="1600" b="0" i="0" u="none" strike="noStrike" cap="none" normalizeH="0" baseline="0" smtClean="0">
                          <a:ln>
                            <a:noFill/>
                          </a:ln>
                          <a:solidFill>
                            <a:schemeClr val="tx1"/>
                          </a:solidFill>
                          <a:effectLst/>
                          <a:latin typeface="Arial" charset="0"/>
                          <a:cs typeface="Arial" charset="0"/>
                        </a:rPr>
                        <a:t>°</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µ</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1</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100 kg</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2</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300 kg</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68439" name="Text Box 151"/>
          <p:cNvSpPr txBox="1">
            <a:spLocks noChangeArrowheads="1"/>
          </p:cNvSpPr>
          <p:nvPr/>
        </p:nvSpPr>
        <p:spPr bwMode="auto">
          <a:xfrm>
            <a:off x="2057400" y="1981200"/>
            <a:ext cx="1289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No Friction</a:t>
            </a:r>
          </a:p>
        </p:txBody>
      </p:sp>
    </p:spTree>
    <p:extLst>
      <p:ext uri="{BB962C8B-B14F-4D97-AF65-F5344CB8AC3E}">
        <p14:creationId xmlns:p14="http://schemas.microsoft.com/office/powerpoint/2010/main" val="16447615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84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439"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52400"/>
            <a:ext cx="5590281" cy="655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444678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4"/>
          <p:cNvSpPr txBox="1">
            <a:spLocks noChangeArrowheads="1"/>
          </p:cNvSpPr>
          <p:nvPr/>
        </p:nvSpPr>
        <p:spPr bwMode="auto">
          <a:xfrm>
            <a:off x="609600" y="457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FBD-T</a:t>
            </a:r>
          </a:p>
        </p:txBody>
      </p:sp>
      <p:sp>
        <p:nvSpPr>
          <p:cNvPr id="116739" name="Line 5"/>
          <p:cNvSpPr>
            <a:spLocks noChangeShapeType="1"/>
          </p:cNvSpPr>
          <p:nvPr/>
        </p:nvSpPr>
        <p:spPr bwMode="auto">
          <a:xfrm>
            <a:off x="6781800" y="1143000"/>
            <a:ext cx="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740" name="Line 6"/>
          <p:cNvSpPr>
            <a:spLocks noChangeShapeType="1"/>
          </p:cNvSpPr>
          <p:nvPr/>
        </p:nvSpPr>
        <p:spPr bwMode="auto">
          <a:xfrm flipH="1">
            <a:off x="4724400" y="1143000"/>
            <a:ext cx="205740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741" name="Rectangle 7"/>
          <p:cNvSpPr>
            <a:spLocks noChangeArrowheads="1"/>
          </p:cNvSpPr>
          <p:nvPr/>
        </p:nvSpPr>
        <p:spPr bwMode="auto">
          <a:xfrm rot="-1938519">
            <a:off x="5067300" y="1485900"/>
            <a:ext cx="685800" cy="490538"/>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6742" name="Line 8"/>
          <p:cNvSpPr>
            <a:spLocks noChangeShapeType="1"/>
          </p:cNvSpPr>
          <p:nvPr/>
        </p:nvSpPr>
        <p:spPr bwMode="auto">
          <a:xfrm flipV="1">
            <a:off x="5638800" y="571500"/>
            <a:ext cx="137160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743" name="Oval 9"/>
          <p:cNvSpPr>
            <a:spLocks noChangeAspect="1" noChangeArrowheads="1"/>
          </p:cNvSpPr>
          <p:nvPr/>
        </p:nvSpPr>
        <p:spPr bwMode="auto">
          <a:xfrm>
            <a:off x="6896100" y="571500"/>
            <a:ext cx="342900" cy="34290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6744" name="Line 10"/>
          <p:cNvSpPr>
            <a:spLocks noChangeShapeType="1"/>
          </p:cNvSpPr>
          <p:nvPr/>
        </p:nvSpPr>
        <p:spPr bwMode="auto">
          <a:xfrm>
            <a:off x="7239000" y="685800"/>
            <a:ext cx="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745" name="Rectangle 11"/>
          <p:cNvSpPr>
            <a:spLocks noChangeArrowheads="1"/>
          </p:cNvSpPr>
          <p:nvPr/>
        </p:nvSpPr>
        <p:spPr bwMode="auto">
          <a:xfrm>
            <a:off x="6896100" y="1600200"/>
            <a:ext cx="685800" cy="571500"/>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6746" name="Text Box 12"/>
          <p:cNvSpPr txBox="1">
            <a:spLocks noChangeArrowheads="1"/>
          </p:cNvSpPr>
          <p:nvPr/>
        </p:nvSpPr>
        <p:spPr bwMode="auto">
          <a:xfrm>
            <a:off x="4876800" y="1600200"/>
            <a:ext cx="1104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1 </a:t>
            </a:r>
            <a:r>
              <a:rPr lang="en-US" altLang="en-US" sz="1200">
                <a:latin typeface="Times New Roman" pitchFamily="18" charset="0"/>
              </a:rPr>
              <a:t>= 100 kg</a:t>
            </a:r>
          </a:p>
        </p:txBody>
      </p:sp>
      <p:sp>
        <p:nvSpPr>
          <p:cNvPr id="116747" name="Text Box 13"/>
          <p:cNvSpPr txBox="1">
            <a:spLocks noChangeArrowheads="1"/>
          </p:cNvSpPr>
          <p:nvPr/>
        </p:nvSpPr>
        <p:spPr bwMode="auto">
          <a:xfrm>
            <a:off x="6781800" y="1676400"/>
            <a:ext cx="990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2 </a:t>
            </a:r>
            <a:r>
              <a:rPr lang="en-US" altLang="en-US" sz="1200">
                <a:latin typeface="Times New Roman" pitchFamily="18" charset="0"/>
              </a:rPr>
              <a:t>= 300 kg</a:t>
            </a:r>
          </a:p>
        </p:txBody>
      </p:sp>
      <p:sp>
        <p:nvSpPr>
          <p:cNvPr id="116748" name="Line 14"/>
          <p:cNvSpPr>
            <a:spLocks noChangeShapeType="1"/>
          </p:cNvSpPr>
          <p:nvPr/>
        </p:nvSpPr>
        <p:spPr bwMode="auto">
          <a:xfrm>
            <a:off x="4724400" y="25146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6749" name="Text Box 15"/>
          <p:cNvSpPr txBox="1">
            <a:spLocks noChangeArrowheads="1"/>
          </p:cNvSpPr>
          <p:nvPr/>
        </p:nvSpPr>
        <p:spPr bwMode="auto">
          <a:xfrm>
            <a:off x="4953000" y="22860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30°</a:t>
            </a:r>
          </a:p>
        </p:txBody>
      </p:sp>
      <p:graphicFrame>
        <p:nvGraphicFramePr>
          <p:cNvPr id="269328" name="Group 16"/>
          <p:cNvGraphicFramePr>
            <a:graphicFrameLocks noGrp="1"/>
          </p:cNvGraphicFramePr>
          <p:nvPr/>
        </p:nvGraphicFramePr>
        <p:xfrm>
          <a:off x="457200" y="990600"/>
          <a:ext cx="1524000" cy="2011380"/>
        </p:xfrm>
        <a:graphic>
          <a:graphicData uri="http://schemas.openxmlformats.org/drawingml/2006/table">
            <a:tbl>
              <a:tblPr/>
              <a:tblGrid>
                <a:gridCol w="72390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tblGrid>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t</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 s</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θ</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a:t>
                      </a:r>
                      <a:r>
                        <a:rPr kumimoji="0" lang="en-US" altLang="en-US" sz="1600" b="0" i="0" u="none" strike="noStrike" cap="none" normalizeH="0" baseline="0" smtClean="0">
                          <a:ln>
                            <a:noFill/>
                          </a:ln>
                          <a:solidFill>
                            <a:schemeClr val="tx1"/>
                          </a:solidFill>
                          <a:effectLst/>
                          <a:latin typeface="Arial" charset="0"/>
                          <a:cs typeface="Arial" charset="0"/>
                        </a:rPr>
                        <a:t>°</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µ</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1</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100 kg</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2</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300 kg</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69351" name="Text Box 39"/>
          <p:cNvSpPr txBox="1">
            <a:spLocks noChangeArrowheads="1"/>
          </p:cNvSpPr>
          <p:nvPr/>
        </p:nvSpPr>
        <p:spPr bwMode="auto">
          <a:xfrm>
            <a:off x="2057400" y="1981200"/>
            <a:ext cx="933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Friction</a:t>
            </a:r>
          </a:p>
        </p:txBody>
      </p:sp>
    </p:spTree>
    <p:extLst>
      <p:ext uri="{BB962C8B-B14F-4D97-AF65-F5344CB8AC3E}">
        <p14:creationId xmlns:p14="http://schemas.microsoft.com/office/powerpoint/2010/main" val="24989817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93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51" grpId="0"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302"/>
            <a:ext cx="5329238" cy="6715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837390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 Box 4"/>
          <p:cNvSpPr txBox="1">
            <a:spLocks noChangeArrowheads="1"/>
          </p:cNvSpPr>
          <p:nvPr/>
        </p:nvSpPr>
        <p:spPr bwMode="auto">
          <a:xfrm>
            <a:off x="609600" y="457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FBD-U</a:t>
            </a:r>
          </a:p>
        </p:txBody>
      </p:sp>
      <p:sp>
        <p:nvSpPr>
          <p:cNvPr id="117763" name="Line 5"/>
          <p:cNvSpPr>
            <a:spLocks noChangeShapeType="1"/>
          </p:cNvSpPr>
          <p:nvPr/>
        </p:nvSpPr>
        <p:spPr bwMode="auto">
          <a:xfrm>
            <a:off x="6781800" y="1143000"/>
            <a:ext cx="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64" name="Line 6"/>
          <p:cNvSpPr>
            <a:spLocks noChangeShapeType="1"/>
          </p:cNvSpPr>
          <p:nvPr/>
        </p:nvSpPr>
        <p:spPr bwMode="auto">
          <a:xfrm flipH="1">
            <a:off x="4724400" y="1143000"/>
            <a:ext cx="205740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65" name="Rectangle 7"/>
          <p:cNvSpPr>
            <a:spLocks noChangeArrowheads="1"/>
          </p:cNvSpPr>
          <p:nvPr/>
        </p:nvSpPr>
        <p:spPr bwMode="auto">
          <a:xfrm rot="-1938519">
            <a:off x="5067300" y="1485900"/>
            <a:ext cx="685800" cy="490538"/>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7766" name="Line 8"/>
          <p:cNvSpPr>
            <a:spLocks noChangeShapeType="1"/>
          </p:cNvSpPr>
          <p:nvPr/>
        </p:nvSpPr>
        <p:spPr bwMode="auto">
          <a:xfrm flipV="1">
            <a:off x="5638800" y="571500"/>
            <a:ext cx="137160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67" name="Oval 9"/>
          <p:cNvSpPr>
            <a:spLocks noChangeAspect="1" noChangeArrowheads="1"/>
          </p:cNvSpPr>
          <p:nvPr/>
        </p:nvSpPr>
        <p:spPr bwMode="auto">
          <a:xfrm>
            <a:off x="6896100" y="571500"/>
            <a:ext cx="342900" cy="34290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7768" name="Line 10"/>
          <p:cNvSpPr>
            <a:spLocks noChangeShapeType="1"/>
          </p:cNvSpPr>
          <p:nvPr/>
        </p:nvSpPr>
        <p:spPr bwMode="auto">
          <a:xfrm>
            <a:off x="7239000" y="685800"/>
            <a:ext cx="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69" name="Rectangle 11"/>
          <p:cNvSpPr>
            <a:spLocks noChangeArrowheads="1"/>
          </p:cNvSpPr>
          <p:nvPr/>
        </p:nvSpPr>
        <p:spPr bwMode="auto">
          <a:xfrm>
            <a:off x="6896100" y="1600200"/>
            <a:ext cx="685800" cy="571500"/>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7770" name="Text Box 12"/>
          <p:cNvSpPr txBox="1">
            <a:spLocks noChangeArrowheads="1"/>
          </p:cNvSpPr>
          <p:nvPr/>
        </p:nvSpPr>
        <p:spPr bwMode="auto">
          <a:xfrm>
            <a:off x="4876800" y="1600200"/>
            <a:ext cx="1104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1 </a:t>
            </a:r>
            <a:r>
              <a:rPr lang="en-US" altLang="en-US" sz="1200">
                <a:latin typeface="Times New Roman" pitchFamily="18" charset="0"/>
              </a:rPr>
              <a:t>= 300 kg</a:t>
            </a:r>
          </a:p>
        </p:txBody>
      </p:sp>
      <p:sp>
        <p:nvSpPr>
          <p:cNvPr id="117771" name="Text Box 13"/>
          <p:cNvSpPr txBox="1">
            <a:spLocks noChangeArrowheads="1"/>
          </p:cNvSpPr>
          <p:nvPr/>
        </p:nvSpPr>
        <p:spPr bwMode="auto">
          <a:xfrm>
            <a:off x="6781800" y="1676400"/>
            <a:ext cx="990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2 </a:t>
            </a:r>
            <a:r>
              <a:rPr lang="en-US" altLang="en-US" sz="1200">
                <a:latin typeface="Times New Roman" pitchFamily="18" charset="0"/>
              </a:rPr>
              <a:t>= 100 kg</a:t>
            </a:r>
          </a:p>
        </p:txBody>
      </p:sp>
      <p:sp>
        <p:nvSpPr>
          <p:cNvPr id="117772" name="Line 14"/>
          <p:cNvSpPr>
            <a:spLocks noChangeShapeType="1"/>
          </p:cNvSpPr>
          <p:nvPr/>
        </p:nvSpPr>
        <p:spPr bwMode="auto">
          <a:xfrm>
            <a:off x="4724400" y="25146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7773" name="Text Box 15"/>
          <p:cNvSpPr txBox="1">
            <a:spLocks noChangeArrowheads="1"/>
          </p:cNvSpPr>
          <p:nvPr/>
        </p:nvSpPr>
        <p:spPr bwMode="auto">
          <a:xfrm>
            <a:off x="4953000" y="22860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30°</a:t>
            </a:r>
          </a:p>
        </p:txBody>
      </p:sp>
      <p:graphicFrame>
        <p:nvGraphicFramePr>
          <p:cNvPr id="270352" name="Group 16"/>
          <p:cNvGraphicFramePr>
            <a:graphicFrameLocks noGrp="1"/>
          </p:cNvGraphicFramePr>
          <p:nvPr/>
        </p:nvGraphicFramePr>
        <p:xfrm>
          <a:off x="457200" y="990600"/>
          <a:ext cx="1524000" cy="2011380"/>
        </p:xfrm>
        <a:graphic>
          <a:graphicData uri="http://schemas.openxmlformats.org/drawingml/2006/table">
            <a:tbl>
              <a:tblPr/>
              <a:tblGrid>
                <a:gridCol w="72390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tblGrid>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t</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 s</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θ</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a:t>
                      </a:r>
                      <a:r>
                        <a:rPr kumimoji="0" lang="en-US" altLang="en-US" sz="1600" b="0" i="0" u="none" strike="noStrike" cap="none" normalizeH="0" baseline="0" smtClean="0">
                          <a:ln>
                            <a:noFill/>
                          </a:ln>
                          <a:solidFill>
                            <a:schemeClr val="tx1"/>
                          </a:solidFill>
                          <a:effectLst/>
                          <a:latin typeface="Arial" charset="0"/>
                          <a:cs typeface="Arial" charset="0"/>
                        </a:rPr>
                        <a:t>°</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µ</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1</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300 kg</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2</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100 kg</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70375" name="Text Box 39"/>
          <p:cNvSpPr txBox="1">
            <a:spLocks noChangeArrowheads="1"/>
          </p:cNvSpPr>
          <p:nvPr/>
        </p:nvSpPr>
        <p:spPr bwMode="auto">
          <a:xfrm>
            <a:off x="2057400" y="1981200"/>
            <a:ext cx="933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Friction</a:t>
            </a:r>
          </a:p>
        </p:txBody>
      </p:sp>
    </p:spTree>
    <p:extLst>
      <p:ext uri="{BB962C8B-B14F-4D97-AF65-F5344CB8AC3E}">
        <p14:creationId xmlns:p14="http://schemas.microsoft.com/office/powerpoint/2010/main" val="797516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03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75"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0"/>
            <a:ext cx="5263291"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666764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4"/>
          <p:cNvSpPr txBox="1">
            <a:spLocks noChangeArrowheads="1"/>
          </p:cNvSpPr>
          <p:nvPr/>
        </p:nvSpPr>
        <p:spPr bwMode="auto">
          <a:xfrm>
            <a:off x="609600" y="457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FBD-V</a:t>
            </a:r>
          </a:p>
        </p:txBody>
      </p:sp>
      <p:sp>
        <p:nvSpPr>
          <p:cNvPr id="118787" name="Line 5"/>
          <p:cNvSpPr>
            <a:spLocks noChangeShapeType="1"/>
          </p:cNvSpPr>
          <p:nvPr/>
        </p:nvSpPr>
        <p:spPr bwMode="auto">
          <a:xfrm>
            <a:off x="6781800" y="1143000"/>
            <a:ext cx="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88" name="Line 6"/>
          <p:cNvSpPr>
            <a:spLocks noChangeShapeType="1"/>
          </p:cNvSpPr>
          <p:nvPr/>
        </p:nvSpPr>
        <p:spPr bwMode="auto">
          <a:xfrm flipH="1">
            <a:off x="4724400" y="1143000"/>
            <a:ext cx="205740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89" name="Rectangle 7"/>
          <p:cNvSpPr>
            <a:spLocks noChangeArrowheads="1"/>
          </p:cNvSpPr>
          <p:nvPr/>
        </p:nvSpPr>
        <p:spPr bwMode="auto">
          <a:xfrm rot="-1938519">
            <a:off x="5067300" y="1485900"/>
            <a:ext cx="685800" cy="490538"/>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8790" name="Line 8"/>
          <p:cNvSpPr>
            <a:spLocks noChangeShapeType="1"/>
          </p:cNvSpPr>
          <p:nvPr/>
        </p:nvSpPr>
        <p:spPr bwMode="auto">
          <a:xfrm flipV="1">
            <a:off x="5638800" y="571500"/>
            <a:ext cx="137160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1" name="Oval 9"/>
          <p:cNvSpPr>
            <a:spLocks noChangeAspect="1" noChangeArrowheads="1"/>
          </p:cNvSpPr>
          <p:nvPr/>
        </p:nvSpPr>
        <p:spPr bwMode="auto">
          <a:xfrm>
            <a:off x="6896100" y="571500"/>
            <a:ext cx="342900" cy="34290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8792" name="Line 10"/>
          <p:cNvSpPr>
            <a:spLocks noChangeShapeType="1"/>
          </p:cNvSpPr>
          <p:nvPr/>
        </p:nvSpPr>
        <p:spPr bwMode="auto">
          <a:xfrm>
            <a:off x="7239000" y="685800"/>
            <a:ext cx="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3" name="Rectangle 11"/>
          <p:cNvSpPr>
            <a:spLocks noChangeArrowheads="1"/>
          </p:cNvSpPr>
          <p:nvPr/>
        </p:nvSpPr>
        <p:spPr bwMode="auto">
          <a:xfrm>
            <a:off x="6896100" y="1600200"/>
            <a:ext cx="685800" cy="571500"/>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8794" name="Text Box 12"/>
          <p:cNvSpPr txBox="1">
            <a:spLocks noChangeArrowheads="1"/>
          </p:cNvSpPr>
          <p:nvPr/>
        </p:nvSpPr>
        <p:spPr bwMode="auto">
          <a:xfrm>
            <a:off x="4876800" y="1600200"/>
            <a:ext cx="1104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1 </a:t>
            </a:r>
            <a:r>
              <a:rPr lang="en-US" altLang="en-US" sz="1200">
                <a:latin typeface="Times New Roman" pitchFamily="18" charset="0"/>
              </a:rPr>
              <a:t>= 200 kg</a:t>
            </a:r>
          </a:p>
        </p:txBody>
      </p:sp>
      <p:sp>
        <p:nvSpPr>
          <p:cNvPr id="118795" name="Text Box 13"/>
          <p:cNvSpPr txBox="1">
            <a:spLocks noChangeArrowheads="1"/>
          </p:cNvSpPr>
          <p:nvPr/>
        </p:nvSpPr>
        <p:spPr bwMode="auto">
          <a:xfrm>
            <a:off x="6781800" y="1676400"/>
            <a:ext cx="990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2 </a:t>
            </a:r>
            <a:r>
              <a:rPr lang="en-US" altLang="en-US" sz="1200">
                <a:latin typeface="Times New Roman" pitchFamily="18" charset="0"/>
              </a:rPr>
              <a:t>= 200 kg</a:t>
            </a:r>
          </a:p>
        </p:txBody>
      </p:sp>
      <p:sp>
        <p:nvSpPr>
          <p:cNvPr id="118796" name="Line 14"/>
          <p:cNvSpPr>
            <a:spLocks noChangeShapeType="1"/>
          </p:cNvSpPr>
          <p:nvPr/>
        </p:nvSpPr>
        <p:spPr bwMode="auto">
          <a:xfrm>
            <a:off x="4724400" y="25146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8797" name="Text Box 15"/>
          <p:cNvSpPr txBox="1">
            <a:spLocks noChangeArrowheads="1"/>
          </p:cNvSpPr>
          <p:nvPr/>
        </p:nvSpPr>
        <p:spPr bwMode="auto">
          <a:xfrm>
            <a:off x="4953000" y="22860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40°</a:t>
            </a:r>
          </a:p>
        </p:txBody>
      </p:sp>
      <p:graphicFrame>
        <p:nvGraphicFramePr>
          <p:cNvPr id="271376" name="Group 16"/>
          <p:cNvGraphicFramePr>
            <a:graphicFrameLocks noGrp="1"/>
          </p:cNvGraphicFramePr>
          <p:nvPr/>
        </p:nvGraphicFramePr>
        <p:xfrm>
          <a:off x="457200" y="990600"/>
          <a:ext cx="1524000" cy="2011380"/>
        </p:xfrm>
        <a:graphic>
          <a:graphicData uri="http://schemas.openxmlformats.org/drawingml/2006/table">
            <a:tbl>
              <a:tblPr/>
              <a:tblGrid>
                <a:gridCol w="72390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tblGrid>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t</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 s</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θ</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40</a:t>
                      </a:r>
                      <a:r>
                        <a:rPr kumimoji="0" lang="en-US" altLang="en-US" sz="1600" b="0" i="0" u="none" strike="noStrike" cap="none" normalizeH="0" baseline="0" smtClean="0">
                          <a:ln>
                            <a:noFill/>
                          </a:ln>
                          <a:solidFill>
                            <a:schemeClr val="tx1"/>
                          </a:solidFill>
                          <a:effectLst/>
                          <a:latin typeface="Arial" charset="0"/>
                          <a:cs typeface="Arial" charset="0"/>
                        </a:rPr>
                        <a:t>°</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µ</a:t>
                      </a:r>
                      <a:endParaRPr kumimoji="0" lang="en-US" altLang="en-US" sz="1600" b="0" i="0" u="none" strike="noStrike" cap="none" normalizeH="0" baseline="0" smtClean="0">
                        <a:ln>
                          <a:noFill/>
                        </a:ln>
                        <a:solidFill>
                          <a:schemeClr val="tx1"/>
                        </a:solidFill>
                        <a:effectLst/>
                        <a:latin typeface="Arial" charset="0"/>
                      </a:endParaRP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1</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200 kg</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22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2</a:t>
                      </a:r>
                    </a:p>
                  </a:txBody>
                  <a:tcPr marT="45695" marB="45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200 kg</a:t>
                      </a:r>
                    </a:p>
                  </a:txBody>
                  <a:tcPr marT="45695" marB="45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271399" name="Text Box 39"/>
          <p:cNvSpPr txBox="1">
            <a:spLocks noChangeArrowheads="1"/>
          </p:cNvSpPr>
          <p:nvPr/>
        </p:nvSpPr>
        <p:spPr bwMode="auto">
          <a:xfrm>
            <a:off x="2057400" y="1981200"/>
            <a:ext cx="933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Friction</a:t>
            </a:r>
          </a:p>
        </p:txBody>
      </p:sp>
    </p:spTree>
    <p:extLst>
      <p:ext uri="{BB962C8B-B14F-4D97-AF65-F5344CB8AC3E}">
        <p14:creationId xmlns:p14="http://schemas.microsoft.com/office/powerpoint/2010/main" val="37583337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1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99"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9097" y="0"/>
            <a:ext cx="5355178" cy="662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1176900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4"/>
          <p:cNvSpPr txBox="1">
            <a:spLocks noChangeArrowheads="1"/>
          </p:cNvSpPr>
          <p:nvPr/>
        </p:nvSpPr>
        <p:spPr bwMode="auto">
          <a:xfrm>
            <a:off x="609600" y="457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FBD-W</a:t>
            </a:r>
          </a:p>
        </p:txBody>
      </p:sp>
      <p:sp>
        <p:nvSpPr>
          <p:cNvPr id="119811" name="Line 5"/>
          <p:cNvSpPr>
            <a:spLocks noChangeShapeType="1"/>
          </p:cNvSpPr>
          <p:nvPr/>
        </p:nvSpPr>
        <p:spPr bwMode="auto">
          <a:xfrm>
            <a:off x="6781800" y="1143000"/>
            <a:ext cx="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12" name="Line 6"/>
          <p:cNvSpPr>
            <a:spLocks noChangeShapeType="1"/>
          </p:cNvSpPr>
          <p:nvPr/>
        </p:nvSpPr>
        <p:spPr bwMode="auto">
          <a:xfrm flipH="1">
            <a:off x="4724400" y="1143000"/>
            <a:ext cx="205740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13" name="Rectangle 7"/>
          <p:cNvSpPr>
            <a:spLocks noChangeArrowheads="1"/>
          </p:cNvSpPr>
          <p:nvPr/>
        </p:nvSpPr>
        <p:spPr bwMode="auto">
          <a:xfrm rot="-1938519">
            <a:off x="5067300" y="1485900"/>
            <a:ext cx="685800" cy="490538"/>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9814" name="Line 8"/>
          <p:cNvSpPr>
            <a:spLocks noChangeShapeType="1"/>
          </p:cNvSpPr>
          <p:nvPr/>
        </p:nvSpPr>
        <p:spPr bwMode="auto">
          <a:xfrm flipV="1">
            <a:off x="5638800" y="571500"/>
            <a:ext cx="137160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15" name="Oval 9"/>
          <p:cNvSpPr>
            <a:spLocks noChangeAspect="1" noChangeArrowheads="1"/>
          </p:cNvSpPr>
          <p:nvPr/>
        </p:nvSpPr>
        <p:spPr bwMode="auto">
          <a:xfrm>
            <a:off x="6896100" y="571500"/>
            <a:ext cx="342900" cy="34290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9816" name="Line 10"/>
          <p:cNvSpPr>
            <a:spLocks noChangeShapeType="1"/>
          </p:cNvSpPr>
          <p:nvPr/>
        </p:nvSpPr>
        <p:spPr bwMode="auto">
          <a:xfrm>
            <a:off x="7239000" y="685800"/>
            <a:ext cx="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17" name="Rectangle 11"/>
          <p:cNvSpPr>
            <a:spLocks noChangeArrowheads="1"/>
          </p:cNvSpPr>
          <p:nvPr/>
        </p:nvSpPr>
        <p:spPr bwMode="auto">
          <a:xfrm>
            <a:off x="6896100" y="1600200"/>
            <a:ext cx="685800" cy="571500"/>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19818" name="Text Box 12"/>
          <p:cNvSpPr txBox="1">
            <a:spLocks noChangeArrowheads="1"/>
          </p:cNvSpPr>
          <p:nvPr/>
        </p:nvSpPr>
        <p:spPr bwMode="auto">
          <a:xfrm>
            <a:off x="4876800" y="1600200"/>
            <a:ext cx="1104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1 </a:t>
            </a:r>
            <a:r>
              <a:rPr lang="en-US" altLang="en-US" sz="1200">
                <a:latin typeface="Times New Roman" pitchFamily="18" charset="0"/>
              </a:rPr>
              <a:t>= 100 kg</a:t>
            </a:r>
          </a:p>
        </p:txBody>
      </p:sp>
      <p:sp>
        <p:nvSpPr>
          <p:cNvPr id="119819" name="Text Box 13"/>
          <p:cNvSpPr txBox="1">
            <a:spLocks noChangeArrowheads="1"/>
          </p:cNvSpPr>
          <p:nvPr/>
        </p:nvSpPr>
        <p:spPr bwMode="auto">
          <a:xfrm>
            <a:off x="6781800" y="1676400"/>
            <a:ext cx="9906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2 </a:t>
            </a:r>
            <a:r>
              <a:rPr lang="en-US" altLang="en-US" sz="1200">
                <a:latin typeface="Times New Roman" pitchFamily="18" charset="0"/>
              </a:rPr>
              <a:t>= 200 kg</a:t>
            </a:r>
          </a:p>
        </p:txBody>
      </p:sp>
      <p:sp>
        <p:nvSpPr>
          <p:cNvPr id="119820" name="Line 14"/>
          <p:cNvSpPr>
            <a:spLocks noChangeShapeType="1"/>
          </p:cNvSpPr>
          <p:nvPr/>
        </p:nvSpPr>
        <p:spPr bwMode="auto">
          <a:xfrm>
            <a:off x="4724400" y="25146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9821" name="Text Box 15"/>
          <p:cNvSpPr txBox="1">
            <a:spLocks noChangeArrowheads="1"/>
          </p:cNvSpPr>
          <p:nvPr/>
        </p:nvSpPr>
        <p:spPr bwMode="auto">
          <a:xfrm>
            <a:off x="4953000" y="22860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40°</a:t>
            </a:r>
          </a:p>
        </p:txBody>
      </p:sp>
      <p:graphicFrame>
        <p:nvGraphicFramePr>
          <p:cNvPr id="272433" name="Group 49"/>
          <p:cNvGraphicFramePr>
            <a:graphicFrameLocks noGrp="1"/>
          </p:cNvGraphicFramePr>
          <p:nvPr/>
        </p:nvGraphicFramePr>
        <p:xfrm>
          <a:off x="457200" y="990600"/>
          <a:ext cx="1524000" cy="2346344"/>
        </p:xfrm>
        <a:graphic>
          <a:graphicData uri="http://schemas.openxmlformats.org/drawingml/2006/table">
            <a:tbl>
              <a:tblPr/>
              <a:tblGrid>
                <a:gridCol w="72390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tblGrid>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60 m/s</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f</a:t>
                      </a: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t</a:t>
                      </a:r>
                      <a:r>
                        <a:rPr kumimoji="0" lang="en-US" altLang="en-US" sz="1600" b="0" i="0" u="none" strike="noStrike" cap="none" normalizeH="0" baseline="-25000" smtClean="0">
                          <a:ln>
                            <a:noFill/>
                          </a:ln>
                          <a:solidFill>
                            <a:schemeClr val="tx1"/>
                          </a:solidFill>
                          <a:effectLst/>
                          <a:latin typeface="Arial" charset="0"/>
                        </a:rPr>
                        <a:t>stop</a:t>
                      </a: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600" b="0" i="0" u="none" strike="noStrike" cap="none" normalizeH="0" baseline="0" smtClean="0">
                        <a:ln>
                          <a:noFill/>
                        </a:ln>
                        <a:solidFill>
                          <a:schemeClr val="tx1"/>
                        </a:solidFill>
                        <a:effectLst/>
                        <a:latin typeface="Arial" charset="0"/>
                      </a:endParaRP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θ</a:t>
                      </a:r>
                      <a:endParaRPr kumimoji="0" lang="en-US" altLang="en-US" sz="1600" b="0" i="0" u="none" strike="noStrike" cap="none" normalizeH="0" baseline="0" smtClean="0">
                        <a:ln>
                          <a:noFill/>
                        </a:ln>
                        <a:solidFill>
                          <a:schemeClr val="tx1"/>
                        </a:solidFill>
                        <a:effectLst/>
                        <a:latin typeface="Arial" charset="0"/>
                      </a:endParaRP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20</a:t>
                      </a:r>
                      <a:r>
                        <a:rPr kumimoji="0" lang="en-US" altLang="en-US" sz="1600" b="0" i="0" u="none" strike="noStrike" cap="none" normalizeH="0" baseline="0" smtClean="0">
                          <a:ln>
                            <a:noFill/>
                          </a:ln>
                          <a:solidFill>
                            <a:schemeClr val="tx1"/>
                          </a:solidFill>
                          <a:effectLst/>
                          <a:latin typeface="Arial" charset="0"/>
                          <a:cs typeface="Arial" charset="0"/>
                        </a:rPr>
                        <a:t>°</a:t>
                      </a:r>
                      <a:endParaRPr kumimoji="0" lang="en-US" altLang="en-US" sz="1600" b="0" i="0" u="none" strike="noStrike" cap="none" normalizeH="0" baseline="0" smtClean="0">
                        <a:ln>
                          <a:noFill/>
                        </a:ln>
                        <a:solidFill>
                          <a:schemeClr val="tx1"/>
                        </a:solidFill>
                        <a:effectLst/>
                        <a:latin typeface="Arial" charset="0"/>
                      </a:endParaRP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µ</a:t>
                      </a:r>
                      <a:endParaRPr kumimoji="0" lang="en-US" altLang="en-US" sz="1600" b="0" i="0" u="none" strike="noStrike" cap="none" normalizeH="0" baseline="0" smtClean="0">
                        <a:ln>
                          <a:noFill/>
                        </a:ln>
                        <a:solidFill>
                          <a:schemeClr val="tx1"/>
                        </a:solidFill>
                        <a:effectLst/>
                        <a:latin typeface="Arial" charset="0"/>
                      </a:endParaRP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1</a:t>
                      </a: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100 kg</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2</a:t>
                      </a: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200 kg</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49816259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303"/>
            <a:ext cx="5301906" cy="670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810690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ext Box 4"/>
          <p:cNvSpPr txBox="1">
            <a:spLocks noChangeArrowheads="1"/>
          </p:cNvSpPr>
          <p:nvPr/>
        </p:nvSpPr>
        <p:spPr bwMode="auto">
          <a:xfrm>
            <a:off x="609600" y="457200"/>
            <a:ext cx="1066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FBD-W1</a:t>
            </a:r>
          </a:p>
        </p:txBody>
      </p:sp>
      <p:sp>
        <p:nvSpPr>
          <p:cNvPr id="120835" name="Line 5"/>
          <p:cNvSpPr>
            <a:spLocks noChangeShapeType="1"/>
          </p:cNvSpPr>
          <p:nvPr/>
        </p:nvSpPr>
        <p:spPr bwMode="auto">
          <a:xfrm>
            <a:off x="6781800" y="1143000"/>
            <a:ext cx="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36" name="Line 6"/>
          <p:cNvSpPr>
            <a:spLocks noChangeShapeType="1"/>
          </p:cNvSpPr>
          <p:nvPr/>
        </p:nvSpPr>
        <p:spPr bwMode="auto">
          <a:xfrm flipH="1">
            <a:off x="4724400" y="1143000"/>
            <a:ext cx="2057400" cy="137160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37" name="Rectangle 7"/>
          <p:cNvSpPr>
            <a:spLocks noChangeArrowheads="1"/>
          </p:cNvSpPr>
          <p:nvPr/>
        </p:nvSpPr>
        <p:spPr bwMode="auto">
          <a:xfrm rot="-1938519">
            <a:off x="5067300" y="1485900"/>
            <a:ext cx="685800" cy="490538"/>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20838" name="Line 8"/>
          <p:cNvSpPr>
            <a:spLocks noChangeShapeType="1"/>
          </p:cNvSpPr>
          <p:nvPr/>
        </p:nvSpPr>
        <p:spPr bwMode="auto">
          <a:xfrm flipV="1">
            <a:off x="5638800" y="571500"/>
            <a:ext cx="137160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39" name="Oval 9"/>
          <p:cNvSpPr>
            <a:spLocks noChangeAspect="1" noChangeArrowheads="1"/>
          </p:cNvSpPr>
          <p:nvPr/>
        </p:nvSpPr>
        <p:spPr bwMode="auto">
          <a:xfrm>
            <a:off x="6896100" y="571500"/>
            <a:ext cx="342900" cy="342900"/>
          </a:xfrm>
          <a:prstGeom prst="ellipse">
            <a:avLst/>
          </a:prstGeom>
          <a:solidFill>
            <a:srgbClr val="FFFFFF"/>
          </a:solidFill>
          <a:ln w="9525">
            <a:solidFill>
              <a:srgbClr val="000000"/>
            </a:solidFill>
            <a:round/>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20840" name="Line 10"/>
          <p:cNvSpPr>
            <a:spLocks noChangeShapeType="1"/>
          </p:cNvSpPr>
          <p:nvPr/>
        </p:nvSpPr>
        <p:spPr bwMode="auto">
          <a:xfrm>
            <a:off x="7239000" y="685800"/>
            <a:ext cx="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41" name="Rectangle 11"/>
          <p:cNvSpPr>
            <a:spLocks noChangeArrowheads="1"/>
          </p:cNvSpPr>
          <p:nvPr/>
        </p:nvSpPr>
        <p:spPr bwMode="auto">
          <a:xfrm>
            <a:off x="6896100" y="1600200"/>
            <a:ext cx="685800" cy="571500"/>
          </a:xfrm>
          <a:prstGeom prst="rect">
            <a:avLst/>
          </a:prstGeom>
          <a:solidFill>
            <a:srgbClr val="FFFFFF"/>
          </a:solidFill>
          <a:ln w="9525">
            <a:solidFill>
              <a:srgbClr val="000000"/>
            </a:solidFill>
            <a:miter lim="800000"/>
            <a:headEnd/>
            <a:tailEnd/>
          </a:ln>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1800"/>
          </a:p>
        </p:txBody>
      </p:sp>
      <p:sp>
        <p:nvSpPr>
          <p:cNvPr id="120842" name="Text Box 12"/>
          <p:cNvSpPr txBox="1">
            <a:spLocks noChangeArrowheads="1"/>
          </p:cNvSpPr>
          <p:nvPr/>
        </p:nvSpPr>
        <p:spPr bwMode="auto">
          <a:xfrm>
            <a:off x="4876800" y="1600200"/>
            <a:ext cx="11049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1 </a:t>
            </a:r>
            <a:r>
              <a:rPr lang="en-US" altLang="en-US" sz="1200">
                <a:latin typeface="Times New Roman" pitchFamily="18" charset="0"/>
              </a:rPr>
              <a:t>= 200 kg</a:t>
            </a:r>
          </a:p>
        </p:txBody>
      </p:sp>
      <p:sp>
        <p:nvSpPr>
          <p:cNvPr id="120843" name="Text Box 13"/>
          <p:cNvSpPr txBox="1">
            <a:spLocks noChangeArrowheads="1"/>
          </p:cNvSpPr>
          <p:nvPr/>
        </p:nvSpPr>
        <p:spPr bwMode="auto">
          <a:xfrm>
            <a:off x="6934200" y="1676400"/>
            <a:ext cx="6858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m</a:t>
            </a:r>
            <a:r>
              <a:rPr lang="en-US" altLang="en-US" sz="1200" baseline="-25000">
                <a:latin typeface="Times New Roman" pitchFamily="18" charset="0"/>
              </a:rPr>
              <a:t>2 </a:t>
            </a:r>
            <a:r>
              <a:rPr lang="en-US" altLang="en-US" sz="1200">
                <a:latin typeface="Times New Roman" pitchFamily="18" charset="0"/>
              </a:rPr>
              <a:t>= ?</a:t>
            </a:r>
          </a:p>
        </p:txBody>
      </p:sp>
      <p:sp>
        <p:nvSpPr>
          <p:cNvPr id="120844" name="Line 14"/>
          <p:cNvSpPr>
            <a:spLocks noChangeShapeType="1"/>
          </p:cNvSpPr>
          <p:nvPr/>
        </p:nvSpPr>
        <p:spPr bwMode="auto">
          <a:xfrm>
            <a:off x="4724400" y="25146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845" name="Text Box 15"/>
          <p:cNvSpPr txBox="1">
            <a:spLocks noChangeArrowheads="1"/>
          </p:cNvSpPr>
          <p:nvPr/>
        </p:nvSpPr>
        <p:spPr bwMode="auto">
          <a:xfrm>
            <a:off x="4953000" y="22860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spcBef>
                <a:spcPct val="0"/>
              </a:spcBef>
              <a:buFontTx/>
              <a:buNone/>
            </a:pPr>
            <a:r>
              <a:rPr lang="en-US" altLang="en-US" sz="1200">
                <a:latin typeface="Times New Roman" pitchFamily="18" charset="0"/>
              </a:rPr>
              <a:t>40°</a:t>
            </a:r>
          </a:p>
        </p:txBody>
      </p:sp>
      <p:graphicFrame>
        <p:nvGraphicFramePr>
          <p:cNvPr id="273461" name="Group 53"/>
          <p:cNvGraphicFramePr>
            <a:graphicFrameLocks noGrp="1"/>
          </p:cNvGraphicFramePr>
          <p:nvPr/>
        </p:nvGraphicFramePr>
        <p:xfrm>
          <a:off x="457200" y="990600"/>
          <a:ext cx="1524000" cy="2346344"/>
        </p:xfrm>
        <a:graphic>
          <a:graphicData uri="http://schemas.openxmlformats.org/drawingml/2006/table">
            <a:tbl>
              <a:tblPr/>
              <a:tblGrid>
                <a:gridCol w="723900">
                  <a:extLst>
                    <a:ext uri="{9D8B030D-6E8A-4147-A177-3AD203B41FA5}">
                      <a16:colId xmlns:a16="http://schemas.microsoft.com/office/drawing/2014/main" val="20000"/>
                    </a:ext>
                  </a:extLst>
                </a:gridCol>
                <a:gridCol w="800100">
                  <a:extLst>
                    <a:ext uri="{9D8B030D-6E8A-4147-A177-3AD203B41FA5}">
                      <a16:colId xmlns:a16="http://schemas.microsoft.com/office/drawing/2014/main" val="20001"/>
                    </a:ext>
                  </a:extLst>
                </a:gridCol>
              </a:tblGrid>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v</a:t>
                      </a:r>
                      <a:r>
                        <a:rPr kumimoji="0" lang="en-US" altLang="en-US" sz="1600" b="0" i="0" u="none" strike="noStrike" cap="none" normalizeH="0" baseline="-25000" smtClean="0">
                          <a:ln>
                            <a:noFill/>
                          </a:ln>
                          <a:solidFill>
                            <a:schemeClr val="tx1"/>
                          </a:solidFill>
                          <a:effectLst/>
                          <a:latin typeface="Arial" charset="0"/>
                        </a:rPr>
                        <a:t>i</a:t>
                      </a: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0</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t</a:t>
                      </a: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 s</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a</a:t>
                      </a: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6 m/s</a:t>
                      </a:r>
                      <a:r>
                        <a:rPr kumimoji="0" lang="en-US" altLang="en-US" sz="1600" b="0" i="0" u="none" strike="noStrike" cap="none" normalizeH="0" baseline="30000" smtClean="0">
                          <a:ln>
                            <a:noFill/>
                          </a:ln>
                          <a:solidFill>
                            <a:schemeClr val="tx1"/>
                          </a:solidFill>
                          <a:effectLst/>
                          <a:latin typeface="Arial" charset="0"/>
                        </a:rPr>
                        <a:t>2</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θ</a:t>
                      </a:r>
                      <a:endParaRPr kumimoji="0" lang="en-US" altLang="en-US" sz="1600" b="0" i="0" u="none" strike="noStrike" cap="none" normalizeH="0" baseline="0" smtClean="0">
                        <a:ln>
                          <a:noFill/>
                        </a:ln>
                        <a:solidFill>
                          <a:schemeClr val="tx1"/>
                        </a:solidFill>
                        <a:effectLst/>
                        <a:latin typeface="Arial" charset="0"/>
                      </a:endParaRP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40</a:t>
                      </a:r>
                      <a:r>
                        <a:rPr kumimoji="0" lang="en-US" altLang="en-US" sz="1600" b="0" i="0" u="none" strike="noStrike" cap="none" normalizeH="0" baseline="0" smtClean="0">
                          <a:ln>
                            <a:noFill/>
                          </a:ln>
                          <a:solidFill>
                            <a:schemeClr val="tx1"/>
                          </a:solidFill>
                          <a:effectLst/>
                          <a:latin typeface="Arial" charset="0"/>
                          <a:cs typeface="Arial" charset="0"/>
                        </a:rPr>
                        <a:t>°</a:t>
                      </a:r>
                      <a:endParaRPr kumimoji="0" lang="en-US" altLang="en-US" sz="1600" b="0" i="0" u="none" strike="noStrike" cap="none" normalizeH="0" baseline="0" smtClean="0">
                        <a:ln>
                          <a:noFill/>
                        </a:ln>
                        <a:solidFill>
                          <a:schemeClr val="tx1"/>
                        </a:solidFill>
                        <a:effectLst/>
                        <a:latin typeface="Arial" charset="0"/>
                      </a:endParaRP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cs typeface="Arial" charset="0"/>
                        </a:rPr>
                        <a:t>µ</a:t>
                      </a:r>
                      <a:endParaRPr kumimoji="0" lang="en-US" altLang="en-US" sz="1600" b="0" i="0" u="none" strike="noStrike" cap="none" normalizeH="0" baseline="0" smtClean="0">
                        <a:ln>
                          <a:noFill/>
                        </a:ln>
                        <a:solidFill>
                          <a:schemeClr val="tx1"/>
                        </a:solidFill>
                        <a:effectLst/>
                        <a:latin typeface="Arial" charset="0"/>
                      </a:endParaRP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.2</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m</a:t>
                      </a:r>
                      <a:r>
                        <a:rPr kumimoji="0" lang="en-US" altLang="en-US" sz="1600" b="0" i="0" u="none" strike="noStrike" cap="none" normalizeH="0" baseline="-25000" smtClean="0">
                          <a:ln>
                            <a:noFill/>
                          </a:ln>
                          <a:solidFill>
                            <a:schemeClr val="tx1"/>
                          </a:solidFill>
                          <a:effectLst/>
                          <a:latin typeface="Arial" charset="0"/>
                        </a:rPr>
                        <a:t>1</a:t>
                      </a: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100 kg</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518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F</a:t>
                      </a:r>
                      <a:r>
                        <a:rPr kumimoji="0" lang="en-US" altLang="en-US" sz="1600" b="0" i="0" u="none" strike="noStrike" cap="none" normalizeH="0" baseline="-25000" smtClean="0">
                          <a:ln>
                            <a:noFill/>
                          </a:ln>
                          <a:solidFill>
                            <a:schemeClr val="tx1"/>
                          </a:solidFill>
                          <a:effectLst/>
                          <a:latin typeface="Arial" charset="0"/>
                        </a:rPr>
                        <a:t>B</a:t>
                      </a:r>
                    </a:p>
                  </a:txBody>
                  <a:tcPr marT="45676" marB="456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smtClean="0">
                          <a:ln>
                            <a:noFill/>
                          </a:ln>
                          <a:solidFill>
                            <a:schemeClr val="tx1"/>
                          </a:solidFill>
                          <a:effectLst/>
                          <a:latin typeface="Arial" charset="0"/>
                        </a:rPr>
                        <a:t>300 N</a:t>
                      </a:r>
                    </a:p>
                  </a:txBody>
                  <a:tcPr marT="45676" marB="456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73447" name="Text Box 39"/>
          <p:cNvSpPr txBox="1">
            <a:spLocks noChangeArrowheads="1"/>
          </p:cNvSpPr>
          <p:nvPr/>
        </p:nvSpPr>
        <p:spPr bwMode="auto">
          <a:xfrm>
            <a:off x="2057400" y="2286000"/>
            <a:ext cx="933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Friction</a:t>
            </a:r>
          </a:p>
        </p:txBody>
      </p:sp>
      <p:sp>
        <p:nvSpPr>
          <p:cNvPr id="120873" name="Line 45"/>
          <p:cNvSpPr>
            <a:spLocks noChangeShapeType="1"/>
          </p:cNvSpPr>
          <p:nvPr/>
        </p:nvSpPr>
        <p:spPr bwMode="auto">
          <a:xfrm flipH="1">
            <a:off x="4114800" y="1905000"/>
            <a:ext cx="99060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0874" name="Text Box 46"/>
          <p:cNvSpPr txBox="1">
            <a:spLocks noChangeArrowheads="1"/>
          </p:cNvSpPr>
          <p:nvPr/>
        </p:nvSpPr>
        <p:spPr bwMode="auto">
          <a:xfrm>
            <a:off x="3946525" y="2017713"/>
            <a:ext cx="425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800"/>
              <a:t>F</a:t>
            </a:r>
            <a:r>
              <a:rPr lang="en-US" altLang="en-US" sz="1800" baseline="-25000"/>
              <a:t>B</a:t>
            </a:r>
          </a:p>
        </p:txBody>
      </p:sp>
    </p:spTree>
    <p:extLst>
      <p:ext uri="{BB962C8B-B14F-4D97-AF65-F5344CB8AC3E}">
        <p14:creationId xmlns:p14="http://schemas.microsoft.com/office/powerpoint/2010/main" val="19063554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34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47" grpId="0" autoUpdateAnimBg="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3743</Words>
  <Application>Microsoft Office PowerPoint</Application>
  <PresentationFormat>On-screen Show (4:3)</PresentationFormat>
  <Paragraphs>1314</Paragraphs>
  <Slides>77</Slides>
  <Notes>58</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83" baseType="lpstr">
      <vt:lpstr>Arial</vt:lpstr>
      <vt:lpstr>Calibri</vt:lpstr>
      <vt:lpstr>Symbol</vt:lpstr>
      <vt:lpstr>Times New Roman</vt:lpstr>
      <vt:lpstr>Office Theme</vt:lpstr>
      <vt:lpstr>Equation</vt:lpstr>
      <vt:lpstr>FBD</vt:lpstr>
      <vt:lpstr>Net force:</vt:lpstr>
      <vt:lpstr>Free Body Diagrams (FBD)</vt:lpstr>
      <vt:lpstr>How to analyze forces acting on an object making ΣF statements:</vt:lpstr>
      <vt:lpstr>Let’s look at forces acting on this box:</vt:lpstr>
      <vt:lpstr>PowerPoint Presentation</vt:lpstr>
      <vt:lpstr>But what if the box had an initial motion:</vt:lpstr>
      <vt:lpstr>PowerPoint Presentation</vt:lpstr>
      <vt:lpstr>This leads us to the Fg:</vt:lpstr>
      <vt:lpstr>Use the weight equation to find your mass:</vt:lpstr>
      <vt:lpstr>Friction:</vt:lpstr>
      <vt:lpstr>PowerPoint Presentation</vt:lpstr>
      <vt:lpstr>Two kinds of friction:</vt:lpstr>
      <vt:lpstr>Ff is proportional to the FN:</vt:lpstr>
      <vt:lpstr>PowerPoint Presentation</vt:lpstr>
      <vt:lpstr>The µk is less than the µs so the Ffk is less than the Ffs.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Memorize these: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Without and with friction: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FBD</dc:title>
  <dc:creator>Marcy Maskulinski</dc:creator>
  <cp:lastModifiedBy>Randall, Richard</cp:lastModifiedBy>
  <cp:revision>3</cp:revision>
  <dcterms:created xsi:type="dcterms:W3CDTF">2015-12-11T17:49:39Z</dcterms:created>
  <dcterms:modified xsi:type="dcterms:W3CDTF">2016-09-16T20:50:05Z</dcterms:modified>
</cp:coreProperties>
</file>