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408" y="5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image" Target="../media/image7.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5.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28.wmf"/><Relationship Id="rId1" Type="http://schemas.openxmlformats.org/officeDocument/2006/relationships/image" Target="../media/image27.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8.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7.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8.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7.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33.wmf"/><Relationship Id="rId2" Type="http://schemas.openxmlformats.org/officeDocument/2006/relationships/image" Target="../media/image32.wmf"/><Relationship Id="rId1" Type="http://schemas.openxmlformats.org/officeDocument/2006/relationships/image" Target="../media/image25.wmf"/><Relationship Id="rId5" Type="http://schemas.openxmlformats.org/officeDocument/2006/relationships/image" Target="../media/image35.wmf"/><Relationship Id="rId4" Type="http://schemas.openxmlformats.org/officeDocument/2006/relationships/image" Target="../media/image34.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35.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35.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41.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27.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54BBF41-4EDB-4DAE-AE94-0D585C8CAB14}" type="datetimeFigureOut">
              <a:rPr lang="en-US" smtClean="0"/>
              <a:t>9/16/2016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6CE96B3-7963-4665-A43F-B8ABCDE9DC3C}" type="slidenum">
              <a:rPr lang="en-US" smtClean="0"/>
              <a:t>‹#›</a:t>
            </a:fld>
            <a:endParaRPr lang="en-US"/>
          </a:p>
        </p:txBody>
      </p:sp>
    </p:spTree>
    <p:extLst>
      <p:ext uri="{BB962C8B-B14F-4D97-AF65-F5344CB8AC3E}">
        <p14:creationId xmlns:p14="http://schemas.microsoft.com/office/powerpoint/2010/main" val="21854688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A3F4B1FB-EC7D-4EFA-AD1C-56ADC80B394E}" type="slidenum">
              <a:rPr lang="en-US" altLang="en-US" smtClean="0"/>
              <a:pPr eaLnBrk="1" hangingPunct="1">
                <a:spcBef>
                  <a:spcPct val="0"/>
                </a:spcBef>
              </a:pPr>
              <a:t>2</a:t>
            </a:fld>
            <a:endParaRPr lang="en-US" altLang="en-US" smtClean="0"/>
          </a:p>
        </p:txBody>
      </p:sp>
      <p:sp>
        <p:nvSpPr>
          <p:cNvPr id="194563" name="Rectangle 2"/>
          <p:cNvSpPr>
            <a:spLocks noGrp="1" noRot="1" noChangeAspect="1" noChangeArrowheads="1" noTextEdit="1"/>
          </p:cNvSpPr>
          <p:nvPr>
            <p:ph type="sldImg"/>
          </p:nvPr>
        </p:nvSpPr>
        <p:spPr>
          <a:ln/>
        </p:spPr>
      </p:sp>
      <p:sp>
        <p:nvSpPr>
          <p:cNvPr id="194564"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CD8D559D-E4FD-4D15-AE2E-E7BE6FA7997A}" type="slidenum">
              <a:rPr lang="en-US" altLang="en-US" smtClean="0"/>
              <a:pPr eaLnBrk="1" hangingPunct="1">
                <a:spcBef>
                  <a:spcPct val="0"/>
                </a:spcBef>
              </a:pPr>
              <a:t>3</a:t>
            </a:fld>
            <a:endParaRPr lang="en-US" altLang="en-US" smtClean="0"/>
          </a:p>
        </p:txBody>
      </p:sp>
      <p:sp>
        <p:nvSpPr>
          <p:cNvPr id="195587" name="Rectangle 2"/>
          <p:cNvSpPr>
            <a:spLocks noGrp="1" noRot="1" noChangeAspect="1" noChangeArrowheads="1" noTextEdit="1"/>
          </p:cNvSpPr>
          <p:nvPr>
            <p:ph type="sldImg"/>
          </p:nvPr>
        </p:nvSpPr>
        <p:spPr>
          <a:ln/>
        </p:spPr>
      </p:sp>
      <p:sp>
        <p:nvSpPr>
          <p:cNvPr id="195588"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4E6DA8C0-6BED-4446-A39F-19B1B395F42A}" type="slidenum">
              <a:rPr lang="en-US" altLang="en-US" smtClean="0"/>
              <a:pPr eaLnBrk="1" hangingPunct="1">
                <a:spcBef>
                  <a:spcPct val="0"/>
                </a:spcBef>
              </a:pPr>
              <a:t>4</a:t>
            </a:fld>
            <a:endParaRPr lang="en-US" altLang="en-US" smtClean="0"/>
          </a:p>
        </p:txBody>
      </p:sp>
      <p:sp>
        <p:nvSpPr>
          <p:cNvPr id="196611" name="Rectangle 2"/>
          <p:cNvSpPr>
            <a:spLocks noGrp="1" noRot="1" noChangeAspect="1" noChangeArrowheads="1" noTextEdit="1"/>
          </p:cNvSpPr>
          <p:nvPr>
            <p:ph type="sldImg"/>
          </p:nvPr>
        </p:nvSpPr>
        <p:spPr>
          <a:ln/>
        </p:spPr>
      </p:sp>
      <p:sp>
        <p:nvSpPr>
          <p:cNvPr id="196612"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4C41A660-8AD5-43E2-9376-4C8C2397801F}" type="slidenum">
              <a:rPr lang="en-US" altLang="en-US" smtClean="0"/>
              <a:pPr eaLnBrk="1" hangingPunct="1">
                <a:spcBef>
                  <a:spcPct val="0"/>
                </a:spcBef>
              </a:pPr>
              <a:t>5</a:t>
            </a:fld>
            <a:endParaRPr lang="en-US" altLang="en-US" smtClean="0"/>
          </a:p>
        </p:txBody>
      </p:sp>
      <p:sp>
        <p:nvSpPr>
          <p:cNvPr id="197635" name="Rectangle 2"/>
          <p:cNvSpPr>
            <a:spLocks noGrp="1" noRot="1" noChangeAspect="1" noChangeArrowheads="1" noTextEdit="1"/>
          </p:cNvSpPr>
          <p:nvPr>
            <p:ph type="sldImg"/>
          </p:nvPr>
        </p:nvSpPr>
        <p:spPr>
          <a:ln/>
        </p:spPr>
      </p:sp>
      <p:sp>
        <p:nvSpPr>
          <p:cNvPr id="197636"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695A8218-90C9-4C81-8E47-8EE1252C06B8}" type="slidenum">
              <a:rPr lang="en-US" altLang="en-US" smtClean="0"/>
              <a:pPr eaLnBrk="1" hangingPunct="1">
                <a:spcBef>
                  <a:spcPct val="0"/>
                </a:spcBef>
              </a:pPr>
              <a:t>6</a:t>
            </a:fld>
            <a:endParaRPr lang="en-US" altLang="en-US" smtClean="0"/>
          </a:p>
        </p:txBody>
      </p:sp>
      <p:sp>
        <p:nvSpPr>
          <p:cNvPr id="198659" name="Rectangle 2"/>
          <p:cNvSpPr>
            <a:spLocks noGrp="1" noRot="1" noChangeAspect="1" noChangeArrowheads="1" noTextEdit="1"/>
          </p:cNvSpPr>
          <p:nvPr>
            <p:ph type="sldImg"/>
          </p:nvPr>
        </p:nvSpPr>
        <p:spPr>
          <a:ln/>
        </p:spPr>
      </p:sp>
      <p:sp>
        <p:nvSpPr>
          <p:cNvPr id="198660"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C4363BB5-F5F8-4E86-BF5B-BFECEA5F0F8A}" type="slidenum">
              <a:rPr lang="en-US" altLang="en-US" smtClean="0"/>
              <a:pPr eaLnBrk="1" hangingPunct="1">
                <a:spcBef>
                  <a:spcPct val="0"/>
                </a:spcBef>
              </a:pPr>
              <a:t>7</a:t>
            </a:fld>
            <a:endParaRPr lang="en-US" altLang="en-US" smtClean="0"/>
          </a:p>
        </p:txBody>
      </p:sp>
      <p:sp>
        <p:nvSpPr>
          <p:cNvPr id="200707" name="Rectangle 2"/>
          <p:cNvSpPr>
            <a:spLocks noGrp="1" noRot="1" noChangeAspect="1" noChangeArrowheads="1" noTextEdit="1"/>
          </p:cNvSpPr>
          <p:nvPr>
            <p:ph type="sldImg"/>
          </p:nvPr>
        </p:nvSpPr>
        <p:spPr>
          <a:ln/>
        </p:spPr>
      </p:sp>
      <p:sp>
        <p:nvSpPr>
          <p:cNvPr id="200708"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AB26E971-7EBE-4B25-8F6F-3935564E1504}" type="slidenum">
              <a:rPr lang="en-US" altLang="en-US" smtClean="0"/>
              <a:pPr eaLnBrk="1" hangingPunct="1">
                <a:spcBef>
                  <a:spcPct val="0"/>
                </a:spcBef>
              </a:pPr>
              <a:t>8</a:t>
            </a:fld>
            <a:endParaRPr lang="en-US" altLang="en-US" smtClean="0"/>
          </a:p>
        </p:txBody>
      </p:sp>
      <p:sp>
        <p:nvSpPr>
          <p:cNvPr id="205827" name="Rectangle 2"/>
          <p:cNvSpPr>
            <a:spLocks noGrp="1" noRot="1" noChangeAspect="1" noChangeArrowheads="1" noTextEdit="1"/>
          </p:cNvSpPr>
          <p:nvPr>
            <p:ph type="sldImg"/>
          </p:nvPr>
        </p:nvSpPr>
        <p:spPr>
          <a:ln/>
        </p:spPr>
      </p:sp>
      <p:sp>
        <p:nvSpPr>
          <p:cNvPr id="205828"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8CC95EE8-4DD7-442C-ADAA-0FFF183425A4}" type="slidenum">
              <a:rPr lang="en-US" altLang="en-US" smtClean="0"/>
              <a:pPr eaLnBrk="1" hangingPunct="1">
                <a:spcBef>
                  <a:spcPct val="0"/>
                </a:spcBef>
              </a:pPr>
              <a:t>9</a:t>
            </a:fld>
            <a:endParaRPr lang="en-US" altLang="en-US" smtClean="0"/>
          </a:p>
        </p:txBody>
      </p:sp>
      <p:sp>
        <p:nvSpPr>
          <p:cNvPr id="206851" name="Rectangle 2"/>
          <p:cNvSpPr>
            <a:spLocks noGrp="1" noRot="1" noChangeAspect="1" noChangeArrowheads="1" noTextEdit="1"/>
          </p:cNvSpPr>
          <p:nvPr>
            <p:ph type="sldImg"/>
          </p:nvPr>
        </p:nvSpPr>
        <p:spPr>
          <a:ln/>
        </p:spPr>
      </p:sp>
      <p:sp>
        <p:nvSpPr>
          <p:cNvPr id="206852"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6045F00B-0626-499D-A40A-D857BEBB873D}" type="slidenum">
              <a:rPr lang="en-US" altLang="en-US" smtClean="0"/>
              <a:pPr eaLnBrk="1" hangingPunct="1">
                <a:spcBef>
                  <a:spcPct val="0"/>
                </a:spcBef>
              </a:pPr>
              <a:t>10</a:t>
            </a:fld>
            <a:endParaRPr lang="en-US" altLang="en-US" smtClean="0"/>
          </a:p>
        </p:txBody>
      </p:sp>
      <p:sp>
        <p:nvSpPr>
          <p:cNvPr id="207875" name="Rectangle 2"/>
          <p:cNvSpPr>
            <a:spLocks noGrp="1" noRot="1" noChangeAspect="1" noChangeArrowheads="1" noTextEdit="1"/>
          </p:cNvSpPr>
          <p:nvPr>
            <p:ph type="sldImg"/>
          </p:nvPr>
        </p:nvSpPr>
        <p:spPr>
          <a:ln/>
        </p:spPr>
      </p:sp>
      <p:sp>
        <p:nvSpPr>
          <p:cNvPr id="207876"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70542CA6-764F-46F5-B553-910B818833FC}" type="slidenum">
              <a:rPr lang="en-US" altLang="en-US" smtClean="0"/>
              <a:pPr eaLnBrk="1" hangingPunct="1">
                <a:spcBef>
                  <a:spcPct val="0"/>
                </a:spcBef>
              </a:pPr>
              <a:t>11</a:t>
            </a:fld>
            <a:endParaRPr lang="en-US" altLang="en-US" smtClean="0"/>
          </a:p>
        </p:txBody>
      </p:sp>
      <p:sp>
        <p:nvSpPr>
          <p:cNvPr id="208899" name="Rectangle 2"/>
          <p:cNvSpPr>
            <a:spLocks noGrp="1" noRot="1" noChangeAspect="1" noChangeArrowheads="1" noTextEdit="1"/>
          </p:cNvSpPr>
          <p:nvPr>
            <p:ph type="sldImg"/>
          </p:nvPr>
        </p:nvSpPr>
        <p:spPr>
          <a:ln/>
        </p:spPr>
      </p:sp>
      <p:sp>
        <p:nvSpPr>
          <p:cNvPr id="208900"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FE9D5F13-2E3A-4034-9DF9-F5DBB0CE7357}" type="slidenum">
              <a:rPr lang="en-US" altLang="en-US" smtClean="0"/>
              <a:pPr eaLnBrk="1" hangingPunct="1">
                <a:spcBef>
                  <a:spcPct val="0"/>
                </a:spcBef>
              </a:pPr>
              <a:t>12</a:t>
            </a:fld>
            <a:endParaRPr lang="en-US" altLang="en-US" smtClean="0"/>
          </a:p>
        </p:txBody>
      </p:sp>
      <p:sp>
        <p:nvSpPr>
          <p:cNvPr id="209923" name="Rectangle 2"/>
          <p:cNvSpPr>
            <a:spLocks noGrp="1" noRot="1" noChangeAspect="1" noChangeArrowheads="1" noTextEdit="1"/>
          </p:cNvSpPr>
          <p:nvPr>
            <p:ph type="sldImg"/>
          </p:nvPr>
        </p:nvSpPr>
        <p:spPr>
          <a:ln/>
        </p:spPr>
      </p:sp>
      <p:sp>
        <p:nvSpPr>
          <p:cNvPr id="209924"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9918A2DF-08FF-434F-9C37-8BBD2224F6A5}" type="slidenum">
              <a:rPr lang="en-US" altLang="en-US" smtClean="0"/>
              <a:pPr eaLnBrk="1" hangingPunct="1">
                <a:spcBef>
                  <a:spcPct val="0"/>
                </a:spcBef>
              </a:pPr>
              <a:t>13</a:t>
            </a:fld>
            <a:endParaRPr lang="en-US" altLang="en-US" smtClean="0"/>
          </a:p>
        </p:txBody>
      </p:sp>
      <p:sp>
        <p:nvSpPr>
          <p:cNvPr id="210947" name="Rectangle 2"/>
          <p:cNvSpPr>
            <a:spLocks noGrp="1" noRot="1" noChangeAspect="1" noChangeArrowheads="1" noTextEdit="1"/>
          </p:cNvSpPr>
          <p:nvPr>
            <p:ph type="sldImg"/>
          </p:nvPr>
        </p:nvSpPr>
        <p:spPr>
          <a:ln/>
        </p:spPr>
      </p:sp>
      <p:sp>
        <p:nvSpPr>
          <p:cNvPr id="210948"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2D2EDDB0-1218-49E4-AD84-A178AE6D962E}" type="slidenum">
              <a:rPr lang="en-US" altLang="en-US" smtClean="0"/>
              <a:pPr eaLnBrk="1" hangingPunct="1">
                <a:spcBef>
                  <a:spcPct val="0"/>
                </a:spcBef>
              </a:pPr>
              <a:t>14</a:t>
            </a:fld>
            <a:endParaRPr lang="en-US" altLang="en-US" smtClean="0"/>
          </a:p>
        </p:txBody>
      </p:sp>
      <p:sp>
        <p:nvSpPr>
          <p:cNvPr id="211971" name="Rectangle 2"/>
          <p:cNvSpPr>
            <a:spLocks noGrp="1" noRot="1" noChangeAspect="1" noChangeArrowheads="1" noTextEdit="1"/>
          </p:cNvSpPr>
          <p:nvPr>
            <p:ph type="sldImg"/>
          </p:nvPr>
        </p:nvSpPr>
        <p:spPr>
          <a:ln/>
        </p:spPr>
      </p:sp>
      <p:sp>
        <p:nvSpPr>
          <p:cNvPr id="211972"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66D34513-34F7-4BF1-A38A-86FB1783D4B8}" type="slidenum">
              <a:rPr lang="en-US" altLang="en-US" smtClean="0"/>
              <a:pPr eaLnBrk="1" hangingPunct="1">
                <a:spcBef>
                  <a:spcPct val="0"/>
                </a:spcBef>
              </a:pPr>
              <a:t>15</a:t>
            </a:fld>
            <a:endParaRPr lang="en-US" altLang="en-US" smtClean="0"/>
          </a:p>
        </p:txBody>
      </p:sp>
      <p:sp>
        <p:nvSpPr>
          <p:cNvPr id="212995" name="Rectangle 2"/>
          <p:cNvSpPr>
            <a:spLocks noGrp="1" noRot="1" noChangeAspect="1" noChangeArrowheads="1" noTextEdit="1"/>
          </p:cNvSpPr>
          <p:nvPr>
            <p:ph type="sldImg"/>
          </p:nvPr>
        </p:nvSpPr>
        <p:spPr>
          <a:ln/>
        </p:spPr>
      </p:sp>
      <p:sp>
        <p:nvSpPr>
          <p:cNvPr id="212996"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BF4D77EE-7605-4A28-A81B-2402ECCDA4AF}" type="slidenum">
              <a:rPr lang="en-US" altLang="en-US" smtClean="0"/>
              <a:pPr eaLnBrk="1" hangingPunct="1">
                <a:spcBef>
                  <a:spcPct val="0"/>
                </a:spcBef>
              </a:pPr>
              <a:t>16</a:t>
            </a:fld>
            <a:endParaRPr lang="en-US" altLang="en-US" smtClean="0"/>
          </a:p>
        </p:txBody>
      </p:sp>
      <p:sp>
        <p:nvSpPr>
          <p:cNvPr id="214019" name="Rectangle 2"/>
          <p:cNvSpPr>
            <a:spLocks noGrp="1" noRot="1" noChangeAspect="1" noChangeArrowheads="1" noTextEdit="1"/>
          </p:cNvSpPr>
          <p:nvPr>
            <p:ph type="sldImg"/>
          </p:nvPr>
        </p:nvSpPr>
        <p:spPr>
          <a:ln/>
        </p:spPr>
      </p:sp>
      <p:sp>
        <p:nvSpPr>
          <p:cNvPr id="214020"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1AC37556-7AAD-43A8-BCFD-34E57ED6E89B}" type="slidenum">
              <a:rPr lang="en-US" altLang="en-US" smtClean="0"/>
              <a:pPr eaLnBrk="1" hangingPunct="1">
                <a:spcBef>
                  <a:spcPct val="0"/>
                </a:spcBef>
              </a:pPr>
              <a:t>17</a:t>
            </a:fld>
            <a:endParaRPr lang="en-US" altLang="en-US" smtClean="0"/>
          </a:p>
        </p:txBody>
      </p:sp>
      <p:sp>
        <p:nvSpPr>
          <p:cNvPr id="215043" name="Rectangle 2"/>
          <p:cNvSpPr>
            <a:spLocks noGrp="1" noRot="1" noChangeAspect="1" noChangeArrowheads="1" noTextEdit="1"/>
          </p:cNvSpPr>
          <p:nvPr>
            <p:ph type="sldImg"/>
          </p:nvPr>
        </p:nvSpPr>
        <p:spPr>
          <a:ln/>
        </p:spPr>
      </p:sp>
      <p:sp>
        <p:nvSpPr>
          <p:cNvPr id="215044"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C5529232-C640-45F4-B579-E6AB5A41A511}" type="slidenum">
              <a:rPr lang="en-US" altLang="en-US" smtClean="0"/>
              <a:pPr eaLnBrk="1" hangingPunct="1">
                <a:spcBef>
                  <a:spcPct val="0"/>
                </a:spcBef>
              </a:pPr>
              <a:t>19</a:t>
            </a:fld>
            <a:endParaRPr lang="en-US" altLang="en-US" smtClean="0"/>
          </a:p>
        </p:txBody>
      </p:sp>
      <p:sp>
        <p:nvSpPr>
          <p:cNvPr id="216067" name="Rectangle 2"/>
          <p:cNvSpPr>
            <a:spLocks noGrp="1" noRot="1" noChangeAspect="1" noChangeArrowheads="1" noTextEdit="1"/>
          </p:cNvSpPr>
          <p:nvPr>
            <p:ph type="sldImg"/>
          </p:nvPr>
        </p:nvSpPr>
        <p:spPr>
          <a:ln/>
        </p:spPr>
      </p:sp>
      <p:sp>
        <p:nvSpPr>
          <p:cNvPr id="216068"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AF9DABF0-C48F-400C-BF12-B393A4E0E178}" type="slidenum">
              <a:rPr lang="en-US" altLang="en-US" smtClean="0"/>
              <a:pPr eaLnBrk="1" hangingPunct="1">
                <a:spcBef>
                  <a:spcPct val="0"/>
                </a:spcBef>
              </a:pPr>
              <a:t>20</a:t>
            </a:fld>
            <a:endParaRPr lang="en-US" altLang="en-US" smtClean="0"/>
          </a:p>
        </p:txBody>
      </p:sp>
      <p:sp>
        <p:nvSpPr>
          <p:cNvPr id="217091" name="Rectangle 2"/>
          <p:cNvSpPr>
            <a:spLocks noGrp="1" noRot="1" noChangeAspect="1" noChangeArrowheads="1" noTextEdit="1"/>
          </p:cNvSpPr>
          <p:nvPr>
            <p:ph type="sldImg"/>
          </p:nvPr>
        </p:nvSpPr>
        <p:spPr>
          <a:ln/>
        </p:spPr>
      </p:sp>
      <p:sp>
        <p:nvSpPr>
          <p:cNvPr id="217092"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31732832-6FC8-4B11-A981-80A43A03735D}" type="slidenum">
              <a:rPr lang="en-US" altLang="en-US" smtClean="0"/>
              <a:pPr eaLnBrk="1" hangingPunct="1">
                <a:spcBef>
                  <a:spcPct val="0"/>
                </a:spcBef>
              </a:pPr>
              <a:t>22</a:t>
            </a:fld>
            <a:endParaRPr lang="en-US" altLang="en-US" smtClean="0"/>
          </a:p>
        </p:txBody>
      </p:sp>
      <p:sp>
        <p:nvSpPr>
          <p:cNvPr id="218115" name="Rectangle 2"/>
          <p:cNvSpPr>
            <a:spLocks noGrp="1" noRot="1" noChangeAspect="1" noChangeArrowheads="1" noTextEdit="1"/>
          </p:cNvSpPr>
          <p:nvPr>
            <p:ph type="sldImg"/>
          </p:nvPr>
        </p:nvSpPr>
        <p:spPr>
          <a:ln/>
        </p:spPr>
      </p:sp>
      <p:sp>
        <p:nvSpPr>
          <p:cNvPr id="218116"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23EAC09C-CA28-4AC3-914B-D9FB6CAF0D48}" type="slidenum">
              <a:rPr lang="en-US" altLang="en-US" smtClean="0"/>
              <a:pPr eaLnBrk="1" hangingPunct="1">
                <a:spcBef>
                  <a:spcPct val="0"/>
                </a:spcBef>
              </a:pPr>
              <a:t>23</a:t>
            </a:fld>
            <a:endParaRPr lang="en-US" altLang="en-US" smtClean="0"/>
          </a:p>
        </p:txBody>
      </p:sp>
      <p:sp>
        <p:nvSpPr>
          <p:cNvPr id="219139" name="Rectangle 2"/>
          <p:cNvSpPr>
            <a:spLocks noGrp="1" noRot="1" noChangeAspect="1" noChangeArrowheads="1" noTextEdit="1"/>
          </p:cNvSpPr>
          <p:nvPr>
            <p:ph type="sldImg"/>
          </p:nvPr>
        </p:nvSpPr>
        <p:spPr>
          <a:ln/>
        </p:spPr>
      </p:sp>
      <p:sp>
        <p:nvSpPr>
          <p:cNvPr id="219140"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D727184E-C070-4A34-AC51-00FBD3E908A1}" type="slidenum">
              <a:rPr lang="en-US" altLang="en-US" smtClean="0"/>
              <a:pPr eaLnBrk="1" hangingPunct="1">
                <a:spcBef>
                  <a:spcPct val="0"/>
                </a:spcBef>
              </a:pPr>
              <a:t>25</a:t>
            </a:fld>
            <a:endParaRPr lang="en-US" altLang="en-US" smtClean="0"/>
          </a:p>
        </p:txBody>
      </p:sp>
      <p:sp>
        <p:nvSpPr>
          <p:cNvPr id="220163" name="Rectangle 2"/>
          <p:cNvSpPr>
            <a:spLocks noGrp="1" noRot="1" noChangeAspect="1" noChangeArrowheads="1" noTextEdit="1"/>
          </p:cNvSpPr>
          <p:nvPr>
            <p:ph type="sldImg"/>
          </p:nvPr>
        </p:nvSpPr>
        <p:spPr>
          <a:ln/>
        </p:spPr>
      </p:sp>
      <p:sp>
        <p:nvSpPr>
          <p:cNvPr id="220164"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12BBDDBF-8F77-45C6-B0B8-888D97DF2B3B}" type="slidenum">
              <a:rPr lang="en-US" altLang="en-US" smtClean="0"/>
              <a:pPr eaLnBrk="1" hangingPunct="1">
                <a:spcBef>
                  <a:spcPct val="0"/>
                </a:spcBef>
              </a:pPr>
              <a:t>27</a:t>
            </a:fld>
            <a:endParaRPr lang="en-US" altLang="en-US" smtClean="0"/>
          </a:p>
        </p:txBody>
      </p:sp>
      <p:sp>
        <p:nvSpPr>
          <p:cNvPr id="221187" name="Rectangle 2"/>
          <p:cNvSpPr>
            <a:spLocks noGrp="1" noRot="1" noChangeAspect="1" noChangeArrowheads="1" noTextEdit="1"/>
          </p:cNvSpPr>
          <p:nvPr>
            <p:ph type="sldImg"/>
          </p:nvPr>
        </p:nvSpPr>
        <p:spPr>
          <a:ln/>
        </p:spPr>
      </p:sp>
      <p:sp>
        <p:nvSpPr>
          <p:cNvPr id="221188"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74F7D9B2-C6A3-4301-A315-EF22F5B64798}" type="slidenum">
              <a:rPr lang="en-US" altLang="en-US" smtClean="0"/>
              <a:pPr eaLnBrk="1" hangingPunct="1">
                <a:spcBef>
                  <a:spcPct val="0"/>
                </a:spcBef>
              </a:pPr>
              <a:t>28</a:t>
            </a:fld>
            <a:endParaRPr lang="en-US" altLang="en-US" smtClean="0"/>
          </a:p>
        </p:txBody>
      </p:sp>
      <p:sp>
        <p:nvSpPr>
          <p:cNvPr id="222211" name="Rectangle 2"/>
          <p:cNvSpPr>
            <a:spLocks noGrp="1" noRot="1" noChangeAspect="1" noChangeArrowheads="1" noTextEdit="1"/>
          </p:cNvSpPr>
          <p:nvPr>
            <p:ph type="sldImg"/>
          </p:nvPr>
        </p:nvSpPr>
        <p:spPr>
          <a:ln/>
        </p:spPr>
      </p:sp>
      <p:sp>
        <p:nvSpPr>
          <p:cNvPr id="222212"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79753895-1B54-4E8B-ADBE-96A3107D1B8D}" type="slidenum">
              <a:rPr lang="en-US" altLang="en-US" smtClean="0"/>
              <a:pPr eaLnBrk="1" hangingPunct="1">
                <a:spcBef>
                  <a:spcPct val="0"/>
                </a:spcBef>
              </a:pPr>
              <a:t>29</a:t>
            </a:fld>
            <a:endParaRPr lang="en-US" altLang="en-US" smtClean="0"/>
          </a:p>
        </p:txBody>
      </p:sp>
      <p:sp>
        <p:nvSpPr>
          <p:cNvPr id="223235" name="Rectangle 2"/>
          <p:cNvSpPr>
            <a:spLocks noGrp="1" noRot="1" noChangeAspect="1" noChangeArrowheads="1" noTextEdit="1"/>
          </p:cNvSpPr>
          <p:nvPr>
            <p:ph type="sldImg"/>
          </p:nvPr>
        </p:nvSpPr>
        <p:spPr>
          <a:ln/>
        </p:spPr>
      </p:sp>
      <p:sp>
        <p:nvSpPr>
          <p:cNvPr id="223236"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391B01A5-A60E-4F74-9E64-9572A66E6079}" type="slidenum">
              <a:rPr lang="en-US" altLang="en-US" smtClean="0"/>
              <a:pPr eaLnBrk="1" hangingPunct="1">
                <a:spcBef>
                  <a:spcPct val="0"/>
                </a:spcBef>
              </a:pPr>
              <a:t>30</a:t>
            </a:fld>
            <a:endParaRPr lang="en-US" altLang="en-US" smtClean="0"/>
          </a:p>
        </p:txBody>
      </p:sp>
      <p:sp>
        <p:nvSpPr>
          <p:cNvPr id="225283" name="Rectangle 2"/>
          <p:cNvSpPr>
            <a:spLocks noGrp="1" noRot="1" noChangeAspect="1" noChangeArrowheads="1" noTextEdit="1"/>
          </p:cNvSpPr>
          <p:nvPr>
            <p:ph type="sldImg"/>
          </p:nvPr>
        </p:nvSpPr>
        <p:spPr>
          <a:ln/>
        </p:spPr>
      </p:sp>
      <p:sp>
        <p:nvSpPr>
          <p:cNvPr id="225284"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2"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A93EF8CD-08B4-403F-A4FB-6EF6CE9AD9A5}" type="slidenum">
              <a:rPr lang="en-US" altLang="en-US" smtClean="0"/>
              <a:pPr eaLnBrk="1" hangingPunct="1">
                <a:spcBef>
                  <a:spcPct val="0"/>
                </a:spcBef>
              </a:pPr>
              <a:t>32</a:t>
            </a:fld>
            <a:endParaRPr lang="en-US" altLang="en-US" smtClean="0"/>
          </a:p>
        </p:txBody>
      </p:sp>
      <p:sp>
        <p:nvSpPr>
          <p:cNvPr id="302083" name="Rectangle 2"/>
          <p:cNvSpPr>
            <a:spLocks noGrp="1" noRot="1" noChangeAspect="1" noChangeArrowheads="1" noTextEdit="1"/>
          </p:cNvSpPr>
          <p:nvPr>
            <p:ph type="sldImg"/>
          </p:nvPr>
        </p:nvSpPr>
        <p:spPr>
          <a:ln/>
        </p:spPr>
      </p:sp>
      <p:sp>
        <p:nvSpPr>
          <p:cNvPr id="302084"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82E5C189-87EF-48B9-AF8E-BF4F1EBE8B20}" type="slidenum">
              <a:rPr lang="en-US" altLang="en-US" smtClean="0"/>
              <a:pPr eaLnBrk="1" hangingPunct="1">
                <a:spcBef>
                  <a:spcPct val="0"/>
                </a:spcBef>
              </a:pPr>
              <a:t>33</a:t>
            </a:fld>
            <a:endParaRPr lang="en-US" altLang="en-US" smtClean="0"/>
          </a:p>
        </p:txBody>
      </p:sp>
      <p:sp>
        <p:nvSpPr>
          <p:cNvPr id="303107" name="Rectangle 2"/>
          <p:cNvSpPr>
            <a:spLocks noGrp="1" noRot="1" noChangeAspect="1" noChangeArrowheads="1" noTextEdit="1"/>
          </p:cNvSpPr>
          <p:nvPr>
            <p:ph type="sldImg"/>
          </p:nvPr>
        </p:nvSpPr>
        <p:spPr>
          <a:ln/>
        </p:spPr>
      </p:sp>
      <p:sp>
        <p:nvSpPr>
          <p:cNvPr id="303108"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4A770231-7CB0-4DF7-9110-B7612A508856}" type="slidenum">
              <a:rPr lang="en-US" altLang="en-US" smtClean="0"/>
              <a:pPr eaLnBrk="1" hangingPunct="1">
                <a:spcBef>
                  <a:spcPct val="0"/>
                </a:spcBef>
              </a:pPr>
              <a:t>34</a:t>
            </a:fld>
            <a:endParaRPr lang="en-US" altLang="en-US" smtClean="0"/>
          </a:p>
        </p:txBody>
      </p:sp>
      <p:sp>
        <p:nvSpPr>
          <p:cNvPr id="304131" name="Rectangle 2"/>
          <p:cNvSpPr>
            <a:spLocks noGrp="1" noRot="1" noChangeAspect="1" noChangeArrowheads="1" noTextEdit="1"/>
          </p:cNvSpPr>
          <p:nvPr>
            <p:ph type="sldImg"/>
          </p:nvPr>
        </p:nvSpPr>
        <p:spPr>
          <a:ln/>
        </p:spPr>
      </p:sp>
      <p:sp>
        <p:nvSpPr>
          <p:cNvPr id="304132"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3E5A2429-B119-46D3-9BDA-0F010271A7F0}" type="slidenum">
              <a:rPr lang="en-US" altLang="en-US" smtClean="0"/>
              <a:pPr eaLnBrk="1" hangingPunct="1">
                <a:spcBef>
                  <a:spcPct val="0"/>
                </a:spcBef>
              </a:pPr>
              <a:t>35</a:t>
            </a:fld>
            <a:endParaRPr lang="en-US" altLang="en-US" smtClean="0"/>
          </a:p>
        </p:txBody>
      </p:sp>
      <p:sp>
        <p:nvSpPr>
          <p:cNvPr id="305155" name="Rectangle 2"/>
          <p:cNvSpPr>
            <a:spLocks noGrp="1" noRot="1" noChangeAspect="1" noChangeArrowheads="1" noTextEdit="1"/>
          </p:cNvSpPr>
          <p:nvPr>
            <p:ph type="sldImg"/>
          </p:nvPr>
        </p:nvSpPr>
        <p:spPr>
          <a:ln/>
        </p:spPr>
      </p:sp>
      <p:sp>
        <p:nvSpPr>
          <p:cNvPr id="305156"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9312990F-C29A-447E-9863-D54F4313712B}" type="slidenum">
              <a:rPr lang="en-US" altLang="en-US" smtClean="0"/>
              <a:pPr eaLnBrk="1" hangingPunct="1">
                <a:spcBef>
                  <a:spcPct val="0"/>
                </a:spcBef>
              </a:pPr>
              <a:t>36</a:t>
            </a:fld>
            <a:endParaRPr lang="en-US" altLang="en-US" smtClean="0"/>
          </a:p>
        </p:txBody>
      </p:sp>
      <p:sp>
        <p:nvSpPr>
          <p:cNvPr id="306179" name="Rectangle 2"/>
          <p:cNvSpPr>
            <a:spLocks noGrp="1" noRot="1" noChangeAspect="1" noChangeArrowheads="1" noTextEdit="1"/>
          </p:cNvSpPr>
          <p:nvPr>
            <p:ph type="sldImg"/>
          </p:nvPr>
        </p:nvSpPr>
        <p:spPr>
          <a:ln/>
        </p:spPr>
      </p:sp>
      <p:sp>
        <p:nvSpPr>
          <p:cNvPr id="306180"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0F1EEA6B-327C-4BF7-84B6-61C5B9890B16}" type="slidenum">
              <a:rPr lang="en-US" altLang="en-US" smtClean="0"/>
              <a:pPr eaLnBrk="1" hangingPunct="1">
                <a:spcBef>
                  <a:spcPct val="0"/>
                </a:spcBef>
              </a:pPr>
              <a:t>37</a:t>
            </a:fld>
            <a:endParaRPr lang="en-US" altLang="en-US" smtClean="0"/>
          </a:p>
        </p:txBody>
      </p:sp>
      <p:sp>
        <p:nvSpPr>
          <p:cNvPr id="307203" name="Rectangle 2"/>
          <p:cNvSpPr>
            <a:spLocks noGrp="1" noRot="1" noChangeAspect="1" noChangeArrowheads="1" noTextEdit="1"/>
          </p:cNvSpPr>
          <p:nvPr>
            <p:ph type="sldImg"/>
          </p:nvPr>
        </p:nvSpPr>
        <p:spPr>
          <a:ln/>
        </p:spPr>
      </p:sp>
      <p:sp>
        <p:nvSpPr>
          <p:cNvPr id="307204"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3084D53-990F-4E97-88B3-0E7AB50F6BCC}" type="datetimeFigureOut">
              <a:rPr lang="en-US" smtClean="0"/>
              <a:t>9/16/2016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F7F17A-9B1F-485D-BC63-66B4F2C3A941}" type="slidenum">
              <a:rPr lang="en-US" smtClean="0"/>
              <a:t>‹#›</a:t>
            </a:fld>
            <a:endParaRPr lang="en-US"/>
          </a:p>
        </p:txBody>
      </p:sp>
    </p:spTree>
    <p:extLst>
      <p:ext uri="{BB962C8B-B14F-4D97-AF65-F5344CB8AC3E}">
        <p14:creationId xmlns:p14="http://schemas.microsoft.com/office/powerpoint/2010/main" val="15101818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3084D53-990F-4E97-88B3-0E7AB50F6BCC}" type="datetimeFigureOut">
              <a:rPr lang="en-US" smtClean="0"/>
              <a:t>9/16/2016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F7F17A-9B1F-485D-BC63-66B4F2C3A941}" type="slidenum">
              <a:rPr lang="en-US" smtClean="0"/>
              <a:t>‹#›</a:t>
            </a:fld>
            <a:endParaRPr lang="en-US"/>
          </a:p>
        </p:txBody>
      </p:sp>
    </p:spTree>
    <p:extLst>
      <p:ext uri="{BB962C8B-B14F-4D97-AF65-F5344CB8AC3E}">
        <p14:creationId xmlns:p14="http://schemas.microsoft.com/office/powerpoint/2010/main" val="22989480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3084D53-990F-4E97-88B3-0E7AB50F6BCC}" type="datetimeFigureOut">
              <a:rPr lang="en-US" smtClean="0"/>
              <a:t>9/16/2016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F7F17A-9B1F-485D-BC63-66B4F2C3A941}" type="slidenum">
              <a:rPr lang="en-US" smtClean="0"/>
              <a:t>‹#›</a:t>
            </a:fld>
            <a:endParaRPr lang="en-US"/>
          </a:p>
        </p:txBody>
      </p:sp>
    </p:spTree>
    <p:extLst>
      <p:ext uri="{BB962C8B-B14F-4D97-AF65-F5344CB8AC3E}">
        <p14:creationId xmlns:p14="http://schemas.microsoft.com/office/powerpoint/2010/main" val="28985394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3084D53-990F-4E97-88B3-0E7AB50F6BCC}" type="datetimeFigureOut">
              <a:rPr lang="en-US" smtClean="0"/>
              <a:t>9/16/2016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F7F17A-9B1F-485D-BC63-66B4F2C3A941}" type="slidenum">
              <a:rPr lang="en-US" smtClean="0"/>
              <a:t>‹#›</a:t>
            </a:fld>
            <a:endParaRPr lang="en-US"/>
          </a:p>
        </p:txBody>
      </p:sp>
    </p:spTree>
    <p:extLst>
      <p:ext uri="{BB962C8B-B14F-4D97-AF65-F5344CB8AC3E}">
        <p14:creationId xmlns:p14="http://schemas.microsoft.com/office/powerpoint/2010/main" val="12545066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3084D53-990F-4E97-88B3-0E7AB50F6BCC}" type="datetimeFigureOut">
              <a:rPr lang="en-US" smtClean="0"/>
              <a:t>9/16/2016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1F7F17A-9B1F-485D-BC63-66B4F2C3A941}" type="slidenum">
              <a:rPr lang="en-US" smtClean="0"/>
              <a:t>‹#›</a:t>
            </a:fld>
            <a:endParaRPr lang="en-US"/>
          </a:p>
        </p:txBody>
      </p:sp>
    </p:spTree>
    <p:extLst>
      <p:ext uri="{BB962C8B-B14F-4D97-AF65-F5344CB8AC3E}">
        <p14:creationId xmlns:p14="http://schemas.microsoft.com/office/powerpoint/2010/main" val="40054917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3084D53-990F-4E97-88B3-0E7AB50F6BCC}" type="datetimeFigureOut">
              <a:rPr lang="en-US" smtClean="0"/>
              <a:t>9/16/2016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1F7F17A-9B1F-485D-BC63-66B4F2C3A941}" type="slidenum">
              <a:rPr lang="en-US" smtClean="0"/>
              <a:t>‹#›</a:t>
            </a:fld>
            <a:endParaRPr lang="en-US"/>
          </a:p>
        </p:txBody>
      </p:sp>
    </p:spTree>
    <p:extLst>
      <p:ext uri="{BB962C8B-B14F-4D97-AF65-F5344CB8AC3E}">
        <p14:creationId xmlns:p14="http://schemas.microsoft.com/office/powerpoint/2010/main" val="6350076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3084D53-990F-4E97-88B3-0E7AB50F6BCC}" type="datetimeFigureOut">
              <a:rPr lang="en-US" smtClean="0"/>
              <a:t>9/16/2016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1F7F17A-9B1F-485D-BC63-66B4F2C3A941}" type="slidenum">
              <a:rPr lang="en-US" smtClean="0"/>
              <a:t>‹#›</a:t>
            </a:fld>
            <a:endParaRPr lang="en-US"/>
          </a:p>
        </p:txBody>
      </p:sp>
    </p:spTree>
    <p:extLst>
      <p:ext uri="{BB962C8B-B14F-4D97-AF65-F5344CB8AC3E}">
        <p14:creationId xmlns:p14="http://schemas.microsoft.com/office/powerpoint/2010/main" val="8171688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3084D53-990F-4E97-88B3-0E7AB50F6BCC}" type="datetimeFigureOut">
              <a:rPr lang="en-US" smtClean="0"/>
              <a:t>9/16/2016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F7F17A-9B1F-485D-BC63-66B4F2C3A941}" type="slidenum">
              <a:rPr lang="en-US" smtClean="0"/>
              <a:t>‹#›</a:t>
            </a:fld>
            <a:endParaRPr lang="en-US"/>
          </a:p>
        </p:txBody>
      </p:sp>
    </p:spTree>
    <p:extLst>
      <p:ext uri="{BB962C8B-B14F-4D97-AF65-F5344CB8AC3E}">
        <p14:creationId xmlns:p14="http://schemas.microsoft.com/office/powerpoint/2010/main" val="38458343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3084D53-990F-4E97-88B3-0E7AB50F6BCC}" type="datetimeFigureOut">
              <a:rPr lang="en-US" smtClean="0"/>
              <a:t>9/16/2016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F7F17A-9B1F-485D-BC63-66B4F2C3A941}" type="slidenum">
              <a:rPr lang="en-US" smtClean="0"/>
              <a:t>‹#›</a:t>
            </a:fld>
            <a:endParaRPr lang="en-US"/>
          </a:p>
        </p:txBody>
      </p:sp>
    </p:spTree>
    <p:extLst>
      <p:ext uri="{BB962C8B-B14F-4D97-AF65-F5344CB8AC3E}">
        <p14:creationId xmlns:p14="http://schemas.microsoft.com/office/powerpoint/2010/main" val="24469857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3084D53-990F-4E97-88B3-0E7AB50F6BCC}" type="datetimeFigureOut">
              <a:rPr lang="en-US" smtClean="0"/>
              <a:t>9/16/2016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F7F17A-9B1F-485D-BC63-66B4F2C3A941}" type="slidenum">
              <a:rPr lang="en-US" smtClean="0"/>
              <a:t>‹#›</a:t>
            </a:fld>
            <a:endParaRPr lang="en-US"/>
          </a:p>
        </p:txBody>
      </p:sp>
    </p:spTree>
    <p:extLst>
      <p:ext uri="{BB962C8B-B14F-4D97-AF65-F5344CB8AC3E}">
        <p14:creationId xmlns:p14="http://schemas.microsoft.com/office/powerpoint/2010/main" val="28111512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3084D53-990F-4E97-88B3-0E7AB50F6BCC}" type="datetimeFigureOut">
              <a:rPr lang="en-US" smtClean="0"/>
              <a:t>9/16/2016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F7F17A-9B1F-485D-BC63-66B4F2C3A941}" type="slidenum">
              <a:rPr lang="en-US" smtClean="0"/>
              <a:t>‹#›</a:t>
            </a:fld>
            <a:endParaRPr lang="en-US"/>
          </a:p>
        </p:txBody>
      </p:sp>
    </p:spTree>
    <p:extLst>
      <p:ext uri="{BB962C8B-B14F-4D97-AF65-F5344CB8AC3E}">
        <p14:creationId xmlns:p14="http://schemas.microsoft.com/office/powerpoint/2010/main" val="38210113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457200" y="1600200"/>
            <a:ext cx="4038600" cy="4525963"/>
          </a:xfrm>
        </p:spPr>
        <p:txBody>
          <a:bodyPr/>
          <a:lstStyle/>
          <a:p>
            <a:pPr lvl="0"/>
            <a:endParaRPr lang="en-US" noProof="0" smtClean="0"/>
          </a:p>
        </p:txBody>
      </p:sp>
      <p:sp>
        <p:nvSpPr>
          <p:cNvPr id="4" name="Text Placeholder 3"/>
          <p:cNvSpPr>
            <a:spLocks noGrp="1"/>
          </p:cNvSpPr>
          <p:nvPr>
            <p:ph type="body"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3CF3FB26-A286-405B-8F6A-141D2B923B2B}" type="slidenum">
              <a:rPr lang="en-US" altLang="en-US"/>
              <a:pPr>
                <a:defRPr/>
              </a:pPr>
              <a:t>‹#›</a:t>
            </a:fld>
            <a:endParaRPr lang="en-US" altLang="en-US"/>
          </a:p>
        </p:txBody>
      </p:sp>
    </p:spTree>
    <p:extLst>
      <p:ext uri="{BB962C8B-B14F-4D97-AF65-F5344CB8AC3E}">
        <p14:creationId xmlns:p14="http://schemas.microsoft.com/office/powerpoint/2010/main" val="8683909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084D53-990F-4E97-88B3-0E7AB50F6BCC}" type="datetimeFigureOut">
              <a:rPr lang="en-US" smtClean="0"/>
              <a:t>9/16/2016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F7F17A-9B1F-485D-BC63-66B4F2C3A941}" type="slidenum">
              <a:rPr lang="en-US" smtClean="0"/>
              <a:t>‹#›</a:t>
            </a:fld>
            <a:endParaRPr lang="en-US"/>
          </a:p>
        </p:txBody>
      </p:sp>
    </p:spTree>
    <p:extLst>
      <p:ext uri="{BB962C8B-B14F-4D97-AF65-F5344CB8AC3E}">
        <p14:creationId xmlns:p14="http://schemas.microsoft.com/office/powerpoint/2010/main" val="38465728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www.youtube.com/watch?v=D-a3kwvY0WM"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hyperlink" Target="http://www.youtube.com/watch?v=KyfjZlOSq2A"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notesSlide" Target="../notesSlides/notesSlide5.xml"/><Relationship Id="rId7" Type="http://schemas.openxmlformats.org/officeDocument/2006/relationships/image" Target="../media/image7.w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6.jpeg"/><Relationship Id="rId4" Type="http://schemas.openxmlformats.org/officeDocument/2006/relationships/image" Target="../media/image5.jpeg"/><Relationship Id="rId9" Type="http://schemas.openxmlformats.org/officeDocument/2006/relationships/image" Target="../media/image8.wmf"/></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7"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hyperlink" Target="http://www.youtube.com/watch?v=7y7KjanpWOk" TargetMode="External"/><Relationship Id="rId4" Type="http://schemas.openxmlformats.org/officeDocument/2006/relationships/hyperlink" Target="http://www.youtube.com/watch?v=mNM5tHou4IQ" TargetMode="Externa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25.wmf"/><Relationship Id="rId5" Type="http://schemas.openxmlformats.org/officeDocument/2006/relationships/oleObject" Target="../embeddings/oleObject3.bin"/><Relationship Id="rId4" Type="http://schemas.openxmlformats.org/officeDocument/2006/relationships/image" Target="../media/image26.gif"/></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7" Type="http://schemas.openxmlformats.org/officeDocument/2006/relationships/image" Target="../media/image28.wmf"/><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oleObject" Target="../embeddings/oleObject5.bin"/><Relationship Id="rId5" Type="http://schemas.openxmlformats.org/officeDocument/2006/relationships/image" Target="../media/image27.wmf"/><Relationship Id="rId4" Type="http://schemas.openxmlformats.org/officeDocument/2006/relationships/oleObject" Target="../embeddings/oleObject4.bin"/></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image" Target="../media/image28.wmf"/><Relationship Id="rId5" Type="http://schemas.openxmlformats.org/officeDocument/2006/relationships/oleObject" Target="../embeddings/oleObject6.bin"/><Relationship Id="rId4" Type="http://schemas.openxmlformats.org/officeDocument/2006/relationships/image" Target="../media/image29.png"/></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7.xml"/><Relationship Id="rId1" Type="http://schemas.openxmlformats.org/officeDocument/2006/relationships/vmlDrawing" Target="../drawings/vmlDrawing5.v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7.wmf"/></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image" Target="../media/image28.wmf"/><Relationship Id="rId5" Type="http://schemas.openxmlformats.org/officeDocument/2006/relationships/oleObject" Target="../embeddings/oleObject8.bin"/><Relationship Id="rId4" Type="http://schemas.openxmlformats.org/officeDocument/2006/relationships/image" Target="../media/image29.png"/></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7.xml"/><Relationship Id="rId1" Type="http://schemas.openxmlformats.org/officeDocument/2006/relationships/vmlDrawing" Target="../drawings/vmlDrawing7.v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7.wmf"/></Relationships>
</file>

<file path=ppt/slides/_rels/slide22.xml.rels><?xml version="1.0" encoding="UTF-8" standalone="yes"?>
<Relationships xmlns="http://schemas.openxmlformats.org/package/2006/relationships"><Relationship Id="rId8" Type="http://schemas.openxmlformats.org/officeDocument/2006/relationships/oleObject" Target="../embeddings/oleObject12.bin"/><Relationship Id="rId13" Type="http://schemas.openxmlformats.org/officeDocument/2006/relationships/image" Target="../media/image35.wmf"/><Relationship Id="rId3" Type="http://schemas.openxmlformats.org/officeDocument/2006/relationships/notesSlide" Target="../notesSlides/notesSlide19.xml"/><Relationship Id="rId7" Type="http://schemas.openxmlformats.org/officeDocument/2006/relationships/image" Target="../media/image32.wmf"/><Relationship Id="rId12" Type="http://schemas.openxmlformats.org/officeDocument/2006/relationships/oleObject" Target="../embeddings/oleObject14.bin"/><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oleObject" Target="../embeddings/oleObject11.bin"/><Relationship Id="rId11" Type="http://schemas.openxmlformats.org/officeDocument/2006/relationships/image" Target="../media/image34.wmf"/><Relationship Id="rId5" Type="http://schemas.openxmlformats.org/officeDocument/2006/relationships/image" Target="../media/image25.wmf"/><Relationship Id="rId10" Type="http://schemas.openxmlformats.org/officeDocument/2006/relationships/oleObject" Target="../embeddings/oleObject13.bin"/><Relationship Id="rId4" Type="http://schemas.openxmlformats.org/officeDocument/2006/relationships/oleObject" Target="../embeddings/oleObject10.bin"/><Relationship Id="rId9" Type="http://schemas.openxmlformats.org/officeDocument/2006/relationships/image" Target="../media/image33.wmf"/></Relationships>
</file>

<file path=ppt/slides/_rels/slide2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7.xml"/><Relationship Id="rId1" Type="http://schemas.openxmlformats.org/officeDocument/2006/relationships/vmlDrawing" Target="../drawings/vmlDrawing9.vml"/><Relationship Id="rId4" Type="http://schemas.openxmlformats.org/officeDocument/2006/relationships/image" Target="../media/image35.wmf"/></Relationships>
</file>

<file path=ppt/slides/_rels/slide2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7.xml"/><Relationship Id="rId1" Type="http://schemas.openxmlformats.org/officeDocument/2006/relationships/vmlDrawing" Target="../drawings/vmlDrawing10.vml"/><Relationship Id="rId4" Type="http://schemas.openxmlformats.org/officeDocument/2006/relationships/image" Target="../media/image35.wmf"/></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40.png"/><Relationship Id="rId5" Type="http://schemas.openxmlformats.org/officeDocument/2006/relationships/image" Target="../media/image39.jpeg"/><Relationship Id="rId4" Type="http://schemas.openxmlformats.org/officeDocument/2006/relationships/image" Target="../media/image38.jpe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7.xml"/><Relationship Id="rId1" Type="http://schemas.openxmlformats.org/officeDocument/2006/relationships/vmlDrawing" Target="../drawings/vmlDrawing11.vml"/><Relationship Id="rId5" Type="http://schemas.openxmlformats.org/officeDocument/2006/relationships/image" Target="../media/image41.emf"/><Relationship Id="rId4" Type="http://schemas.openxmlformats.org/officeDocument/2006/relationships/oleObject" Target="../embeddings/oleObject17.bin"/></Relationships>
</file>

<file path=ppt/slides/_rels/slide3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Layout" Target="../slideLayouts/slideLayout7.xml"/><Relationship Id="rId1" Type="http://schemas.openxmlformats.org/officeDocument/2006/relationships/vmlDrawing" Target="../drawings/vmlDrawing12.vml"/><Relationship Id="rId4" Type="http://schemas.openxmlformats.org/officeDocument/2006/relationships/image" Target="../media/image27.wmf"/></Relationships>
</file>

<file path=ppt/slides/_rels/slide3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hyperlink" Target="http://hannahsworld.files.wordpress.com/2007/11/astronaut.jpg" TargetMode="External"/><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45.jpeg"/></Relationships>
</file>

<file path=ppt/slides/_rels/slide37.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1.xml"/><Relationship Id="rId1" Type="http://schemas.openxmlformats.org/officeDocument/2006/relationships/slideLayout" Target="../slideLayouts/slideLayout12.xml"/><Relationship Id="rId4" Type="http://schemas.openxmlformats.org/officeDocument/2006/relationships/image" Target="../media/image4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0"/>
            <a:ext cx="7772400" cy="1470025"/>
          </a:xfrm>
        </p:spPr>
        <p:txBody>
          <a:bodyPr/>
          <a:lstStyle/>
          <a:p>
            <a:r>
              <a:rPr lang="en-US" dirty="0" smtClean="0"/>
              <a:t>Forces</a:t>
            </a:r>
            <a:endParaRPr lang="en-US" dirty="0"/>
          </a:p>
        </p:txBody>
      </p:sp>
      <p:sp>
        <p:nvSpPr>
          <p:cNvPr id="3" name="Subtitle 2"/>
          <p:cNvSpPr>
            <a:spLocks noGrp="1"/>
          </p:cNvSpPr>
          <p:nvPr>
            <p:ph type="subTitle" idx="1"/>
          </p:nvPr>
        </p:nvSpPr>
        <p:spPr>
          <a:xfrm>
            <a:off x="1371600" y="4191000"/>
            <a:ext cx="6400800" cy="1752600"/>
          </a:xfrm>
        </p:spPr>
        <p:txBody>
          <a:bodyPr>
            <a:normAutofit fontScale="55000" lnSpcReduction="20000"/>
          </a:bodyPr>
          <a:lstStyle/>
          <a:p>
            <a:r>
              <a:rPr lang="en-US" dirty="0" smtClean="0"/>
              <a:t>Newton’s 1</a:t>
            </a:r>
            <a:r>
              <a:rPr lang="en-US" baseline="30000" dirty="0" smtClean="0"/>
              <a:t>st</a:t>
            </a:r>
            <a:endParaRPr lang="en-US" dirty="0" smtClean="0"/>
          </a:p>
          <a:p>
            <a:r>
              <a:rPr lang="en-US" dirty="0" smtClean="0"/>
              <a:t>Newton’s 2</a:t>
            </a:r>
            <a:r>
              <a:rPr lang="en-US" baseline="30000" dirty="0" smtClean="0"/>
              <a:t>nd</a:t>
            </a:r>
            <a:endParaRPr lang="en-US" dirty="0" smtClean="0"/>
          </a:p>
          <a:p>
            <a:r>
              <a:rPr lang="en-US" dirty="0" smtClean="0"/>
              <a:t>Newton’s 3</a:t>
            </a:r>
            <a:r>
              <a:rPr lang="en-US" baseline="30000" dirty="0" smtClean="0"/>
              <a:t>rd</a:t>
            </a:r>
            <a:r>
              <a:rPr lang="en-US" dirty="0" smtClean="0"/>
              <a:t> </a:t>
            </a:r>
          </a:p>
          <a:p>
            <a:r>
              <a:rPr lang="en-US" dirty="0" smtClean="0"/>
              <a:t>Universal Law of Gravitation</a:t>
            </a:r>
          </a:p>
          <a:p>
            <a:r>
              <a:rPr lang="en-US" dirty="0" smtClean="0"/>
              <a:t>Gravitational Field Strength</a:t>
            </a:r>
          </a:p>
          <a:p>
            <a:r>
              <a:rPr lang="en-US" dirty="0" smtClean="0"/>
              <a:t>Elevator</a:t>
            </a:r>
          </a:p>
          <a:p>
            <a:endParaRPr lang="en-US" dirty="0"/>
          </a:p>
        </p:txBody>
      </p:sp>
      <p:pic>
        <p:nvPicPr>
          <p:cNvPr id="1026" name="Picture 2" descr="http://www.bbc.co.uk/staticarchive/cef1db528fa5d785c076783cef55b159b975b63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95600" y="1600200"/>
            <a:ext cx="3333750" cy="23241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4304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3"/>
          <p:cNvSpPr>
            <a:spLocks noGrp="1" noChangeArrowheads="1"/>
          </p:cNvSpPr>
          <p:nvPr>
            <p:ph type="body" idx="1"/>
          </p:nvPr>
        </p:nvSpPr>
        <p:spPr>
          <a:xfrm>
            <a:off x="384175" y="1600200"/>
            <a:ext cx="8229600" cy="1752600"/>
          </a:xfrm>
        </p:spPr>
        <p:txBody>
          <a:bodyPr/>
          <a:lstStyle/>
          <a:p>
            <a:pPr eaLnBrk="1" hangingPunct="1">
              <a:buFontTx/>
              <a:buNone/>
            </a:pPr>
            <a:r>
              <a:rPr lang="en-US" altLang="en-US" smtClean="0">
                <a:solidFill>
                  <a:schemeClr val="accent2"/>
                </a:solidFill>
              </a:rPr>
              <a:t>An object at rest has a natural tendency to stay at rest, or an object in motion will stay in motion, unless a force is acting upon it.</a:t>
            </a:r>
          </a:p>
        </p:txBody>
      </p:sp>
      <p:sp>
        <p:nvSpPr>
          <p:cNvPr id="14339" name="Rectangle 4"/>
          <p:cNvSpPr>
            <a:spLocks noGrp="1" noChangeArrowheads="1"/>
          </p:cNvSpPr>
          <p:nvPr>
            <p:ph type="title"/>
          </p:nvPr>
        </p:nvSpPr>
        <p:spPr/>
        <p:txBody>
          <a:bodyPr>
            <a:normAutofit/>
          </a:bodyPr>
          <a:lstStyle/>
          <a:p>
            <a:pPr eaLnBrk="1" hangingPunct="1"/>
            <a:r>
              <a:rPr lang="en-US" altLang="en-US" dirty="0" smtClean="0">
                <a:solidFill>
                  <a:srgbClr val="009900"/>
                </a:solidFill>
              </a:rPr>
              <a:t>Newton’s 1</a:t>
            </a:r>
            <a:r>
              <a:rPr lang="en-US" altLang="en-US" baseline="30000" dirty="0" smtClean="0">
                <a:solidFill>
                  <a:srgbClr val="009900"/>
                </a:solidFill>
              </a:rPr>
              <a:t>st</a:t>
            </a:r>
            <a:r>
              <a:rPr lang="en-US" altLang="en-US" dirty="0" smtClean="0">
                <a:solidFill>
                  <a:srgbClr val="009900"/>
                </a:solidFill>
              </a:rPr>
              <a:t> Law of Motion</a:t>
            </a:r>
            <a:r>
              <a:rPr lang="en-US" altLang="en-US" dirty="0" smtClean="0"/>
              <a:t>:</a:t>
            </a:r>
          </a:p>
        </p:txBody>
      </p:sp>
      <p:sp>
        <p:nvSpPr>
          <p:cNvPr id="7173" name="Text Box 5"/>
          <p:cNvSpPr txBox="1">
            <a:spLocks noChangeArrowheads="1"/>
          </p:cNvSpPr>
          <p:nvPr/>
        </p:nvSpPr>
        <p:spPr bwMode="auto">
          <a:xfrm>
            <a:off x="609600" y="3352800"/>
            <a:ext cx="7720013"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a:t>This is also known as the law of </a:t>
            </a:r>
            <a:r>
              <a:rPr lang="en-US" altLang="en-US">
                <a:solidFill>
                  <a:schemeClr val="accent2"/>
                </a:solidFill>
              </a:rPr>
              <a:t>INERTIA</a:t>
            </a:r>
            <a:r>
              <a:rPr lang="en-US" altLang="en-US"/>
              <a:t>.</a:t>
            </a:r>
          </a:p>
        </p:txBody>
      </p:sp>
      <p:sp>
        <p:nvSpPr>
          <p:cNvPr id="7174" name="Text Box 6"/>
          <p:cNvSpPr txBox="1">
            <a:spLocks noChangeArrowheads="1"/>
          </p:cNvSpPr>
          <p:nvPr/>
        </p:nvSpPr>
        <p:spPr bwMode="auto">
          <a:xfrm>
            <a:off x="152400" y="5653088"/>
            <a:ext cx="869315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800">
                <a:solidFill>
                  <a:schemeClr val="accent2"/>
                </a:solidFill>
              </a:rPr>
              <a:t>INERTIA</a:t>
            </a:r>
            <a:r>
              <a:rPr lang="en-US" altLang="en-US" sz="2800"/>
              <a:t> is an objects resistance to change in motion.</a:t>
            </a:r>
          </a:p>
        </p:txBody>
      </p:sp>
      <p:pic>
        <p:nvPicPr>
          <p:cNvPr id="14342" name="Picture 205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57550" y="3940175"/>
            <a:ext cx="2628900" cy="1743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8804311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17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1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p"/>
      <p:bldP spid="7173" grpId="0"/>
      <p:bldP spid="717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4"/>
          <p:cNvSpPr>
            <a:spLocks noGrp="1" noChangeArrowheads="1"/>
          </p:cNvSpPr>
          <p:nvPr>
            <p:ph type="title"/>
          </p:nvPr>
        </p:nvSpPr>
        <p:spPr/>
        <p:txBody>
          <a:bodyPr/>
          <a:lstStyle/>
          <a:p>
            <a:pPr eaLnBrk="1" hangingPunct="1"/>
            <a:r>
              <a:rPr lang="en-US" altLang="en-US" smtClean="0"/>
              <a:t>Examples of INERTIA:</a:t>
            </a:r>
          </a:p>
        </p:txBody>
      </p:sp>
      <p:pic>
        <p:nvPicPr>
          <p:cNvPr id="15363" name="Picture 5" descr="car hitting wall"/>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914400" y="3352800"/>
            <a:ext cx="7577138" cy="244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4" name="Text Box 6"/>
          <p:cNvSpPr txBox="1">
            <a:spLocks noChangeArrowheads="1"/>
          </p:cNvSpPr>
          <p:nvPr/>
        </p:nvSpPr>
        <p:spPr bwMode="auto">
          <a:xfrm>
            <a:off x="1143000" y="1676400"/>
            <a:ext cx="6488113"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solidFill>
                  <a:schemeClr val="accent2"/>
                </a:solidFill>
              </a:rPr>
              <a:t>1. Not wearing your seatbelt- if you get into an </a:t>
            </a:r>
          </a:p>
          <a:p>
            <a:pPr eaLnBrk="1" hangingPunct="1">
              <a:spcBef>
                <a:spcPct val="0"/>
              </a:spcBef>
              <a:buFontTx/>
              <a:buNone/>
            </a:pPr>
            <a:r>
              <a:rPr lang="en-US" altLang="en-US" sz="2400">
                <a:solidFill>
                  <a:schemeClr val="accent2"/>
                </a:solidFill>
              </a:rPr>
              <a:t>accident your body wants to keep moving at </a:t>
            </a:r>
          </a:p>
          <a:p>
            <a:pPr eaLnBrk="1" hangingPunct="1">
              <a:spcBef>
                <a:spcPct val="0"/>
              </a:spcBef>
              <a:buFontTx/>
              <a:buNone/>
            </a:pPr>
            <a:r>
              <a:rPr lang="en-US" altLang="en-US" sz="2400">
                <a:solidFill>
                  <a:schemeClr val="accent2"/>
                </a:solidFill>
              </a:rPr>
              <a:t>the speed you were going.</a:t>
            </a:r>
          </a:p>
        </p:txBody>
      </p:sp>
    </p:spTree>
    <p:extLst>
      <p:ext uri="{BB962C8B-B14F-4D97-AF65-F5344CB8AC3E}">
        <p14:creationId xmlns:p14="http://schemas.microsoft.com/office/powerpoint/2010/main" val="171167252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4"/>
          <p:cNvSpPr>
            <a:spLocks noGrp="1" noChangeArrowheads="1"/>
          </p:cNvSpPr>
          <p:nvPr>
            <p:ph type="title"/>
          </p:nvPr>
        </p:nvSpPr>
        <p:spPr>
          <a:xfrm>
            <a:off x="381000" y="457200"/>
            <a:ext cx="8229600" cy="838200"/>
          </a:xfrm>
        </p:spPr>
        <p:txBody>
          <a:bodyPr>
            <a:normAutofit fontScale="90000"/>
          </a:bodyPr>
          <a:lstStyle/>
          <a:p>
            <a:pPr algn="l" eaLnBrk="1" hangingPunct="1"/>
            <a:r>
              <a:rPr lang="en-US" altLang="en-US" sz="3600" smtClean="0">
                <a:solidFill>
                  <a:schemeClr val="accent2"/>
                </a:solidFill>
              </a:rPr>
              <a:t>2. The famous tablecloth trick:</a:t>
            </a:r>
            <a:br>
              <a:rPr lang="en-US" altLang="en-US" sz="3600" smtClean="0">
                <a:solidFill>
                  <a:schemeClr val="accent2"/>
                </a:solidFill>
              </a:rPr>
            </a:br>
            <a:r>
              <a:rPr lang="en-US" altLang="en-US" sz="3600" smtClean="0">
                <a:solidFill>
                  <a:schemeClr val="accent2"/>
                </a:solidFill>
              </a:rPr>
              <a:t/>
            </a:r>
            <a:br>
              <a:rPr lang="en-US" altLang="en-US" sz="3600" smtClean="0">
                <a:solidFill>
                  <a:schemeClr val="accent2"/>
                </a:solidFill>
              </a:rPr>
            </a:br>
            <a:r>
              <a:rPr lang="en-US" altLang="en-US" sz="3600" smtClean="0">
                <a:solidFill>
                  <a:schemeClr val="accent2"/>
                </a:solidFill>
              </a:rPr>
              <a:t>3. Sliding Cars:</a:t>
            </a:r>
          </a:p>
        </p:txBody>
      </p:sp>
      <p:sp>
        <p:nvSpPr>
          <p:cNvPr id="16387" name="Text Box 6"/>
          <p:cNvSpPr txBox="1">
            <a:spLocks noChangeArrowheads="1"/>
          </p:cNvSpPr>
          <p:nvPr/>
        </p:nvSpPr>
        <p:spPr bwMode="auto">
          <a:xfrm>
            <a:off x="990600" y="609600"/>
            <a:ext cx="52959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hlinkClick r:id="rId3"/>
              </a:rPr>
              <a:t>http://www.youtube.com/watch?v=D-a3kwvY0WM</a:t>
            </a:r>
            <a:r>
              <a:rPr lang="en-US" altLang="en-US" sz="1800"/>
              <a:t> </a:t>
            </a:r>
          </a:p>
        </p:txBody>
      </p:sp>
      <p:sp>
        <p:nvSpPr>
          <p:cNvPr id="16388" name="Text Box 7"/>
          <p:cNvSpPr txBox="1">
            <a:spLocks noChangeArrowheads="1"/>
          </p:cNvSpPr>
          <p:nvPr/>
        </p:nvSpPr>
        <p:spPr bwMode="auto">
          <a:xfrm>
            <a:off x="990600" y="1905000"/>
            <a:ext cx="5029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hlinkClick r:id="rId4"/>
              </a:rPr>
              <a:t>http://www.youtube.com/watch?v=KyfjZlOSq2A</a:t>
            </a:r>
            <a:r>
              <a:rPr lang="en-US" altLang="en-US" sz="1800"/>
              <a:t> </a:t>
            </a:r>
          </a:p>
        </p:txBody>
      </p:sp>
      <p:pic>
        <p:nvPicPr>
          <p:cNvPr id="16389" name="Picture 102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5000" y="2438400"/>
            <a:ext cx="5181600" cy="4144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7283758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152400" y="274638"/>
            <a:ext cx="8763000" cy="639762"/>
          </a:xfrm>
        </p:spPr>
        <p:txBody>
          <a:bodyPr/>
          <a:lstStyle/>
          <a:p>
            <a:pPr eaLnBrk="1" hangingPunct="1"/>
            <a:r>
              <a:rPr lang="en-US" altLang="en-US" sz="3200" smtClean="0"/>
              <a:t>The relationship between mass and inertia:</a:t>
            </a:r>
          </a:p>
        </p:txBody>
      </p:sp>
      <p:sp>
        <p:nvSpPr>
          <p:cNvPr id="30723" name="Rectangle 3"/>
          <p:cNvSpPr>
            <a:spLocks noGrp="1" noChangeArrowheads="1"/>
          </p:cNvSpPr>
          <p:nvPr>
            <p:ph type="body" idx="1"/>
          </p:nvPr>
        </p:nvSpPr>
        <p:spPr>
          <a:xfrm>
            <a:off x="1143000" y="990600"/>
            <a:ext cx="6781800" cy="609600"/>
          </a:xfrm>
        </p:spPr>
        <p:txBody>
          <a:bodyPr>
            <a:normAutofit fontScale="62500" lnSpcReduction="20000"/>
          </a:bodyPr>
          <a:lstStyle/>
          <a:p>
            <a:pPr eaLnBrk="1" hangingPunct="1">
              <a:lnSpc>
                <a:spcPct val="90000"/>
              </a:lnSpc>
              <a:buFontTx/>
              <a:buNone/>
            </a:pPr>
            <a:r>
              <a:rPr lang="en-US" altLang="en-US" sz="2800" smtClean="0">
                <a:solidFill>
                  <a:schemeClr val="accent2"/>
                </a:solidFill>
              </a:rPr>
              <a:t>MASS IS A MEASURE OF INERTIA- the more massive the object, the more that object tends to resist changes in its state of motion.</a:t>
            </a:r>
          </a:p>
          <a:p>
            <a:pPr eaLnBrk="1" hangingPunct="1">
              <a:lnSpc>
                <a:spcPct val="90000"/>
              </a:lnSpc>
              <a:buFontTx/>
              <a:buNone/>
            </a:pPr>
            <a:endParaRPr lang="en-US" altLang="en-US" sz="2800" smtClean="0">
              <a:solidFill>
                <a:schemeClr val="accent2"/>
              </a:solidFill>
            </a:endParaRPr>
          </a:p>
        </p:txBody>
      </p:sp>
      <p:sp>
        <p:nvSpPr>
          <p:cNvPr id="30724" name="Text Box 4"/>
          <p:cNvSpPr txBox="1">
            <a:spLocks noChangeArrowheads="1"/>
          </p:cNvSpPr>
          <p:nvPr/>
        </p:nvSpPr>
        <p:spPr bwMode="auto">
          <a:xfrm>
            <a:off x="808038" y="2667000"/>
            <a:ext cx="72691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t>What would be easier to push a small car or a semi?</a:t>
            </a:r>
          </a:p>
        </p:txBody>
      </p:sp>
      <p:pic>
        <p:nvPicPr>
          <p:cNvPr id="30726" name="Picture 6" descr="bluesmartca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2838" y="4114800"/>
            <a:ext cx="30480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8" name="Picture 8" descr="red-semi-truck-thumb248387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80038" y="3124200"/>
            <a:ext cx="2646362"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3664333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72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072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072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07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build="p"/>
      <p:bldP spid="3072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normAutofit fontScale="90000"/>
          </a:bodyPr>
          <a:lstStyle/>
          <a:p>
            <a:pPr eaLnBrk="1" hangingPunct="1"/>
            <a:r>
              <a:rPr lang="en-US" altLang="en-US" sz="3600" smtClean="0"/>
              <a:t>Adding mass into the mix brings us to </a:t>
            </a:r>
            <a:r>
              <a:rPr lang="en-US" altLang="en-US" sz="3600" smtClean="0">
                <a:solidFill>
                  <a:srgbClr val="009900"/>
                </a:solidFill>
              </a:rPr>
              <a:t>Newton’s 2</a:t>
            </a:r>
            <a:r>
              <a:rPr lang="en-US" altLang="en-US" sz="3600" baseline="30000" smtClean="0">
                <a:solidFill>
                  <a:srgbClr val="009900"/>
                </a:solidFill>
              </a:rPr>
              <a:t>nd</a:t>
            </a:r>
            <a:r>
              <a:rPr lang="en-US" altLang="en-US" sz="3600" smtClean="0">
                <a:solidFill>
                  <a:srgbClr val="009900"/>
                </a:solidFill>
              </a:rPr>
              <a:t> Law of Motion</a:t>
            </a:r>
            <a:r>
              <a:rPr lang="en-US" altLang="en-US" sz="3600" smtClean="0"/>
              <a:t>:</a:t>
            </a:r>
          </a:p>
        </p:txBody>
      </p:sp>
      <p:pic>
        <p:nvPicPr>
          <p:cNvPr id="32772" name="Picture 4" descr="bluesmartcar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800" y="2438400"/>
            <a:ext cx="30480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3" name="Picture 5" descr="red-semi-truck-thumb248387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0" y="1371600"/>
            <a:ext cx="2646363"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4" name="Text Box 6"/>
          <p:cNvSpPr txBox="1">
            <a:spLocks noChangeArrowheads="1"/>
          </p:cNvSpPr>
          <p:nvPr/>
        </p:nvSpPr>
        <p:spPr bwMode="auto">
          <a:xfrm>
            <a:off x="838200" y="4343400"/>
            <a:ext cx="7383463"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2400">
                <a:solidFill>
                  <a:schemeClr val="accent2"/>
                </a:solidFill>
              </a:rPr>
              <a:t>If I push both vehicles with the same amount of force </a:t>
            </a:r>
          </a:p>
          <a:p>
            <a:pPr algn="ctr" eaLnBrk="1" hangingPunct="1">
              <a:spcBef>
                <a:spcPct val="0"/>
              </a:spcBef>
              <a:buFontTx/>
              <a:buNone/>
            </a:pPr>
            <a:r>
              <a:rPr lang="en-US" altLang="en-US" sz="2400">
                <a:solidFill>
                  <a:schemeClr val="accent2"/>
                </a:solidFill>
              </a:rPr>
              <a:t>which one would accelerate more?  Why?</a:t>
            </a:r>
          </a:p>
        </p:txBody>
      </p:sp>
      <p:graphicFrame>
        <p:nvGraphicFramePr>
          <p:cNvPr id="32775" name="Object 7"/>
          <p:cNvGraphicFramePr>
            <a:graphicFrameLocks noChangeAspect="1"/>
          </p:cNvGraphicFramePr>
          <p:nvPr/>
        </p:nvGraphicFramePr>
        <p:xfrm>
          <a:off x="612775" y="5334000"/>
          <a:ext cx="1141413" cy="1041400"/>
        </p:xfrm>
        <a:graphic>
          <a:graphicData uri="http://schemas.openxmlformats.org/presentationml/2006/ole">
            <mc:AlternateContent xmlns:mc="http://schemas.openxmlformats.org/markup-compatibility/2006">
              <mc:Choice xmlns:v="urn:schemas-microsoft-com:vml" Requires="v">
                <p:oleObj spid="_x0000_s62467" name="Equation" r:id="rId6" imgW="431613" imgH="393529" progId="Equation.COEE2">
                  <p:embed/>
                </p:oleObj>
              </mc:Choice>
              <mc:Fallback>
                <p:oleObj name="Equation" r:id="rId6" imgW="431613" imgH="393529" progId="Equation.COEE2">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12775" y="5334000"/>
                        <a:ext cx="1141413" cy="1041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2776" name="Text Box 8"/>
          <p:cNvSpPr txBox="1">
            <a:spLocks noChangeArrowheads="1"/>
          </p:cNvSpPr>
          <p:nvPr/>
        </p:nvSpPr>
        <p:spPr bwMode="auto">
          <a:xfrm>
            <a:off x="1905000" y="5715000"/>
            <a:ext cx="418941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Which turns into Newton’s 2</a:t>
            </a:r>
            <a:r>
              <a:rPr lang="en-US" altLang="en-US" sz="1800" baseline="30000"/>
              <a:t>nd</a:t>
            </a:r>
            <a:r>
              <a:rPr lang="en-US" altLang="en-US" sz="1800"/>
              <a:t> equation:</a:t>
            </a:r>
          </a:p>
        </p:txBody>
      </p:sp>
      <p:graphicFrame>
        <p:nvGraphicFramePr>
          <p:cNvPr id="32777" name="Object 9"/>
          <p:cNvGraphicFramePr>
            <a:graphicFrameLocks noChangeAspect="1"/>
          </p:cNvGraphicFramePr>
          <p:nvPr/>
        </p:nvGraphicFramePr>
        <p:xfrm>
          <a:off x="6253163" y="5486400"/>
          <a:ext cx="2163762" cy="633413"/>
        </p:xfrm>
        <a:graphic>
          <a:graphicData uri="http://schemas.openxmlformats.org/presentationml/2006/ole">
            <mc:AlternateContent xmlns:mc="http://schemas.openxmlformats.org/markup-compatibility/2006">
              <mc:Choice xmlns:v="urn:schemas-microsoft-com:vml" Requires="v">
                <p:oleObj spid="_x0000_s62468" name="Equation" r:id="rId8" imgW="520474" imgH="152334" progId="Equation.COEE2">
                  <p:embed/>
                </p:oleObj>
              </mc:Choice>
              <mc:Fallback>
                <p:oleObj name="Equation" r:id="rId8" imgW="520474" imgH="152334" progId="Equation.COEE2">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253163" y="5486400"/>
                        <a:ext cx="2163762" cy="6334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56029849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277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277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277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277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277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27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4" grpId="0"/>
      <p:bldP spid="3277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3200400" y="1828800"/>
            <a:ext cx="5105400" cy="1143000"/>
          </a:xfrm>
        </p:spPr>
        <p:txBody>
          <a:bodyPr>
            <a:normAutofit fontScale="90000"/>
          </a:bodyPr>
          <a:lstStyle/>
          <a:p>
            <a:pPr eaLnBrk="1" hangingPunct="1"/>
            <a:r>
              <a:rPr lang="en-US" altLang="en-US" sz="3200" smtClean="0">
                <a:solidFill>
                  <a:schemeClr val="accent2"/>
                </a:solidFill>
              </a:rPr>
              <a:t>A medium-sized </a:t>
            </a:r>
            <a:br>
              <a:rPr lang="en-US" altLang="en-US" sz="3200" smtClean="0">
                <a:solidFill>
                  <a:schemeClr val="accent2"/>
                </a:solidFill>
              </a:rPr>
            </a:br>
            <a:r>
              <a:rPr lang="en-US" altLang="en-US" sz="3200" smtClean="0">
                <a:solidFill>
                  <a:schemeClr val="accent2"/>
                </a:solidFill>
              </a:rPr>
              <a:t>apple weighs </a:t>
            </a:r>
            <a:br>
              <a:rPr lang="en-US" altLang="en-US" sz="3200" smtClean="0">
                <a:solidFill>
                  <a:schemeClr val="accent2"/>
                </a:solidFill>
              </a:rPr>
            </a:br>
            <a:r>
              <a:rPr lang="en-US" altLang="en-US" sz="3200" smtClean="0">
                <a:solidFill>
                  <a:schemeClr val="accent2"/>
                </a:solidFill>
              </a:rPr>
              <a:t>about one Newton.</a:t>
            </a:r>
            <a:r>
              <a:rPr lang="en-US" altLang="en-US" sz="1800" smtClean="0">
                <a:solidFill>
                  <a:schemeClr val="accent2"/>
                </a:solidFill>
              </a:rPr>
              <a:t/>
            </a:r>
            <a:br>
              <a:rPr lang="en-US" altLang="en-US" sz="1800" smtClean="0">
                <a:solidFill>
                  <a:schemeClr val="accent2"/>
                </a:solidFill>
              </a:rPr>
            </a:br>
            <a:endParaRPr lang="en-US" altLang="en-US" sz="1800" smtClean="0">
              <a:solidFill>
                <a:schemeClr val="accent2"/>
              </a:solidFill>
            </a:endParaRPr>
          </a:p>
        </p:txBody>
      </p:sp>
      <p:pic>
        <p:nvPicPr>
          <p:cNvPr id="20483" name="Picture 5" descr="5038668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76200"/>
            <a:ext cx="1833563" cy="624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4" name="Text Box 6"/>
          <p:cNvSpPr txBox="1">
            <a:spLocks noChangeArrowheads="1"/>
          </p:cNvSpPr>
          <p:nvPr/>
        </p:nvSpPr>
        <p:spPr bwMode="auto">
          <a:xfrm>
            <a:off x="4343400" y="3810000"/>
            <a:ext cx="2589213"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a:t>1 N = .22 lbs.</a:t>
            </a:r>
          </a:p>
        </p:txBody>
      </p:sp>
    </p:spTree>
    <p:extLst>
      <p:ext uri="{BB962C8B-B14F-4D97-AF65-F5344CB8AC3E}">
        <p14:creationId xmlns:p14="http://schemas.microsoft.com/office/powerpoint/2010/main" val="74314638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457200" y="-152400"/>
            <a:ext cx="8229600" cy="1143000"/>
          </a:xfrm>
        </p:spPr>
        <p:txBody>
          <a:bodyPr/>
          <a:lstStyle/>
          <a:p>
            <a:pPr eaLnBrk="1" hangingPunct="1"/>
            <a:r>
              <a:rPr lang="en-US" altLang="en-US" u="sng" smtClean="0"/>
              <a:t>Practice with Newton’s 2</a:t>
            </a:r>
            <a:r>
              <a:rPr lang="en-US" altLang="en-US" u="sng" baseline="30000" smtClean="0"/>
              <a:t>nd</a:t>
            </a:r>
            <a:r>
              <a:rPr lang="en-US" altLang="en-US" u="sng" smtClean="0"/>
              <a:t>:</a:t>
            </a:r>
          </a:p>
        </p:txBody>
      </p:sp>
      <p:sp>
        <p:nvSpPr>
          <p:cNvPr id="25603" name="Rectangle 3"/>
          <p:cNvSpPr>
            <a:spLocks noGrp="1" noChangeArrowheads="1"/>
          </p:cNvSpPr>
          <p:nvPr>
            <p:ph type="body" idx="1"/>
          </p:nvPr>
        </p:nvSpPr>
        <p:spPr>
          <a:xfrm>
            <a:off x="152400" y="692150"/>
            <a:ext cx="8229600" cy="2133600"/>
          </a:xfrm>
        </p:spPr>
        <p:txBody>
          <a:bodyPr/>
          <a:lstStyle/>
          <a:p>
            <a:pPr eaLnBrk="1" hangingPunct="1">
              <a:buFontTx/>
              <a:buNone/>
            </a:pPr>
            <a:r>
              <a:rPr lang="en-US" altLang="en-US" smtClean="0"/>
              <a:t>1. A tractor pulls a loaded wagon with a constant force of 400 N.  If the total mass of the wagon is 200 kg, what is the wagon’s acceleration?</a:t>
            </a:r>
          </a:p>
        </p:txBody>
      </p:sp>
      <p:pic>
        <p:nvPicPr>
          <p:cNvPr id="25604" name="Picture 5" descr="7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3025775"/>
            <a:ext cx="4572000" cy="272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p:cNvSpPr txBox="1">
            <a:spLocks noChangeArrowheads="1"/>
          </p:cNvSpPr>
          <p:nvPr/>
        </p:nvSpPr>
        <p:spPr bwMode="auto">
          <a:xfrm>
            <a:off x="6553200" y="2133600"/>
            <a:ext cx="12747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800" i="1">
                <a:latin typeface="Cambria Math" pitchFamily="18" charset="0"/>
                <a:ea typeface="Cambria Math" pitchFamily="18" charset="0"/>
                <a:cs typeface="Cambria Math" pitchFamily="18" charset="0"/>
              </a:rPr>
              <a:t>F = ma</a:t>
            </a:r>
          </a:p>
        </p:txBody>
      </p:sp>
      <p:sp>
        <p:nvSpPr>
          <p:cNvPr id="14" name="TextBox 13"/>
          <p:cNvSpPr txBox="1">
            <a:spLocks noChangeArrowheads="1"/>
          </p:cNvSpPr>
          <p:nvPr/>
        </p:nvSpPr>
        <p:spPr bwMode="auto">
          <a:xfrm>
            <a:off x="7162800" y="2501900"/>
            <a:ext cx="4826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800" i="1">
                <a:latin typeface="Cambria Math" pitchFamily="18" charset="0"/>
                <a:ea typeface="Cambria Math" pitchFamily="18" charset="0"/>
                <a:cs typeface="Cambria Math" pitchFamily="18" charset="0"/>
              </a:rPr>
              <a:t>m</a:t>
            </a:r>
          </a:p>
        </p:txBody>
      </p:sp>
      <p:sp>
        <p:nvSpPr>
          <p:cNvPr id="18" name="TextBox 17"/>
          <p:cNvSpPr txBox="1">
            <a:spLocks noChangeArrowheads="1"/>
          </p:cNvSpPr>
          <p:nvPr/>
        </p:nvSpPr>
        <p:spPr bwMode="auto">
          <a:xfrm>
            <a:off x="6477000" y="2492375"/>
            <a:ext cx="4826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800" i="1">
                <a:latin typeface="Cambria Math" pitchFamily="18" charset="0"/>
                <a:ea typeface="Cambria Math" pitchFamily="18" charset="0"/>
                <a:cs typeface="Cambria Math" pitchFamily="18" charset="0"/>
              </a:rPr>
              <a:t>m</a:t>
            </a:r>
          </a:p>
        </p:txBody>
      </p:sp>
      <p:cxnSp>
        <p:nvCxnSpPr>
          <p:cNvPr id="16" name="Straight Connector 15"/>
          <p:cNvCxnSpPr/>
          <p:nvPr/>
        </p:nvCxnSpPr>
        <p:spPr>
          <a:xfrm>
            <a:off x="7189788" y="2647950"/>
            <a:ext cx="638175" cy="0"/>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6450013" y="2644775"/>
            <a:ext cx="636587" cy="0"/>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V="1">
            <a:off x="7162800" y="2590800"/>
            <a:ext cx="533400" cy="358775"/>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V="1">
            <a:off x="7162800" y="2263775"/>
            <a:ext cx="533400" cy="357188"/>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sp>
        <p:nvSpPr>
          <p:cNvPr id="20" name="TextBox 19"/>
          <p:cNvSpPr txBox="1">
            <a:spLocks noRot="1" noChangeAspect="1" noMove="1" noResize="1" noEditPoints="1" noAdjustHandles="1" noChangeArrowheads="1" noChangeShapeType="1" noTextEdit="1"/>
          </p:cNvSpPr>
          <p:nvPr/>
        </p:nvSpPr>
        <p:spPr>
          <a:xfrm>
            <a:off x="6425878" y="3014940"/>
            <a:ext cx="1346522" cy="898900"/>
          </a:xfrm>
          <a:prstGeom prst="rect">
            <a:avLst/>
          </a:prstGeom>
          <a:blipFill rotWithShape="1">
            <a:blip r:embed="rId4"/>
            <a:stretch>
              <a:fillRect/>
            </a:stretch>
          </a:blipFill>
        </p:spPr>
        <p:txBody>
          <a:bodyPr/>
          <a:lstStyle/>
          <a:p>
            <a:pPr>
              <a:defRPr/>
            </a:pPr>
            <a:r>
              <a:rPr lang="en-US">
                <a:noFill/>
              </a:rPr>
              <a:t> </a:t>
            </a:r>
          </a:p>
        </p:txBody>
      </p:sp>
      <p:sp>
        <p:nvSpPr>
          <p:cNvPr id="26" name="TextBox 25"/>
          <p:cNvSpPr txBox="1">
            <a:spLocks noRot="1" noChangeAspect="1" noMove="1" noResize="1" noEditPoints="1" noAdjustHandles="1" noChangeArrowheads="1" noChangeShapeType="1" noTextEdit="1"/>
          </p:cNvSpPr>
          <p:nvPr/>
        </p:nvSpPr>
        <p:spPr>
          <a:xfrm>
            <a:off x="5943600" y="3939520"/>
            <a:ext cx="2138406" cy="977319"/>
          </a:xfrm>
          <a:prstGeom prst="rect">
            <a:avLst/>
          </a:prstGeom>
          <a:blipFill rotWithShape="1">
            <a:blip r:embed="rId5"/>
            <a:stretch>
              <a:fillRect/>
            </a:stretch>
          </a:blipFill>
        </p:spPr>
        <p:txBody>
          <a:bodyPr/>
          <a:lstStyle/>
          <a:p>
            <a:pPr>
              <a:defRPr/>
            </a:pPr>
            <a:r>
              <a:rPr lang="en-US">
                <a:noFill/>
              </a:rPr>
              <a:t> </a:t>
            </a:r>
          </a:p>
        </p:txBody>
      </p:sp>
      <p:sp>
        <p:nvSpPr>
          <p:cNvPr id="27" name="TextBox 26"/>
          <p:cNvSpPr txBox="1">
            <a:spLocks noRot="1" noChangeAspect="1" noMove="1" noResize="1" noEditPoints="1" noAdjustHandles="1" noChangeArrowheads="1" noChangeShapeType="1" noTextEdit="1"/>
          </p:cNvSpPr>
          <p:nvPr/>
        </p:nvSpPr>
        <p:spPr>
          <a:xfrm>
            <a:off x="5943600" y="4813881"/>
            <a:ext cx="3064685" cy="986104"/>
          </a:xfrm>
          <a:prstGeom prst="rect">
            <a:avLst/>
          </a:prstGeom>
          <a:blipFill rotWithShape="1">
            <a:blip r:embed="rId6"/>
            <a:stretch>
              <a:fillRect/>
            </a:stretch>
          </a:blipFill>
        </p:spPr>
        <p:txBody>
          <a:bodyPr/>
          <a:lstStyle/>
          <a:p>
            <a:pPr>
              <a:defRPr/>
            </a:pPr>
            <a:r>
              <a:rPr lang="en-US">
                <a:noFill/>
              </a:rPr>
              <a:t> </a:t>
            </a:r>
          </a:p>
        </p:txBody>
      </p:sp>
      <p:sp>
        <p:nvSpPr>
          <p:cNvPr id="28" name="TextBox 27"/>
          <p:cNvSpPr txBox="1">
            <a:spLocks noRot="1" noChangeAspect="1" noMove="1" noResize="1" noEditPoints="1" noAdjustHandles="1" noChangeArrowheads="1" noChangeShapeType="1" noTextEdit="1"/>
          </p:cNvSpPr>
          <p:nvPr/>
        </p:nvSpPr>
        <p:spPr>
          <a:xfrm>
            <a:off x="5978869" y="5791200"/>
            <a:ext cx="2098331" cy="523220"/>
          </a:xfrm>
          <a:prstGeom prst="rect">
            <a:avLst/>
          </a:prstGeom>
          <a:blipFill rotWithShape="1">
            <a:blip r:embed="rId7"/>
            <a:stretch>
              <a:fillRect/>
            </a:stretch>
          </a:blipFill>
        </p:spPr>
        <p:txBody>
          <a:bodyPr/>
          <a:lstStyle/>
          <a:p>
            <a:pPr>
              <a:defRPr/>
            </a:pPr>
            <a:r>
              <a:rPr lang="en-US">
                <a:noFill/>
              </a:rPr>
              <a:t> </a:t>
            </a:r>
          </a:p>
        </p:txBody>
      </p:sp>
      <p:cxnSp>
        <p:nvCxnSpPr>
          <p:cNvPr id="29" name="Straight Connector 28"/>
          <p:cNvCxnSpPr/>
          <p:nvPr/>
        </p:nvCxnSpPr>
        <p:spPr>
          <a:xfrm flipV="1">
            <a:off x="7924800" y="5410200"/>
            <a:ext cx="533400" cy="358775"/>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V="1">
            <a:off x="7467600" y="4953000"/>
            <a:ext cx="533400" cy="358775"/>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1366800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26"/>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27"/>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30"/>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9"/>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ntr" presetSubtype="0" fill="hold" nodeType="clickEffect">
                                  <p:stCondLst>
                                    <p:cond delay="0"/>
                                  </p:stCondLst>
                                  <p:childTnLst>
                                    <p:set>
                                      <p:cBhvr>
                                        <p:cTn id="44"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P spid="1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3"/>
          <p:cNvSpPr>
            <a:spLocks noGrp="1" noChangeArrowheads="1"/>
          </p:cNvSpPr>
          <p:nvPr>
            <p:ph type="body" idx="1"/>
          </p:nvPr>
        </p:nvSpPr>
        <p:spPr>
          <a:xfrm>
            <a:off x="228600" y="152400"/>
            <a:ext cx="8229600" cy="2133600"/>
          </a:xfrm>
        </p:spPr>
        <p:txBody>
          <a:bodyPr/>
          <a:lstStyle/>
          <a:p>
            <a:pPr eaLnBrk="1" hangingPunct="1">
              <a:buFontTx/>
              <a:buNone/>
            </a:pPr>
            <a:r>
              <a:rPr lang="en-US" altLang="en-US" smtClean="0"/>
              <a:t>2. A broken down car is being pushed to the side of the road with a force of 200 N which is causing it to accelerate at .2 m/s</a:t>
            </a:r>
            <a:r>
              <a:rPr lang="en-US" altLang="en-US" baseline="30000" smtClean="0"/>
              <a:t>2</a:t>
            </a:r>
            <a:r>
              <a:rPr lang="en-US" altLang="en-US" smtClean="0"/>
              <a:t>.  What is the mass of the car?</a:t>
            </a:r>
          </a:p>
        </p:txBody>
      </p:sp>
      <p:pic>
        <p:nvPicPr>
          <p:cNvPr id="26627" name="Picture 5" descr="pushing-a-car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2514600"/>
            <a:ext cx="4465638" cy="296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a:spLocks noChangeArrowheads="1"/>
          </p:cNvSpPr>
          <p:nvPr/>
        </p:nvSpPr>
        <p:spPr bwMode="auto">
          <a:xfrm>
            <a:off x="6553200" y="2133600"/>
            <a:ext cx="12747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800" i="1">
                <a:latin typeface="Cambria Math" pitchFamily="18" charset="0"/>
                <a:ea typeface="Cambria Math" pitchFamily="18" charset="0"/>
                <a:cs typeface="Cambria Math" pitchFamily="18" charset="0"/>
              </a:rPr>
              <a:t>F = ma</a:t>
            </a:r>
          </a:p>
        </p:txBody>
      </p:sp>
      <p:sp>
        <p:nvSpPr>
          <p:cNvPr id="5" name="TextBox 4"/>
          <p:cNvSpPr txBox="1">
            <a:spLocks noChangeArrowheads="1"/>
          </p:cNvSpPr>
          <p:nvPr/>
        </p:nvSpPr>
        <p:spPr bwMode="auto">
          <a:xfrm>
            <a:off x="7162800" y="2501900"/>
            <a:ext cx="3587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800" i="1">
                <a:latin typeface="Cambria Math" pitchFamily="18" charset="0"/>
                <a:ea typeface="Cambria Math" pitchFamily="18" charset="0"/>
                <a:cs typeface="Cambria Math" pitchFamily="18" charset="0"/>
              </a:rPr>
              <a:t>a</a:t>
            </a:r>
          </a:p>
        </p:txBody>
      </p:sp>
      <p:sp>
        <p:nvSpPr>
          <p:cNvPr id="6" name="TextBox 5"/>
          <p:cNvSpPr txBox="1">
            <a:spLocks noChangeArrowheads="1"/>
          </p:cNvSpPr>
          <p:nvPr/>
        </p:nvSpPr>
        <p:spPr bwMode="auto">
          <a:xfrm>
            <a:off x="6477000" y="2492375"/>
            <a:ext cx="35877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800" i="1">
                <a:latin typeface="Cambria Math" pitchFamily="18" charset="0"/>
                <a:ea typeface="Cambria Math" pitchFamily="18" charset="0"/>
                <a:cs typeface="Cambria Math" pitchFamily="18" charset="0"/>
              </a:rPr>
              <a:t>a</a:t>
            </a:r>
          </a:p>
        </p:txBody>
      </p:sp>
      <p:cxnSp>
        <p:nvCxnSpPr>
          <p:cNvPr id="7" name="Straight Connector 6"/>
          <p:cNvCxnSpPr/>
          <p:nvPr/>
        </p:nvCxnSpPr>
        <p:spPr>
          <a:xfrm>
            <a:off x="7189788" y="2647950"/>
            <a:ext cx="638175" cy="0"/>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6450013" y="2644775"/>
            <a:ext cx="636587" cy="0"/>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7162800" y="2590800"/>
            <a:ext cx="533400" cy="358775"/>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7391400" y="2298700"/>
            <a:ext cx="533400" cy="358775"/>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sp>
        <p:nvSpPr>
          <p:cNvPr id="11" name="TextBox 10"/>
          <p:cNvSpPr txBox="1">
            <a:spLocks noRot="1" noChangeAspect="1" noMove="1" noResize="1" noEditPoints="1" noAdjustHandles="1" noChangeArrowheads="1" noChangeShapeType="1" noTextEdit="1"/>
          </p:cNvSpPr>
          <p:nvPr/>
        </p:nvSpPr>
        <p:spPr>
          <a:xfrm>
            <a:off x="6425878" y="3014940"/>
            <a:ext cx="1371016" cy="898900"/>
          </a:xfrm>
          <a:prstGeom prst="rect">
            <a:avLst/>
          </a:prstGeom>
          <a:blipFill rotWithShape="1">
            <a:blip r:embed="rId4"/>
            <a:stretch>
              <a:fillRect/>
            </a:stretch>
          </a:blipFill>
        </p:spPr>
        <p:txBody>
          <a:bodyPr/>
          <a:lstStyle/>
          <a:p>
            <a:pPr>
              <a:defRPr/>
            </a:pPr>
            <a:r>
              <a:rPr lang="en-US">
                <a:noFill/>
              </a:rPr>
              <a:t> </a:t>
            </a:r>
          </a:p>
        </p:txBody>
      </p:sp>
      <p:sp>
        <p:nvSpPr>
          <p:cNvPr id="12" name="TextBox 11"/>
          <p:cNvSpPr txBox="1">
            <a:spLocks noRot="1" noChangeAspect="1" noMove="1" noResize="1" noEditPoints="1" noAdjustHandles="1" noChangeArrowheads="1" noChangeShapeType="1" noTextEdit="1"/>
          </p:cNvSpPr>
          <p:nvPr/>
        </p:nvSpPr>
        <p:spPr>
          <a:xfrm>
            <a:off x="5943600" y="3939520"/>
            <a:ext cx="2270429" cy="974369"/>
          </a:xfrm>
          <a:prstGeom prst="rect">
            <a:avLst/>
          </a:prstGeom>
          <a:blipFill rotWithShape="1">
            <a:blip r:embed="rId5"/>
            <a:stretch>
              <a:fillRect/>
            </a:stretch>
          </a:blipFill>
        </p:spPr>
        <p:txBody>
          <a:bodyPr/>
          <a:lstStyle/>
          <a:p>
            <a:pPr>
              <a:defRPr/>
            </a:pPr>
            <a:r>
              <a:rPr lang="en-US">
                <a:noFill/>
              </a:rPr>
              <a:t> </a:t>
            </a:r>
          </a:p>
        </p:txBody>
      </p:sp>
      <p:sp>
        <p:nvSpPr>
          <p:cNvPr id="13" name="TextBox 12"/>
          <p:cNvSpPr txBox="1">
            <a:spLocks noRot="1" noChangeAspect="1" noMove="1" noResize="1" noEditPoints="1" noAdjustHandles="1" noChangeArrowheads="1" noChangeShapeType="1" noTextEdit="1"/>
          </p:cNvSpPr>
          <p:nvPr/>
        </p:nvSpPr>
        <p:spPr>
          <a:xfrm>
            <a:off x="5978869" y="5791200"/>
            <a:ext cx="2356992" cy="523220"/>
          </a:xfrm>
          <a:prstGeom prst="rect">
            <a:avLst/>
          </a:prstGeom>
          <a:blipFill rotWithShape="1">
            <a:blip r:embed="rId6"/>
            <a:stretch>
              <a:fillRect/>
            </a:stretch>
          </a:blipFill>
        </p:spPr>
        <p:txBody>
          <a:bodyPr/>
          <a:lstStyle/>
          <a:p>
            <a:pPr>
              <a:defRPr/>
            </a:pPr>
            <a:r>
              <a:rPr lang="en-US">
                <a:noFill/>
              </a:rPr>
              <a:t> </a:t>
            </a:r>
          </a:p>
        </p:txBody>
      </p:sp>
      <p:sp>
        <p:nvSpPr>
          <p:cNvPr id="16" name="TextBox 15"/>
          <p:cNvSpPr txBox="1">
            <a:spLocks noRot="1" noChangeAspect="1" noMove="1" noResize="1" noEditPoints="1" noAdjustHandles="1" noChangeArrowheads="1" noChangeShapeType="1" noTextEdit="1"/>
          </p:cNvSpPr>
          <p:nvPr/>
        </p:nvSpPr>
        <p:spPr>
          <a:xfrm>
            <a:off x="5867400" y="4884246"/>
            <a:ext cx="3097322" cy="983154"/>
          </a:xfrm>
          <a:prstGeom prst="rect">
            <a:avLst/>
          </a:prstGeom>
          <a:blipFill rotWithShape="1">
            <a:blip r:embed="rId7"/>
            <a:stretch>
              <a:fillRect/>
            </a:stretch>
          </a:blipFill>
        </p:spPr>
        <p:txBody>
          <a:bodyPr/>
          <a:lstStyle/>
          <a:p>
            <a:pPr>
              <a:defRPr/>
            </a:pPr>
            <a:r>
              <a:rPr lang="en-US">
                <a:noFill/>
              </a:rPr>
              <a:t> </a:t>
            </a:r>
          </a:p>
        </p:txBody>
      </p:sp>
      <p:cxnSp>
        <p:nvCxnSpPr>
          <p:cNvPr id="15" name="Straight Connector 14"/>
          <p:cNvCxnSpPr/>
          <p:nvPr/>
        </p:nvCxnSpPr>
        <p:spPr>
          <a:xfrm flipV="1">
            <a:off x="8153400" y="4975225"/>
            <a:ext cx="533400" cy="358775"/>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V="1">
            <a:off x="7924800" y="5410200"/>
            <a:ext cx="533400" cy="358775"/>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6862879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4"/>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ntr" presetSubtype="0" fill="hold" nodeType="clickEffect">
                                  <p:stCondLst>
                                    <p:cond delay="0"/>
                                  </p:stCondLst>
                                  <p:childTnLst>
                                    <p:set>
                                      <p:cBhvr>
                                        <p:cTn id="4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3"/>
          <p:cNvSpPr>
            <a:spLocks noGrp="1" noChangeArrowheads="1"/>
          </p:cNvSpPr>
          <p:nvPr>
            <p:ph type="body" idx="1"/>
          </p:nvPr>
        </p:nvSpPr>
        <p:spPr>
          <a:xfrm>
            <a:off x="304800" y="152400"/>
            <a:ext cx="8229600" cy="1295400"/>
          </a:xfrm>
        </p:spPr>
        <p:txBody>
          <a:bodyPr/>
          <a:lstStyle/>
          <a:p>
            <a:pPr eaLnBrk="1" hangingPunct="1">
              <a:buFontTx/>
              <a:buNone/>
            </a:pPr>
            <a:r>
              <a:rPr lang="en-US" altLang="en-US" smtClean="0"/>
              <a:t>4. A student weighs 600 N.  What is his mass?</a:t>
            </a:r>
          </a:p>
        </p:txBody>
      </p:sp>
      <p:sp>
        <p:nvSpPr>
          <p:cNvPr id="3" name="TextBox 2"/>
          <p:cNvSpPr txBox="1">
            <a:spLocks noChangeArrowheads="1"/>
          </p:cNvSpPr>
          <p:nvPr/>
        </p:nvSpPr>
        <p:spPr bwMode="auto">
          <a:xfrm>
            <a:off x="3810000" y="990600"/>
            <a:ext cx="12747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800" i="1">
                <a:latin typeface="Cambria Math" pitchFamily="18" charset="0"/>
                <a:ea typeface="Cambria Math" pitchFamily="18" charset="0"/>
                <a:cs typeface="Cambria Math" pitchFamily="18" charset="0"/>
              </a:rPr>
              <a:t>F = ma</a:t>
            </a:r>
          </a:p>
        </p:txBody>
      </p:sp>
      <p:sp>
        <p:nvSpPr>
          <p:cNvPr id="4" name="TextBox 3"/>
          <p:cNvSpPr txBox="1">
            <a:spLocks noChangeArrowheads="1"/>
          </p:cNvSpPr>
          <p:nvPr/>
        </p:nvSpPr>
        <p:spPr bwMode="auto">
          <a:xfrm>
            <a:off x="4419600" y="1358900"/>
            <a:ext cx="3587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800" i="1">
                <a:latin typeface="Cambria Math" pitchFamily="18" charset="0"/>
                <a:ea typeface="Cambria Math" pitchFamily="18" charset="0"/>
                <a:cs typeface="Cambria Math" pitchFamily="18" charset="0"/>
              </a:rPr>
              <a:t>a</a:t>
            </a:r>
          </a:p>
        </p:txBody>
      </p:sp>
      <p:sp>
        <p:nvSpPr>
          <p:cNvPr id="5" name="TextBox 4"/>
          <p:cNvSpPr txBox="1">
            <a:spLocks noChangeArrowheads="1"/>
          </p:cNvSpPr>
          <p:nvPr/>
        </p:nvSpPr>
        <p:spPr bwMode="auto">
          <a:xfrm>
            <a:off x="3733800" y="1349375"/>
            <a:ext cx="35877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800" i="1">
                <a:latin typeface="Cambria Math" pitchFamily="18" charset="0"/>
                <a:ea typeface="Cambria Math" pitchFamily="18" charset="0"/>
                <a:cs typeface="Cambria Math" pitchFamily="18" charset="0"/>
              </a:rPr>
              <a:t>a</a:t>
            </a:r>
          </a:p>
        </p:txBody>
      </p:sp>
      <p:cxnSp>
        <p:nvCxnSpPr>
          <p:cNvPr id="6" name="Straight Connector 5"/>
          <p:cNvCxnSpPr/>
          <p:nvPr/>
        </p:nvCxnSpPr>
        <p:spPr>
          <a:xfrm>
            <a:off x="4446588" y="1504950"/>
            <a:ext cx="638175" cy="0"/>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3706813" y="1501775"/>
            <a:ext cx="636587" cy="0"/>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4419600" y="1447800"/>
            <a:ext cx="533400" cy="358775"/>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4648200" y="1155700"/>
            <a:ext cx="533400" cy="358775"/>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sp>
        <p:nvSpPr>
          <p:cNvPr id="10" name="TextBox 9"/>
          <p:cNvSpPr txBox="1">
            <a:spLocks noRot="1" noChangeAspect="1" noMove="1" noResize="1" noEditPoints="1" noAdjustHandles="1" noChangeArrowheads="1" noChangeShapeType="1" noTextEdit="1"/>
          </p:cNvSpPr>
          <p:nvPr/>
        </p:nvSpPr>
        <p:spPr>
          <a:xfrm>
            <a:off x="3682678" y="1871940"/>
            <a:ext cx="1371016" cy="898900"/>
          </a:xfrm>
          <a:prstGeom prst="rect">
            <a:avLst/>
          </a:prstGeom>
          <a:blipFill rotWithShape="1">
            <a:blip r:embed="rId3"/>
            <a:stretch>
              <a:fillRect/>
            </a:stretch>
          </a:blipFill>
        </p:spPr>
        <p:txBody>
          <a:bodyPr/>
          <a:lstStyle/>
          <a:p>
            <a:pPr>
              <a:defRPr/>
            </a:pPr>
            <a:r>
              <a:rPr lang="en-US">
                <a:noFill/>
              </a:rPr>
              <a:t> </a:t>
            </a:r>
          </a:p>
        </p:txBody>
      </p:sp>
      <p:sp>
        <p:nvSpPr>
          <p:cNvPr id="11" name="TextBox 10"/>
          <p:cNvSpPr txBox="1">
            <a:spLocks noRot="1" noChangeAspect="1" noMove="1" noResize="1" noEditPoints="1" noAdjustHandles="1" noChangeArrowheads="1" noChangeShapeType="1" noTextEdit="1"/>
          </p:cNvSpPr>
          <p:nvPr/>
        </p:nvSpPr>
        <p:spPr>
          <a:xfrm>
            <a:off x="3200400" y="2796520"/>
            <a:ext cx="2395464" cy="974369"/>
          </a:xfrm>
          <a:prstGeom prst="rect">
            <a:avLst/>
          </a:prstGeom>
          <a:blipFill rotWithShape="1">
            <a:blip r:embed="rId4"/>
            <a:stretch>
              <a:fillRect/>
            </a:stretch>
          </a:blipFill>
        </p:spPr>
        <p:txBody>
          <a:bodyPr/>
          <a:lstStyle/>
          <a:p>
            <a:pPr>
              <a:defRPr/>
            </a:pPr>
            <a:r>
              <a:rPr lang="en-US">
                <a:noFill/>
              </a:rPr>
              <a:t> </a:t>
            </a:r>
          </a:p>
        </p:txBody>
      </p:sp>
      <p:sp>
        <p:nvSpPr>
          <p:cNvPr id="12" name="TextBox 11"/>
          <p:cNvSpPr txBox="1">
            <a:spLocks noRot="1" noChangeAspect="1" noMove="1" noResize="1" noEditPoints="1" noAdjustHandles="1" noChangeArrowheads="1" noChangeShapeType="1" noTextEdit="1"/>
          </p:cNvSpPr>
          <p:nvPr/>
        </p:nvSpPr>
        <p:spPr>
          <a:xfrm>
            <a:off x="3235669" y="4648200"/>
            <a:ext cx="1959447" cy="523220"/>
          </a:xfrm>
          <a:prstGeom prst="rect">
            <a:avLst/>
          </a:prstGeom>
          <a:blipFill rotWithShape="1">
            <a:blip r:embed="rId5"/>
            <a:stretch>
              <a:fillRect/>
            </a:stretch>
          </a:blipFill>
        </p:spPr>
        <p:txBody>
          <a:bodyPr/>
          <a:lstStyle/>
          <a:p>
            <a:pPr>
              <a:defRPr/>
            </a:pPr>
            <a:r>
              <a:rPr lang="en-US">
                <a:noFill/>
              </a:rPr>
              <a:t> </a:t>
            </a:r>
          </a:p>
        </p:txBody>
      </p:sp>
      <p:sp>
        <p:nvSpPr>
          <p:cNvPr id="13" name="TextBox 12"/>
          <p:cNvSpPr txBox="1">
            <a:spLocks noRot="1" noChangeAspect="1" noMove="1" noResize="1" noEditPoints="1" noAdjustHandles="1" noChangeArrowheads="1" noChangeShapeType="1" noTextEdit="1"/>
          </p:cNvSpPr>
          <p:nvPr/>
        </p:nvSpPr>
        <p:spPr>
          <a:xfrm>
            <a:off x="3124200" y="3741246"/>
            <a:ext cx="3097323" cy="983154"/>
          </a:xfrm>
          <a:prstGeom prst="rect">
            <a:avLst/>
          </a:prstGeom>
          <a:blipFill rotWithShape="1">
            <a:blip r:embed="rId6"/>
            <a:stretch>
              <a:fillRect/>
            </a:stretch>
          </a:blipFill>
        </p:spPr>
        <p:txBody>
          <a:bodyPr/>
          <a:lstStyle/>
          <a:p>
            <a:pPr>
              <a:defRPr/>
            </a:pPr>
            <a:r>
              <a:rPr lang="en-US">
                <a:noFill/>
              </a:rPr>
              <a:t> </a:t>
            </a:r>
          </a:p>
        </p:txBody>
      </p:sp>
      <p:cxnSp>
        <p:nvCxnSpPr>
          <p:cNvPr id="14" name="Straight Connector 13"/>
          <p:cNvCxnSpPr/>
          <p:nvPr/>
        </p:nvCxnSpPr>
        <p:spPr>
          <a:xfrm flipV="1">
            <a:off x="5410200" y="3832225"/>
            <a:ext cx="533400" cy="358775"/>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V="1">
            <a:off x="5181600" y="4267200"/>
            <a:ext cx="533400" cy="358775"/>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sp>
        <p:nvSpPr>
          <p:cNvPr id="2" name="TextBox 1"/>
          <p:cNvSpPr txBox="1">
            <a:spLocks noChangeArrowheads="1"/>
          </p:cNvSpPr>
          <p:nvPr/>
        </p:nvSpPr>
        <p:spPr bwMode="auto">
          <a:xfrm>
            <a:off x="2133600" y="5486400"/>
            <a:ext cx="23320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800" i="1">
                <a:latin typeface="Cambria Math" pitchFamily="18" charset="0"/>
                <a:ea typeface="Cambria Math" pitchFamily="18" charset="0"/>
                <a:cs typeface="Cambria Math" pitchFamily="18" charset="0"/>
              </a:rPr>
              <a:t>1 kg = 2.2 lbs</a:t>
            </a:r>
          </a:p>
        </p:txBody>
      </p:sp>
      <p:sp>
        <p:nvSpPr>
          <p:cNvPr id="16" name="TextBox 15"/>
          <p:cNvSpPr txBox="1">
            <a:spLocks noChangeArrowheads="1"/>
          </p:cNvSpPr>
          <p:nvPr/>
        </p:nvSpPr>
        <p:spPr bwMode="auto">
          <a:xfrm>
            <a:off x="5594350" y="5486400"/>
            <a:ext cx="13446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800" i="1">
                <a:latin typeface="Cambria Math" pitchFamily="18" charset="0"/>
                <a:ea typeface="Cambria Math" pitchFamily="18" charset="0"/>
                <a:cs typeface="Cambria Math" pitchFamily="18" charset="0"/>
              </a:rPr>
              <a:t>132 lbs</a:t>
            </a:r>
          </a:p>
        </p:txBody>
      </p:sp>
    </p:spTree>
    <p:extLst>
      <p:ext uri="{BB962C8B-B14F-4D97-AF65-F5344CB8AC3E}">
        <p14:creationId xmlns:p14="http://schemas.microsoft.com/office/powerpoint/2010/main" val="340567654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5"/>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ntr" presetSubtype="0" fill="hold" nodeType="clickEffect">
                                  <p:stCondLst>
                                    <p:cond delay="0"/>
                                  </p:stCondLst>
                                  <p:childTnLst>
                                    <p:set>
                                      <p:cBhvr>
                                        <p:cTn id="44" dur="1" fill="hold">
                                          <p:stCondLst>
                                            <p:cond delay="0"/>
                                          </p:stCondLst>
                                        </p:cTn>
                                        <p:tgtEl>
                                          <p:spTgt spid="12"/>
                                        </p:tgtEl>
                                        <p:attrNameLst>
                                          <p:attrName>style.visibility</p:attrName>
                                        </p:attrNameLst>
                                      </p:cBhvr>
                                      <p:to>
                                        <p:strVal val="visible"/>
                                      </p:to>
                                    </p:set>
                                  </p:childTnLst>
                                </p:cTn>
                              </p:par>
                            </p:childTnLst>
                          </p:cTn>
                        </p:par>
                      </p:childTnLst>
                    </p:cTn>
                  </p:par>
                  <p:par>
                    <p:cTn id="45" fill="hold" nodeType="clickPar">
                      <p:stCondLst>
                        <p:cond delay="indefinite"/>
                      </p:stCondLst>
                      <p:childTnLst>
                        <p:par>
                          <p:cTn id="46" fill="hold" nodeType="withGroup">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2"/>
                                        </p:tgtEl>
                                        <p:attrNameLst>
                                          <p:attrName>style.visibility</p:attrName>
                                        </p:attrNameLst>
                                      </p:cBhvr>
                                      <p:to>
                                        <p:strVal val="visible"/>
                                      </p:to>
                                    </p:set>
                                  </p:childTnLst>
                                </p:cTn>
                              </p:par>
                            </p:childTnLst>
                          </p:cTn>
                        </p:par>
                      </p:childTnLst>
                    </p:cTn>
                  </p:par>
                  <p:par>
                    <p:cTn id="49" fill="hold" nodeType="clickPar">
                      <p:stCondLst>
                        <p:cond delay="indefinite"/>
                      </p:stCondLst>
                      <p:childTnLst>
                        <p:par>
                          <p:cTn id="50" fill="hold" nodeType="withGroup">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2" grpId="0"/>
      <p:bldP spid="1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3"/>
          <p:cNvSpPr>
            <a:spLocks noGrp="1" noChangeArrowheads="1"/>
          </p:cNvSpPr>
          <p:nvPr>
            <p:ph type="body" idx="1"/>
          </p:nvPr>
        </p:nvSpPr>
        <p:spPr>
          <a:xfrm>
            <a:off x="457200" y="533400"/>
            <a:ext cx="8229600" cy="2057400"/>
          </a:xfrm>
        </p:spPr>
        <p:txBody>
          <a:bodyPr/>
          <a:lstStyle/>
          <a:p>
            <a:pPr eaLnBrk="1" hangingPunct="1">
              <a:buFontTx/>
              <a:buNone/>
            </a:pPr>
            <a:r>
              <a:rPr lang="en-US" altLang="en-US" smtClean="0"/>
              <a:t>3. The car below was moving with an initial velocity of 50 m/s until F</a:t>
            </a:r>
            <a:r>
              <a:rPr lang="en-US" altLang="en-US" baseline="-25000" smtClean="0"/>
              <a:t>2</a:t>
            </a:r>
            <a:r>
              <a:rPr lang="en-US" altLang="en-US" smtClean="0"/>
              <a:t> was applied to slow the car down.  What is the acceleration of the box?</a:t>
            </a:r>
          </a:p>
        </p:txBody>
      </p:sp>
      <p:sp>
        <p:nvSpPr>
          <p:cNvPr id="28675" name="Rectangle 4"/>
          <p:cNvSpPr>
            <a:spLocks noChangeArrowheads="1"/>
          </p:cNvSpPr>
          <p:nvPr/>
        </p:nvSpPr>
        <p:spPr bwMode="auto">
          <a:xfrm>
            <a:off x="3886200" y="2971800"/>
            <a:ext cx="1676400" cy="914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800"/>
              <a:t>10 kg</a:t>
            </a:r>
          </a:p>
        </p:txBody>
      </p:sp>
      <p:sp>
        <p:nvSpPr>
          <p:cNvPr id="28676" name="Line 5"/>
          <p:cNvSpPr>
            <a:spLocks noChangeShapeType="1"/>
          </p:cNvSpPr>
          <p:nvPr/>
        </p:nvSpPr>
        <p:spPr bwMode="auto">
          <a:xfrm>
            <a:off x="1447800" y="4038600"/>
            <a:ext cx="66294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158" name="Line 6"/>
          <p:cNvSpPr>
            <a:spLocks noChangeShapeType="1"/>
          </p:cNvSpPr>
          <p:nvPr/>
        </p:nvSpPr>
        <p:spPr bwMode="auto">
          <a:xfrm>
            <a:off x="1447800" y="3429000"/>
            <a:ext cx="2438400" cy="0"/>
          </a:xfrm>
          <a:prstGeom prst="line">
            <a:avLst/>
          </a:prstGeom>
          <a:noFill/>
          <a:ln w="952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8678" name="Oval 7"/>
          <p:cNvSpPr>
            <a:spLocks noChangeAspect="1" noChangeArrowheads="1"/>
          </p:cNvSpPr>
          <p:nvPr/>
        </p:nvSpPr>
        <p:spPr bwMode="auto">
          <a:xfrm>
            <a:off x="3886200" y="3886200"/>
            <a:ext cx="182563" cy="182563"/>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28679" name="Oval 8"/>
          <p:cNvSpPr>
            <a:spLocks noChangeAspect="1" noChangeArrowheads="1"/>
          </p:cNvSpPr>
          <p:nvPr/>
        </p:nvSpPr>
        <p:spPr bwMode="auto">
          <a:xfrm>
            <a:off x="5410200" y="3886200"/>
            <a:ext cx="182563" cy="182563"/>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49161" name="Line 9"/>
          <p:cNvSpPr>
            <a:spLocks noChangeShapeType="1"/>
          </p:cNvSpPr>
          <p:nvPr/>
        </p:nvSpPr>
        <p:spPr bwMode="auto">
          <a:xfrm>
            <a:off x="5586413" y="3429000"/>
            <a:ext cx="1423987"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8681" name="Line 10"/>
          <p:cNvSpPr>
            <a:spLocks noChangeShapeType="1"/>
          </p:cNvSpPr>
          <p:nvPr/>
        </p:nvSpPr>
        <p:spPr bwMode="auto">
          <a:xfrm flipH="1">
            <a:off x="2919413" y="3124200"/>
            <a:ext cx="990600" cy="0"/>
          </a:xfrm>
          <a:prstGeom prst="line">
            <a:avLst/>
          </a:prstGeom>
          <a:noFill/>
          <a:ln w="9525">
            <a:solidFill>
              <a:srgbClr val="C0C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8682" name="Line 11"/>
          <p:cNvSpPr>
            <a:spLocks noChangeShapeType="1"/>
          </p:cNvSpPr>
          <p:nvPr/>
        </p:nvSpPr>
        <p:spPr bwMode="auto">
          <a:xfrm flipH="1">
            <a:off x="2538413" y="3276600"/>
            <a:ext cx="1371600" cy="0"/>
          </a:xfrm>
          <a:prstGeom prst="line">
            <a:avLst/>
          </a:prstGeom>
          <a:noFill/>
          <a:ln w="9525">
            <a:solidFill>
              <a:srgbClr val="C0C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8683" name="Line 12"/>
          <p:cNvSpPr>
            <a:spLocks noChangeShapeType="1"/>
          </p:cNvSpPr>
          <p:nvPr/>
        </p:nvSpPr>
        <p:spPr bwMode="auto">
          <a:xfrm flipH="1">
            <a:off x="2919413" y="3581400"/>
            <a:ext cx="990600" cy="0"/>
          </a:xfrm>
          <a:prstGeom prst="line">
            <a:avLst/>
          </a:prstGeom>
          <a:noFill/>
          <a:ln w="9525">
            <a:solidFill>
              <a:srgbClr val="C0C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8684" name="Line 13"/>
          <p:cNvSpPr>
            <a:spLocks noChangeShapeType="1"/>
          </p:cNvSpPr>
          <p:nvPr/>
        </p:nvSpPr>
        <p:spPr bwMode="auto">
          <a:xfrm flipH="1">
            <a:off x="2309813" y="3733800"/>
            <a:ext cx="1600200" cy="0"/>
          </a:xfrm>
          <a:prstGeom prst="line">
            <a:avLst/>
          </a:prstGeom>
          <a:noFill/>
          <a:ln w="9525">
            <a:solidFill>
              <a:srgbClr val="C0C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166" name="Text Box 14"/>
          <p:cNvSpPr txBox="1">
            <a:spLocks noChangeArrowheads="1"/>
          </p:cNvSpPr>
          <p:nvPr/>
        </p:nvSpPr>
        <p:spPr bwMode="auto">
          <a:xfrm>
            <a:off x="6172200" y="2940050"/>
            <a:ext cx="134143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F</a:t>
            </a:r>
            <a:r>
              <a:rPr lang="en-US" altLang="en-US" sz="1800" baseline="-25000"/>
              <a:t>1</a:t>
            </a:r>
            <a:r>
              <a:rPr lang="en-US" altLang="en-US" sz="1800"/>
              <a:t> = </a:t>
            </a:r>
            <a:r>
              <a:rPr lang="en-US" altLang="en-US" sz="1800">
                <a:solidFill>
                  <a:schemeClr val="accent2"/>
                </a:solidFill>
              </a:rPr>
              <a:t>300 N</a:t>
            </a:r>
            <a:r>
              <a:rPr lang="en-US" altLang="en-US" sz="1800"/>
              <a:t> </a:t>
            </a:r>
          </a:p>
        </p:txBody>
      </p:sp>
      <p:sp>
        <p:nvSpPr>
          <p:cNvPr id="49167" name="Text Box 15"/>
          <p:cNvSpPr txBox="1">
            <a:spLocks noChangeArrowheads="1"/>
          </p:cNvSpPr>
          <p:nvPr/>
        </p:nvSpPr>
        <p:spPr bwMode="auto">
          <a:xfrm>
            <a:off x="1766888" y="2838450"/>
            <a:ext cx="134302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F</a:t>
            </a:r>
            <a:r>
              <a:rPr lang="en-US" altLang="en-US" sz="1800" baseline="-25000"/>
              <a:t>2</a:t>
            </a:r>
            <a:r>
              <a:rPr lang="en-US" altLang="en-US" sz="1800"/>
              <a:t> = </a:t>
            </a:r>
            <a:r>
              <a:rPr lang="en-US" altLang="en-US" sz="1800">
                <a:solidFill>
                  <a:schemeClr val="accent2"/>
                </a:solidFill>
              </a:rPr>
              <a:t>500 N</a:t>
            </a:r>
            <a:r>
              <a:rPr lang="en-US" altLang="en-US" sz="1800"/>
              <a:t> </a:t>
            </a:r>
          </a:p>
        </p:txBody>
      </p:sp>
      <p:sp>
        <p:nvSpPr>
          <p:cNvPr id="28687" name="Text Box 16"/>
          <p:cNvSpPr txBox="1">
            <a:spLocks noChangeArrowheads="1"/>
          </p:cNvSpPr>
          <p:nvPr/>
        </p:nvSpPr>
        <p:spPr bwMode="auto">
          <a:xfrm>
            <a:off x="304800" y="4648200"/>
            <a:ext cx="47942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t>How far did the box travel in 10 s?</a:t>
            </a:r>
          </a:p>
        </p:txBody>
      </p:sp>
    </p:spTree>
    <p:extLst>
      <p:ext uri="{BB962C8B-B14F-4D97-AF65-F5344CB8AC3E}">
        <p14:creationId xmlns:p14="http://schemas.microsoft.com/office/powerpoint/2010/main" val="287924666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9158"/>
                                        </p:tgtEl>
                                        <p:attrNameLst>
                                          <p:attrName>style.visibility</p:attrName>
                                        </p:attrNameLst>
                                      </p:cBhvr>
                                      <p:to>
                                        <p:strVal val="visible"/>
                                      </p:to>
                                    </p:set>
                                  </p:childTnLst>
                                </p:cTn>
                              </p:par>
                            </p:childTnLst>
                          </p:cTn>
                        </p:par>
                        <p:par>
                          <p:cTn id="7" fill="hold" nodeType="afterGroup">
                            <p:stCondLst>
                              <p:cond delay="0"/>
                            </p:stCondLst>
                            <p:childTnLst>
                              <p:par>
                                <p:cTn id="8" presetID="1" presetClass="entr" presetSubtype="0" fill="hold" grpId="0" nodeType="afterEffect">
                                  <p:stCondLst>
                                    <p:cond delay="0"/>
                                  </p:stCondLst>
                                  <p:childTnLst>
                                    <p:set>
                                      <p:cBhvr>
                                        <p:cTn id="9" dur="1" fill="hold">
                                          <p:stCondLst>
                                            <p:cond delay="499"/>
                                          </p:stCondLst>
                                        </p:cTn>
                                        <p:tgtEl>
                                          <p:spTgt spid="49161"/>
                                        </p:tgtEl>
                                        <p:attrNameLst>
                                          <p:attrName>style.visibility</p:attrName>
                                        </p:attrNameLst>
                                      </p:cBhvr>
                                      <p:to>
                                        <p:strVal val="visible"/>
                                      </p:to>
                                    </p:set>
                                  </p:childTnLst>
                                </p:cTn>
                              </p:par>
                            </p:childTnLst>
                          </p:cTn>
                        </p:par>
                        <p:par>
                          <p:cTn id="10" fill="hold" nodeType="afterGroup">
                            <p:stCondLst>
                              <p:cond delay="500"/>
                            </p:stCondLst>
                            <p:childTnLst>
                              <p:par>
                                <p:cTn id="11" presetID="1" presetClass="entr" presetSubtype="0" fill="hold" grpId="0" nodeType="afterEffect">
                                  <p:stCondLst>
                                    <p:cond delay="0"/>
                                  </p:stCondLst>
                                  <p:childTnLst>
                                    <p:set>
                                      <p:cBhvr>
                                        <p:cTn id="12" dur="1" fill="hold">
                                          <p:stCondLst>
                                            <p:cond delay="499"/>
                                          </p:stCondLst>
                                        </p:cTn>
                                        <p:tgtEl>
                                          <p:spTgt spid="49166"/>
                                        </p:tgtEl>
                                        <p:attrNameLst>
                                          <p:attrName>style.visibility</p:attrName>
                                        </p:attrNameLst>
                                      </p:cBhvr>
                                      <p:to>
                                        <p:strVal val="visible"/>
                                      </p:to>
                                    </p:set>
                                  </p:childTnLst>
                                </p:cTn>
                              </p:par>
                            </p:childTnLst>
                          </p:cTn>
                        </p:par>
                        <p:par>
                          <p:cTn id="13" fill="hold" nodeType="afterGroup">
                            <p:stCondLst>
                              <p:cond delay="1000"/>
                            </p:stCondLst>
                            <p:childTnLst>
                              <p:par>
                                <p:cTn id="14" presetID="1" presetClass="entr" presetSubtype="0" fill="hold" grpId="0" nodeType="afterEffect">
                                  <p:stCondLst>
                                    <p:cond delay="0"/>
                                  </p:stCondLst>
                                  <p:childTnLst>
                                    <p:set>
                                      <p:cBhvr>
                                        <p:cTn id="15" dur="1" fill="hold">
                                          <p:stCondLst>
                                            <p:cond delay="499"/>
                                          </p:stCondLst>
                                        </p:cTn>
                                        <p:tgtEl>
                                          <p:spTgt spid="491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8" grpId="0" animBg="1"/>
      <p:bldP spid="49161" grpId="0" animBg="1"/>
      <p:bldP spid="49166" grpId="0" autoUpdateAnimBg="0"/>
      <p:bldP spid="49167"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457200" y="609600"/>
            <a:ext cx="8229600" cy="1143000"/>
          </a:xfrm>
        </p:spPr>
        <p:txBody>
          <a:bodyPr>
            <a:normAutofit fontScale="90000"/>
          </a:bodyPr>
          <a:lstStyle/>
          <a:p>
            <a:pPr eaLnBrk="1" hangingPunct="1"/>
            <a:r>
              <a:rPr lang="en-US" altLang="en-US" sz="3200" smtClean="0"/>
              <a:t>Remember this guy?</a:t>
            </a:r>
            <a:br>
              <a:rPr lang="en-US" altLang="en-US" sz="3200" smtClean="0"/>
            </a:br>
            <a:r>
              <a:rPr lang="en-US" altLang="en-US" sz="3200" smtClean="0"/>
              <a:t>He was pushing that car with a force of 200 N.  With how much force is the car pushing on him?</a:t>
            </a:r>
          </a:p>
        </p:txBody>
      </p:sp>
      <p:pic>
        <p:nvPicPr>
          <p:cNvPr id="29699" name="Picture 4" descr="pushing-a-car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2209800"/>
            <a:ext cx="4465638" cy="296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01" name="Text Box 5"/>
          <p:cNvSpPr txBox="1">
            <a:spLocks noChangeArrowheads="1"/>
          </p:cNvSpPr>
          <p:nvPr/>
        </p:nvSpPr>
        <p:spPr bwMode="auto">
          <a:xfrm>
            <a:off x="4495800" y="5867400"/>
            <a:ext cx="416083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t>Let’s go back to our box example…</a:t>
            </a:r>
          </a:p>
        </p:txBody>
      </p:sp>
    </p:spTree>
    <p:extLst>
      <p:ext uri="{BB962C8B-B14F-4D97-AF65-F5344CB8AC3E}">
        <p14:creationId xmlns:p14="http://schemas.microsoft.com/office/powerpoint/2010/main" val="113495170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530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30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4"/>
          <p:cNvSpPr>
            <a:spLocks noChangeArrowheads="1"/>
          </p:cNvSpPr>
          <p:nvPr/>
        </p:nvSpPr>
        <p:spPr bwMode="auto">
          <a:xfrm>
            <a:off x="3048000" y="1981200"/>
            <a:ext cx="1676400" cy="914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800"/>
              <a:t>10 kg</a:t>
            </a:r>
          </a:p>
        </p:txBody>
      </p:sp>
      <p:sp>
        <p:nvSpPr>
          <p:cNvPr id="30723" name="Line 5"/>
          <p:cNvSpPr>
            <a:spLocks noChangeShapeType="1"/>
          </p:cNvSpPr>
          <p:nvPr/>
        </p:nvSpPr>
        <p:spPr bwMode="auto">
          <a:xfrm>
            <a:off x="609600" y="2895600"/>
            <a:ext cx="66294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6326" name="Line 6"/>
          <p:cNvSpPr>
            <a:spLocks noChangeShapeType="1"/>
          </p:cNvSpPr>
          <p:nvPr/>
        </p:nvSpPr>
        <p:spPr bwMode="auto">
          <a:xfrm>
            <a:off x="3886200" y="2895600"/>
            <a:ext cx="0" cy="838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6327" name="Line 7"/>
          <p:cNvSpPr>
            <a:spLocks noChangeShapeType="1"/>
          </p:cNvSpPr>
          <p:nvPr/>
        </p:nvSpPr>
        <p:spPr bwMode="auto">
          <a:xfrm flipV="1">
            <a:off x="3886200" y="1219200"/>
            <a:ext cx="0" cy="762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6328" name="Text Box 8"/>
          <p:cNvSpPr txBox="1">
            <a:spLocks noChangeArrowheads="1"/>
          </p:cNvSpPr>
          <p:nvPr/>
        </p:nvSpPr>
        <p:spPr bwMode="auto">
          <a:xfrm>
            <a:off x="3948113" y="3236913"/>
            <a:ext cx="4508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Fg</a:t>
            </a:r>
          </a:p>
        </p:txBody>
      </p:sp>
      <p:sp>
        <p:nvSpPr>
          <p:cNvPr id="56329" name="Text Box 9"/>
          <p:cNvSpPr txBox="1">
            <a:spLocks noChangeArrowheads="1"/>
          </p:cNvSpPr>
          <p:nvPr/>
        </p:nvSpPr>
        <p:spPr bwMode="auto">
          <a:xfrm>
            <a:off x="3956050" y="914400"/>
            <a:ext cx="4762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F</a:t>
            </a:r>
            <a:r>
              <a:rPr lang="en-US" altLang="en-US" sz="1800" baseline="-20000"/>
              <a:t>N </a:t>
            </a:r>
            <a:endParaRPr lang="en-US" altLang="en-US" sz="1800" baseline="-20000">
              <a:solidFill>
                <a:schemeClr val="accent2"/>
              </a:solidFill>
            </a:endParaRPr>
          </a:p>
        </p:txBody>
      </p:sp>
      <p:sp>
        <p:nvSpPr>
          <p:cNvPr id="56330" name="Text Box 10"/>
          <p:cNvSpPr txBox="1">
            <a:spLocks noChangeArrowheads="1"/>
          </p:cNvSpPr>
          <p:nvPr/>
        </p:nvSpPr>
        <p:spPr bwMode="auto">
          <a:xfrm>
            <a:off x="457200" y="3962400"/>
            <a:ext cx="7523163"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t>The force of gravity it pulling the box downward with a </a:t>
            </a:r>
          </a:p>
          <a:p>
            <a:pPr eaLnBrk="1" hangingPunct="1">
              <a:spcBef>
                <a:spcPct val="0"/>
              </a:spcBef>
              <a:buFontTx/>
              <a:buNone/>
            </a:pPr>
            <a:r>
              <a:rPr lang="en-US" altLang="en-US" sz="2400"/>
              <a:t>force of 100 N.</a:t>
            </a:r>
          </a:p>
        </p:txBody>
      </p:sp>
      <p:sp>
        <p:nvSpPr>
          <p:cNvPr id="56331" name="Text Box 11"/>
          <p:cNvSpPr txBox="1">
            <a:spLocks noChangeArrowheads="1"/>
          </p:cNvSpPr>
          <p:nvPr/>
        </p:nvSpPr>
        <p:spPr bwMode="auto">
          <a:xfrm>
            <a:off x="533400" y="4876800"/>
            <a:ext cx="74549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t>But the table is also pushing back on the box with the </a:t>
            </a:r>
          </a:p>
          <a:p>
            <a:pPr eaLnBrk="1" hangingPunct="1">
              <a:spcBef>
                <a:spcPct val="0"/>
              </a:spcBef>
              <a:buFontTx/>
              <a:buNone/>
            </a:pPr>
            <a:r>
              <a:rPr lang="en-US" altLang="en-US" sz="2400"/>
              <a:t>same amount of force in the opposite direction.</a:t>
            </a:r>
          </a:p>
        </p:txBody>
      </p:sp>
    </p:spTree>
    <p:extLst>
      <p:ext uri="{BB962C8B-B14F-4D97-AF65-F5344CB8AC3E}">
        <p14:creationId xmlns:p14="http://schemas.microsoft.com/office/powerpoint/2010/main" val="39808621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632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632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6330"/>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632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632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63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6" grpId="0" animBg="1"/>
      <p:bldP spid="56327" grpId="0" animBg="1"/>
      <p:bldP spid="56328" grpId="0"/>
      <p:bldP spid="56329" grpId="0"/>
      <p:bldP spid="56330" grpId="0"/>
      <p:bldP spid="5633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457200" y="-76200"/>
            <a:ext cx="8229600" cy="1143000"/>
          </a:xfrm>
        </p:spPr>
        <p:txBody>
          <a:bodyPr/>
          <a:lstStyle/>
          <a:p>
            <a:pPr eaLnBrk="1" hangingPunct="1"/>
            <a:r>
              <a:rPr lang="en-US" altLang="en-US" sz="4000" smtClean="0"/>
              <a:t>This brings us to </a:t>
            </a:r>
            <a:r>
              <a:rPr lang="en-US" altLang="en-US" sz="4000" smtClean="0">
                <a:solidFill>
                  <a:srgbClr val="009900"/>
                </a:solidFill>
              </a:rPr>
              <a:t>Newton’s 3</a:t>
            </a:r>
            <a:r>
              <a:rPr lang="en-US" altLang="en-US" sz="4000" baseline="30000" smtClean="0">
                <a:solidFill>
                  <a:srgbClr val="009900"/>
                </a:solidFill>
              </a:rPr>
              <a:t>rd</a:t>
            </a:r>
            <a:r>
              <a:rPr lang="en-US" altLang="en-US" sz="4000" smtClean="0">
                <a:solidFill>
                  <a:srgbClr val="009900"/>
                </a:solidFill>
              </a:rPr>
              <a:t> Law:</a:t>
            </a:r>
          </a:p>
        </p:txBody>
      </p:sp>
      <p:sp>
        <p:nvSpPr>
          <p:cNvPr id="31747" name="Rectangle 3"/>
          <p:cNvSpPr>
            <a:spLocks noGrp="1" noChangeArrowheads="1"/>
          </p:cNvSpPr>
          <p:nvPr>
            <p:ph type="body" idx="1"/>
          </p:nvPr>
        </p:nvSpPr>
        <p:spPr>
          <a:xfrm>
            <a:off x="609600" y="1066800"/>
            <a:ext cx="8229600" cy="1143000"/>
          </a:xfrm>
        </p:spPr>
        <p:txBody>
          <a:bodyPr/>
          <a:lstStyle/>
          <a:p>
            <a:pPr eaLnBrk="1" hangingPunct="1">
              <a:buFontTx/>
              <a:buNone/>
            </a:pPr>
            <a:r>
              <a:rPr lang="en-US" altLang="en-US" smtClean="0"/>
              <a:t>For every action there is an equal and opposite reaction (action/reaction law).</a:t>
            </a:r>
          </a:p>
        </p:txBody>
      </p:sp>
      <p:pic>
        <p:nvPicPr>
          <p:cNvPr id="57349" name="Picture 5" descr="dre1602l"/>
          <p:cNvPicPr>
            <a:picLocks noChangeAspect="1" noChangeArrowheads="1"/>
          </p:cNvPicPr>
          <p:nvPr/>
        </p:nvPicPr>
        <p:blipFill>
          <a:blip r:embed="rId3">
            <a:extLst>
              <a:ext uri="{28A0092B-C50C-407E-A947-70E740481C1C}">
                <a14:useLocalDpi xmlns:a14="http://schemas.microsoft.com/office/drawing/2010/main" val="0"/>
              </a:ext>
            </a:extLst>
          </a:blip>
          <a:srcRect l="54962" t="19672" r="5344"/>
          <a:stretch>
            <a:fillRect/>
          </a:stretch>
        </p:blipFill>
        <p:spPr bwMode="auto">
          <a:xfrm>
            <a:off x="1371600" y="3230563"/>
            <a:ext cx="990600" cy="280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50" name="Line 6"/>
          <p:cNvSpPr>
            <a:spLocks noChangeShapeType="1"/>
          </p:cNvSpPr>
          <p:nvPr/>
        </p:nvSpPr>
        <p:spPr bwMode="auto">
          <a:xfrm>
            <a:off x="4724400" y="4373563"/>
            <a:ext cx="0" cy="1676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7351" name="Text Box 7"/>
          <p:cNvSpPr txBox="1">
            <a:spLocks noChangeArrowheads="1"/>
          </p:cNvSpPr>
          <p:nvPr/>
        </p:nvSpPr>
        <p:spPr bwMode="auto">
          <a:xfrm>
            <a:off x="4876800" y="4525963"/>
            <a:ext cx="3917950" cy="915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The air is moving out of the balloon </a:t>
            </a:r>
          </a:p>
          <a:p>
            <a:pPr eaLnBrk="1" hangingPunct="1">
              <a:spcBef>
                <a:spcPct val="0"/>
              </a:spcBef>
              <a:buFontTx/>
              <a:buNone/>
            </a:pPr>
            <a:r>
              <a:rPr lang="en-US" altLang="en-US" sz="1800"/>
              <a:t>in this direction causing it to move in </a:t>
            </a:r>
          </a:p>
          <a:p>
            <a:pPr eaLnBrk="1" hangingPunct="1">
              <a:spcBef>
                <a:spcPct val="0"/>
              </a:spcBef>
              <a:buFontTx/>
              <a:buNone/>
            </a:pPr>
            <a:r>
              <a:rPr lang="en-US" altLang="en-US" sz="1800"/>
              <a:t>the opposite direction.</a:t>
            </a:r>
          </a:p>
        </p:txBody>
      </p:sp>
      <p:sp>
        <p:nvSpPr>
          <p:cNvPr id="57352" name="Line 8"/>
          <p:cNvSpPr>
            <a:spLocks noChangeShapeType="1"/>
          </p:cNvSpPr>
          <p:nvPr/>
        </p:nvSpPr>
        <p:spPr bwMode="auto">
          <a:xfrm>
            <a:off x="4724400" y="2392363"/>
            <a:ext cx="0" cy="1676400"/>
          </a:xfrm>
          <a:prstGeom prst="line">
            <a:avLst/>
          </a:prstGeom>
          <a:noFill/>
          <a:ln w="952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7353" name="Text Box 9"/>
          <p:cNvSpPr txBox="1">
            <a:spLocks noChangeArrowheads="1"/>
          </p:cNvSpPr>
          <p:nvPr/>
        </p:nvSpPr>
        <p:spPr bwMode="auto">
          <a:xfrm>
            <a:off x="5334000" y="3001963"/>
            <a:ext cx="35750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hlinkClick r:id="rId4"/>
              </a:rPr>
              <a:t>http://www.youtube.com/watch?v=mNM5tHou4IQ</a:t>
            </a:r>
            <a:r>
              <a:rPr lang="en-US" altLang="en-US" sz="1800"/>
              <a:t> </a:t>
            </a:r>
          </a:p>
        </p:txBody>
      </p:sp>
      <p:sp>
        <p:nvSpPr>
          <p:cNvPr id="57354" name="Text Box 10"/>
          <p:cNvSpPr txBox="1">
            <a:spLocks noChangeArrowheads="1"/>
          </p:cNvSpPr>
          <p:nvPr/>
        </p:nvSpPr>
        <p:spPr bwMode="auto">
          <a:xfrm>
            <a:off x="5334000" y="3535363"/>
            <a:ext cx="3532188"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hlinkClick r:id="rId5"/>
              </a:rPr>
              <a:t>http://www.youtube.com/watch?v=7y7KjanpWOk</a:t>
            </a:r>
            <a:r>
              <a:rPr lang="en-US" altLang="en-US" sz="1800"/>
              <a:t> </a:t>
            </a:r>
          </a:p>
        </p:txBody>
      </p:sp>
    </p:spTree>
    <p:extLst>
      <p:ext uri="{BB962C8B-B14F-4D97-AF65-F5344CB8AC3E}">
        <p14:creationId xmlns:p14="http://schemas.microsoft.com/office/powerpoint/2010/main" val="136446012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734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735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7350"/>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7352"/>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735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73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50" grpId="0" animBg="1"/>
      <p:bldP spid="57351" grpId="0"/>
      <p:bldP spid="57352" grpId="0" animBg="1"/>
      <p:bldP spid="57353" grpId="0"/>
      <p:bldP spid="5735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normAutofit fontScale="90000"/>
          </a:bodyPr>
          <a:lstStyle/>
          <a:p>
            <a:pPr eaLnBrk="1" hangingPunct="1"/>
            <a:r>
              <a:rPr lang="en-US" altLang="en-US" sz="3200" smtClean="0"/>
              <a:t>So because of Newton’s 3</a:t>
            </a:r>
            <a:r>
              <a:rPr lang="en-US" altLang="en-US" sz="3200" baseline="30000" smtClean="0"/>
              <a:t>rd</a:t>
            </a:r>
            <a:r>
              <a:rPr lang="en-US" altLang="en-US" sz="3200" smtClean="0"/>
              <a:t> law every body in the universe exerts a force of attraction on every other body.</a:t>
            </a:r>
          </a:p>
        </p:txBody>
      </p:sp>
      <p:sp>
        <p:nvSpPr>
          <p:cNvPr id="58371" name="Rectangle 3"/>
          <p:cNvSpPr>
            <a:spLocks noGrp="1" noChangeArrowheads="1"/>
          </p:cNvSpPr>
          <p:nvPr>
            <p:ph type="body" idx="1"/>
          </p:nvPr>
        </p:nvSpPr>
        <p:spPr>
          <a:xfrm>
            <a:off x="304800" y="1981200"/>
            <a:ext cx="9144000" cy="685800"/>
          </a:xfrm>
        </p:spPr>
        <p:txBody>
          <a:bodyPr/>
          <a:lstStyle/>
          <a:p>
            <a:pPr eaLnBrk="1" hangingPunct="1"/>
            <a:r>
              <a:rPr lang="en-US" altLang="en-US" smtClean="0"/>
              <a:t>This is Newton’s </a:t>
            </a:r>
            <a:r>
              <a:rPr lang="en-US" altLang="en-US" smtClean="0">
                <a:solidFill>
                  <a:srgbClr val="009900"/>
                </a:solidFill>
              </a:rPr>
              <a:t>Universal Law of Gravitation</a:t>
            </a:r>
          </a:p>
        </p:txBody>
      </p:sp>
      <p:sp>
        <p:nvSpPr>
          <p:cNvPr id="58372" name="Text Box 4"/>
          <p:cNvSpPr txBox="1">
            <a:spLocks noChangeArrowheads="1"/>
          </p:cNvSpPr>
          <p:nvPr/>
        </p:nvSpPr>
        <p:spPr bwMode="auto">
          <a:xfrm>
            <a:off x="3810000" y="2819400"/>
            <a:ext cx="4329113" cy="2282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solidFill>
                  <a:schemeClr val="accent2"/>
                </a:solidFill>
              </a:rPr>
              <a:t>The force between two objects, due to their masses, </a:t>
            </a:r>
          </a:p>
          <a:p>
            <a:pPr eaLnBrk="1" hangingPunct="1">
              <a:spcBef>
                <a:spcPct val="0"/>
              </a:spcBef>
              <a:buFontTx/>
              <a:buNone/>
            </a:pPr>
            <a:r>
              <a:rPr lang="en-US" altLang="en-US" sz="2400">
                <a:solidFill>
                  <a:schemeClr val="accent2"/>
                </a:solidFill>
              </a:rPr>
              <a:t>is called the gravitational force (F</a:t>
            </a:r>
            <a:r>
              <a:rPr lang="en-US" altLang="en-US" sz="2400" baseline="-25000">
                <a:solidFill>
                  <a:schemeClr val="accent2"/>
                </a:solidFill>
              </a:rPr>
              <a:t>g</a:t>
            </a:r>
            <a:r>
              <a:rPr lang="en-US" altLang="en-US" sz="2400">
                <a:solidFill>
                  <a:schemeClr val="accent2"/>
                </a:solidFill>
              </a:rPr>
              <a:t>)- in this case it’s </a:t>
            </a:r>
          </a:p>
          <a:p>
            <a:pPr eaLnBrk="1" hangingPunct="1">
              <a:spcBef>
                <a:spcPct val="0"/>
              </a:spcBef>
              <a:buFontTx/>
              <a:buNone/>
            </a:pPr>
            <a:r>
              <a:rPr lang="en-US" altLang="en-US" sz="2400">
                <a:solidFill>
                  <a:schemeClr val="accent2"/>
                </a:solidFill>
              </a:rPr>
              <a:t>not Earth specific and is not 9.81 m/s</a:t>
            </a:r>
            <a:r>
              <a:rPr lang="en-US" altLang="en-US" sz="2400" baseline="30000">
                <a:solidFill>
                  <a:schemeClr val="accent2"/>
                </a:solidFill>
              </a:rPr>
              <a:t>2</a:t>
            </a:r>
            <a:r>
              <a:rPr lang="en-US" altLang="en-US" sz="2400">
                <a:solidFill>
                  <a:schemeClr val="accent2"/>
                </a:solidFill>
              </a:rPr>
              <a:t>).</a:t>
            </a:r>
          </a:p>
        </p:txBody>
      </p:sp>
      <p:pic>
        <p:nvPicPr>
          <p:cNvPr id="32773" name="Picture 9" descr="newtonapple"/>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609600" y="2819400"/>
            <a:ext cx="2684463"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58380" name="Object 12"/>
          <p:cNvGraphicFramePr>
            <a:graphicFrameLocks noChangeAspect="1"/>
          </p:cNvGraphicFramePr>
          <p:nvPr/>
        </p:nvGraphicFramePr>
        <p:xfrm>
          <a:off x="5410200" y="5029200"/>
          <a:ext cx="2438400" cy="1281113"/>
        </p:xfrm>
        <a:graphic>
          <a:graphicData uri="http://schemas.openxmlformats.org/presentationml/2006/ole">
            <mc:AlternateContent xmlns:mc="http://schemas.openxmlformats.org/markup-compatibility/2006">
              <mc:Choice xmlns:v="urn:schemas-microsoft-com:vml" Requires="v">
                <p:oleObj spid="_x0000_s44034" name="Equation" r:id="rId5" imgW="748975" imgH="393529" progId="Equation.COEE2">
                  <p:embed/>
                </p:oleObj>
              </mc:Choice>
              <mc:Fallback>
                <p:oleObj name="Equation" r:id="rId5" imgW="748975" imgH="393529" progId="Equation.COEE2">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10200" y="5029200"/>
                        <a:ext cx="2438400" cy="1281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225241667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837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837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5838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71" grpId="0" build="p"/>
      <p:bldP spid="5837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3794" name="Object 4"/>
          <p:cNvGraphicFramePr>
            <a:graphicFrameLocks noChangeAspect="1"/>
          </p:cNvGraphicFramePr>
          <p:nvPr/>
        </p:nvGraphicFramePr>
        <p:xfrm>
          <a:off x="2590800" y="1371600"/>
          <a:ext cx="3505200" cy="1841500"/>
        </p:xfrm>
        <a:graphic>
          <a:graphicData uri="http://schemas.openxmlformats.org/presentationml/2006/ole">
            <mc:AlternateContent xmlns:mc="http://schemas.openxmlformats.org/markup-compatibility/2006">
              <mc:Choice xmlns:v="urn:schemas-microsoft-com:vml" Requires="v">
                <p:oleObj spid="_x0000_s41987" name="Equation" r:id="rId4" imgW="748975" imgH="393529" progId="Equation.COEE2">
                  <p:embed/>
                </p:oleObj>
              </mc:Choice>
              <mc:Fallback>
                <p:oleObj name="Equation" r:id="rId4" imgW="748975" imgH="393529" progId="Equation.COEE2">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90800" y="1371600"/>
                        <a:ext cx="3505200" cy="1841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0421" name="Oval 5"/>
          <p:cNvSpPr>
            <a:spLocks noChangeArrowheads="1"/>
          </p:cNvSpPr>
          <p:nvPr/>
        </p:nvSpPr>
        <p:spPr bwMode="auto">
          <a:xfrm>
            <a:off x="4724400" y="1371600"/>
            <a:ext cx="1371600" cy="914400"/>
          </a:xfrm>
          <a:prstGeom prst="ellipse">
            <a:avLst/>
          </a:prstGeom>
          <a:noFill/>
          <a:ln w="1905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60422" name="Line 6"/>
          <p:cNvSpPr>
            <a:spLocks noChangeShapeType="1"/>
          </p:cNvSpPr>
          <p:nvPr/>
        </p:nvSpPr>
        <p:spPr bwMode="auto">
          <a:xfrm flipV="1">
            <a:off x="6096000" y="990600"/>
            <a:ext cx="533400" cy="762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0423" name="Text Box 7"/>
          <p:cNvSpPr txBox="1">
            <a:spLocks noChangeArrowheads="1"/>
          </p:cNvSpPr>
          <p:nvPr/>
        </p:nvSpPr>
        <p:spPr bwMode="auto">
          <a:xfrm>
            <a:off x="5943600" y="609600"/>
            <a:ext cx="25844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Masses of the 2 objects</a:t>
            </a:r>
          </a:p>
        </p:txBody>
      </p:sp>
      <p:sp>
        <p:nvSpPr>
          <p:cNvPr id="60424" name="Oval 8"/>
          <p:cNvSpPr>
            <a:spLocks noChangeArrowheads="1"/>
          </p:cNvSpPr>
          <p:nvPr/>
        </p:nvSpPr>
        <p:spPr bwMode="auto">
          <a:xfrm>
            <a:off x="4572000" y="2362200"/>
            <a:ext cx="914400" cy="914400"/>
          </a:xfrm>
          <a:prstGeom prst="ellipse">
            <a:avLst/>
          </a:prstGeom>
          <a:noFill/>
          <a:ln w="1905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60425" name="Line 9"/>
          <p:cNvSpPr>
            <a:spLocks noChangeShapeType="1"/>
          </p:cNvSpPr>
          <p:nvPr/>
        </p:nvSpPr>
        <p:spPr bwMode="auto">
          <a:xfrm>
            <a:off x="5410200" y="3048000"/>
            <a:ext cx="1371600" cy="76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0426" name="Text Box 10"/>
          <p:cNvSpPr txBox="1">
            <a:spLocks noChangeArrowheads="1"/>
          </p:cNvSpPr>
          <p:nvPr/>
        </p:nvSpPr>
        <p:spPr bwMode="auto">
          <a:xfrm>
            <a:off x="6843713" y="2855913"/>
            <a:ext cx="20002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Distance between</a:t>
            </a:r>
          </a:p>
          <a:p>
            <a:pPr eaLnBrk="1" hangingPunct="1">
              <a:spcBef>
                <a:spcPct val="0"/>
              </a:spcBef>
              <a:buFontTx/>
              <a:buNone/>
            </a:pPr>
            <a:r>
              <a:rPr lang="en-US" altLang="en-US" sz="1800"/>
              <a:t>the objects</a:t>
            </a:r>
          </a:p>
        </p:txBody>
      </p:sp>
      <p:sp>
        <p:nvSpPr>
          <p:cNvPr id="60427" name="Oval 11"/>
          <p:cNvSpPr>
            <a:spLocks noChangeArrowheads="1"/>
          </p:cNvSpPr>
          <p:nvPr/>
        </p:nvSpPr>
        <p:spPr bwMode="auto">
          <a:xfrm>
            <a:off x="3962400" y="1371600"/>
            <a:ext cx="914400" cy="914400"/>
          </a:xfrm>
          <a:prstGeom prst="ellipse">
            <a:avLst/>
          </a:prstGeom>
          <a:noFill/>
          <a:ln w="1905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60428" name="Line 12"/>
          <p:cNvSpPr>
            <a:spLocks noChangeShapeType="1"/>
          </p:cNvSpPr>
          <p:nvPr/>
        </p:nvSpPr>
        <p:spPr bwMode="auto">
          <a:xfrm flipH="1" flipV="1">
            <a:off x="2209800" y="1295400"/>
            <a:ext cx="1752600" cy="381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0429" name="Text Box 13"/>
          <p:cNvSpPr txBox="1">
            <a:spLocks noChangeArrowheads="1"/>
          </p:cNvSpPr>
          <p:nvPr/>
        </p:nvSpPr>
        <p:spPr bwMode="auto">
          <a:xfrm>
            <a:off x="381000" y="1103313"/>
            <a:ext cx="1681163"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Universal</a:t>
            </a:r>
          </a:p>
          <a:p>
            <a:pPr eaLnBrk="1" hangingPunct="1">
              <a:spcBef>
                <a:spcPct val="0"/>
              </a:spcBef>
              <a:buFontTx/>
              <a:buNone/>
            </a:pPr>
            <a:r>
              <a:rPr lang="en-US" altLang="en-US" sz="1800"/>
              <a:t>Gravitational</a:t>
            </a:r>
          </a:p>
          <a:p>
            <a:pPr eaLnBrk="1" hangingPunct="1">
              <a:spcBef>
                <a:spcPct val="0"/>
              </a:spcBef>
              <a:buFontTx/>
              <a:buNone/>
            </a:pPr>
            <a:r>
              <a:rPr lang="en-US" altLang="en-US" sz="1800"/>
              <a:t>Constant- </a:t>
            </a:r>
          </a:p>
          <a:p>
            <a:pPr eaLnBrk="1" hangingPunct="1">
              <a:spcBef>
                <a:spcPct val="0"/>
              </a:spcBef>
              <a:buFontTx/>
              <a:buNone/>
            </a:pPr>
            <a:r>
              <a:rPr lang="en-US" altLang="en-US" sz="1800"/>
              <a:t>6.67 x 10</a:t>
            </a:r>
            <a:r>
              <a:rPr lang="en-US" altLang="en-US" sz="1800" baseline="30000"/>
              <a:t>-11</a:t>
            </a:r>
            <a:r>
              <a:rPr lang="en-US" altLang="en-US" sz="1800"/>
              <a:t> </a:t>
            </a:r>
          </a:p>
        </p:txBody>
      </p:sp>
      <p:graphicFrame>
        <p:nvGraphicFramePr>
          <p:cNvPr id="60430" name="Object 14"/>
          <p:cNvGraphicFramePr>
            <a:graphicFrameLocks noChangeAspect="1"/>
          </p:cNvGraphicFramePr>
          <p:nvPr/>
        </p:nvGraphicFramePr>
        <p:xfrm>
          <a:off x="1600200" y="1752600"/>
          <a:ext cx="838200" cy="715963"/>
        </p:xfrm>
        <a:graphic>
          <a:graphicData uri="http://schemas.openxmlformats.org/presentationml/2006/ole">
            <mc:AlternateContent xmlns:mc="http://schemas.openxmlformats.org/markup-compatibility/2006">
              <mc:Choice xmlns:v="urn:schemas-microsoft-com:vml" Requires="v">
                <p:oleObj spid="_x0000_s41988" name="Equation" r:id="rId6" imgW="520474" imgH="444307" progId="Equation.COEE2">
                  <p:embed/>
                </p:oleObj>
              </mc:Choice>
              <mc:Fallback>
                <p:oleObj name="Equation" r:id="rId6" imgW="520474" imgH="444307" progId="Equation.COEE2">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00200" y="1752600"/>
                        <a:ext cx="838200" cy="715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3" name="Rectangle 3"/>
          <p:cNvSpPr txBox="1">
            <a:spLocks noChangeArrowheads="1"/>
          </p:cNvSpPr>
          <p:nvPr/>
        </p:nvSpPr>
        <p:spPr>
          <a:xfrm>
            <a:off x="28575" y="106363"/>
            <a:ext cx="5410200" cy="685800"/>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defRPr/>
            </a:pPr>
            <a:r>
              <a:rPr lang="en-US" altLang="en-US" kern="0" dirty="0" smtClean="0">
                <a:solidFill>
                  <a:srgbClr val="009900"/>
                </a:solidFill>
              </a:rPr>
              <a:t>Universal Law of Gravitation</a:t>
            </a:r>
          </a:p>
        </p:txBody>
      </p:sp>
      <p:sp>
        <p:nvSpPr>
          <p:cNvPr id="14" name="Text Box 4"/>
          <p:cNvSpPr txBox="1">
            <a:spLocks noChangeArrowheads="1"/>
          </p:cNvSpPr>
          <p:nvPr/>
        </p:nvSpPr>
        <p:spPr bwMode="auto">
          <a:xfrm>
            <a:off x="2090738" y="3581400"/>
            <a:ext cx="4329112" cy="2282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solidFill>
                  <a:schemeClr val="accent2"/>
                </a:solidFill>
              </a:rPr>
              <a:t>The force between two objects, due to their masses, </a:t>
            </a:r>
          </a:p>
          <a:p>
            <a:pPr eaLnBrk="1" hangingPunct="1">
              <a:spcBef>
                <a:spcPct val="0"/>
              </a:spcBef>
              <a:buFontTx/>
              <a:buNone/>
            </a:pPr>
            <a:r>
              <a:rPr lang="en-US" altLang="en-US" sz="2400">
                <a:solidFill>
                  <a:schemeClr val="accent2"/>
                </a:solidFill>
              </a:rPr>
              <a:t>is called the gravitational force (F</a:t>
            </a:r>
            <a:r>
              <a:rPr lang="en-US" altLang="en-US" sz="2400" baseline="-25000">
                <a:solidFill>
                  <a:schemeClr val="accent2"/>
                </a:solidFill>
              </a:rPr>
              <a:t>g</a:t>
            </a:r>
            <a:r>
              <a:rPr lang="en-US" altLang="en-US" sz="2400">
                <a:solidFill>
                  <a:schemeClr val="accent2"/>
                </a:solidFill>
              </a:rPr>
              <a:t>)- in this case it’s </a:t>
            </a:r>
          </a:p>
          <a:p>
            <a:pPr eaLnBrk="1" hangingPunct="1">
              <a:spcBef>
                <a:spcPct val="0"/>
              </a:spcBef>
              <a:buFontTx/>
              <a:buNone/>
            </a:pPr>
            <a:r>
              <a:rPr lang="en-US" altLang="en-US" sz="2400">
                <a:solidFill>
                  <a:schemeClr val="accent2"/>
                </a:solidFill>
              </a:rPr>
              <a:t>not Earth specific and is not 9.81 m/s</a:t>
            </a:r>
            <a:r>
              <a:rPr lang="en-US" altLang="en-US" sz="2400" baseline="30000">
                <a:solidFill>
                  <a:schemeClr val="accent2"/>
                </a:solidFill>
              </a:rPr>
              <a:t>2</a:t>
            </a:r>
            <a:r>
              <a:rPr lang="en-US" altLang="en-US" sz="2400">
                <a:solidFill>
                  <a:schemeClr val="accent2"/>
                </a:solidFill>
              </a:rPr>
              <a:t>).</a:t>
            </a:r>
          </a:p>
        </p:txBody>
      </p:sp>
    </p:spTree>
    <p:extLst>
      <p:ext uri="{BB962C8B-B14F-4D97-AF65-F5344CB8AC3E}">
        <p14:creationId xmlns:p14="http://schemas.microsoft.com/office/powerpoint/2010/main" val="40167800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042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042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042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042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042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0426"/>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042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042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0429"/>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04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21" grpId="0" animBg="1"/>
      <p:bldP spid="60422" grpId="0" animBg="1"/>
      <p:bldP spid="60423" grpId="0"/>
      <p:bldP spid="60424" grpId="0" animBg="1"/>
      <p:bldP spid="60425" grpId="0" animBg="1"/>
      <p:bldP spid="60426" grpId="0"/>
      <p:bldP spid="60427" grpId="0" animBg="1"/>
      <p:bldP spid="60428" grpId="0" animBg="1"/>
      <p:bldP spid="60429" grpId="0"/>
      <p:bldP spid="1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5" descr="newton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76800" y="3276600"/>
            <a:ext cx="3657600" cy="310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19" name="Rectangle 6"/>
          <p:cNvSpPr>
            <a:spLocks noGrp="1" noChangeArrowheads="1"/>
          </p:cNvSpPr>
          <p:nvPr>
            <p:ph type="title"/>
          </p:nvPr>
        </p:nvSpPr>
        <p:spPr/>
        <p:txBody>
          <a:bodyPr>
            <a:normAutofit fontScale="90000"/>
          </a:bodyPr>
          <a:lstStyle/>
          <a:p>
            <a:pPr eaLnBrk="1" hangingPunct="1"/>
            <a:r>
              <a:rPr lang="en-US" altLang="en-US" sz="4000" smtClean="0"/>
              <a:t>What is the gravitational force between the Earth and the Moon?</a:t>
            </a:r>
          </a:p>
        </p:txBody>
      </p:sp>
      <p:sp>
        <p:nvSpPr>
          <p:cNvPr id="34820" name="Rectangle 7"/>
          <p:cNvSpPr>
            <a:spLocks noGrp="1" noChangeArrowheads="1"/>
          </p:cNvSpPr>
          <p:nvPr>
            <p:ph type="body" idx="1"/>
          </p:nvPr>
        </p:nvSpPr>
        <p:spPr>
          <a:xfrm>
            <a:off x="457200" y="1905000"/>
            <a:ext cx="8229600" cy="4144963"/>
          </a:xfrm>
        </p:spPr>
        <p:txBody>
          <a:bodyPr/>
          <a:lstStyle/>
          <a:p>
            <a:pPr eaLnBrk="1" hangingPunct="1">
              <a:buFontTx/>
              <a:buNone/>
            </a:pPr>
            <a:r>
              <a:rPr lang="en-US" altLang="en-US" smtClean="0"/>
              <a:t>m</a:t>
            </a:r>
            <a:r>
              <a:rPr lang="en-US" altLang="en-US" baseline="-25000" smtClean="0"/>
              <a:t>Earth</a:t>
            </a:r>
            <a:r>
              <a:rPr lang="en-US" altLang="en-US" smtClean="0"/>
              <a:t> = M = 6.0 x 10</a:t>
            </a:r>
            <a:r>
              <a:rPr lang="en-US" altLang="en-US" baseline="30000" smtClean="0"/>
              <a:t>24</a:t>
            </a:r>
            <a:r>
              <a:rPr lang="en-US" altLang="en-US" smtClean="0"/>
              <a:t> kg</a:t>
            </a:r>
          </a:p>
          <a:p>
            <a:pPr eaLnBrk="1" hangingPunct="1">
              <a:buFontTx/>
              <a:buNone/>
            </a:pPr>
            <a:r>
              <a:rPr lang="en-US" altLang="en-US" smtClean="0"/>
              <a:t>m</a:t>
            </a:r>
            <a:r>
              <a:rPr lang="en-US" altLang="en-US" baseline="-25000" smtClean="0"/>
              <a:t>Moon</a:t>
            </a:r>
            <a:r>
              <a:rPr lang="en-US" altLang="en-US" smtClean="0"/>
              <a:t> = m = 7.4 x 10</a:t>
            </a:r>
            <a:r>
              <a:rPr lang="en-US" altLang="en-US" baseline="30000" smtClean="0"/>
              <a:t>22</a:t>
            </a:r>
            <a:r>
              <a:rPr lang="en-US" altLang="en-US" smtClean="0"/>
              <a:t> kg</a:t>
            </a:r>
          </a:p>
          <a:p>
            <a:pPr eaLnBrk="1" hangingPunct="1">
              <a:buFontTx/>
              <a:buNone/>
            </a:pPr>
            <a:r>
              <a:rPr lang="en-US" altLang="en-US" smtClean="0"/>
              <a:t>r = 3.8 x 10</a:t>
            </a:r>
            <a:r>
              <a:rPr lang="en-US" altLang="en-US" baseline="30000" smtClean="0"/>
              <a:t>8</a:t>
            </a:r>
            <a:r>
              <a:rPr lang="en-US" altLang="en-US" smtClean="0"/>
              <a:t> m</a:t>
            </a:r>
          </a:p>
          <a:p>
            <a:pPr eaLnBrk="1" hangingPunct="1">
              <a:buFontTx/>
              <a:buNone/>
            </a:pPr>
            <a:r>
              <a:rPr lang="en-US" altLang="en-US" smtClean="0"/>
              <a:t>G = 6.67 x 10</a:t>
            </a:r>
            <a:r>
              <a:rPr lang="en-US" altLang="en-US" baseline="30000" smtClean="0"/>
              <a:t>-11</a:t>
            </a:r>
            <a:r>
              <a:rPr lang="en-US" altLang="en-US" smtClean="0"/>
              <a:t> </a:t>
            </a:r>
          </a:p>
        </p:txBody>
      </p:sp>
      <p:graphicFrame>
        <p:nvGraphicFramePr>
          <p:cNvPr id="34821" name="Object 8"/>
          <p:cNvGraphicFramePr>
            <a:graphicFrameLocks noChangeAspect="1"/>
          </p:cNvGraphicFramePr>
          <p:nvPr/>
        </p:nvGraphicFramePr>
        <p:xfrm>
          <a:off x="3429000" y="3505200"/>
          <a:ext cx="1066800" cy="911225"/>
        </p:xfrm>
        <a:graphic>
          <a:graphicData uri="http://schemas.openxmlformats.org/presentationml/2006/ole">
            <mc:AlternateContent xmlns:mc="http://schemas.openxmlformats.org/markup-compatibility/2006">
              <mc:Choice xmlns:v="urn:schemas-microsoft-com:vml" Requires="v">
                <p:oleObj spid="_x0000_s39938" name="Equation" r:id="rId5" imgW="520474" imgH="444307" progId="Equation.COEE2">
                  <p:embed/>
                </p:oleObj>
              </mc:Choice>
              <mc:Fallback>
                <p:oleObj name="Equation" r:id="rId5" imgW="520474" imgH="444307" progId="Equation.COEE2">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29000" y="3505200"/>
                        <a:ext cx="1066800" cy="911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239714308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5842" name="Object 3"/>
          <p:cNvGraphicFramePr>
            <a:graphicFrameLocks noChangeAspect="1"/>
          </p:cNvGraphicFramePr>
          <p:nvPr/>
        </p:nvGraphicFramePr>
        <p:xfrm>
          <a:off x="76200" y="9525"/>
          <a:ext cx="2157413" cy="1133475"/>
        </p:xfrm>
        <a:graphic>
          <a:graphicData uri="http://schemas.openxmlformats.org/presentationml/2006/ole">
            <mc:AlternateContent xmlns:mc="http://schemas.openxmlformats.org/markup-compatibility/2006">
              <mc:Choice xmlns:v="urn:schemas-microsoft-com:vml" Requires="v">
                <p:oleObj spid="_x0000_s37890" name="Equation" r:id="rId3" imgW="748975" imgH="393529" progId="Equation.COEE2">
                  <p:embed/>
                </p:oleObj>
              </mc:Choice>
              <mc:Fallback>
                <p:oleObj name="Equation" r:id="rId3" imgW="748975" imgH="393529" progId="Equation.COEE2">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 y="9525"/>
                        <a:ext cx="2157413" cy="113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TextBox 4"/>
          <p:cNvSpPr txBox="1">
            <a:spLocks noRot="1" noChangeAspect="1" noMove="1" noResize="1" noEditPoints="1" noAdjustHandles="1" noChangeArrowheads="1" noChangeShapeType="1" noTextEdit="1"/>
          </p:cNvSpPr>
          <p:nvPr/>
        </p:nvSpPr>
        <p:spPr>
          <a:xfrm>
            <a:off x="880331" y="1371600"/>
            <a:ext cx="2839239" cy="628698"/>
          </a:xfrm>
          <a:prstGeom prst="rect">
            <a:avLst/>
          </a:prstGeom>
          <a:blipFill rotWithShape="1">
            <a:blip r:embed="rId5"/>
            <a:stretch>
              <a:fillRect/>
            </a:stretch>
          </a:blipFill>
        </p:spPr>
        <p:txBody>
          <a:bodyPr/>
          <a:lstStyle/>
          <a:p>
            <a:pPr>
              <a:defRPr/>
            </a:pPr>
            <a:r>
              <a:rPr lang="en-US">
                <a:noFill/>
              </a:rPr>
              <a:t> </a:t>
            </a:r>
          </a:p>
        </p:txBody>
      </p:sp>
      <p:sp>
        <p:nvSpPr>
          <p:cNvPr id="6" name="TextBox 5"/>
          <p:cNvSpPr txBox="1">
            <a:spLocks noChangeArrowheads="1"/>
          </p:cNvSpPr>
          <p:nvPr/>
        </p:nvSpPr>
        <p:spPr bwMode="auto">
          <a:xfrm>
            <a:off x="3548063" y="1409700"/>
            <a:ext cx="402907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latin typeface="Cambria Math" pitchFamily="18" charset="0"/>
                <a:ea typeface="Cambria Math" pitchFamily="18" charset="0"/>
                <a:cs typeface="Cambria Math" pitchFamily="18" charset="0"/>
              </a:rPr>
              <a:t>(7.4 x 10</a:t>
            </a:r>
            <a:r>
              <a:rPr lang="en-US" altLang="en-US" sz="2400" baseline="30000">
                <a:latin typeface="Cambria Math" pitchFamily="18" charset="0"/>
                <a:ea typeface="Cambria Math" pitchFamily="18" charset="0"/>
                <a:cs typeface="Cambria Math" pitchFamily="18" charset="0"/>
              </a:rPr>
              <a:t>22</a:t>
            </a:r>
            <a:r>
              <a:rPr lang="en-US" altLang="en-US" sz="2400">
                <a:latin typeface="Cambria Math" pitchFamily="18" charset="0"/>
                <a:ea typeface="Cambria Math" pitchFamily="18" charset="0"/>
                <a:cs typeface="Cambria Math" pitchFamily="18" charset="0"/>
              </a:rPr>
              <a:t> kg) (6.0 x 10</a:t>
            </a:r>
            <a:r>
              <a:rPr lang="en-US" altLang="en-US" sz="2400" baseline="30000">
                <a:latin typeface="Cambria Math" pitchFamily="18" charset="0"/>
                <a:ea typeface="Cambria Math" pitchFamily="18" charset="0"/>
                <a:cs typeface="Cambria Math" pitchFamily="18" charset="0"/>
              </a:rPr>
              <a:t>24</a:t>
            </a:r>
            <a:r>
              <a:rPr lang="en-US" altLang="en-US" sz="2400">
                <a:latin typeface="Cambria Math" pitchFamily="18" charset="0"/>
                <a:ea typeface="Cambria Math" pitchFamily="18" charset="0"/>
                <a:cs typeface="Cambria Math" pitchFamily="18" charset="0"/>
              </a:rPr>
              <a:t> kg)</a:t>
            </a:r>
          </a:p>
        </p:txBody>
      </p:sp>
      <p:cxnSp>
        <p:nvCxnSpPr>
          <p:cNvPr id="8" name="Straight Connector 7"/>
          <p:cNvCxnSpPr/>
          <p:nvPr/>
        </p:nvCxnSpPr>
        <p:spPr>
          <a:xfrm>
            <a:off x="881063" y="2019300"/>
            <a:ext cx="6696075" cy="0"/>
          </a:xfrm>
          <a:prstGeom prst="line">
            <a:avLst/>
          </a:prstGeom>
          <a:ln w="28575">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9" name="Rectangle 8"/>
          <p:cNvSpPr>
            <a:spLocks noChangeArrowheads="1"/>
          </p:cNvSpPr>
          <p:nvPr/>
        </p:nvSpPr>
        <p:spPr bwMode="auto">
          <a:xfrm>
            <a:off x="3167063" y="2095500"/>
            <a:ext cx="207327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latin typeface="Cambria Math" pitchFamily="18" charset="0"/>
                <a:ea typeface="Cambria Math" pitchFamily="18" charset="0"/>
                <a:cs typeface="Cambria Math" pitchFamily="18" charset="0"/>
              </a:rPr>
              <a:t>(3.8 x 10</a:t>
            </a:r>
            <a:r>
              <a:rPr lang="en-US" altLang="en-US" sz="2400" baseline="30000">
                <a:latin typeface="Cambria Math" pitchFamily="18" charset="0"/>
                <a:ea typeface="Cambria Math" pitchFamily="18" charset="0"/>
                <a:cs typeface="Cambria Math" pitchFamily="18" charset="0"/>
              </a:rPr>
              <a:t>8</a:t>
            </a:r>
            <a:r>
              <a:rPr lang="en-US" altLang="en-US" sz="2400">
                <a:latin typeface="Cambria Math" pitchFamily="18" charset="0"/>
                <a:ea typeface="Cambria Math" pitchFamily="18" charset="0"/>
                <a:cs typeface="Cambria Math" pitchFamily="18" charset="0"/>
              </a:rPr>
              <a:t> m)</a:t>
            </a:r>
            <a:r>
              <a:rPr lang="en-US" altLang="en-US" sz="2400" baseline="30000">
                <a:latin typeface="Cambria Math" pitchFamily="18" charset="0"/>
                <a:ea typeface="Cambria Math" pitchFamily="18" charset="0"/>
                <a:cs typeface="Cambria Math" pitchFamily="18" charset="0"/>
              </a:rPr>
              <a:t>2</a:t>
            </a:r>
          </a:p>
        </p:txBody>
      </p:sp>
      <p:sp>
        <p:nvSpPr>
          <p:cNvPr id="35847" name="TextBox 9"/>
          <p:cNvSpPr txBox="1">
            <a:spLocks noChangeArrowheads="1"/>
          </p:cNvSpPr>
          <p:nvPr/>
        </p:nvSpPr>
        <p:spPr bwMode="auto">
          <a:xfrm>
            <a:off x="76200" y="1562100"/>
            <a:ext cx="8048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latin typeface="Cambria Math" pitchFamily="18" charset="0"/>
                <a:ea typeface="Cambria Math" pitchFamily="18" charset="0"/>
                <a:cs typeface="Cambria Math" pitchFamily="18" charset="0"/>
              </a:rPr>
              <a:t>F</a:t>
            </a:r>
            <a:r>
              <a:rPr lang="en-US" altLang="en-US" sz="2400" baseline="-25000">
                <a:latin typeface="Cambria Math" pitchFamily="18" charset="0"/>
                <a:ea typeface="Cambria Math" pitchFamily="18" charset="0"/>
                <a:cs typeface="Cambria Math" pitchFamily="18" charset="0"/>
              </a:rPr>
              <a:t>g</a:t>
            </a:r>
            <a:r>
              <a:rPr lang="en-US" altLang="en-US" sz="2400">
                <a:latin typeface="Cambria Math" pitchFamily="18" charset="0"/>
                <a:ea typeface="Cambria Math" pitchFamily="18" charset="0"/>
                <a:cs typeface="Cambria Math" pitchFamily="18" charset="0"/>
              </a:rPr>
              <a:t> = </a:t>
            </a:r>
          </a:p>
        </p:txBody>
      </p:sp>
      <p:sp>
        <p:nvSpPr>
          <p:cNvPr id="11" name="TextBox 10"/>
          <p:cNvSpPr txBox="1">
            <a:spLocks noRot="1" noChangeAspect="1" noMove="1" noResize="1" noEditPoints="1" noAdjustHandles="1" noChangeArrowheads="1" noChangeShapeType="1" noTextEdit="1"/>
          </p:cNvSpPr>
          <p:nvPr/>
        </p:nvSpPr>
        <p:spPr>
          <a:xfrm>
            <a:off x="880331" y="2814935"/>
            <a:ext cx="2839239" cy="628698"/>
          </a:xfrm>
          <a:prstGeom prst="rect">
            <a:avLst/>
          </a:prstGeom>
          <a:blipFill rotWithShape="1">
            <a:blip r:embed="rId6"/>
            <a:stretch>
              <a:fillRect/>
            </a:stretch>
          </a:blipFill>
        </p:spPr>
        <p:txBody>
          <a:bodyPr/>
          <a:lstStyle/>
          <a:p>
            <a:pPr>
              <a:defRPr/>
            </a:pPr>
            <a:r>
              <a:rPr lang="en-US">
                <a:noFill/>
              </a:rPr>
              <a:t> </a:t>
            </a:r>
          </a:p>
        </p:txBody>
      </p:sp>
      <p:sp>
        <p:nvSpPr>
          <p:cNvPr id="12" name="TextBox 11"/>
          <p:cNvSpPr txBox="1">
            <a:spLocks noChangeArrowheads="1"/>
          </p:cNvSpPr>
          <p:nvPr/>
        </p:nvSpPr>
        <p:spPr bwMode="auto">
          <a:xfrm>
            <a:off x="3548063" y="2852738"/>
            <a:ext cx="24130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latin typeface="Cambria Math" pitchFamily="18" charset="0"/>
                <a:ea typeface="Cambria Math" pitchFamily="18" charset="0"/>
                <a:cs typeface="Cambria Math" pitchFamily="18" charset="0"/>
              </a:rPr>
              <a:t>(44.4 x 10</a:t>
            </a:r>
            <a:r>
              <a:rPr lang="en-US" altLang="en-US" sz="2400" baseline="30000">
                <a:latin typeface="Cambria Math" pitchFamily="18" charset="0"/>
                <a:ea typeface="Cambria Math" pitchFamily="18" charset="0"/>
                <a:cs typeface="Cambria Math" pitchFamily="18" charset="0"/>
              </a:rPr>
              <a:t>46</a:t>
            </a:r>
            <a:r>
              <a:rPr lang="en-US" altLang="en-US" sz="2400">
                <a:latin typeface="Cambria Math" pitchFamily="18" charset="0"/>
                <a:ea typeface="Cambria Math" pitchFamily="18" charset="0"/>
                <a:cs typeface="Cambria Math" pitchFamily="18" charset="0"/>
              </a:rPr>
              <a:t> kg</a:t>
            </a:r>
            <a:r>
              <a:rPr lang="en-US" altLang="en-US" sz="2400" baseline="30000">
                <a:latin typeface="Cambria Math" pitchFamily="18" charset="0"/>
                <a:ea typeface="Cambria Math" pitchFamily="18" charset="0"/>
                <a:cs typeface="Cambria Math" pitchFamily="18" charset="0"/>
              </a:rPr>
              <a:t>2</a:t>
            </a:r>
            <a:r>
              <a:rPr lang="en-US" altLang="en-US" sz="2400">
                <a:latin typeface="Cambria Math" pitchFamily="18" charset="0"/>
                <a:ea typeface="Cambria Math" pitchFamily="18" charset="0"/>
                <a:cs typeface="Cambria Math" pitchFamily="18" charset="0"/>
              </a:rPr>
              <a:t>)</a:t>
            </a:r>
          </a:p>
        </p:txBody>
      </p:sp>
      <p:sp>
        <p:nvSpPr>
          <p:cNvPr id="13" name="Rectangle 12"/>
          <p:cNvSpPr>
            <a:spLocks noChangeArrowheads="1"/>
          </p:cNvSpPr>
          <p:nvPr/>
        </p:nvSpPr>
        <p:spPr bwMode="auto">
          <a:xfrm>
            <a:off x="2100263" y="3538538"/>
            <a:ext cx="25273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latin typeface="Cambria Math" pitchFamily="18" charset="0"/>
                <a:ea typeface="Cambria Math" pitchFamily="18" charset="0"/>
                <a:cs typeface="Cambria Math" pitchFamily="18" charset="0"/>
              </a:rPr>
              <a:t>(14.44 x 10</a:t>
            </a:r>
            <a:r>
              <a:rPr lang="en-US" altLang="en-US" sz="2400" baseline="30000">
                <a:latin typeface="Cambria Math" pitchFamily="18" charset="0"/>
                <a:ea typeface="Cambria Math" pitchFamily="18" charset="0"/>
                <a:cs typeface="Cambria Math" pitchFamily="18" charset="0"/>
              </a:rPr>
              <a:t>16</a:t>
            </a:r>
            <a:r>
              <a:rPr lang="en-US" altLang="en-US" sz="2400">
                <a:latin typeface="Cambria Math" pitchFamily="18" charset="0"/>
                <a:ea typeface="Cambria Math" pitchFamily="18" charset="0"/>
                <a:cs typeface="Cambria Math" pitchFamily="18" charset="0"/>
              </a:rPr>
              <a:t> m</a:t>
            </a:r>
            <a:r>
              <a:rPr lang="en-US" altLang="en-US" sz="2400" baseline="30000">
                <a:latin typeface="Cambria Math" pitchFamily="18" charset="0"/>
                <a:ea typeface="Cambria Math" pitchFamily="18" charset="0"/>
                <a:cs typeface="Cambria Math" pitchFamily="18" charset="0"/>
              </a:rPr>
              <a:t>2</a:t>
            </a:r>
            <a:r>
              <a:rPr lang="en-US" altLang="en-US" sz="2400">
                <a:latin typeface="Cambria Math" pitchFamily="18" charset="0"/>
                <a:ea typeface="Cambria Math" pitchFamily="18" charset="0"/>
                <a:cs typeface="Cambria Math" pitchFamily="18" charset="0"/>
              </a:rPr>
              <a:t>)</a:t>
            </a:r>
            <a:endParaRPr lang="en-US" altLang="en-US" sz="2400" baseline="30000">
              <a:latin typeface="Cambria Math" pitchFamily="18" charset="0"/>
              <a:ea typeface="Cambria Math" pitchFamily="18" charset="0"/>
              <a:cs typeface="Cambria Math" pitchFamily="18" charset="0"/>
            </a:endParaRPr>
          </a:p>
        </p:txBody>
      </p:sp>
      <p:cxnSp>
        <p:nvCxnSpPr>
          <p:cNvPr id="14" name="Straight Connector 13"/>
          <p:cNvCxnSpPr/>
          <p:nvPr/>
        </p:nvCxnSpPr>
        <p:spPr>
          <a:xfrm>
            <a:off x="1033463" y="3467100"/>
            <a:ext cx="4648200" cy="0"/>
          </a:xfrm>
          <a:prstGeom prst="line">
            <a:avLst/>
          </a:prstGeom>
          <a:ln w="28575">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16" name="TextBox 15"/>
          <p:cNvSpPr txBox="1">
            <a:spLocks noChangeArrowheads="1"/>
          </p:cNvSpPr>
          <p:nvPr/>
        </p:nvSpPr>
        <p:spPr bwMode="auto">
          <a:xfrm>
            <a:off x="1916113" y="4260850"/>
            <a:ext cx="24415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latin typeface="Cambria Math" pitchFamily="18" charset="0"/>
                <a:ea typeface="Cambria Math" pitchFamily="18" charset="0"/>
                <a:cs typeface="Cambria Math" pitchFamily="18" charset="0"/>
              </a:rPr>
              <a:t>(296.148 x 10</a:t>
            </a:r>
            <a:r>
              <a:rPr lang="en-US" altLang="en-US" sz="2400" baseline="30000">
                <a:latin typeface="Cambria Math" pitchFamily="18" charset="0"/>
                <a:ea typeface="Cambria Math" pitchFamily="18" charset="0"/>
                <a:cs typeface="Cambria Math" pitchFamily="18" charset="0"/>
              </a:rPr>
              <a:t>35</a:t>
            </a:r>
            <a:r>
              <a:rPr lang="en-US" altLang="en-US" sz="2400">
                <a:latin typeface="Cambria Math" pitchFamily="18" charset="0"/>
                <a:ea typeface="Cambria Math" pitchFamily="18" charset="0"/>
                <a:cs typeface="Cambria Math" pitchFamily="18" charset="0"/>
              </a:rPr>
              <a:t> )</a:t>
            </a:r>
          </a:p>
        </p:txBody>
      </p:sp>
      <p:sp>
        <p:nvSpPr>
          <p:cNvPr id="17" name="Rectangle 16"/>
          <p:cNvSpPr>
            <a:spLocks noChangeArrowheads="1"/>
          </p:cNvSpPr>
          <p:nvPr/>
        </p:nvSpPr>
        <p:spPr bwMode="auto">
          <a:xfrm>
            <a:off x="2133600" y="4719638"/>
            <a:ext cx="21018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latin typeface="Cambria Math" pitchFamily="18" charset="0"/>
                <a:ea typeface="Cambria Math" pitchFamily="18" charset="0"/>
                <a:cs typeface="Cambria Math" pitchFamily="18" charset="0"/>
              </a:rPr>
              <a:t>(14.44 x 10</a:t>
            </a:r>
            <a:r>
              <a:rPr lang="en-US" altLang="en-US" sz="2400" baseline="30000">
                <a:latin typeface="Cambria Math" pitchFamily="18" charset="0"/>
                <a:ea typeface="Cambria Math" pitchFamily="18" charset="0"/>
                <a:cs typeface="Cambria Math" pitchFamily="18" charset="0"/>
              </a:rPr>
              <a:t>16</a:t>
            </a:r>
            <a:r>
              <a:rPr lang="en-US" altLang="en-US" sz="2400">
                <a:latin typeface="Cambria Math" pitchFamily="18" charset="0"/>
                <a:ea typeface="Cambria Math" pitchFamily="18" charset="0"/>
                <a:cs typeface="Cambria Math" pitchFamily="18" charset="0"/>
              </a:rPr>
              <a:t> )</a:t>
            </a:r>
            <a:endParaRPr lang="en-US" altLang="en-US" sz="2400" baseline="30000">
              <a:latin typeface="Cambria Math" pitchFamily="18" charset="0"/>
              <a:ea typeface="Cambria Math" pitchFamily="18" charset="0"/>
              <a:cs typeface="Cambria Math" pitchFamily="18" charset="0"/>
            </a:endParaRPr>
          </a:p>
        </p:txBody>
      </p:sp>
      <p:cxnSp>
        <p:nvCxnSpPr>
          <p:cNvPr id="18" name="Straight Connector 17"/>
          <p:cNvCxnSpPr/>
          <p:nvPr/>
        </p:nvCxnSpPr>
        <p:spPr>
          <a:xfrm>
            <a:off x="2057400" y="4724400"/>
            <a:ext cx="2178050" cy="0"/>
          </a:xfrm>
          <a:prstGeom prst="line">
            <a:avLst/>
          </a:prstGeom>
          <a:ln w="28575">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21" name="Rectangle 20"/>
          <p:cNvSpPr>
            <a:spLocks noChangeArrowheads="1"/>
          </p:cNvSpPr>
          <p:nvPr/>
        </p:nvSpPr>
        <p:spPr bwMode="auto">
          <a:xfrm>
            <a:off x="2057400" y="5380038"/>
            <a:ext cx="18859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latin typeface="Cambria Math" pitchFamily="18" charset="0"/>
                <a:ea typeface="Cambria Math" pitchFamily="18" charset="0"/>
                <a:cs typeface="Cambria Math" pitchFamily="18" charset="0"/>
              </a:rPr>
              <a:t>20.5 x 10</a:t>
            </a:r>
            <a:r>
              <a:rPr lang="en-US" altLang="en-US" sz="2400" baseline="30000">
                <a:latin typeface="Cambria Math" pitchFamily="18" charset="0"/>
                <a:ea typeface="Cambria Math" pitchFamily="18" charset="0"/>
                <a:cs typeface="Cambria Math" pitchFamily="18" charset="0"/>
              </a:rPr>
              <a:t>19</a:t>
            </a:r>
            <a:r>
              <a:rPr lang="en-US" altLang="en-US" sz="2400">
                <a:latin typeface="Cambria Math" pitchFamily="18" charset="0"/>
                <a:ea typeface="Cambria Math" pitchFamily="18" charset="0"/>
                <a:cs typeface="Cambria Math" pitchFamily="18" charset="0"/>
              </a:rPr>
              <a:t> N</a:t>
            </a:r>
            <a:endParaRPr lang="en-US" altLang="en-US" sz="2400" baseline="30000">
              <a:latin typeface="Cambria Math" pitchFamily="18" charset="0"/>
              <a:ea typeface="Cambria Math" pitchFamily="18" charset="0"/>
              <a:cs typeface="Cambria Math" pitchFamily="18" charset="0"/>
            </a:endParaRPr>
          </a:p>
        </p:txBody>
      </p:sp>
      <p:sp>
        <p:nvSpPr>
          <p:cNvPr id="22" name="TextBox 21"/>
          <p:cNvSpPr txBox="1">
            <a:spLocks noChangeArrowheads="1"/>
          </p:cNvSpPr>
          <p:nvPr/>
        </p:nvSpPr>
        <p:spPr bwMode="auto">
          <a:xfrm>
            <a:off x="1404938" y="5410200"/>
            <a:ext cx="80486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latin typeface="Cambria Math" pitchFamily="18" charset="0"/>
                <a:ea typeface="Cambria Math" pitchFamily="18" charset="0"/>
                <a:cs typeface="Cambria Math" pitchFamily="18" charset="0"/>
              </a:rPr>
              <a:t>F</a:t>
            </a:r>
            <a:r>
              <a:rPr lang="en-US" altLang="en-US" sz="2400" baseline="-25000">
                <a:latin typeface="Cambria Math" pitchFamily="18" charset="0"/>
                <a:ea typeface="Cambria Math" pitchFamily="18" charset="0"/>
                <a:cs typeface="Cambria Math" pitchFamily="18" charset="0"/>
              </a:rPr>
              <a:t>g</a:t>
            </a:r>
            <a:r>
              <a:rPr lang="en-US" altLang="en-US" sz="2400">
                <a:latin typeface="Cambria Math" pitchFamily="18" charset="0"/>
                <a:ea typeface="Cambria Math" pitchFamily="18" charset="0"/>
                <a:cs typeface="Cambria Math" pitchFamily="18" charset="0"/>
              </a:rPr>
              <a:t> = </a:t>
            </a:r>
          </a:p>
        </p:txBody>
      </p:sp>
      <p:sp>
        <p:nvSpPr>
          <p:cNvPr id="24" name="TextBox 23"/>
          <p:cNvSpPr txBox="1">
            <a:spLocks noChangeArrowheads="1"/>
          </p:cNvSpPr>
          <p:nvPr/>
        </p:nvSpPr>
        <p:spPr bwMode="auto">
          <a:xfrm>
            <a:off x="4346575" y="4489450"/>
            <a:ext cx="1825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latin typeface="Cambria Math" pitchFamily="18" charset="0"/>
                <a:ea typeface="Cambria Math" pitchFamily="18" charset="0"/>
                <a:cs typeface="Cambria Math" pitchFamily="18" charset="0"/>
              </a:rPr>
              <a:t>N</a:t>
            </a:r>
          </a:p>
        </p:txBody>
      </p:sp>
      <p:sp>
        <p:nvSpPr>
          <p:cNvPr id="35858" name="TextBox 24"/>
          <p:cNvSpPr txBox="1">
            <a:spLocks noChangeArrowheads="1"/>
          </p:cNvSpPr>
          <p:nvPr/>
        </p:nvSpPr>
        <p:spPr bwMode="auto">
          <a:xfrm>
            <a:off x="1576388" y="4419600"/>
            <a:ext cx="4810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latin typeface="Cambria Math" pitchFamily="18" charset="0"/>
                <a:ea typeface="Cambria Math" pitchFamily="18" charset="0"/>
                <a:cs typeface="Cambria Math" pitchFamily="18" charset="0"/>
              </a:rPr>
              <a:t>= </a:t>
            </a:r>
          </a:p>
        </p:txBody>
      </p:sp>
      <p:sp>
        <p:nvSpPr>
          <p:cNvPr id="35859" name="TextBox 25"/>
          <p:cNvSpPr txBox="1">
            <a:spLocks noChangeArrowheads="1"/>
          </p:cNvSpPr>
          <p:nvPr/>
        </p:nvSpPr>
        <p:spPr bwMode="auto">
          <a:xfrm>
            <a:off x="509588" y="3124200"/>
            <a:ext cx="4810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latin typeface="Cambria Math" pitchFamily="18" charset="0"/>
                <a:ea typeface="Cambria Math" pitchFamily="18" charset="0"/>
                <a:cs typeface="Cambria Math" pitchFamily="18" charset="0"/>
              </a:rPr>
              <a:t>= </a:t>
            </a:r>
          </a:p>
        </p:txBody>
      </p:sp>
      <p:cxnSp>
        <p:nvCxnSpPr>
          <p:cNvPr id="28" name="Straight Connector 27"/>
          <p:cNvCxnSpPr/>
          <p:nvPr/>
        </p:nvCxnSpPr>
        <p:spPr>
          <a:xfrm flipV="1">
            <a:off x="3048000" y="2743200"/>
            <a:ext cx="500063" cy="339725"/>
          </a:xfrm>
          <a:prstGeom prst="line">
            <a:avLst/>
          </a:prstGeom>
          <a:ln w="28575">
            <a:solidFill>
              <a:srgbClr val="FF0000"/>
            </a:solidFill>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V="1">
            <a:off x="3954463" y="3598863"/>
            <a:ext cx="498475" cy="339725"/>
          </a:xfrm>
          <a:prstGeom prst="line">
            <a:avLst/>
          </a:prstGeom>
          <a:ln w="28575">
            <a:solidFill>
              <a:srgbClr val="FF0000"/>
            </a:solidFill>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V="1">
            <a:off x="3106738" y="3082925"/>
            <a:ext cx="500062" cy="339725"/>
          </a:xfrm>
          <a:prstGeom prst="line">
            <a:avLst/>
          </a:prstGeom>
          <a:ln w="28575">
            <a:solidFill>
              <a:srgbClr val="FF0000"/>
            </a:solidFill>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V="1">
            <a:off x="5240338" y="2921000"/>
            <a:ext cx="500062" cy="339725"/>
          </a:xfrm>
          <a:prstGeom prst="line">
            <a:avLst/>
          </a:prstGeom>
          <a:ln w="28575">
            <a:solidFill>
              <a:srgbClr val="FF0000"/>
            </a:solidFill>
            <a:tailEnd type="none"/>
          </a:ln>
        </p:spPr>
        <p:style>
          <a:lnRef idx="1">
            <a:schemeClr val="accent1"/>
          </a:lnRef>
          <a:fillRef idx="0">
            <a:schemeClr val="accent1"/>
          </a:fillRef>
          <a:effectRef idx="0">
            <a:schemeClr val="accent1"/>
          </a:effectRef>
          <a:fontRef idx="minor">
            <a:schemeClr val="tx1"/>
          </a:fontRef>
        </p:style>
      </p:cxnSp>
      <p:sp>
        <p:nvSpPr>
          <p:cNvPr id="32" name="TextBox 31"/>
          <p:cNvSpPr txBox="1">
            <a:spLocks noChangeArrowheads="1"/>
          </p:cNvSpPr>
          <p:nvPr/>
        </p:nvSpPr>
        <p:spPr bwMode="auto">
          <a:xfrm>
            <a:off x="3990975" y="5357813"/>
            <a:ext cx="2181225"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latin typeface="Cambria Math" pitchFamily="18" charset="0"/>
                <a:ea typeface="Cambria Math" pitchFamily="18" charset="0"/>
                <a:cs typeface="Cambria Math" pitchFamily="18" charset="0"/>
              </a:rPr>
              <a:t>= 2.05 x 10</a:t>
            </a:r>
            <a:r>
              <a:rPr lang="en-US" altLang="en-US" sz="2400" baseline="30000">
                <a:latin typeface="Cambria Math" pitchFamily="18" charset="0"/>
                <a:ea typeface="Cambria Math" pitchFamily="18" charset="0"/>
                <a:cs typeface="Cambria Math" pitchFamily="18" charset="0"/>
              </a:rPr>
              <a:t>20</a:t>
            </a:r>
            <a:r>
              <a:rPr lang="en-US" altLang="en-US" sz="2400">
                <a:latin typeface="Cambria Math" pitchFamily="18" charset="0"/>
                <a:ea typeface="Cambria Math" pitchFamily="18" charset="0"/>
                <a:cs typeface="Cambria Math" pitchFamily="18" charset="0"/>
              </a:rPr>
              <a:t> N</a:t>
            </a:r>
            <a:endParaRPr lang="en-US" altLang="en-US" sz="2400" baseline="30000">
              <a:latin typeface="Cambria Math" pitchFamily="18" charset="0"/>
              <a:ea typeface="Cambria Math" pitchFamily="18" charset="0"/>
              <a:cs typeface="Cambria Math" pitchFamily="18" charset="0"/>
            </a:endParaRPr>
          </a:p>
          <a:p>
            <a:pPr eaLnBrk="1" hangingPunct="1">
              <a:spcBef>
                <a:spcPct val="0"/>
              </a:spcBef>
              <a:buFontTx/>
              <a:buNone/>
            </a:pPr>
            <a:endParaRPr lang="en-US" altLang="en-US" sz="1800"/>
          </a:p>
        </p:txBody>
      </p:sp>
    </p:spTree>
    <p:extLst>
      <p:ext uri="{BB962C8B-B14F-4D97-AF65-F5344CB8AC3E}">
        <p14:creationId xmlns:p14="http://schemas.microsoft.com/office/powerpoint/2010/main" val="400070271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nodeType="clickEffect">
                                  <p:stCondLst>
                                    <p:cond delay="0"/>
                                  </p:stCondLst>
                                  <p:childTnLst>
                                    <p:set>
                                      <p:cBhvr>
                                        <p:cTn id="15" dur="1" fill="hold">
                                          <p:stCondLst>
                                            <p:cond delay="0"/>
                                          </p:stCondLst>
                                        </p:cTn>
                                        <p:tgtEl>
                                          <p:spTgt spid="8"/>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1" presetClass="entr" presetSubtype="0" fill="hold" nodeType="clickEffect">
                                  <p:stCondLst>
                                    <p:cond delay="0"/>
                                  </p:stCondLst>
                                  <p:childTnLst>
                                    <p:set>
                                      <p:cBhvr>
                                        <p:cTn id="23" dur="1" fill="hold">
                                          <p:stCondLst>
                                            <p:cond delay="0"/>
                                          </p:stCondLst>
                                        </p:cTn>
                                        <p:tgtEl>
                                          <p:spTgt spid="11"/>
                                        </p:tgtEl>
                                        <p:attrNameLst>
                                          <p:attrName>style.visibility</p:attrName>
                                        </p:attrNameLst>
                                      </p:cBhvr>
                                      <p:to>
                                        <p:strVal val="visible"/>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12"/>
                                        </p:tgtEl>
                                        <p:attrNameLst>
                                          <p:attrName>style.visibility</p:attrName>
                                        </p:attrNameLst>
                                      </p:cBhvr>
                                      <p:to>
                                        <p:strVal val="visible"/>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1" presetClass="entr" presetSubtype="0" fill="hold" nodeType="clickEffect">
                                  <p:stCondLst>
                                    <p:cond delay="0"/>
                                  </p:stCondLst>
                                  <p:childTnLst>
                                    <p:set>
                                      <p:cBhvr>
                                        <p:cTn id="31" dur="1" fill="hold">
                                          <p:stCondLst>
                                            <p:cond delay="0"/>
                                          </p:stCondLst>
                                        </p:cTn>
                                        <p:tgtEl>
                                          <p:spTgt spid="14"/>
                                        </p:tgtEl>
                                        <p:attrNameLst>
                                          <p:attrName>style.visibility</p:attrName>
                                        </p:attrNameLst>
                                      </p:cBhvr>
                                      <p:to>
                                        <p:strVal val="visible"/>
                                      </p:to>
                                    </p:set>
                                  </p:childTnLst>
                                </p:cTn>
                              </p:par>
                            </p:childTnLst>
                          </p:cTn>
                        </p:par>
                      </p:childTnLst>
                    </p:cTn>
                  </p:par>
                  <p:par>
                    <p:cTn id="32" fill="hold" nodeType="clickPar">
                      <p:stCondLst>
                        <p:cond delay="indefinite"/>
                      </p:stCondLst>
                      <p:childTnLst>
                        <p:par>
                          <p:cTn id="33" fill="hold" nodeType="withGroup">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13"/>
                                        </p:tgtEl>
                                        <p:attrNameLst>
                                          <p:attrName>style.visibility</p:attrName>
                                        </p:attrNameLst>
                                      </p:cBhvr>
                                      <p:to>
                                        <p:strVal val="visible"/>
                                      </p:to>
                                    </p:set>
                                  </p:childTnLst>
                                </p:cTn>
                              </p:par>
                            </p:childTnLst>
                          </p:cTn>
                        </p:par>
                      </p:childTnLst>
                    </p:cTn>
                  </p:par>
                  <p:par>
                    <p:cTn id="36" fill="hold" nodeType="clickPar">
                      <p:stCondLst>
                        <p:cond delay="indefinite"/>
                      </p:stCondLst>
                      <p:childTnLst>
                        <p:par>
                          <p:cTn id="37" fill="hold" nodeType="withGroup">
                            <p:stCondLst>
                              <p:cond delay="0"/>
                            </p:stCondLst>
                            <p:childTnLst>
                              <p:par>
                                <p:cTn id="38" presetID="1" presetClass="entr" presetSubtype="0" fill="hold" nodeType="clickEffect">
                                  <p:stCondLst>
                                    <p:cond delay="0"/>
                                  </p:stCondLst>
                                  <p:childTnLst>
                                    <p:set>
                                      <p:cBhvr>
                                        <p:cTn id="39" dur="1" fill="hold">
                                          <p:stCondLst>
                                            <p:cond delay="0"/>
                                          </p:stCondLst>
                                        </p:cTn>
                                        <p:tgtEl>
                                          <p:spTgt spid="28"/>
                                        </p:tgtEl>
                                        <p:attrNameLst>
                                          <p:attrName>style.visibility</p:attrName>
                                        </p:attrNameLst>
                                      </p:cBhvr>
                                      <p:to>
                                        <p:strVal val="visible"/>
                                      </p:to>
                                    </p:set>
                                  </p:childTnLst>
                                </p:cTn>
                              </p:par>
                              <p:par>
                                <p:cTn id="40" presetID="1" presetClass="entr" presetSubtype="0" fill="hold" nodeType="withEffect">
                                  <p:stCondLst>
                                    <p:cond delay="0"/>
                                  </p:stCondLst>
                                  <p:childTnLst>
                                    <p:set>
                                      <p:cBhvr>
                                        <p:cTn id="41" dur="1" fill="hold">
                                          <p:stCondLst>
                                            <p:cond delay="0"/>
                                          </p:stCondLst>
                                        </p:cTn>
                                        <p:tgtEl>
                                          <p:spTgt spid="29"/>
                                        </p:tgtEl>
                                        <p:attrNameLst>
                                          <p:attrName>style.visibility</p:attrName>
                                        </p:attrNameLst>
                                      </p:cBhvr>
                                      <p:to>
                                        <p:strVal val="visible"/>
                                      </p:to>
                                    </p:set>
                                  </p:childTnLst>
                                </p:cTn>
                              </p:par>
                            </p:childTnLst>
                          </p:cTn>
                        </p:par>
                      </p:childTnLst>
                    </p:cTn>
                  </p:par>
                  <p:par>
                    <p:cTn id="42" fill="hold" nodeType="clickPar">
                      <p:stCondLst>
                        <p:cond delay="indefinite"/>
                      </p:stCondLst>
                      <p:childTnLst>
                        <p:par>
                          <p:cTn id="43" fill="hold" nodeType="withGroup">
                            <p:stCondLst>
                              <p:cond delay="0"/>
                            </p:stCondLst>
                            <p:childTnLst>
                              <p:par>
                                <p:cTn id="44" presetID="1" presetClass="entr" presetSubtype="0" fill="hold" nodeType="clickEffect">
                                  <p:stCondLst>
                                    <p:cond delay="0"/>
                                  </p:stCondLst>
                                  <p:childTnLst>
                                    <p:set>
                                      <p:cBhvr>
                                        <p:cTn id="45" dur="1" fill="hold">
                                          <p:stCondLst>
                                            <p:cond delay="0"/>
                                          </p:stCondLst>
                                        </p:cTn>
                                        <p:tgtEl>
                                          <p:spTgt spid="31"/>
                                        </p:tgtEl>
                                        <p:attrNameLst>
                                          <p:attrName>style.visibility</p:attrName>
                                        </p:attrNameLst>
                                      </p:cBhvr>
                                      <p:to>
                                        <p:strVal val="visible"/>
                                      </p:to>
                                    </p:set>
                                  </p:childTnLst>
                                </p:cTn>
                              </p:par>
                              <p:par>
                                <p:cTn id="46" presetID="1" presetClass="entr" presetSubtype="0" fill="hold" nodeType="withEffect">
                                  <p:stCondLst>
                                    <p:cond delay="0"/>
                                  </p:stCondLst>
                                  <p:childTnLst>
                                    <p:set>
                                      <p:cBhvr>
                                        <p:cTn id="47" dur="1" fill="hold">
                                          <p:stCondLst>
                                            <p:cond delay="0"/>
                                          </p:stCondLst>
                                        </p:cTn>
                                        <p:tgtEl>
                                          <p:spTgt spid="30"/>
                                        </p:tgtEl>
                                        <p:attrNameLst>
                                          <p:attrName>style.visibility</p:attrName>
                                        </p:attrNameLst>
                                      </p:cBhvr>
                                      <p:to>
                                        <p:strVal val="visible"/>
                                      </p:to>
                                    </p:set>
                                  </p:childTnLst>
                                </p:cTn>
                              </p:par>
                            </p:childTnLst>
                          </p:cTn>
                        </p:par>
                      </p:childTnLst>
                    </p:cTn>
                  </p:par>
                  <p:par>
                    <p:cTn id="48" fill="hold" nodeType="clickPar">
                      <p:stCondLst>
                        <p:cond delay="indefinite"/>
                      </p:stCondLst>
                      <p:childTnLst>
                        <p:par>
                          <p:cTn id="49" fill="hold" nodeType="withGroup">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16"/>
                                        </p:tgtEl>
                                        <p:attrNameLst>
                                          <p:attrName>style.visibility</p:attrName>
                                        </p:attrNameLst>
                                      </p:cBhvr>
                                      <p:to>
                                        <p:strVal val="visible"/>
                                      </p:to>
                                    </p:set>
                                  </p:childTnLst>
                                </p:cTn>
                              </p:par>
                            </p:childTnLst>
                          </p:cTn>
                        </p:par>
                      </p:childTnLst>
                    </p:cTn>
                  </p:par>
                  <p:par>
                    <p:cTn id="52" fill="hold" nodeType="clickPar">
                      <p:stCondLst>
                        <p:cond delay="indefinite"/>
                      </p:stCondLst>
                      <p:childTnLst>
                        <p:par>
                          <p:cTn id="53" fill="hold" nodeType="withGroup">
                            <p:stCondLst>
                              <p:cond delay="0"/>
                            </p:stCondLst>
                            <p:childTnLst>
                              <p:par>
                                <p:cTn id="54" presetID="1" presetClass="entr" presetSubtype="0" fill="hold" nodeType="clickEffect">
                                  <p:stCondLst>
                                    <p:cond delay="0"/>
                                  </p:stCondLst>
                                  <p:childTnLst>
                                    <p:set>
                                      <p:cBhvr>
                                        <p:cTn id="55" dur="1" fill="hold">
                                          <p:stCondLst>
                                            <p:cond delay="0"/>
                                          </p:stCondLst>
                                        </p:cTn>
                                        <p:tgtEl>
                                          <p:spTgt spid="18"/>
                                        </p:tgtEl>
                                        <p:attrNameLst>
                                          <p:attrName>style.visibility</p:attrName>
                                        </p:attrNameLst>
                                      </p:cBhvr>
                                      <p:to>
                                        <p:strVal val="visible"/>
                                      </p:to>
                                    </p:set>
                                  </p:childTnLst>
                                </p:cTn>
                              </p:par>
                            </p:childTnLst>
                          </p:cTn>
                        </p:par>
                      </p:childTnLst>
                    </p:cTn>
                  </p:par>
                  <p:par>
                    <p:cTn id="56" fill="hold" nodeType="clickPar">
                      <p:stCondLst>
                        <p:cond delay="indefinite"/>
                      </p:stCondLst>
                      <p:childTnLst>
                        <p:par>
                          <p:cTn id="57" fill="hold" nodeType="withGroup">
                            <p:stCondLst>
                              <p:cond delay="0"/>
                            </p:stCondLst>
                            <p:childTnLst>
                              <p:par>
                                <p:cTn id="58" presetID="1" presetClass="entr" presetSubtype="0" fill="hold" grpId="0" nodeType="clickEffect">
                                  <p:stCondLst>
                                    <p:cond delay="0"/>
                                  </p:stCondLst>
                                  <p:childTnLst>
                                    <p:set>
                                      <p:cBhvr>
                                        <p:cTn id="59" dur="1" fill="hold">
                                          <p:stCondLst>
                                            <p:cond delay="0"/>
                                          </p:stCondLst>
                                        </p:cTn>
                                        <p:tgtEl>
                                          <p:spTgt spid="17"/>
                                        </p:tgtEl>
                                        <p:attrNameLst>
                                          <p:attrName>style.visibility</p:attrName>
                                        </p:attrNameLst>
                                      </p:cBhvr>
                                      <p:to>
                                        <p:strVal val="visible"/>
                                      </p:to>
                                    </p:set>
                                  </p:childTnLst>
                                </p:cTn>
                              </p:par>
                            </p:childTnLst>
                          </p:cTn>
                        </p:par>
                      </p:childTnLst>
                    </p:cTn>
                  </p:par>
                  <p:par>
                    <p:cTn id="60" fill="hold" nodeType="clickPar">
                      <p:stCondLst>
                        <p:cond delay="indefinite"/>
                      </p:stCondLst>
                      <p:childTnLst>
                        <p:par>
                          <p:cTn id="61" fill="hold" nodeType="withGroup">
                            <p:stCondLst>
                              <p:cond delay="0"/>
                            </p:stCondLst>
                            <p:childTnLst>
                              <p:par>
                                <p:cTn id="62" presetID="1" presetClass="entr" presetSubtype="0" fill="hold" grpId="0" nodeType="clickEffect">
                                  <p:stCondLst>
                                    <p:cond delay="0"/>
                                  </p:stCondLst>
                                  <p:childTnLst>
                                    <p:set>
                                      <p:cBhvr>
                                        <p:cTn id="63" dur="1" fill="hold">
                                          <p:stCondLst>
                                            <p:cond delay="0"/>
                                          </p:stCondLst>
                                        </p:cTn>
                                        <p:tgtEl>
                                          <p:spTgt spid="24"/>
                                        </p:tgtEl>
                                        <p:attrNameLst>
                                          <p:attrName>style.visibility</p:attrName>
                                        </p:attrNameLst>
                                      </p:cBhvr>
                                      <p:to>
                                        <p:strVal val="visible"/>
                                      </p:to>
                                    </p:set>
                                  </p:childTnLst>
                                </p:cTn>
                              </p:par>
                            </p:childTnLst>
                          </p:cTn>
                        </p:par>
                      </p:childTnLst>
                    </p:cTn>
                  </p:par>
                  <p:par>
                    <p:cTn id="64" fill="hold" nodeType="clickPar">
                      <p:stCondLst>
                        <p:cond delay="indefinite"/>
                      </p:stCondLst>
                      <p:childTnLst>
                        <p:par>
                          <p:cTn id="65" fill="hold" nodeType="withGroup">
                            <p:stCondLst>
                              <p:cond delay="0"/>
                            </p:stCondLst>
                            <p:childTnLst>
                              <p:par>
                                <p:cTn id="66" presetID="1" presetClass="entr" presetSubtype="0" fill="hold" grpId="0" nodeType="clickEffect">
                                  <p:stCondLst>
                                    <p:cond delay="0"/>
                                  </p:stCondLst>
                                  <p:childTnLst>
                                    <p:set>
                                      <p:cBhvr>
                                        <p:cTn id="67" dur="1" fill="hold">
                                          <p:stCondLst>
                                            <p:cond delay="0"/>
                                          </p:stCondLst>
                                        </p:cTn>
                                        <p:tgtEl>
                                          <p:spTgt spid="22"/>
                                        </p:tgtEl>
                                        <p:attrNameLst>
                                          <p:attrName>style.visibility</p:attrName>
                                        </p:attrNameLst>
                                      </p:cBhvr>
                                      <p:to>
                                        <p:strVal val="visible"/>
                                      </p:to>
                                    </p:set>
                                  </p:childTnLst>
                                </p:cTn>
                              </p:par>
                            </p:childTnLst>
                          </p:cTn>
                        </p:par>
                      </p:childTnLst>
                    </p:cTn>
                  </p:par>
                  <p:par>
                    <p:cTn id="68" fill="hold" nodeType="clickPar">
                      <p:stCondLst>
                        <p:cond delay="indefinite"/>
                      </p:stCondLst>
                      <p:childTnLst>
                        <p:par>
                          <p:cTn id="69" fill="hold" nodeType="withGroup">
                            <p:stCondLst>
                              <p:cond delay="0"/>
                            </p:stCondLst>
                            <p:childTnLst>
                              <p:par>
                                <p:cTn id="70" presetID="1" presetClass="entr" presetSubtype="0" fill="hold" grpId="0" nodeType="clickEffect">
                                  <p:stCondLst>
                                    <p:cond delay="0"/>
                                  </p:stCondLst>
                                  <p:childTnLst>
                                    <p:set>
                                      <p:cBhvr>
                                        <p:cTn id="71" dur="1" fill="hold">
                                          <p:stCondLst>
                                            <p:cond delay="0"/>
                                          </p:stCondLst>
                                        </p:cTn>
                                        <p:tgtEl>
                                          <p:spTgt spid="21"/>
                                        </p:tgtEl>
                                        <p:attrNameLst>
                                          <p:attrName>style.visibility</p:attrName>
                                        </p:attrNameLst>
                                      </p:cBhvr>
                                      <p:to>
                                        <p:strVal val="visible"/>
                                      </p:to>
                                    </p:set>
                                  </p:childTnLst>
                                </p:cTn>
                              </p:par>
                            </p:childTnLst>
                          </p:cTn>
                        </p:par>
                      </p:childTnLst>
                    </p:cTn>
                  </p:par>
                  <p:par>
                    <p:cTn id="72" fill="hold" nodeType="clickPar">
                      <p:stCondLst>
                        <p:cond delay="indefinite"/>
                      </p:stCondLst>
                      <p:childTnLst>
                        <p:par>
                          <p:cTn id="73" fill="hold" nodeType="withGroup">
                            <p:stCondLst>
                              <p:cond delay="0"/>
                            </p:stCondLst>
                            <p:childTnLst>
                              <p:par>
                                <p:cTn id="74" presetID="1" presetClass="entr" presetSubtype="0" fill="hold" grpId="0" nodeType="clickEffect">
                                  <p:stCondLst>
                                    <p:cond delay="0"/>
                                  </p:stCondLst>
                                  <p:childTnLst>
                                    <p:set>
                                      <p:cBhvr>
                                        <p:cTn id="75"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2" grpId="0"/>
      <p:bldP spid="13" grpId="0"/>
      <p:bldP spid="16" grpId="0"/>
      <p:bldP spid="17" grpId="0"/>
      <p:bldP spid="21" grpId="0"/>
      <p:bldP spid="22" grpId="0"/>
      <p:bldP spid="24" grpId="0"/>
      <p:bldP spid="3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eaLnBrk="1" hangingPunct="1"/>
            <a:r>
              <a:rPr lang="en-US" altLang="en-US" sz="2400" smtClean="0"/>
              <a:t>What if the distance between the Earth and the Moon was doubled?</a:t>
            </a:r>
          </a:p>
        </p:txBody>
      </p:sp>
      <p:sp>
        <p:nvSpPr>
          <p:cNvPr id="36867" name="Rectangle 3"/>
          <p:cNvSpPr>
            <a:spLocks noGrp="1" noChangeArrowheads="1"/>
          </p:cNvSpPr>
          <p:nvPr>
            <p:ph type="body" idx="1"/>
          </p:nvPr>
        </p:nvSpPr>
        <p:spPr>
          <a:xfrm>
            <a:off x="381000" y="2209800"/>
            <a:ext cx="8229600" cy="1143000"/>
          </a:xfrm>
        </p:spPr>
        <p:txBody>
          <a:bodyPr/>
          <a:lstStyle/>
          <a:p>
            <a:pPr algn="ctr" eaLnBrk="1" hangingPunct="1">
              <a:buFontTx/>
              <a:buNone/>
            </a:pPr>
            <a:r>
              <a:rPr lang="en-US" altLang="en-US" sz="2400" smtClean="0"/>
              <a:t>What if the distance between the Earth and the Moon was tripled?</a:t>
            </a:r>
          </a:p>
        </p:txBody>
      </p:sp>
      <p:sp>
        <p:nvSpPr>
          <p:cNvPr id="36868" name="Text Box 4"/>
          <p:cNvSpPr txBox="1">
            <a:spLocks noChangeArrowheads="1"/>
          </p:cNvSpPr>
          <p:nvPr/>
        </p:nvSpPr>
        <p:spPr bwMode="auto">
          <a:xfrm>
            <a:off x="457200" y="4267200"/>
            <a:ext cx="8242300" cy="830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2400"/>
              <a:t>What if the distance between the Earth and  the Moon was </a:t>
            </a:r>
          </a:p>
          <a:p>
            <a:pPr algn="ctr" eaLnBrk="1" hangingPunct="1">
              <a:spcBef>
                <a:spcPct val="0"/>
              </a:spcBef>
              <a:buFontTx/>
              <a:buNone/>
            </a:pPr>
            <a:r>
              <a:rPr lang="en-US" altLang="en-US" sz="2400"/>
              <a:t>quadrupled?</a:t>
            </a:r>
          </a:p>
        </p:txBody>
      </p:sp>
      <p:sp>
        <p:nvSpPr>
          <p:cNvPr id="2" name="TextBox 1"/>
          <p:cNvSpPr txBox="1">
            <a:spLocks noChangeArrowheads="1"/>
          </p:cNvSpPr>
          <p:nvPr/>
        </p:nvSpPr>
        <p:spPr bwMode="auto">
          <a:xfrm>
            <a:off x="2351088" y="1295400"/>
            <a:ext cx="655637"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solidFill>
                  <a:srgbClr val="FF0000"/>
                </a:solidFill>
              </a:rPr>
              <a:t>= </a:t>
            </a:r>
            <a:r>
              <a:rPr lang="en-US" altLang="en-US" sz="2400" u="sng">
                <a:solidFill>
                  <a:srgbClr val="FF0000"/>
                </a:solidFill>
              </a:rPr>
              <a:t>1</a:t>
            </a:r>
          </a:p>
          <a:p>
            <a:pPr eaLnBrk="1" hangingPunct="1">
              <a:spcBef>
                <a:spcPct val="0"/>
              </a:spcBef>
              <a:buFontTx/>
              <a:buNone/>
            </a:pPr>
            <a:r>
              <a:rPr lang="en-US" altLang="en-US" sz="2400">
                <a:solidFill>
                  <a:srgbClr val="FF0000"/>
                </a:solidFill>
              </a:rPr>
              <a:t>   r</a:t>
            </a:r>
            <a:r>
              <a:rPr lang="en-US" altLang="en-US" sz="2400" baseline="30000">
                <a:solidFill>
                  <a:srgbClr val="FF0000"/>
                </a:solidFill>
              </a:rPr>
              <a:t>2</a:t>
            </a:r>
          </a:p>
        </p:txBody>
      </p:sp>
      <p:sp>
        <p:nvSpPr>
          <p:cNvPr id="6" name="TextBox 5"/>
          <p:cNvSpPr txBox="1">
            <a:spLocks noChangeArrowheads="1"/>
          </p:cNvSpPr>
          <p:nvPr/>
        </p:nvSpPr>
        <p:spPr bwMode="auto">
          <a:xfrm>
            <a:off x="3600450" y="1295400"/>
            <a:ext cx="827088"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solidFill>
                  <a:srgbClr val="FF0000"/>
                </a:solidFill>
              </a:rPr>
              <a:t>= </a:t>
            </a:r>
            <a:r>
              <a:rPr lang="en-US" altLang="en-US" sz="2400" u="sng">
                <a:solidFill>
                  <a:srgbClr val="FF0000"/>
                </a:solidFill>
              </a:rPr>
              <a:t>1</a:t>
            </a:r>
          </a:p>
          <a:p>
            <a:pPr eaLnBrk="1" hangingPunct="1">
              <a:spcBef>
                <a:spcPct val="0"/>
              </a:spcBef>
              <a:buFontTx/>
              <a:buNone/>
            </a:pPr>
            <a:r>
              <a:rPr lang="en-US" altLang="en-US" sz="2400">
                <a:solidFill>
                  <a:srgbClr val="FF0000"/>
                </a:solidFill>
              </a:rPr>
              <a:t>   2r</a:t>
            </a:r>
            <a:r>
              <a:rPr lang="en-US" altLang="en-US" sz="2400" baseline="30000">
                <a:solidFill>
                  <a:srgbClr val="FF0000"/>
                </a:solidFill>
              </a:rPr>
              <a:t>2</a:t>
            </a:r>
          </a:p>
        </p:txBody>
      </p:sp>
      <p:sp>
        <p:nvSpPr>
          <p:cNvPr id="7" name="TextBox 6"/>
          <p:cNvSpPr txBox="1">
            <a:spLocks noChangeArrowheads="1"/>
          </p:cNvSpPr>
          <p:nvPr/>
        </p:nvSpPr>
        <p:spPr bwMode="auto">
          <a:xfrm>
            <a:off x="4824413" y="1254125"/>
            <a:ext cx="620712"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solidFill>
                  <a:srgbClr val="FF0000"/>
                </a:solidFill>
              </a:rPr>
              <a:t>= </a:t>
            </a:r>
            <a:r>
              <a:rPr lang="en-US" altLang="en-US" sz="2400" u="sng">
                <a:solidFill>
                  <a:srgbClr val="FF0000"/>
                </a:solidFill>
              </a:rPr>
              <a:t>1</a:t>
            </a:r>
          </a:p>
          <a:p>
            <a:pPr eaLnBrk="1" hangingPunct="1">
              <a:spcBef>
                <a:spcPct val="0"/>
              </a:spcBef>
              <a:buFontTx/>
              <a:buNone/>
            </a:pPr>
            <a:r>
              <a:rPr lang="en-US" altLang="en-US" sz="2400">
                <a:solidFill>
                  <a:srgbClr val="FF0000"/>
                </a:solidFill>
              </a:rPr>
              <a:t>   4</a:t>
            </a:r>
            <a:endParaRPr lang="en-US" altLang="en-US" sz="2400" baseline="30000">
              <a:solidFill>
                <a:srgbClr val="FF0000"/>
              </a:solidFill>
            </a:endParaRPr>
          </a:p>
        </p:txBody>
      </p:sp>
      <p:sp>
        <p:nvSpPr>
          <p:cNvPr id="8" name="TextBox 7"/>
          <p:cNvSpPr txBox="1">
            <a:spLocks noChangeArrowheads="1"/>
          </p:cNvSpPr>
          <p:nvPr/>
        </p:nvSpPr>
        <p:spPr bwMode="auto">
          <a:xfrm>
            <a:off x="2286000" y="3200400"/>
            <a:ext cx="655638"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solidFill>
                  <a:srgbClr val="FF0000"/>
                </a:solidFill>
              </a:rPr>
              <a:t>= </a:t>
            </a:r>
            <a:r>
              <a:rPr lang="en-US" altLang="en-US" sz="2400" u="sng">
                <a:solidFill>
                  <a:srgbClr val="FF0000"/>
                </a:solidFill>
              </a:rPr>
              <a:t>1</a:t>
            </a:r>
          </a:p>
          <a:p>
            <a:pPr eaLnBrk="1" hangingPunct="1">
              <a:spcBef>
                <a:spcPct val="0"/>
              </a:spcBef>
              <a:buFontTx/>
              <a:buNone/>
            </a:pPr>
            <a:r>
              <a:rPr lang="en-US" altLang="en-US" sz="2400">
                <a:solidFill>
                  <a:srgbClr val="FF0000"/>
                </a:solidFill>
              </a:rPr>
              <a:t>   r</a:t>
            </a:r>
            <a:r>
              <a:rPr lang="en-US" altLang="en-US" sz="2400" baseline="30000">
                <a:solidFill>
                  <a:srgbClr val="FF0000"/>
                </a:solidFill>
              </a:rPr>
              <a:t>2</a:t>
            </a:r>
          </a:p>
        </p:txBody>
      </p:sp>
      <p:sp>
        <p:nvSpPr>
          <p:cNvPr id="9" name="TextBox 8"/>
          <p:cNvSpPr txBox="1">
            <a:spLocks noChangeArrowheads="1"/>
          </p:cNvSpPr>
          <p:nvPr/>
        </p:nvSpPr>
        <p:spPr bwMode="auto">
          <a:xfrm>
            <a:off x="3535363" y="3200400"/>
            <a:ext cx="827087"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solidFill>
                  <a:srgbClr val="FF0000"/>
                </a:solidFill>
              </a:rPr>
              <a:t>= </a:t>
            </a:r>
            <a:r>
              <a:rPr lang="en-US" altLang="en-US" sz="2400" u="sng">
                <a:solidFill>
                  <a:srgbClr val="FF0000"/>
                </a:solidFill>
              </a:rPr>
              <a:t>1</a:t>
            </a:r>
          </a:p>
          <a:p>
            <a:pPr eaLnBrk="1" hangingPunct="1">
              <a:spcBef>
                <a:spcPct val="0"/>
              </a:spcBef>
              <a:buFontTx/>
              <a:buNone/>
            </a:pPr>
            <a:r>
              <a:rPr lang="en-US" altLang="en-US" sz="2400">
                <a:solidFill>
                  <a:srgbClr val="FF0000"/>
                </a:solidFill>
              </a:rPr>
              <a:t>   3r</a:t>
            </a:r>
            <a:r>
              <a:rPr lang="en-US" altLang="en-US" sz="2400" baseline="30000">
                <a:solidFill>
                  <a:srgbClr val="FF0000"/>
                </a:solidFill>
              </a:rPr>
              <a:t>2</a:t>
            </a:r>
          </a:p>
        </p:txBody>
      </p:sp>
      <p:sp>
        <p:nvSpPr>
          <p:cNvPr id="10" name="TextBox 9"/>
          <p:cNvSpPr txBox="1">
            <a:spLocks noChangeArrowheads="1"/>
          </p:cNvSpPr>
          <p:nvPr/>
        </p:nvSpPr>
        <p:spPr bwMode="auto">
          <a:xfrm>
            <a:off x="4953000" y="3200400"/>
            <a:ext cx="620713"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solidFill>
                  <a:srgbClr val="FF0000"/>
                </a:solidFill>
              </a:rPr>
              <a:t>= </a:t>
            </a:r>
            <a:r>
              <a:rPr lang="en-US" altLang="en-US" sz="2400" u="sng">
                <a:solidFill>
                  <a:srgbClr val="FF0000"/>
                </a:solidFill>
              </a:rPr>
              <a:t>1</a:t>
            </a:r>
          </a:p>
          <a:p>
            <a:pPr eaLnBrk="1" hangingPunct="1">
              <a:spcBef>
                <a:spcPct val="0"/>
              </a:spcBef>
              <a:buFontTx/>
              <a:buNone/>
            </a:pPr>
            <a:r>
              <a:rPr lang="en-US" altLang="en-US" sz="2400">
                <a:solidFill>
                  <a:srgbClr val="FF0000"/>
                </a:solidFill>
              </a:rPr>
              <a:t>   9</a:t>
            </a:r>
            <a:endParaRPr lang="en-US" altLang="en-US" sz="2400" baseline="30000">
              <a:solidFill>
                <a:srgbClr val="FF0000"/>
              </a:solidFill>
            </a:endParaRPr>
          </a:p>
        </p:txBody>
      </p:sp>
      <p:sp>
        <p:nvSpPr>
          <p:cNvPr id="11" name="TextBox 10"/>
          <p:cNvSpPr txBox="1">
            <a:spLocks noChangeArrowheads="1"/>
          </p:cNvSpPr>
          <p:nvPr/>
        </p:nvSpPr>
        <p:spPr bwMode="auto">
          <a:xfrm>
            <a:off x="2351088" y="5181600"/>
            <a:ext cx="655637"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solidFill>
                  <a:srgbClr val="FF0000"/>
                </a:solidFill>
              </a:rPr>
              <a:t>= </a:t>
            </a:r>
            <a:r>
              <a:rPr lang="en-US" altLang="en-US" sz="2400" u="sng">
                <a:solidFill>
                  <a:srgbClr val="FF0000"/>
                </a:solidFill>
              </a:rPr>
              <a:t>1</a:t>
            </a:r>
          </a:p>
          <a:p>
            <a:pPr eaLnBrk="1" hangingPunct="1">
              <a:spcBef>
                <a:spcPct val="0"/>
              </a:spcBef>
              <a:buFontTx/>
              <a:buNone/>
            </a:pPr>
            <a:r>
              <a:rPr lang="en-US" altLang="en-US" sz="2400">
                <a:solidFill>
                  <a:srgbClr val="FF0000"/>
                </a:solidFill>
              </a:rPr>
              <a:t>   r</a:t>
            </a:r>
            <a:r>
              <a:rPr lang="en-US" altLang="en-US" sz="2400" baseline="30000">
                <a:solidFill>
                  <a:srgbClr val="FF0000"/>
                </a:solidFill>
              </a:rPr>
              <a:t>2</a:t>
            </a:r>
          </a:p>
        </p:txBody>
      </p:sp>
      <p:sp>
        <p:nvSpPr>
          <p:cNvPr id="12" name="TextBox 11"/>
          <p:cNvSpPr txBox="1">
            <a:spLocks noChangeArrowheads="1"/>
          </p:cNvSpPr>
          <p:nvPr/>
        </p:nvSpPr>
        <p:spPr bwMode="auto">
          <a:xfrm>
            <a:off x="3600450" y="5181600"/>
            <a:ext cx="827088"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solidFill>
                  <a:srgbClr val="FF0000"/>
                </a:solidFill>
              </a:rPr>
              <a:t>= </a:t>
            </a:r>
            <a:r>
              <a:rPr lang="en-US" altLang="en-US" sz="2400" u="sng">
                <a:solidFill>
                  <a:srgbClr val="FF0000"/>
                </a:solidFill>
              </a:rPr>
              <a:t>1</a:t>
            </a:r>
          </a:p>
          <a:p>
            <a:pPr eaLnBrk="1" hangingPunct="1">
              <a:spcBef>
                <a:spcPct val="0"/>
              </a:spcBef>
              <a:buFontTx/>
              <a:buNone/>
            </a:pPr>
            <a:r>
              <a:rPr lang="en-US" altLang="en-US" sz="2400">
                <a:solidFill>
                  <a:srgbClr val="FF0000"/>
                </a:solidFill>
              </a:rPr>
              <a:t>   4r</a:t>
            </a:r>
            <a:r>
              <a:rPr lang="en-US" altLang="en-US" sz="2400" baseline="30000">
                <a:solidFill>
                  <a:srgbClr val="FF0000"/>
                </a:solidFill>
              </a:rPr>
              <a:t>2</a:t>
            </a:r>
          </a:p>
        </p:txBody>
      </p:sp>
      <p:sp>
        <p:nvSpPr>
          <p:cNvPr id="13" name="TextBox 12"/>
          <p:cNvSpPr txBox="1">
            <a:spLocks noChangeArrowheads="1"/>
          </p:cNvSpPr>
          <p:nvPr/>
        </p:nvSpPr>
        <p:spPr bwMode="auto">
          <a:xfrm>
            <a:off x="5018088" y="5181600"/>
            <a:ext cx="696912"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solidFill>
                  <a:srgbClr val="FF0000"/>
                </a:solidFill>
              </a:rPr>
              <a:t>= </a:t>
            </a:r>
            <a:r>
              <a:rPr lang="en-US" altLang="en-US" sz="2400" u="sng">
                <a:solidFill>
                  <a:srgbClr val="FF0000"/>
                </a:solidFill>
              </a:rPr>
              <a:t>1</a:t>
            </a:r>
          </a:p>
          <a:p>
            <a:pPr eaLnBrk="1" hangingPunct="1">
              <a:spcBef>
                <a:spcPct val="0"/>
              </a:spcBef>
              <a:buFontTx/>
              <a:buNone/>
            </a:pPr>
            <a:r>
              <a:rPr lang="en-US" altLang="en-US" sz="2400">
                <a:solidFill>
                  <a:srgbClr val="FF0000"/>
                </a:solidFill>
              </a:rPr>
              <a:t>  16</a:t>
            </a:r>
            <a:endParaRPr lang="en-US" altLang="en-US" sz="2400" baseline="30000">
              <a:solidFill>
                <a:srgbClr val="FF0000"/>
              </a:solidFill>
            </a:endParaRPr>
          </a:p>
        </p:txBody>
      </p:sp>
    </p:spTree>
    <p:extLst>
      <p:ext uri="{BB962C8B-B14F-4D97-AF65-F5344CB8AC3E}">
        <p14:creationId xmlns:p14="http://schemas.microsoft.com/office/powerpoint/2010/main" val="212109442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7" grpId="0"/>
      <p:bldP spid="8" grpId="0"/>
      <p:bldP spid="9" grpId="0"/>
      <p:bldP spid="10" grpId="0"/>
      <p:bldP spid="11" grpId="0"/>
      <p:bldP spid="12" grpId="0"/>
      <p:bldP spid="1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4" descr="newton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76800" y="3276600"/>
            <a:ext cx="3657600" cy="310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1" name="Rectangle 5"/>
          <p:cNvSpPr>
            <a:spLocks noGrp="1" noChangeArrowheads="1"/>
          </p:cNvSpPr>
          <p:nvPr>
            <p:ph type="title"/>
          </p:nvPr>
        </p:nvSpPr>
        <p:spPr>
          <a:noFill/>
        </p:spPr>
        <p:txBody>
          <a:bodyPr>
            <a:normAutofit fontScale="90000"/>
          </a:bodyPr>
          <a:lstStyle/>
          <a:p>
            <a:pPr eaLnBrk="1" hangingPunct="1"/>
            <a:r>
              <a:rPr lang="en-US" altLang="en-US" sz="4000" smtClean="0"/>
              <a:t>What is the gravitational force between the Earth and Venus?</a:t>
            </a:r>
          </a:p>
        </p:txBody>
      </p:sp>
      <p:sp>
        <p:nvSpPr>
          <p:cNvPr id="37892" name="Rectangle 6"/>
          <p:cNvSpPr>
            <a:spLocks noGrp="1" noChangeArrowheads="1"/>
          </p:cNvSpPr>
          <p:nvPr>
            <p:ph type="body" idx="1"/>
          </p:nvPr>
        </p:nvSpPr>
        <p:spPr>
          <a:xfrm>
            <a:off x="457200" y="1905000"/>
            <a:ext cx="8229600" cy="4144963"/>
          </a:xfrm>
          <a:noFill/>
        </p:spPr>
        <p:txBody>
          <a:bodyPr/>
          <a:lstStyle/>
          <a:p>
            <a:pPr eaLnBrk="1" hangingPunct="1">
              <a:buFontTx/>
              <a:buNone/>
            </a:pPr>
            <a:r>
              <a:rPr lang="en-US" altLang="en-US" smtClean="0"/>
              <a:t>m</a:t>
            </a:r>
            <a:r>
              <a:rPr lang="en-US" altLang="en-US" baseline="-25000" smtClean="0"/>
              <a:t>Earth</a:t>
            </a:r>
            <a:r>
              <a:rPr lang="en-US" altLang="en-US" smtClean="0"/>
              <a:t> = M = 6.0 x 10</a:t>
            </a:r>
            <a:r>
              <a:rPr lang="en-US" altLang="en-US" baseline="30000" smtClean="0"/>
              <a:t>24</a:t>
            </a:r>
            <a:r>
              <a:rPr lang="en-US" altLang="en-US" smtClean="0"/>
              <a:t> kg</a:t>
            </a:r>
          </a:p>
          <a:p>
            <a:pPr eaLnBrk="1" hangingPunct="1">
              <a:buFontTx/>
              <a:buNone/>
            </a:pPr>
            <a:r>
              <a:rPr lang="en-US" altLang="en-US" smtClean="0"/>
              <a:t>m</a:t>
            </a:r>
            <a:r>
              <a:rPr lang="en-US" altLang="en-US" baseline="-25000" smtClean="0"/>
              <a:t>Venus</a:t>
            </a:r>
            <a:r>
              <a:rPr lang="en-US" altLang="en-US" smtClean="0"/>
              <a:t> = m = 5.0 x 10</a:t>
            </a:r>
            <a:r>
              <a:rPr lang="en-US" altLang="en-US" baseline="30000" smtClean="0"/>
              <a:t>24</a:t>
            </a:r>
            <a:r>
              <a:rPr lang="en-US" altLang="en-US" smtClean="0"/>
              <a:t> kg</a:t>
            </a:r>
          </a:p>
          <a:p>
            <a:pPr eaLnBrk="1" hangingPunct="1">
              <a:buFontTx/>
              <a:buNone/>
            </a:pPr>
            <a:r>
              <a:rPr lang="en-US" altLang="en-US" smtClean="0"/>
              <a:t>r = 3.8 x 10</a:t>
            </a:r>
            <a:r>
              <a:rPr lang="en-US" altLang="en-US" baseline="30000" smtClean="0"/>
              <a:t>10</a:t>
            </a:r>
            <a:r>
              <a:rPr lang="en-US" altLang="en-US" smtClean="0"/>
              <a:t> m</a:t>
            </a:r>
          </a:p>
          <a:p>
            <a:pPr eaLnBrk="1" hangingPunct="1">
              <a:buFontTx/>
              <a:buNone/>
            </a:pPr>
            <a:r>
              <a:rPr lang="en-US" altLang="en-US" smtClean="0"/>
              <a:t>G = 6.67 x 10</a:t>
            </a:r>
            <a:r>
              <a:rPr lang="en-US" altLang="en-US" baseline="30000" smtClean="0"/>
              <a:t>-11</a:t>
            </a:r>
            <a:r>
              <a:rPr lang="en-US" altLang="en-US" smtClean="0"/>
              <a:t> </a:t>
            </a:r>
          </a:p>
        </p:txBody>
      </p:sp>
      <p:graphicFrame>
        <p:nvGraphicFramePr>
          <p:cNvPr id="37893" name="Object 7"/>
          <p:cNvGraphicFramePr>
            <a:graphicFrameLocks noChangeAspect="1"/>
          </p:cNvGraphicFramePr>
          <p:nvPr/>
        </p:nvGraphicFramePr>
        <p:xfrm>
          <a:off x="3429000" y="3505200"/>
          <a:ext cx="1066800" cy="911225"/>
        </p:xfrm>
        <a:graphic>
          <a:graphicData uri="http://schemas.openxmlformats.org/presentationml/2006/ole">
            <mc:AlternateContent xmlns:mc="http://schemas.openxmlformats.org/markup-compatibility/2006">
              <mc:Choice xmlns:v="urn:schemas-microsoft-com:vml" Requires="v">
                <p:oleObj spid="_x0000_s34818" name="Equation" r:id="rId5" imgW="520474" imgH="444307" progId="Equation.COEE2">
                  <p:embed/>
                </p:oleObj>
              </mc:Choice>
              <mc:Fallback>
                <p:oleObj name="Equation" r:id="rId5" imgW="520474" imgH="444307" progId="Equation.COEE2">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29000" y="3505200"/>
                        <a:ext cx="1066800" cy="911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314300292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8914" name="Object 3"/>
          <p:cNvGraphicFramePr>
            <a:graphicFrameLocks noChangeAspect="1"/>
          </p:cNvGraphicFramePr>
          <p:nvPr/>
        </p:nvGraphicFramePr>
        <p:xfrm>
          <a:off x="76200" y="9525"/>
          <a:ext cx="2157413" cy="1133475"/>
        </p:xfrm>
        <a:graphic>
          <a:graphicData uri="http://schemas.openxmlformats.org/presentationml/2006/ole">
            <mc:AlternateContent xmlns:mc="http://schemas.openxmlformats.org/markup-compatibility/2006">
              <mc:Choice xmlns:v="urn:schemas-microsoft-com:vml" Requires="v">
                <p:oleObj spid="_x0000_s32770" name="Equation" r:id="rId3" imgW="748975" imgH="393529" progId="Equation.COEE2">
                  <p:embed/>
                </p:oleObj>
              </mc:Choice>
              <mc:Fallback>
                <p:oleObj name="Equation" r:id="rId3" imgW="748975" imgH="393529" progId="Equation.COEE2">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 y="9525"/>
                        <a:ext cx="2157413" cy="113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TextBox 4"/>
          <p:cNvSpPr txBox="1">
            <a:spLocks noRot="1" noChangeAspect="1" noMove="1" noResize="1" noEditPoints="1" noAdjustHandles="1" noChangeArrowheads="1" noChangeShapeType="1" noTextEdit="1"/>
          </p:cNvSpPr>
          <p:nvPr/>
        </p:nvSpPr>
        <p:spPr>
          <a:xfrm>
            <a:off x="880331" y="1371600"/>
            <a:ext cx="2839239" cy="628698"/>
          </a:xfrm>
          <a:prstGeom prst="rect">
            <a:avLst/>
          </a:prstGeom>
          <a:blipFill rotWithShape="1">
            <a:blip r:embed="rId5"/>
            <a:stretch>
              <a:fillRect/>
            </a:stretch>
          </a:blipFill>
        </p:spPr>
        <p:txBody>
          <a:bodyPr/>
          <a:lstStyle/>
          <a:p>
            <a:pPr>
              <a:defRPr/>
            </a:pPr>
            <a:r>
              <a:rPr lang="en-US">
                <a:noFill/>
              </a:rPr>
              <a:t> </a:t>
            </a:r>
          </a:p>
        </p:txBody>
      </p:sp>
      <p:sp>
        <p:nvSpPr>
          <p:cNvPr id="6" name="TextBox 5"/>
          <p:cNvSpPr txBox="1">
            <a:spLocks noChangeArrowheads="1"/>
          </p:cNvSpPr>
          <p:nvPr/>
        </p:nvSpPr>
        <p:spPr bwMode="auto">
          <a:xfrm>
            <a:off x="3548063" y="1409700"/>
            <a:ext cx="402907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latin typeface="Cambria Math" pitchFamily="18" charset="0"/>
                <a:ea typeface="Cambria Math" pitchFamily="18" charset="0"/>
                <a:cs typeface="Cambria Math" pitchFamily="18" charset="0"/>
              </a:rPr>
              <a:t>(5.0 x 10</a:t>
            </a:r>
            <a:r>
              <a:rPr lang="en-US" altLang="en-US" sz="2400" baseline="30000">
                <a:latin typeface="Cambria Math" pitchFamily="18" charset="0"/>
                <a:ea typeface="Cambria Math" pitchFamily="18" charset="0"/>
                <a:cs typeface="Cambria Math" pitchFamily="18" charset="0"/>
              </a:rPr>
              <a:t>24</a:t>
            </a:r>
            <a:r>
              <a:rPr lang="en-US" altLang="en-US" sz="2400">
                <a:latin typeface="Cambria Math" pitchFamily="18" charset="0"/>
                <a:ea typeface="Cambria Math" pitchFamily="18" charset="0"/>
                <a:cs typeface="Cambria Math" pitchFamily="18" charset="0"/>
              </a:rPr>
              <a:t> kg) (6.0 x 10</a:t>
            </a:r>
            <a:r>
              <a:rPr lang="en-US" altLang="en-US" sz="2400" baseline="30000">
                <a:latin typeface="Cambria Math" pitchFamily="18" charset="0"/>
                <a:ea typeface="Cambria Math" pitchFamily="18" charset="0"/>
                <a:cs typeface="Cambria Math" pitchFamily="18" charset="0"/>
              </a:rPr>
              <a:t>24</a:t>
            </a:r>
            <a:r>
              <a:rPr lang="en-US" altLang="en-US" sz="2400">
                <a:latin typeface="Cambria Math" pitchFamily="18" charset="0"/>
                <a:ea typeface="Cambria Math" pitchFamily="18" charset="0"/>
                <a:cs typeface="Cambria Math" pitchFamily="18" charset="0"/>
              </a:rPr>
              <a:t> kg)</a:t>
            </a:r>
          </a:p>
        </p:txBody>
      </p:sp>
      <p:cxnSp>
        <p:nvCxnSpPr>
          <p:cNvPr id="8" name="Straight Connector 7"/>
          <p:cNvCxnSpPr/>
          <p:nvPr/>
        </p:nvCxnSpPr>
        <p:spPr>
          <a:xfrm>
            <a:off x="881063" y="2019300"/>
            <a:ext cx="6696075" cy="0"/>
          </a:xfrm>
          <a:prstGeom prst="line">
            <a:avLst/>
          </a:prstGeom>
          <a:ln w="28575">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9" name="Rectangle 8"/>
          <p:cNvSpPr>
            <a:spLocks noChangeArrowheads="1"/>
          </p:cNvSpPr>
          <p:nvPr/>
        </p:nvSpPr>
        <p:spPr bwMode="auto">
          <a:xfrm>
            <a:off x="3167063" y="2095500"/>
            <a:ext cx="2132012"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latin typeface="Cambria Math" pitchFamily="18" charset="0"/>
                <a:ea typeface="Cambria Math" pitchFamily="18" charset="0"/>
                <a:cs typeface="Cambria Math" pitchFamily="18" charset="0"/>
              </a:rPr>
              <a:t>(3.8 x 10</a:t>
            </a:r>
            <a:r>
              <a:rPr lang="en-US" altLang="en-US" sz="2400" baseline="30000">
                <a:latin typeface="Cambria Math" pitchFamily="18" charset="0"/>
                <a:ea typeface="Cambria Math" pitchFamily="18" charset="0"/>
                <a:cs typeface="Cambria Math" pitchFamily="18" charset="0"/>
              </a:rPr>
              <a:t>10</a:t>
            </a:r>
            <a:r>
              <a:rPr lang="en-US" altLang="en-US" sz="2400">
                <a:latin typeface="Cambria Math" pitchFamily="18" charset="0"/>
                <a:ea typeface="Cambria Math" pitchFamily="18" charset="0"/>
                <a:cs typeface="Cambria Math" pitchFamily="18" charset="0"/>
              </a:rPr>
              <a:t> m)</a:t>
            </a:r>
            <a:r>
              <a:rPr lang="en-US" altLang="en-US" sz="2400" baseline="30000">
                <a:latin typeface="Cambria Math" pitchFamily="18" charset="0"/>
                <a:ea typeface="Cambria Math" pitchFamily="18" charset="0"/>
                <a:cs typeface="Cambria Math" pitchFamily="18" charset="0"/>
              </a:rPr>
              <a:t>2</a:t>
            </a:r>
          </a:p>
        </p:txBody>
      </p:sp>
      <p:sp>
        <p:nvSpPr>
          <p:cNvPr id="38919" name="TextBox 9"/>
          <p:cNvSpPr txBox="1">
            <a:spLocks noChangeArrowheads="1"/>
          </p:cNvSpPr>
          <p:nvPr/>
        </p:nvSpPr>
        <p:spPr bwMode="auto">
          <a:xfrm>
            <a:off x="76200" y="1562100"/>
            <a:ext cx="8048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latin typeface="Cambria Math" pitchFamily="18" charset="0"/>
                <a:ea typeface="Cambria Math" pitchFamily="18" charset="0"/>
                <a:cs typeface="Cambria Math" pitchFamily="18" charset="0"/>
              </a:rPr>
              <a:t>F</a:t>
            </a:r>
            <a:r>
              <a:rPr lang="en-US" altLang="en-US" sz="2400" baseline="-25000">
                <a:latin typeface="Cambria Math" pitchFamily="18" charset="0"/>
                <a:ea typeface="Cambria Math" pitchFamily="18" charset="0"/>
                <a:cs typeface="Cambria Math" pitchFamily="18" charset="0"/>
              </a:rPr>
              <a:t>g</a:t>
            </a:r>
            <a:r>
              <a:rPr lang="en-US" altLang="en-US" sz="2400">
                <a:latin typeface="Cambria Math" pitchFamily="18" charset="0"/>
                <a:ea typeface="Cambria Math" pitchFamily="18" charset="0"/>
                <a:cs typeface="Cambria Math" pitchFamily="18" charset="0"/>
              </a:rPr>
              <a:t> = </a:t>
            </a:r>
          </a:p>
        </p:txBody>
      </p:sp>
      <p:sp>
        <p:nvSpPr>
          <p:cNvPr id="11" name="TextBox 10"/>
          <p:cNvSpPr txBox="1">
            <a:spLocks noRot="1" noChangeAspect="1" noMove="1" noResize="1" noEditPoints="1" noAdjustHandles="1" noChangeArrowheads="1" noChangeShapeType="1" noTextEdit="1"/>
          </p:cNvSpPr>
          <p:nvPr/>
        </p:nvSpPr>
        <p:spPr>
          <a:xfrm>
            <a:off x="880331" y="2814935"/>
            <a:ext cx="2839239" cy="628698"/>
          </a:xfrm>
          <a:prstGeom prst="rect">
            <a:avLst/>
          </a:prstGeom>
          <a:blipFill rotWithShape="1">
            <a:blip r:embed="rId6"/>
            <a:stretch>
              <a:fillRect/>
            </a:stretch>
          </a:blipFill>
        </p:spPr>
        <p:txBody>
          <a:bodyPr/>
          <a:lstStyle/>
          <a:p>
            <a:pPr>
              <a:defRPr/>
            </a:pPr>
            <a:r>
              <a:rPr lang="en-US">
                <a:noFill/>
              </a:rPr>
              <a:t> </a:t>
            </a:r>
          </a:p>
        </p:txBody>
      </p:sp>
      <p:sp>
        <p:nvSpPr>
          <p:cNvPr id="12" name="TextBox 11"/>
          <p:cNvSpPr txBox="1">
            <a:spLocks noChangeArrowheads="1"/>
          </p:cNvSpPr>
          <p:nvPr/>
        </p:nvSpPr>
        <p:spPr bwMode="auto">
          <a:xfrm>
            <a:off x="3548063" y="2852738"/>
            <a:ext cx="21875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latin typeface="Cambria Math" pitchFamily="18" charset="0"/>
                <a:ea typeface="Cambria Math" pitchFamily="18" charset="0"/>
                <a:cs typeface="Cambria Math" pitchFamily="18" charset="0"/>
              </a:rPr>
              <a:t>(3.0 x 10</a:t>
            </a:r>
            <a:r>
              <a:rPr lang="en-US" altLang="en-US" sz="2400" baseline="30000">
                <a:latin typeface="Cambria Math" pitchFamily="18" charset="0"/>
                <a:ea typeface="Cambria Math" pitchFamily="18" charset="0"/>
                <a:cs typeface="Cambria Math" pitchFamily="18" charset="0"/>
              </a:rPr>
              <a:t>49</a:t>
            </a:r>
            <a:r>
              <a:rPr lang="en-US" altLang="en-US" sz="2400">
                <a:latin typeface="Cambria Math" pitchFamily="18" charset="0"/>
                <a:ea typeface="Cambria Math" pitchFamily="18" charset="0"/>
                <a:cs typeface="Cambria Math" pitchFamily="18" charset="0"/>
              </a:rPr>
              <a:t> kg</a:t>
            </a:r>
            <a:r>
              <a:rPr lang="en-US" altLang="en-US" sz="2400" baseline="30000">
                <a:latin typeface="Cambria Math" pitchFamily="18" charset="0"/>
                <a:ea typeface="Cambria Math" pitchFamily="18" charset="0"/>
                <a:cs typeface="Cambria Math" pitchFamily="18" charset="0"/>
              </a:rPr>
              <a:t>2</a:t>
            </a:r>
            <a:r>
              <a:rPr lang="en-US" altLang="en-US" sz="2400">
                <a:latin typeface="Cambria Math" pitchFamily="18" charset="0"/>
                <a:ea typeface="Cambria Math" pitchFamily="18" charset="0"/>
                <a:cs typeface="Cambria Math" pitchFamily="18" charset="0"/>
              </a:rPr>
              <a:t>)</a:t>
            </a:r>
          </a:p>
        </p:txBody>
      </p:sp>
      <p:sp>
        <p:nvSpPr>
          <p:cNvPr id="13" name="Rectangle 12"/>
          <p:cNvSpPr>
            <a:spLocks noChangeArrowheads="1"/>
          </p:cNvSpPr>
          <p:nvPr/>
        </p:nvSpPr>
        <p:spPr bwMode="auto">
          <a:xfrm>
            <a:off x="2100263" y="3538538"/>
            <a:ext cx="24717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latin typeface="Cambria Math" pitchFamily="18" charset="0"/>
                <a:ea typeface="Cambria Math" pitchFamily="18" charset="0"/>
                <a:cs typeface="Cambria Math" pitchFamily="18" charset="0"/>
              </a:rPr>
              <a:t>(14.44 x 10</a:t>
            </a:r>
            <a:r>
              <a:rPr lang="en-US" altLang="en-US" sz="2400" baseline="30000">
                <a:latin typeface="Cambria Math" pitchFamily="18" charset="0"/>
                <a:ea typeface="Cambria Math" pitchFamily="18" charset="0"/>
                <a:cs typeface="Cambria Math" pitchFamily="18" charset="0"/>
              </a:rPr>
              <a:t>20</a:t>
            </a:r>
            <a:r>
              <a:rPr lang="en-US" altLang="en-US" sz="2400">
                <a:latin typeface="Cambria Math" pitchFamily="18" charset="0"/>
                <a:ea typeface="Cambria Math" pitchFamily="18" charset="0"/>
                <a:cs typeface="Cambria Math" pitchFamily="18" charset="0"/>
              </a:rPr>
              <a:t> m</a:t>
            </a:r>
            <a:r>
              <a:rPr lang="en-US" altLang="en-US" sz="2400" baseline="30000">
                <a:latin typeface="Cambria Math" pitchFamily="18" charset="0"/>
                <a:ea typeface="Cambria Math" pitchFamily="18" charset="0"/>
                <a:cs typeface="Cambria Math" pitchFamily="18" charset="0"/>
              </a:rPr>
              <a:t>2</a:t>
            </a:r>
            <a:r>
              <a:rPr lang="en-US" altLang="en-US" sz="2400">
                <a:latin typeface="Cambria Math" pitchFamily="18" charset="0"/>
                <a:ea typeface="Cambria Math" pitchFamily="18" charset="0"/>
                <a:cs typeface="Cambria Math" pitchFamily="18" charset="0"/>
              </a:rPr>
              <a:t>)</a:t>
            </a:r>
            <a:endParaRPr lang="en-US" altLang="en-US" sz="2400" baseline="30000">
              <a:latin typeface="Cambria Math" pitchFamily="18" charset="0"/>
              <a:ea typeface="Cambria Math" pitchFamily="18" charset="0"/>
              <a:cs typeface="Cambria Math" pitchFamily="18" charset="0"/>
            </a:endParaRPr>
          </a:p>
        </p:txBody>
      </p:sp>
      <p:cxnSp>
        <p:nvCxnSpPr>
          <p:cNvPr id="14" name="Straight Connector 13"/>
          <p:cNvCxnSpPr/>
          <p:nvPr/>
        </p:nvCxnSpPr>
        <p:spPr>
          <a:xfrm>
            <a:off x="1033463" y="3467100"/>
            <a:ext cx="4648200" cy="0"/>
          </a:xfrm>
          <a:prstGeom prst="line">
            <a:avLst/>
          </a:prstGeom>
          <a:ln w="28575">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16" name="TextBox 15"/>
          <p:cNvSpPr txBox="1">
            <a:spLocks noChangeArrowheads="1"/>
          </p:cNvSpPr>
          <p:nvPr/>
        </p:nvSpPr>
        <p:spPr bwMode="auto">
          <a:xfrm>
            <a:off x="2343150" y="4260850"/>
            <a:ext cx="16335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latin typeface="Cambria Math" pitchFamily="18" charset="0"/>
                <a:ea typeface="Cambria Math" pitchFamily="18" charset="0"/>
                <a:cs typeface="Cambria Math" pitchFamily="18" charset="0"/>
              </a:rPr>
              <a:t>(20 x 10</a:t>
            </a:r>
            <a:r>
              <a:rPr lang="en-US" altLang="en-US" sz="2400" baseline="30000">
                <a:latin typeface="Cambria Math" pitchFamily="18" charset="0"/>
                <a:ea typeface="Cambria Math" pitchFamily="18" charset="0"/>
                <a:cs typeface="Cambria Math" pitchFamily="18" charset="0"/>
              </a:rPr>
              <a:t>38</a:t>
            </a:r>
            <a:r>
              <a:rPr lang="en-US" altLang="en-US" sz="2400">
                <a:latin typeface="Cambria Math" pitchFamily="18" charset="0"/>
                <a:ea typeface="Cambria Math" pitchFamily="18" charset="0"/>
                <a:cs typeface="Cambria Math" pitchFamily="18" charset="0"/>
              </a:rPr>
              <a:t>)</a:t>
            </a:r>
          </a:p>
        </p:txBody>
      </p:sp>
      <p:sp>
        <p:nvSpPr>
          <p:cNvPr id="17" name="Rectangle 16"/>
          <p:cNvSpPr>
            <a:spLocks noChangeArrowheads="1"/>
          </p:cNvSpPr>
          <p:nvPr/>
        </p:nvSpPr>
        <p:spPr bwMode="auto">
          <a:xfrm>
            <a:off x="2133600" y="4719638"/>
            <a:ext cx="21018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latin typeface="Cambria Math" pitchFamily="18" charset="0"/>
                <a:ea typeface="Cambria Math" pitchFamily="18" charset="0"/>
                <a:cs typeface="Cambria Math" pitchFamily="18" charset="0"/>
              </a:rPr>
              <a:t>(14.44 x 10</a:t>
            </a:r>
            <a:r>
              <a:rPr lang="en-US" altLang="en-US" sz="2400" baseline="30000">
                <a:latin typeface="Cambria Math" pitchFamily="18" charset="0"/>
                <a:ea typeface="Cambria Math" pitchFamily="18" charset="0"/>
                <a:cs typeface="Cambria Math" pitchFamily="18" charset="0"/>
              </a:rPr>
              <a:t>20</a:t>
            </a:r>
            <a:r>
              <a:rPr lang="en-US" altLang="en-US" sz="2400">
                <a:latin typeface="Cambria Math" pitchFamily="18" charset="0"/>
                <a:ea typeface="Cambria Math" pitchFamily="18" charset="0"/>
                <a:cs typeface="Cambria Math" pitchFamily="18" charset="0"/>
              </a:rPr>
              <a:t> )</a:t>
            </a:r>
            <a:endParaRPr lang="en-US" altLang="en-US" sz="2400" baseline="30000">
              <a:latin typeface="Cambria Math" pitchFamily="18" charset="0"/>
              <a:ea typeface="Cambria Math" pitchFamily="18" charset="0"/>
              <a:cs typeface="Cambria Math" pitchFamily="18" charset="0"/>
            </a:endParaRPr>
          </a:p>
        </p:txBody>
      </p:sp>
      <p:cxnSp>
        <p:nvCxnSpPr>
          <p:cNvPr id="18" name="Straight Connector 17"/>
          <p:cNvCxnSpPr/>
          <p:nvPr/>
        </p:nvCxnSpPr>
        <p:spPr>
          <a:xfrm>
            <a:off x="2057400" y="4724400"/>
            <a:ext cx="2178050" cy="0"/>
          </a:xfrm>
          <a:prstGeom prst="line">
            <a:avLst/>
          </a:prstGeom>
          <a:ln w="28575">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21" name="Rectangle 20"/>
          <p:cNvSpPr>
            <a:spLocks noChangeArrowheads="1"/>
          </p:cNvSpPr>
          <p:nvPr/>
        </p:nvSpPr>
        <p:spPr bwMode="auto">
          <a:xfrm>
            <a:off x="2057400" y="5380038"/>
            <a:ext cx="18859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latin typeface="Cambria Math" pitchFamily="18" charset="0"/>
                <a:ea typeface="Cambria Math" pitchFamily="18" charset="0"/>
                <a:cs typeface="Cambria Math" pitchFamily="18" charset="0"/>
              </a:rPr>
              <a:t>1.38 x 10</a:t>
            </a:r>
            <a:r>
              <a:rPr lang="en-US" altLang="en-US" sz="2400" baseline="30000">
                <a:latin typeface="Cambria Math" pitchFamily="18" charset="0"/>
                <a:ea typeface="Cambria Math" pitchFamily="18" charset="0"/>
                <a:cs typeface="Cambria Math" pitchFamily="18" charset="0"/>
              </a:rPr>
              <a:t>18</a:t>
            </a:r>
            <a:r>
              <a:rPr lang="en-US" altLang="en-US" sz="2400">
                <a:latin typeface="Cambria Math" pitchFamily="18" charset="0"/>
                <a:ea typeface="Cambria Math" pitchFamily="18" charset="0"/>
                <a:cs typeface="Cambria Math" pitchFamily="18" charset="0"/>
              </a:rPr>
              <a:t> N</a:t>
            </a:r>
            <a:endParaRPr lang="en-US" altLang="en-US" sz="2400" baseline="30000">
              <a:latin typeface="Cambria Math" pitchFamily="18" charset="0"/>
              <a:ea typeface="Cambria Math" pitchFamily="18" charset="0"/>
              <a:cs typeface="Cambria Math" pitchFamily="18" charset="0"/>
            </a:endParaRPr>
          </a:p>
        </p:txBody>
      </p:sp>
      <p:sp>
        <p:nvSpPr>
          <p:cNvPr id="22" name="TextBox 21"/>
          <p:cNvSpPr txBox="1">
            <a:spLocks noChangeArrowheads="1"/>
          </p:cNvSpPr>
          <p:nvPr/>
        </p:nvSpPr>
        <p:spPr bwMode="auto">
          <a:xfrm>
            <a:off x="1404938" y="5410200"/>
            <a:ext cx="80486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latin typeface="Cambria Math" pitchFamily="18" charset="0"/>
                <a:ea typeface="Cambria Math" pitchFamily="18" charset="0"/>
                <a:cs typeface="Cambria Math" pitchFamily="18" charset="0"/>
              </a:rPr>
              <a:t>F</a:t>
            </a:r>
            <a:r>
              <a:rPr lang="en-US" altLang="en-US" sz="2400" baseline="-25000">
                <a:latin typeface="Cambria Math" pitchFamily="18" charset="0"/>
                <a:ea typeface="Cambria Math" pitchFamily="18" charset="0"/>
                <a:cs typeface="Cambria Math" pitchFamily="18" charset="0"/>
              </a:rPr>
              <a:t>g</a:t>
            </a:r>
            <a:r>
              <a:rPr lang="en-US" altLang="en-US" sz="2400">
                <a:latin typeface="Cambria Math" pitchFamily="18" charset="0"/>
                <a:ea typeface="Cambria Math" pitchFamily="18" charset="0"/>
                <a:cs typeface="Cambria Math" pitchFamily="18" charset="0"/>
              </a:rPr>
              <a:t> = </a:t>
            </a:r>
          </a:p>
        </p:txBody>
      </p:sp>
      <p:sp>
        <p:nvSpPr>
          <p:cNvPr id="24" name="TextBox 23"/>
          <p:cNvSpPr txBox="1">
            <a:spLocks noChangeArrowheads="1"/>
          </p:cNvSpPr>
          <p:nvPr/>
        </p:nvSpPr>
        <p:spPr bwMode="auto">
          <a:xfrm>
            <a:off x="4346575" y="4489450"/>
            <a:ext cx="1825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latin typeface="Cambria Math" pitchFamily="18" charset="0"/>
                <a:ea typeface="Cambria Math" pitchFamily="18" charset="0"/>
                <a:cs typeface="Cambria Math" pitchFamily="18" charset="0"/>
              </a:rPr>
              <a:t>N</a:t>
            </a:r>
          </a:p>
        </p:txBody>
      </p:sp>
      <p:sp>
        <p:nvSpPr>
          <p:cNvPr id="38930" name="TextBox 24"/>
          <p:cNvSpPr txBox="1">
            <a:spLocks noChangeArrowheads="1"/>
          </p:cNvSpPr>
          <p:nvPr/>
        </p:nvSpPr>
        <p:spPr bwMode="auto">
          <a:xfrm>
            <a:off x="1576388" y="4419600"/>
            <a:ext cx="4810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latin typeface="Cambria Math" pitchFamily="18" charset="0"/>
                <a:ea typeface="Cambria Math" pitchFamily="18" charset="0"/>
                <a:cs typeface="Cambria Math" pitchFamily="18" charset="0"/>
              </a:rPr>
              <a:t>= </a:t>
            </a:r>
          </a:p>
        </p:txBody>
      </p:sp>
      <p:sp>
        <p:nvSpPr>
          <p:cNvPr id="38931" name="TextBox 25"/>
          <p:cNvSpPr txBox="1">
            <a:spLocks noChangeArrowheads="1"/>
          </p:cNvSpPr>
          <p:nvPr/>
        </p:nvSpPr>
        <p:spPr bwMode="auto">
          <a:xfrm>
            <a:off x="509588" y="3124200"/>
            <a:ext cx="4810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latin typeface="Cambria Math" pitchFamily="18" charset="0"/>
                <a:ea typeface="Cambria Math" pitchFamily="18" charset="0"/>
                <a:cs typeface="Cambria Math" pitchFamily="18" charset="0"/>
              </a:rPr>
              <a:t>= </a:t>
            </a:r>
          </a:p>
        </p:txBody>
      </p:sp>
      <p:cxnSp>
        <p:nvCxnSpPr>
          <p:cNvPr id="28" name="Straight Connector 27"/>
          <p:cNvCxnSpPr/>
          <p:nvPr/>
        </p:nvCxnSpPr>
        <p:spPr>
          <a:xfrm flipV="1">
            <a:off x="3048000" y="2743200"/>
            <a:ext cx="500063" cy="339725"/>
          </a:xfrm>
          <a:prstGeom prst="line">
            <a:avLst/>
          </a:prstGeom>
          <a:ln w="28575">
            <a:solidFill>
              <a:srgbClr val="FF0000"/>
            </a:solidFill>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V="1">
            <a:off x="3954463" y="3598863"/>
            <a:ext cx="498475" cy="339725"/>
          </a:xfrm>
          <a:prstGeom prst="line">
            <a:avLst/>
          </a:prstGeom>
          <a:ln w="28575">
            <a:solidFill>
              <a:srgbClr val="FF0000"/>
            </a:solidFill>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V="1">
            <a:off x="3106738" y="3082925"/>
            <a:ext cx="500062" cy="339725"/>
          </a:xfrm>
          <a:prstGeom prst="line">
            <a:avLst/>
          </a:prstGeom>
          <a:ln w="28575">
            <a:solidFill>
              <a:srgbClr val="FF0000"/>
            </a:solidFill>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V="1">
            <a:off x="5240338" y="2921000"/>
            <a:ext cx="500062" cy="339725"/>
          </a:xfrm>
          <a:prstGeom prst="line">
            <a:avLst/>
          </a:prstGeom>
          <a:ln w="28575">
            <a:solidFill>
              <a:srgbClr val="FF0000"/>
            </a:solidFill>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0241497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nodeType="clickEffect">
                                  <p:stCondLst>
                                    <p:cond delay="0"/>
                                  </p:stCondLst>
                                  <p:childTnLst>
                                    <p:set>
                                      <p:cBhvr>
                                        <p:cTn id="15" dur="1" fill="hold">
                                          <p:stCondLst>
                                            <p:cond delay="0"/>
                                          </p:stCondLst>
                                        </p:cTn>
                                        <p:tgtEl>
                                          <p:spTgt spid="8"/>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1" presetClass="entr" presetSubtype="0" fill="hold" nodeType="clickEffect">
                                  <p:stCondLst>
                                    <p:cond delay="0"/>
                                  </p:stCondLst>
                                  <p:childTnLst>
                                    <p:set>
                                      <p:cBhvr>
                                        <p:cTn id="23" dur="1" fill="hold">
                                          <p:stCondLst>
                                            <p:cond delay="0"/>
                                          </p:stCondLst>
                                        </p:cTn>
                                        <p:tgtEl>
                                          <p:spTgt spid="11"/>
                                        </p:tgtEl>
                                        <p:attrNameLst>
                                          <p:attrName>style.visibility</p:attrName>
                                        </p:attrNameLst>
                                      </p:cBhvr>
                                      <p:to>
                                        <p:strVal val="visible"/>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12"/>
                                        </p:tgtEl>
                                        <p:attrNameLst>
                                          <p:attrName>style.visibility</p:attrName>
                                        </p:attrNameLst>
                                      </p:cBhvr>
                                      <p:to>
                                        <p:strVal val="visible"/>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1" presetClass="entr" presetSubtype="0" fill="hold" nodeType="clickEffect">
                                  <p:stCondLst>
                                    <p:cond delay="0"/>
                                  </p:stCondLst>
                                  <p:childTnLst>
                                    <p:set>
                                      <p:cBhvr>
                                        <p:cTn id="31" dur="1" fill="hold">
                                          <p:stCondLst>
                                            <p:cond delay="0"/>
                                          </p:stCondLst>
                                        </p:cTn>
                                        <p:tgtEl>
                                          <p:spTgt spid="14"/>
                                        </p:tgtEl>
                                        <p:attrNameLst>
                                          <p:attrName>style.visibility</p:attrName>
                                        </p:attrNameLst>
                                      </p:cBhvr>
                                      <p:to>
                                        <p:strVal val="visible"/>
                                      </p:to>
                                    </p:set>
                                  </p:childTnLst>
                                </p:cTn>
                              </p:par>
                            </p:childTnLst>
                          </p:cTn>
                        </p:par>
                      </p:childTnLst>
                    </p:cTn>
                  </p:par>
                  <p:par>
                    <p:cTn id="32" fill="hold" nodeType="clickPar">
                      <p:stCondLst>
                        <p:cond delay="indefinite"/>
                      </p:stCondLst>
                      <p:childTnLst>
                        <p:par>
                          <p:cTn id="33" fill="hold" nodeType="withGroup">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13"/>
                                        </p:tgtEl>
                                        <p:attrNameLst>
                                          <p:attrName>style.visibility</p:attrName>
                                        </p:attrNameLst>
                                      </p:cBhvr>
                                      <p:to>
                                        <p:strVal val="visible"/>
                                      </p:to>
                                    </p:set>
                                  </p:childTnLst>
                                </p:cTn>
                              </p:par>
                            </p:childTnLst>
                          </p:cTn>
                        </p:par>
                      </p:childTnLst>
                    </p:cTn>
                  </p:par>
                  <p:par>
                    <p:cTn id="36" fill="hold" nodeType="clickPar">
                      <p:stCondLst>
                        <p:cond delay="indefinite"/>
                      </p:stCondLst>
                      <p:childTnLst>
                        <p:par>
                          <p:cTn id="37" fill="hold" nodeType="withGroup">
                            <p:stCondLst>
                              <p:cond delay="0"/>
                            </p:stCondLst>
                            <p:childTnLst>
                              <p:par>
                                <p:cTn id="38" presetID="1" presetClass="entr" presetSubtype="0" fill="hold" nodeType="clickEffect">
                                  <p:stCondLst>
                                    <p:cond delay="0"/>
                                  </p:stCondLst>
                                  <p:childTnLst>
                                    <p:set>
                                      <p:cBhvr>
                                        <p:cTn id="39" dur="1" fill="hold">
                                          <p:stCondLst>
                                            <p:cond delay="0"/>
                                          </p:stCondLst>
                                        </p:cTn>
                                        <p:tgtEl>
                                          <p:spTgt spid="28"/>
                                        </p:tgtEl>
                                        <p:attrNameLst>
                                          <p:attrName>style.visibility</p:attrName>
                                        </p:attrNameLst>
                                      </p:cBhvr>
                                      <p:to>
                                        <p:strVal val="visible"/>
                                      </p:to>
                                    </p:set>
                                  </p:childTnLst>
                                </p:cTn>
                              </p:par>
                              <p:par>
                                <p:cTn id="40" presetID="1" presetClass="entr" presetSubtype="0" fill="hold" nodeType="withEffect">
                                  <p:stCondLst>
                                    <p:cond delay="0"/>
                                  </p:stCondLst>
                                  <p:childTnLst>
                                    <p:set>
                                      <p:cBhvr>
                                        <p:cTn id="41" dur="1" fill="hold">
                                          <p:stCondLst>
                                            <p:cond delay="0"/>
                                          </p:stCondLst>
                                        </p:cTn>
                                        <p:tgtEl>
                                          <p:spTgt spid="29"/>
                                        </p:tgtEl>
                                        <p:attrNameLst>
                                          <p:attrName>style.visibility</p:attrName>
                                        </p:attrNameLst>
                                      </p:cBhvr>
                                      <p:to>
                                        <p:strVal val="visible"/>
                                      </p:to>
                                    </p:set>
                                  </p:childTnLst>
                                </p:cTn>
                              </p:par>
                            </p:childTnLst>
                          </p:cTn>
                        </p:par>
                      </p:childTnLst>
                    </p:cTn>
                  </p:par>
                  <p:par>
                    <p:cTn id="42" fill="hold" nodeType="clickPar">
                      <p:stCondLst>
                        <p:cond delay="indefinite"/>
                      </p:stCondLst>
                      <p:childTnLst>
                        <p:par>
                          <p:cTn id="43" fill="hold" nodeType="withGroup">
                            <p:stCondLst>
                              <p:cond delay="0"/>
                            </p:stCondLst>
                            <p:childTnLst>
                              <p:par>
                                <p:cTn id="44" presetID="1" presetClass="entr" presetSubtype="0" fill="hold" nodeType="clickEffect">
                                  <p:stCondLst>
                                    <p:cond delay="0"/>
                                  </p:stCondLst>
                                  <p:childTnLst>
                                    <p:set>
                                      <p:cBhvr>
                                        <p:cTn id="45" dur="1" fill="hold">
                                          <p:stCondLst>
                                            <p:cond delay="0"/>
                                          </p:stCondLst>
                                        </p:cTn>
                                        <p:tgtEl>
                                          <p:spTgt spid="31"/>
                                        </p:tgtEl>
                                        <p:attrNameLst>
                                          <p:attrName>style.visibility</p:attrName>
                                        </p:attrNameLst>
                                      </p:cBhvr>
                                      <p:to>
                                        <p:strVal val="visible"/>
                                      </p:to>
                                    </p:set>
                                  </p:childTnLst>
                                </p:cTn>
                              </p:par>
                              <p:par>
                                <p:cTn id="46" presetID="1" presetClass="entr" presetSubtype="0" fill="hold" nodeType="withEffect">
                                  <p:stCondLst>
                                    <p:cond delay="0"/>
                                  </p:stCondLst>
                                  <p:childTnLst>
                                    <p:set>
                                      <p:cBhvr>
                                        <p:cTn id="47" dur="1" fill="hold">
                                          <p:stCondLst>
                                            <p:cond delay="0"/>
                                          </p:stCondLst>
                                        </p:cTn>
                                        <p:tgtEl>
                                          <p:spTgt spid="30"/>
                                        </p:tgtEl>
                                        <p:attrNameLst>
                                          <p:attrName>style.visibility</p:attrName>
                                        </p:attrNameLst>
                                      </p:cBhvr>
                                      <p:to>
                                        <p:strVal val="visible"/>
                                      </p:to>
                                    </p:set>
                                  </p:childTnLst>
                                </p:cTn>
                              </p:par>
                            </p:childTnLst>
                          </p:cTn>
                        </p:par>
                      </p:childTnLst>
                    </p:cTn>
                  </p:par>
                  <p:par>
                    <p:cTn id="48" fill="hold" nodeType="clickPar">
                      <p:stCondLst>
                        <p:cond delay="indefinite"/>
                      </p:stCondLst>
                      <p:childTnLst>
                        <p:par>
                          <p:cTn id="49" fill="hold" nodeType="withGroup">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16"/>
                                        </p:tgtEl>
                                        <p:attrNameLst>
                                          <p:attrName>style.visibility</p:attrName>
                                        </p:attrNameLst>
                                      </p:cBhvr>
                                      <p:to>
                                        <p:strVal val="visible"/>
                                      </p:to>
                                    </p:set>
                                  </p:childTnLst>
                                </p:cTn>
                              </p:par>
                            </p:childTnLst>
                          </p:cTn>
                        </p:par>
                      </p:childTnLst>
                    </p:cTn>
                  </p:par>
                  <p:par>
                    <p:cTn id="52" fill="hold" nodeType="clickPar">
                      <p:stCondLst>
                        <p:cond delay="indefinite"/>
                      </p:stCondLst>
                      <p:childTnLst>
                        <p:par>
                          <p:cTn id="53" fill="hold" nodeType="withGroup">
                            <p:stCondLst>
                              <p:cond delay="0"/>
                            </p:stCondLst>
                            <p:childTnLst>
                              <p:par>
                                <p:cTn id="54" presetID="1" presetClass="entr" presetSubtype="0" fill="hold" nodeType="clickEffect">
                                  <p:stCondLst>
                                    <p:cond delay="0"/>
                                  </p:stCondLst>
                                  <p:childTnLst>
                                    <p:set>
                                      <p:cBhvr>
                                        <p:cTn id="55" dur="1" fill="hold">
                                          <p:stCondLst>
                                            <p:cond delay="0"/>
                                          </p:stCondLst>
                                        </p:cTn>
                                        <p:tgtEl>
                                          <p:spTgt spid="18"/>
                                        </p:tgtEl>
                                        <p:attrNameLst>
                                          <p:attrName>style.visibility</p:attrName>
                                        </p:attrNameLst>
                                      </p:cBhvr>
                                      <p:to>
                                        <p:strVal val="visible"/>
                                      </p:to>
                                    </p:set>
                                  </p:childTnLst>
                                </p:cTn>
                              </p:par>
                            </p:childTnLst>
                          </p:cTn>
                        </p:par>
                      </p:childTnLst>
                    </p:cTn>
                  </p:par>
                  <p:par>
                    <p:cTn id="56" fill="hold" nodeType="clickPar">
                      <p:stCondLst>
                        <p:cond delay="indefinite"/>
                      </p:stCondLst>
                      <p:childTnLst>
                        <p:par>
                          <p:cTn id="57" fill="hold" nodeType="withGroup">
                            <p:stCondLst>
                              <p:cond delay="0"/>
                            </p:stCondLst>
                            <p:childTnLst>
                              <p:par>
                                <p:cTn id="58" presetID="1" presetClass="entr" presetSubtype="0" fill="hold" grpId="0" nodeType="clickEffect">
                                  <p:stCondLst>
                                    <p:cond delay="0"/>
                                  </p:stCondLst>
                                  <p:childTnLst>
                                    <p:set>
                                      <p:cBhvr>
                                        <p:cTn id="59" dur="1" fill="hold">
                                          <p:stCondLst>
                                            <p:cond delay="0"/>
                                          </p:stCondLst>
                                        </p:cTn>
                                        <p:tgtEl>
                                          <p:spTgt spid="17"/>
                                        </p:tgtEl>
                                        <p:attrNameLst>
                                          <p:attrName>style.visibility</p:attrName>
                                        </p:attrNameLst>
                                      </p:cBhvr>
                                      <p:to>
                                        <p:strVal val="visible"/>
                                      </p:to>
                                    </p:set>
                                  </p:childTnLst>
                                </p:cTn>
                              </p:par>
                            </p:childTnLst>
                          </p:cTn>
                        </p:par>
                      </p:childTnLst>
                    </p:cTn>
                  </p:par>
                  <p:par>
                    <p:cTn id="60" fill="hold" nodeType="clickPar">
                      <p:stCondLst>
                        <p:cond delay="indefinite"/>
                      </p:stCondLst>
                      <p:childTnLst>
                        <p:par>
                          <p:cTn id="61" fill="hold" nodeType="withGroup">
                            <p:stCondLst>
                              <p:cond delay="0"/>
                            </p:stCondLst>
                            <p:childTnLst>
                              <p:par>
                                <p:cTn id="62" presetID="1" presetClass="entr" presetSubtype="0" fill="hold" grpId="0" nodeType="clickEffect">
                                  <p:stCondLst>
                                    <p:cond delay="0"/>
                                  </p:stCondLst>
                                  <p:childTnLst>
                                    <p:set>
                                      <p:cBhvr>
                                        <p:cTn id="63" dur="1" fill="hold">
                                          <p:stCondLst>
                                            <p:cond delay="0"/>
                                          </p:stCondLst>
                                        </p:cTn>
                                        <p:tgtEl>
                                          <p:spTgt spid="24"/>
                                        </p:tgtEl>
                                        <p:attrNameLst>
                                          <p:attrName>style.visibility</p:attrName>
                                        </p:attrNameLst>
                                      </p:cBhvr>
                                      <p:to>
                                        <p:strVal val="visible"/>
                                      </p:to>
                                    </p:set>
                                  </p:childTnLst>
                                </p:cTn>
                              </p:par>
                            </p:childTnLst>
                          </p:cTn>
                        </p:par>
                      </p:childTnLst>
                    </p:cTn>
                  </p:par>
                  <p:par>
                    <p:cTn id="64" fill="hold" nodeType="clickPar">
                      <p:stCondLst>
                        <p:cond delay="indefinite"/>
                      </p:stCondLst>
                      <p:childTnLst>
                        <p:par>
                          <p:cTn id="65" fill="hold" nodeType="withGroup">
                            <p:stCondLst>
                              <p:cond delay="0"/>
                            </p:stCondLst>
                            <p:childTnLst>
                              <p:par>
                                <p:cTn id="66" presetID="1" presetClass="entr" presetSubtype="0" fill="hold" grpId="0" nodeType="clickEffect">
                                  <p:stCondLst>
                                    <p:cond delay="0"/>
                                  </p:stCondLst>
                                  <p:childTnLst>
                                    <p:set>
                                      <p:cBhvr>
                                        <p:cTn id="67" dur="1" fill="hold">
                                          <p:stCondLst>
                                            <p:cond delay="0"/>
                                          </p:stCondLst>
                                        </p:cTn>
                                        <p:tgtEl>
                                          <p:spTgt spid="22"/>
                                        </p:tgtEl>
                                        <p:attrNameLst>
                                          <p:attrName>style.visibility</p:attrName>
                                        </p:attrNameLst>
                                      </p:cBhvr>
                                      <p:to>
                                        <p:strVal val="visible"/>
                                      </p:to>
                                    </p:set>
                                  </p:childTnLst>
                                </p:cTn>
                              </p:par>
                            </p:childTnLst>
                          </p:cTn>
                        </p:par>
                      </p:childTnLst>
                    </p:cTn>
                  </p:par>
                  <p:par>
                    <p:cTn id="68" fill="hold" nodeType="clickPar">
                      <p:stCondLst>
                        <p:cond delay="indefinite"/>
                      </p:stCondLst>
                      <p:childTnLst>
                        <p:par>
                          <p:cTn id="69" fill="hold" nodeType="withGroup">
                            <p:stCondLst>
                              <p:cond delay="0"/>
                            </p:stCondLst>
                            <p:childTnLst>
                              <p:par>
                                <p:cTn id="70" presetID="1" presetClass="entr" presetSubtype="0" fill="hold" grpId="0" nodeType="clickEffect">
                                  <p:stCondLst>
                                    <p:cond delay="0"/>
                                  </p:stCondLst>
                                  <p:childTnLst>
                                    <p:set>
                                      <p:cBhvr>
                                        <p:cTn id="71"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2" grpId="0"/>
      <p:bldP spid="13" grpId="0"/>
      <p:bldP spid="16" grpId="0"/>
      <p:bldP spid="17" grpId="0"/>
      <p:bldP spid="21" grpId="0"/>
      <p:bldP spid="22" grpId="0"/>
      <p:bldP spid="2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381000" y="0"/>
            <a:ext cx="8229600" cy="1143000"/>
          </a:xfrm>
        </p:spPr>
        <p:txBody>
          <a:bodyPr>
            <a:normAutofit fontScale="90000"/>
          </a:bodyPr>
          <a:lstStyle/>
          <a:p>
            <a:pPr eaLnBrk="1" hangingPunct="1"/>
            <a:r>
              <a:rPr lang="en-US" altLang="en-US" sz="3600" smtClean="0"/>
              <a:t>There is also a way to determine the gravitational field around one object:</a:t>
            </a:r>
          </a:p>
        </p:txBody>
      </p:sp>
      <p:graphicFrame>
        <p:nvGraphicFramePr>
          <p:cNvPr id="39939" name="Object 4"/>
          <p:cNvGraphicFramePr>
            <a:graphicFrameLocks noChangeAspect="1"/>
          </p:cNvGraphicFramePr>
          <p:nvPr/>
        </p:nvGraphicFramePr>
        <p:xfrm>
          <a:off x="3200400" y="1219200"/>
          <a:ext cx="2130425" cy="1119188"/>
        </p:xfrm>
        <a:graphic>
          <a:graphicData uri="http://schemas.openxmlformats.org/presentationml/2006/ole">
            <mc:AlternateContent xmlns:mc="http://schemas.openxmlformats.org/markup-compatibility/2006">
              <mc:Choice xmlns:v="urn:schemas-microsoft-com:vml" Requires="v">
                <p:oleObj spid="_x0000_s31750" name="Equation" r:id="rId4" imgW="748975" imgH="393529" progId="Equation.COEE2">
                  <p:embed/>
                </p:oleObj>
              </mc:Choice>
              <mc:Fallback>
                <p:oleObj name="Equation" r:id="rId4" imgW="748975" imgH="393529" progId="Equation.COEE2">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00400" y="1219200"/>
                        <a:ext cx="2130425" cy="11191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2709" name="Line 5"/>
          <p:cNvSpPr>
            <a:spLocks noChangeShapeType="1"/>
          </p:cNvSpPr>
          <p:nvPr/>
        </p:nvSpPr>
        <p:spPr bwMode="auto">
          <a:xfrm>
            <a:off x="3427413" y="1981200"/>
            <a:ext cx="0" cy="533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2710" name="Text Box 6"/>
          <p:cNvSpPr txBox="1">
            <a:spLocks noChangeArrowheads="1"/>
          </p:cNvSpPr>
          <p:nvPr/>
        </p:nvSpPr>
        <p:spPr bwMode="auto">
          <a:xfrm>
            <a:off x="1446213" y="2514600"/>
            <a:ext cx="5022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For one object this is weight, so this becomes…</a:t>
            </a:r>
          </a:p>
        </p:txBody>
      </p:sp>
      <p:graphicFrame>
        <p:nvGraphicFramePr>
          <p:cNvPr id="72711" name="Object 7"/>
          <p:cNvGraphicFramePr>
            <a:graphicFrameLocks noChangeAspect="1"/>
          </p:cNvGraphicFramePr>
          <p:nvPr/>
        </p:nvGraphicFramePr>
        <p:xfrm>
          <a:off x="3330575" y="3048000"/>
          <a:ext cx="2022475" cy="1119188"/>
        </p:xfrm>
        <a:graphic>
          <a:graphicData uri="http://schemas.openxmlformats.org/presentationml/2006/ole">
            <mc:AlternateContent xmlns:mc="http://schemas.openxmlformats.org/markup-compatibility/2006">
              <mc:Choice xmlns:v="urn:schemas-microsoft-com:vml" Requires="v">
                <p:oleObj spid="_x0000_s31751" name="Equation" r:id="rId6" imgW="710891" imgH="393529" progId="Equation.COEE2">
                  <p:embed/>
                </p:oleObj>
              </mc:Choice>
              <mc:Fallback>
                <p:oleObj name="Equation" r:id="rId6" imgW="710891" imgH="393529" progId="Equation.COEE2">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30575" y="3048000"/>
                        <a:ext cx="2022475" cy="11191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2712" name="Object 8"/>
          <p:cNvGraphicFramePr>
            <a:graphicFrameLocks noChangeAspect="1"/>
          </p:cNvGraphicFramePr>
          <p:nvPr/>
        </p:nvGraphicFramePr>
        <p:xfrm>
          <a:off x="685800" y="4343400"/>
          <a:ext cx="2238375" cy="1119188"/>
        </p:xfrm>
        <a:graphic>
          <a:graphicData uri="http://schemas.openxmlformats.org/presentationml/2006/ole">
            <mc:AlternateContent xmlns:mc="http://schemas.openxmlformats.org/markup-compatibility/2006">
              <mc:Choice xmlns:v="urn:schemas-microsoft-com:vml" Requires="v">
                <p:oleObj spid="_x0000_s31752" name="Equation" r:id="rId8" imgW="787058" imgH="393529" progId="Equation.COEE2">
                  <p:embed/>
                </p:oleObj>
              </mc:Choice>
              <mc:Fallback>
                <p:oleObj name="Equation" r:id="rId8" imgW="787058" imgH="393529" progId="Equation.COEE2">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85800" y="4343400"/>
                        <a:ext cx="2238375" cy="11191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2713" name="Object 9"/>
          <p:cNvGraphicFramePr>
            <a:graphicFrameLocks noChangeAspect="1"/>
          </p:cNvGraphicFramePr>
          <p:nvPr/>
        </p:nvGraphicFramePr>
        <p:xfrm>
          <a:off x="3505200" y="4343400"/>
          <a:ext cx="2238375" cy="1119188"/>
        </p:xfrm>
        <a:graphic>
          <a:graphicData uri="http://schemas.openxmlformats.org/presentationml/2006/ole">
            <mc:AlternateContent xmlns:mc="http://schemas.openxmlformats.org/markup-compatibility/2006">
              <mc:Choice xmlns:v="urn:schemas-microsoft-com:vml" Requires="v">
                <p:oleObj spid="_x0000_s31753" name="Equation" r:id="rId10" imgW="787058" imgH="393529" progId="Equation.COEE2">
                  <p:embed/>
                </p:oleObj>
              </mc:Choice>
              <mc:Fallback>
                <p:oleObj name="Equation" r:id="rId10" imgW="787058" imgH="393529" progId="Equation.COEE2">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505200" y="4343400"/>
                        <a:ext cx="2238375" cy="11191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2714" name="Object 10"/>
          <p:cNvGraphicFramePr>
            <a:graphicFrameLocks noChangeAspect="1"/>
          </p:cNvGraphicFramePr>
          <p:nvPr/>
        </p:nvGraphicFramePr>
        <p:xfrm>
          <a:off x="6234113" y="4267200"/>
          <a:ext cx="1660525" cy="1119188"/>
        </p:xfrm>
        <a:graphic>
          <a:graphicData uri="http://schemas.openxmlformats.org/presentationml/2006/ole">
            <mc:AlternateContent xmlns:mc="http://schemas.openxmlformats.org/markup-compatibility/2006">
              <mc:Choice xmlns:v="urn:schemas-microsoft-com:vml" Requires="v">
                <p:oleObj spid="_x0000_s31754" name="Equation" r:id="rId12" imgW="583947" imgH="393529" progId="Equation.COEE2">
                  <p:embed/>
                </p:oleObj>
              </mc:Choice>
              <mc:Fallback>
                <p:oleObj name="Equation" r:id="rId12" imgW="583947" imgH="393529" progId="Equation.COEE2">
                  <p:embed/>
                  <p:pic>
                    <p:nvPicPr>
                      <p:cNvPr id="0" nam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234113" y="4267200"/>
                        <a:ext cx="1660525" cy="11191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2715" name="Text Box 11"/>
          <p:cNvSpPr txBox="1">
            <a:spLocks noChangeArrowheads="1"/>
          </p:cNvSpPr>
          <p:nvPr/>
        </p:nvSpPr>
        <p:spPr bwMode="auto">
          <a:xfrm>
            <a:off x="2955925" y="4684713"/>
            <a:ext cx="3175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solidFill>
                  <a:srgbClr val="0000FF"/>
                </a:solidFill>
              </a:rPr>
              <a:t>=</a:t>
            </a:r>
          </a:p>
        </p:txBody>
      </p:sp>
      <p:sp>
        <p:nvSpPr>
          <p:cNvPr id="72716" name="Text Box 12"/>
          <p:cNvSpPr txBox="1">
            <a:spLocks noChangeArrowheads="1"/>
          </p:cNvSpPr>
          <p:nvPr/>
        </p:nvSpPr>
        <p:spPr bwMode="auto">
          <a:xfrm>
            <a:off x="5775325" y="4684713"/>
            <a:ext cx="3175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solidFill>
                  <a:srgbClr val="FF0000"/>
                </a:solidFill>
              </a:rPr>
              <a:t>=</a:t>
            </a:r>
          </a:p>
        </p:txBody>
      </p:sp>
      <p:sp>
        <p:nvSpPr>
          <p:cNvPr id="72719" name="Oval 15"/>
          <p:cNvSpPr>
            <a:spLocks noChangeArrowheads="1"/>
          </p:cNvSpPr>
          <p:nvPr/>
        </p:nvSpPr>
        <p:spPr bwMode="auto">
          <a:xfrm>
            <a:off x="5942013" y="4419600"/>
            <a:ext cx="914400" cy="914400"/>
          </a:xfrm>
          <a:prstGeom prst="ellipse">
            <a:avLst/>
          </a:pr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72720" name="Line 16"/>
          <p:cNvSpPr>
            <a:spLocks noChangeShapeType="1"/>
          </p:cNvSpPr>
          <p:nvPr/>
        </p:nvSpPr>
        <p:spPr bwMode="auto">
          <a:xfrm flipV="1">
            <a:off x="6323013" y="2743200"/>
            <a:ext cx="609600" cy="1676400"/>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2721" name="Text Box 17"/>
          <p:cNvSpPr txBox="1">
            <a:spLocks noChangeArrowheads="1"/>
          </p:cNvSpPr>
          <p:nvPr/>
        </p:nvSpPr>
        <p:spPr bwMode="auto">
          <a:xfrm>
            <a:off x="6994525" y="2170113"/>
            <a:ext cx="1949450" cy="915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b="1">
                <a:solidFill>
                  <a:srgbClr val="FF0000"/>
                </a:solidFill>
              </a:rPr>
              <a:t>This is now</a:t>
            </a:r>
          </a:p>
          <a:p>
            <a:pPr eaLnBrk="1" hangingPunct="1">
              <a:spcBef>
                <a:spcPct val="0"/>
              </a:spcBef>
              <a:buFontTx/>
              <a:buNone/>
            </a:pPr>
            <a:r>
              <a:rPr lang="en-US" altLang="en-US" sz="1800" b="1">
                <a:solidFill>
                  <a:srgbClr val="FF0000"/>
                </a:solidFill>
              </a:rPr>
              <a:t>the gravitational</a:t>
            </a:r>
          </a:p>
          <a:p>
            <a:pPr eaLnBrk="1" hangingPunct="1">
              <a:spcBef>
                <a:spcPct val="0"/>
              </a:spcBef>
              <a:buFontTx/>
              <a:buNone/>
            </a:pPr>
            <a:r>
              <a:rPr lang="en-US" altLang="en-US" sz="1800" b="1">
                <a:solidFill>
                  <a:srgbClr val="FF0000"/>
                </a:solidFill>
              </a:rPr>
              <a:t>Field Strength</a:t>
            </a:r>
          </a:p>
        </p:txBody>
      </p:sp>
    </p:spTree>
    <p:extLst>
      <p:ext uri="{BB962C8B-B14F-4D97-AF65-F5344CB8AC3E}">
        <p14:creationId xmlns:p14="http://schemas.microsoft.com/office/powerpoint/2010/main" val="212273706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270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27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2711"/>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727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2715"/>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7271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2716"/>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72714"/>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271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7272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727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709" grpId="0" animBg="1"/>
      <p:bldP spid="72710" grpId="0"/>
      <p:bldP spid="72715" grpId="0"/>
      <p:bldP spid="72716" grpId="0"/>
      <p:bldP spid="72719" grpId="0" animBg="1"/>
      <p:bldP spid="72720" grpId="0" animBg="1"/>
      <p:bldP spid="7272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381000" y="381000"/>
            <a:ext cx="8229600" cy="1143000"/>
          </a:xfrm>
        </p:spPr>
        <p:txBody>
          <a:bodyPr>
            <a:normAutofit fontScale="90000"/>
          </a:bodyPr>
          <a:lstStyle/>
          <a:p>
            <a:pPr eaLnBrk="1" hangingPunct="1"/>
            <a:r>
              <a:rPr lang="en-US" altLang="en-US" sz="3600" dirty="0" smtClean="0"/>
              <a:t>For the Earth the gravitational field strength should be 9.81 m/s</a:t>
            </a:r>
            <a:r>
              <a:rPr lang="en-US" altLang="en-US" sz="3600" baseline="30000" dirty="0" smtClean="0"/>
              <a:t>2</a:t>
            </a:r>
            <a:r>
              <a:rPr lang="en-US" altLang="en-US" sz="3600" dirty="0" smtClean="0"/>
              <a:t>…find it.</a:t>
            </a:r>
          </a:p>
        </p:txBody>
      </p:sp>
      <p:sp>
        <p:nvSpPr>
          <p:cNvPr id="40963" name="Rectangle 3"/>
          <p:cNvSpPr>
            <a:spLocks noGrp="1" noChangeArrowheads="1"/>
          </p:cNvSpPr>
          <p:nvPr>
            <p:ph type="body" idx="1"/>
          </p:nvPr>
        </p:nvSpPr>
        <p:spPr>
          <a:xfrm>
            <a:off x="152400" y="1752600"/>
            <a:ext cx="5334000" cy="457200"/>
          </a:xfrm>
        </p:spPr>
        <p:txBody>
          <a:bodyPr/>
          <a:lstStyle/>
          <a:p>
            <a:pPr eaLnBrk="1" hangingPunct="1"/>
            <a:r>
              <a:rPr lang="en-US" altLang="en-US" sz="2400" dirty="0" smtClean="0"/>
              <a:t>Radius of the Earth – 6.37 x 10</a:t>
            </a:r>
            <a:r>
              <a:rPr lang="en-US" altLang="en-US" sz="2400" baseline="30000" dirty="0" smtClean="0"/>
              <a:t>6</a:t>
            </a:r>
            <a:r>
              <a:rPr lang="en-US" altLang="en-US" sz="2400" dirty="0" smtClean="0"/>
              <a:t> m</a:t>
            </a:r>
          </a:p>
        </p:txBody>
      </p:sp>
      <p:pic>
        <p:nvPicPr>
          <p:cNvPr id="40964" name="Picture 4" descr="field_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8400" y="2362200"/>
            <a:ext cx="4202587"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387275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p:cNvGraphicFramePr>
            <a:graphicFrameLocks noChangeAspect="1"/>
          </p:cNvGraphicFramePr>
          <p:nvPr/>
        </p:nvGraphicFramePr>
        <p:xfrm>
          <a:off x="533400" y="381000"/>
          <a:ext cx="1660525" cy="1119188"/>
        </p:xfrm>
        <a:graphic>
          <a:graphicData uri="http://schemas.openxmlformats.org/presentationml/2006/ole">
            <mc:AlternateContent xmlns:mc="http://schemas.openxmlformats.org/markup-compatibility/2006">
              <mc:Choice xmlns:v="urn:schemas-microsoft-com:vml" Requires="v">
                <p:oleObj spid="_x0000_s27650" name="Equation" r:id="rId3" imgW="583947" imgH="393529" progId="Equation.COEE2">
                  <p:embed/>
                </p:oleObj>
              </mc:Choice>
              <mc:Fallback>
                <p:oleObj name="Equation" r:id="rId3" imgW="583947" imgH="393529" progId="Equation.COEE2">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381000"/>
                        <a:ext cx="1660525" cy="11191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1987" name="TextBox 4"/>
          <p:cNvSpPr txBox="1">
            <a:spLocks noChangeArrowheads="1"/>
          </p:cNvSpPr>
          <p:nvPr/>
        </p:nvSpPr>
        <p:spPr bwMode="auto">
          <a:xfrm>
            <a:off x="879475" y="1751013"/>
            <a:ext cx="55118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sz="2400" dirty="0"/>
              <a:t>= (6.67 x 10</a:t>
            </a:r>
            <a:r>
              <a:rPr lang="en-US" altLang="en-US" sz="2400" baseline="30000" dirty="0"/>
              <a:t>-11</a:t>
            </a:r>
            <a:r>
              <a:rPr lang="en-US" altLang="en-US" sz="2400" dirty="0"/>
              <a:t> N m</a:t>
            </a:r>
            <a:r>
              <a:rPr lang="en-US" altLang="en-US" sz="2400" baseline="30000" dirty="0"/>
              <a:t>2</a:t>
            </a:r>
            <a:r>
              <a:rPr lang="en-US" altLang="en-US" sz="2400" dirty="0"/>
              <a:t>/kg</a:t>
            </a:r>
            <a:r>
              <a:rPr lang="en-US" altLang="en-US" sz="2400" baseline="30000" dirty="0"/>
              <a:t>2</a:t>
            </a:r>
            <a:r>
              <a:rPr lang="en-US" altLang="en-US" sz="2400" dirty="0"/>
              <a:t>) (6.0 x 10</a:t>
            </a:r>
            <a:r>
              <a:rPr lang="en-US" altLang="en-US" sz="2400" baseline="30000" dirty="0"/>
              <a:t>24</a:t>
            </a:r>
            <a:r>
              <a:rPr lang="en-US" altLang="en-US" sz="2400" dirty="0"/>
              <a:t> kg)</a:t>
            </a:r>
          </a:p>
        </p:txBody>
      </p:sp>
      <p:sp>
        <p:nvSpPr>
          <p:cNvPr id="41988" name="TextBox 5"/>
          <p:cNvSpPr txBox="1">
            <a:spLocks noChangeArrowheads="1"/>
          </p:cNvSpPr>
          <p:nvPr/>
        </p:nvSpPr>
        <p:spPr bwMode="auto">
          <a:xfrm>
            <a:off x="2620963" y="2230438"/>
            <a:ext cx="20272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sz="2400"/>
              <a:t>(6.4 x 10</a:t>
            </a:r>
            <a:r>
              <a:rPr lang="en-US" altLang="en-US" sz="2400" baseline="30000"/>
              <a:t>6 </a:t>
            </a:r>
            <a:r>
              <a:rPr lang="en-US" altLang="en-US" sz="2400"/>
              <a:t>m)</a:t>
            </a:r>
            <a:r>
              <a:rPr lang="en-US" altLang="en-US" sz="2400" baseline="30000"/>
              <a:t>2</a:t>
            </a:r>
          </a:p>
        </p:txBody>
      </p:sp>
      <p:cxnSp>
        <p:nvCxnSpPr>
          <p:cNvPr id="7" name="Straight Connector 6"/>
          <p:cNvCxnSpPr/>
          <p:nvPr/>
        </p:nvCxnSpPr>
        <p:spPr>
          <a:xfrm>
            <a:off x="1295400" y="2209800"/>
            <a:ext cx="4953000" cy="1588"/>
          </a:xfrm>
          <a:prstGeom prst="line">
            <a:avLst/>
          </a:prstGeom>
          <a:ln w="28575">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41990" name="TextBox 9"/>
          <p:cNvSpPr txBox="1">
            <a:spLocks noChangeArrowheads="1"/>
          </p:cNvSpPr>
          <p:nvPr/>
        </p:nvSpPr>
        <p:spPr bwMode="auto">
          <a:xfrm>
            <a:off x="914400" y="2895600"/>
            <a:ext cx="3149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sz="2400"/>
              <a:t>= (4.2 x 10</a:t>
            </a:r>
            <a:r>
              <a:rPr lang="en-US" altLang="en-US" sz="2400" baseline="30000"/>
              <a:t>14</a:t>
            </a:r>
            <a:r>
              <a:rPr lang="en-US" altLang="en-US" sz="2400"/>
              <a:t> N m</a:t>
            </a:r>
            <a:r>
              <a:rPr lang="en-US" altLang="en-US" sz="2400" baseline="30000"/>
              <a:t>2</a:t>
            </a:r>
            <a:r>
              <a:rPr lang="en-US" altLang="en-US" sz="2400"/>
              <a:t>/kg)</a:t>
            </a:r>
          </a:p>
        </p:txBody>
      </p:sp>
      <p:cxnSp>
        <p:nvCxnSpPr>
          <p:cNvPr id="11" name="Straight Connector 10"/>
          <p:cNvCxnSpPr/>
          <p:nvPr/>
        </p:nvCxnSpPr>
        <p:spPr>
          <a:xfrm>
            <a:off x="1295400" y="3351213"/>
            <a:ext cx="2667000" cy="0"/>
          </a:xfrm>
          <a:prstGeom prst="line">
            <a:avLst/>
          </a:prstGeom>
          <a:ln w="28575">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41992" name="TextBox 12"/>
          <p:cNvSpPr txBox="1">
            <a:spLocks noChangeArrowheads="1"/>
          </p:cNvSpPr>
          <p:nvPr/>
        </p:nvSpPr>
        <p:spPr bwMode="auto">
          <a:xfrm>
            <a:off x="1600200" y="3424238"/>
            <a:ext cx="21986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sz="2400"/>
              <a:t>(4.1 x 10</a:t>
            </a:r>
            <a:r>
              <a:rPr lang="en-US" altLang="en-US" sz="2400" baseline="30000"/>
              <a:t>13 </a:t>
            </a:r>
            <a:r>
              <a:rPr lang="en-US" altLang="en-US" sz="2400"/>
              <a:t>m</a:t>
            </a:r>
            <a:r>
              <a:rPr lang="en-US" altLang="en-US" sz="2400" baseline="30000"/>
              <a:t>2</a:t>
            </a:r>
            <a:r>
              <a:rPr lang="en-US" altLang="en-US" sz="2400"/>
              <a:t>)</a:t>
            </a:r>
            <a:endParaRPr lang="en-US" altLang="en-US" sz="2400" baseline="30000"/>
          </a:p>
        </p:txBody>
      </p:sp>
      <p:sp>
        <p:nvSpPr>
          <p:cNvPr id="41993" name="TextBox 13"/>
          <p:cNvSpPr txBox="1">
            <a:spLocks noChangeArrowheads="1"/>
          </p:cNvSpPr>
          <p:nvPr/>
        </p:nvSpPr>
        <p:spPr bwMode="auto">
          <a:xfrm>
            <a:off x="889000" y="4033838"/>
            <a:ext cx="24082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sz="2400"/>
              <a:t>= (1 x 10</a:t>
            </a:r>
            <a:r>
              <a:rPr lang="en-US" altLang="en-US" sz="2400" baseline="30000"/>
              <a:t>1</a:t>
            </a:r>
            <a:r>
              <a:rPr lang="en-US" altLang="en-US" sz="2400"/>
              <a:t> N/kg)</a:t>
            </a:r>
          </a:p>
        </p:txBody>
      </p:sp>
      <p:sp>
        <p:nvSpPr>
          <p:cNvPr id="41994" name="TextBox 14"/>
          <p:cNvSpPr txBox="1">
            <a:spLocks noChangeArrowheads="1"/>
          </p:cNvSpPr>
          <p:nvPr/>
        </p:nvSpPr>
        <p:spPr bwMode="auto">
          <a:xfrm>
            <a:off x="914400" y="4567238"/>
            <a:ext cx="17494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sz="2400"/>
              <a:t>= (10 m/s</a:t>
            </a:r>
            <a:r>
              <a:rPr lang="en-US" altLang="en-US" sz="2400" baseline="30000"/>
              <a:t>2</a:t>
            </a:r>
            <a:r>
              <a:rPr lang="en-US" altLang="en-US" sz="2400"/>
              <a:t>)</a:t>
            </a:r>
          </a:p>
        </p:txBody>
      </p:sp>
    </p:spTree>
    <p:extLst>
      <p:ext uri="{BB962C8B-B14F-4D97-AF65-F5344CB8AC3E}">
        <p14:creationId xmlns:p14="http://schemas.microsoft.com/office/powerpoint/2010/main" val="164594997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4"/>
          <p:cNvSpPr>
            <a:spLocks noChangeArrowheads="1"/>
          </p:cNvSpPr>
          <p:nvPr/>
        </p:nvSpPr>
        <p:spPr bwMode="auto">
          <a:xfrm>
            <a:off x="457200" y="381000"/>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2800" dirty="0">
                <a:solidFill>
                  <a:schemeClr val="tx2"/>
                </a:solidFill>
              </a:rPr>
              <a:t>For the Moon the gravitational field strength should be </a:t>
            </a:r>
            <a:r>
              <a:rPr lang="en-US" altLang="en-US" sz="2800" dirty="0" smtClean="0">
                <a:solidFill>
                  <a:schemeClr val="tx2"/>
                </a:solidFill>
              </a:rPr>
              <a:t>1.6 </a:t>
            </a:r>
            <a:r>
              <a:rPr lang="en-US" altLang="en-US" sz="2800" dirty="0">
                <a:solidFill>
                  <a:schemeClr val="tx2"/>
                </a:solidFill>
              </a:rPr>
              <a:t>m/s</a:t>
            </a:r>
            <a:r>
              <a:rPr lang="en-US" altLang="en-US" sz="2800" baseline="30000" dirty="0">
                <a:solidFill>
                  <a:schemeClr val="tx2"/>
                </a:solidFill>
              </a:rPr>
              <a:t>2</a:t>
            </a:r>
            <a:r>
              <a:rPr lang="en-US" altLang="en-US" sz="2800" dirty="0">
                <a:solidFill>
                  <a:schemeClr val="tx2"/>
                </a:solidFill>
              </a:rPr>
              <a:t>…find it.</a:t>
            </a:r>
          </a:p>
        </p:txBody>
      </p:sp>
      <p:sp>
        <p:nvSpPr>
          <p:cNvPr id="43011" name="Rectangle 5"/>
          <p:cNvSpPr>
            <a:spLocks noChangeArrowheads="1"/>
          </p:cNvSpPr>
          <p:nvPr/>
        </p:nvSpPr>
        <p:spPr bwMode="auto">
          <a:xfrm>
            <a:off x="609600" y="1638302"/>
            <a:ext cx="52578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r>
              <a:rPr lang="en-US" altLang="en-US" sz="2400" dirty="0"/>
              <a:t>Radius of the Moon – 1.7 x 10</a:t>
            </a:r>
            <a:r>
              <a:rPr lang="en-US" altLang="en-US" sz="2400" baseline="30000" dirty="0"/>
              <a:t>6</a:t>
            </a:r>
            <a:r>
              <a:rPr lang="en-US" altLang="en-US" sz="2400" dirty="0"/>
              <a:t> m</a:t>
            </a:r>
          </a:p>
        </p:txBody>
      </p:sp>
      <p:pic>
        <p:nvPicPr>
          <p:cNvPr id="43012" name="Picture 8" descr="Figure%2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7000" y="2514600"/>
            <a:ext cx="3862388" cy="289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435845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p:cNvGraphicFramePr>
            <a:graphicFrameLocks noChangeAspect="1"/>
          </p:cNvGraphicFramePr>
          <p:nvPr/>
        </p:nvGraphicFramePr>
        <p:xfrm>
          <a:off x="533400" y="381000"/>
          <a:ext cx="1660525" cy="1119188"/>
        </p:xfrm>
        <a:graphic>
          <a:graphicData uri="http://schemas.openxmlformats.org/presentationml/2006/ole">
            <mc:AlternateContent xmlns:mc="http://schemas.openxmlformats.org/markup-compatibility/2006">
              <mc:Choice xmlns:v="urn:schemas-microsoft-com:vml" Requires="v">
                <p:oleObj spid="_x0000_s24578" name="Equation" r:id="rId3" imgW="583947" imgH="393529" progId="Equation.COEE2">
                  <p:embed/>
                </p:oleObj>
              </mc:Choice>
              <mc:Fallback>
                <p:oleObj name="Equation" r:id="rId3" imgW="583947" imgH="393529" progId="Equation.COEE2">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381000"/>
                        <a:ext cx="1660525" cy="11191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4035" name="TextBox 4"/>
          <p:cNvSpPr txBox="1">
            <a:spLocks noChangeArrowheads="1"/>
          </p:cNvSpPr>
          <p:nvPr/>
        </p:nvSpPr>
        <p:spPr bwMode="auto">
          <a:xfrm>
            <a:off x="879475" y="1751013"/>
            <a:ext cx="568325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sz="2400" dirty="0"/>
              <a:t>= (6.67 x 10</a:t>
            </a:r>
            <a:r>
              <a:rPr lang="en-US" altLang="en-US" sz="2400" baseline="30000" dirty="0"/>
              <a:t>-11</a:t>
            </a:r>
            <a:r>
              <a:rPr lang="en-US" altLang="en-US" sz="2400" dirty="0"/>
              <a:t> N m</a:t>
            </a:r>
            <a:r>
              <a:rPr lang="en-US" altLang="en-US" sz="2400" baseline="30000" dirty="0"/>
              <a:t>2</a:t>
            </a:r>
            <a:r>
              <a:rPr lang="en-US" altLang="en-US" sz="2400" dirty="0"/>
              <a:t>/kg</a:t>
            </a:r>
            <a:r>
              <a:rPr lang="en-US" altLang="en-US" sz="2400" baseline="30000" dirty="0"/>
              <a:t>2</a:t>
            </a:r>
            <a:r>
              <a:rPr lang="en-US" altLang="en-US" sz="2400" dirty="0"/>
              <a:t>) (7.35 x 10</a:t>
            </a:r>
            <a:r>
              <a:rPr lang="en-US" altLang="en-US" sz="2400" baseline="30000" dirty="0"/>
              <a:t>22</a:t>
            </a:r>
            <a:r>
              <a:rPr lang="en-US" altLang="en-US" sz="2400" dirty="0"/>
              <a:t> kg)</a:t>
            </a:r>
          </a:p>
        </p:txBody>
      </p:sp>
      <p:sp>
        <p:nvSpPr>
          <p:cNvPr id="44036" name="TextBox 5"/>
          <p:cNvSpPr txBox="1">
            <a:spLocks noChangeArrowheads="1"/>
          </p:cNvSpPr>
          <p:nvPr/>
        </p:nvSpPr>
        <p:spPr bwMode="auto">
          <a:xfrm>
            <a:off x="2620963" y="2230438"/>
            <a:ext cx="20272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sz="2400"/>
              <a:t>(1.7 x 10</a:t>
            </a:r>
            <a:r>
              <a:rPr lang="en-US" altLang="en-US" sz="2400" baseline="30000"/>
              <a:t>6 </a:t>
            </a:r>
            <a:r>
              <a:rPr lang="en-US" altLang="en-US" sz="2400"/>
              <a:t>m)</a:t>
            </a:r>
            <a:r>
              <a:rPr lang="en-US" altLang="en-US" sz="2400" baseline="30000"/>
              <a:t>2</a:t>
            </a:r>
          </a:p>
        </p:txBody>
      </p:sp>
      <p:cxnSp>
        <p:nvCxnSpPr>
          <p:cNvPr id="7" name="Straight Connector 6"/>
          <p:cNvCxnSpPr/>
          <p:nvPr/>
        </p:nvCxnSpPr>
        <p:spPr>
          <a:xfrm>
            <a:off x="1295400" y="2209800"/>
            <a:ext cx="4953000" cy="1588"/>
          </a:xfrm>
          <a:prstGeom prst="line">
            <a:avLst/>
          </a:prstGeom>
          <a:ln w="28575">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44038" name="TextBox 9"/>
          <p:cNvSpPr txBox="1">
            <a:spLocks noChangeArrowheads="1"/>
          </p:cNvSpPr>
          <p:nvPr/>
        </p:nvSpPr>
        <p:spPr bwMode="auto">
          <a:xfrm>
            <a:off x="914400" y="2895600"/>
            <a:ext cx="3149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sz="2400"/>
              <a:t>= (4.9 x 10</a:t>
            </a:r>
            <a:r>
              <a:rPr lang="en-US" altLang="en-US" sz="2400" baseline="30000"/>
              <a:t>12</a:t>
            </a:r>
            <a:r>
              <a:rPr lang="en-US" altLang="en-US" sz="2400"/>
              <a:t> N m</a:t>
            </a:r>
            <a:r>
              <a:rPr lang="en-US" altLang="en-US" sz="2400" baseline="30000"/>
              <a:t>2</a:t>
            </a:r>
            <a:r>
              <a:rPr lang="en-US" altLang="en-US" sz="2400"/>
              <a:t>/kg)</a:t>
            </a:r>
          </a:p>
        </p:txBody>
      </p:sp>
      <p:cxnSp>
        <p:nvCxnSpPr>
          <p:cNvPr id="11" name="Straight Connector 10"/>
          <p:cNvCxnSpPr/>
          <p:nvPr/>
        </p:nvCxnSpPr>
        <p:spPr>
          <a:xfrm>
            <a:off x="1295400" y="3351213"/>
            <a:ext cx="2667000" cy="0"/>
          </a:xfrm>
          <a:prstGeom prst="line">
            <a:avLst/>
          </a:prstGeom>
          <a:ln w="28575">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44040" name="TextBox 12"/>
          <p:cNvSpPr txBox="1">
            <a:spLocks noChangeArrowheads="1"/>
          </p:cNvSpPr>
          <p:nvPr/>
        </p:nvSpPr>
        <p:spPr bwMode="auto">
          <a:xfrm>
            <a:off x="1600200" y="3424238"/>
            <a:ext cx="21399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sz="2400"/>
              <a:t>(2.9 x 10</a:t>
            </a:r>
            <a:r>
              <a:rPr lang="en-US" altLang="en-US" sz="2400" baseline="30000"/>
              <a:t>12 </a:t>
            </a:r>
            <a:r>
              <a:rPr lang="en-US" altLang="en-US" sz="2400"/>
              <a:t>m</a:t>
            </a:r>
            <a:r>
              <a:rPr lang="en-US" altLang="en-US" sz="2400" baseline="30000"/>
              <a:t>2</a:t>
            </a:r>
            <a:r>
              <a:rPr lang="en-US" altLang="en-US" sz="2400"/>
              <a:t>)</a:t>
            </a:r>
            <a:endParaRPr lang="en-US" altLang="en-US" sz="2400" baseline="30000"/>
          </a:p>
        </p:txBody>
      </p:sp>
      <p:sp>
        <p:nvSpPr>
          <p:cNvPr id="44041" name="TextBox 13"/>
          <p:cNvSpPr txBox="1">
            <a:spLocks noChangeArrowheads="1"/>
          </p:cNvSpPr>
          <p:nvPr/>
        </p:nvSpPr>
        <p:spPr bwMode="auto">
          <a:xfrm>
            <a:off x="889000" y="4033838"/>
            <a:ext cx="25527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sz="2400"/>
              <a:t>= (1.7 x 10</a:t>
            </a:r>
            <a:r>
              <a:rPr lang="en-US" altLang="en-US" sz="2400" baseline="30000"/>
              <a:t>0 </a:t>
            </a:r>
            <a:r>
              <a:rPr lang="en-US" altLang="en-US" sz="2400"/>
              <a:t>N/kg)</a:t>
            </a:r>
          </a:p>
        </p:txBody>
      </p:sp>
      <p:sp>
        <p:nvSpPr>
          <p:cNvPr id="44042" name="TextBox 14"/>
          <p:cNvSpPr txBox="1">
            <a:spLocks noChangeArrowheads="1"/>
          </p:cNvSpPr>
          <p:nvPr/>
        </p:nvSpPr>
        <p:spPr bwMode="auto">
          <a:xfrm>
            <a:off x="914400" y="4567238"/>
            <a:ext cx="177641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sz="2400"/>
              <a:t>= (1.7 m/s</a:t>
            </a:r>
            <a:r>
              <a:rPr lang="en-US" altLang="en-US" sz="2400" baseline="30000"/>
              <a:t>2</a:t>
            </a:r>
            <a:r>
              <a:rPr lang="en-US" altLang="en-US" sz="2400"/>
              <a:t>)</a:t>
            </a:r>
          </a:p>
        </p:txBody>
      </p:sp>
    </p:spTree>
    <p:extLst>
      <p:ext uri="{BB962C8B-B14F-4D97-AF65-F5344CB8AC3E}">
        <p14:creationId xmlns:p14="http://schemas.microsoft.com/office/powerpoint/2010/main" val="266448276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4"/>
          <p:cNvSpPr>
            <a:spLocks noGrp="1" noChangeArrowheads="1"/>
          </p:cNvSpPr>
          <p:nvPr>
            <p:ph type="title"/>
          </p:nvPr>
        </p:nvSpPr>
        <p:spPr/>
        <p:txBody>
          <a:bodyPr>
            <a:normAutofit fontScale="90000"/>
          </a:bodyPr>
          <a:lstStyle/>
          <a:p>
            <a:pPr eaLnBrk="1" hangingPunct="1"/>
            <a:r>
              <a:rPr lang="en-US" altLang="en-US" smtClean="0"/>
              <a:t>Both the ULG and the GFS follow the Inverse square law:</a:t>
            </a:r>
          </a:p>
        </p:txBody>
      </p:sp>
      <p:sp>
        <p:nvSpPr>
          <p:cNvPr id="61445" name="Rectangle 5"/>
          <p:cNvSpPr>
            <a:spLocks noGrp="1" noChangeArrowheads="1"/>
          </p:cNvSpPr>
          <p:nvPr>
            <p:ph type="body" idx="1"/>
          </p:nvPr>
        </p:nvSpPr>
        <p:spPr>
          <a:xfrm>
            <a:off x="457200" y="1905000"/>
            <a:ext cx="8229600" cy="4221163"/>
          </a:xfrm>
        </p:spPr>
        <p:txBody>
          <a:bodyPr/>
          <a:lstStyle/>
          <a:p>
            <a:pPr eaLnBrk="1" hangingPunct="1"/>
            <a:r>
              <a:rPr lang="en-US" altLang="en-US" smtClean="0"/>
              <a:t>ULG-If the distance between two objects is doubled the gravitational attraction is (1/4) of the original.</a:t>
            </a:r>
          </a:p>
          <a:p>
            <a:pPr eaLnBrk="1" hangingPunct="1">
              <a:buFontTx/>
              <a:buNone/>
            </a:pPr>
            <a:r>
              <a:rPr lang="en-US" altLang="en-US" smtClean="0"/>
              <a:t>					OR</a:t>
            </a:r>
          </a:p>
          <a:p>
            <a:pPr eaLnBrk="1" hangingPunct="1"/>
            <a:r>
              <a:rPr lang="en-US" altLang="en-US" smtClean="0"/>
              <a:t>GFS-If we travel beyond the Earth by a distance that is double it’s radius than we will only feel a quarter of Earth’s gravitational pull (9.81 m/s</a:t>
            </a:r>
            <a:r>
              <a:rPr lang="en-US" altLang="en-US" baseline="30000" smtClean="0"/>
              <a:t>2</a:t>
            </a:r>
            <a:r>
              <a:rPr lang="en-US" altLang="en-US" smtClean="0"/>
              <a:t>/4 = 2.45 m/s</a:t>
            </a:r>
            <a:r>
              <a:rPr lang="en-US" altLang="en-US" baseline="30000" smtClean="0"/>
              <a:t>2</a:t>
            </a:r>
            <a:r>
              <a:rPr lang="en-US" altLang="en-US" smtClean="0"/>
              <a:t>).</a:t>
            </a:r>
          </a:p>
        </p:txBody>
      </p:sp>
    </p:spTree>
    <p:extLst>
      <p:ext uri="{BB962C8B-B14F-4D97-AF65-F5344CB8AC3E}">
        <p14:creationId xmlns:p14="http://schemas.microsoft.com/office/powerpoint/2010/main" val="42669683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144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6144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6144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field_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13" y="488156"/>
            <a:ext cx="4813088" cy="44507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3" name="Line 4"/>
          <p:cNvSpPr>
            <a:spLocks noChangeShapeType="1"/>
          </p:cNvSpPr>
          <p:nvPr/>
        </p:nvSpPr>
        <p:spPr bwMode="auto">
          <a:xfrm>
            <a:off x="2667000" y="2743200"/>
            <a:ext cx="5334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1623" name="Line 7"/>
          <p:cNvSpPr>
            <a:spLocks noChangeShapeType="1"/>
          </p:cNvSpPr>
          <p:nvPr/>
        </p:nvSpPr>
        <p:spPr bwMode="auto">
          <a:xfrm>
            <a:off x="2362200" y="2743200"/>
            <a:ext cx="990600" cy="0"/>
          </a:xfrm>
          <a:prstGeom prst="line">
            <a:avLst/>
          </a:prstGeom>
          <a:noFill/>
          <a:ln w="50800">
            <a:solidFill>
              <a:srgbClr val="FF660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086" name="Line 9"/>
          <p:cNvSpPr>
            <a:spLocks noChangeShapeType="1"/>
          </p:cNvSpPr>
          <p:nvPr/>
        </p:nvSpPr>
        <p:spPr bwMode="auto">
          <a:xfrm>
            <a:off x="4333875" y="2484925"/>
            <a:ext cx="0" cy="457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088" name="Line 11"/>
          <p:cNvSpPr>
            <a:spLocks noChangeShapeType="1"/>
          </p:cNvSpPr>
          <p:nvPr/>
        </p:nvSpPr>
        <p:spPr bwMode="auto">
          <a:xfrm>
            <a:off x="6324600" y="2514600"/>
            <a:ext cx="0" cy="457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090" name="Line 13"/>
          <p:cNvSpPr>
            <a:spLocks noChangeShapeType="1"/>
          </p:cNvSpPr>
          <p:nvPr/>
        </p:nvSpPr>
        <p:spPr bwMode="auto">
          <a:xfrm>
            <a:off x="5322550" y="2484925"/>
            <a:ext cx="0" cy="457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1630" name="Text Box 14"/>
          <p:cNvSpPr txBox="1">
            <a:spLocks noChangeArrowheads="1"/>
          </p:cNvSpPr>
          <p:nvPr/>
        </p:nvSpPr>
        <p:spPr bwMode="auto">
          <a:xfrm>
            <a:off x="4114800" y="2133600"/>
            <a:ext cx="38985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dirty="0" smtClean="0"/>
              <a:t>2r</a:t>
            </a:r>
            <a:endParaRPr lang="en-US" altLang="en-US" sz="1800" dirty="0"/>
          </a:p>
        </p:txBody>
      </p:sp>
      <p:sp>
        <p:nvSpPr>
          <p:cNvPr id="111631" name="Text Box 15"/>
          <p:cNvSpPr txBox="1">
            <a:spLocks noChangeArrowheads="1"/>
          </p:cNvSpPr>
          <p:nvPr/>
        </p:nvSpPr>
        <p:spPr bwMode="auto">
          <a:xfrm>
            <a:off x="5137150" y="2133600"/>
            <a:ext cx="38985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dirty="0" smtClean="0"/>
              <a:t>3r</a:t>
            </a:r>
            <a:endParaRPr lang="en-US" altLang="en-US" sz="1800" dirty="0"/>
          </a:p>
        </p:txBody>
      </p:sp>
      <p:sp>
        <p:nvSpPr>
          <p:cNvPr id="111632" name="Text Box 16"/>
          <p:cNvSpPr txBox="1">
            <a:spLocks noChangeArrowheads="1"/>
          </p:cNvSpPr>
          <p:nvPr/>
        </p:nvSpPr>
        <p:spPr bwMode="auto">
          <a:xfrm>
            <a:off x="6096000" y="2133600"/>
            <a:ext cx="38985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dirty="0" smtClean="0"/>
              <a:t>4r</a:t>
            </a:r>
            <a:endParaRPr lang="en-US" altLang="en-US" sz="1800" dirty="0"/>
          </a:p>
        </p:txBody>
      </p:sp>
      <p:sp>
        <p:nvSpPr>
          <p:cNvPr id="111633" name="Text Box 17"/>
          <p:cNvSpPr txBox="1">
            <a:spLocks noChangeArrowheads="1"/>
          </p:cNvSpPr>
          <p:nvPr/>
        </p:nvSpPr>
        <p:spPr bwMode="auto">
          <a:xfrm>
            <a:off x="3931084" y="2971800"/>
            <a:ext cx="938078" cy="738664"/>
          </a:xfrm>
          <a:prstGeom prst="rect">
            <a:avLst/>
          </a:prstGeom>
          <a:solidFill>
            <a:schemeClr val="bg1"/>
          </a:solidFill>
          <a:ln>
            <a:noFill/>
          </a:ln>
          <a:effec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400" dirty="0"/>
              <a:t>1/4 = </a:t>
            </a:r>
          </a:p>
          <a:p>
            <a:pPr algn="ctr" eaLnBrk="1" hangingPunct="1">
              <a:spcBef>
                <a:spcPct val="0"/>
              </a:spcBef>
              <a:buNone/>
            </a:pPr>
            <a:r>
              <a:rPr lang="en-US" altLang="en-US" sz="1400" dirty="0" smtClean="0"/>
              <a:t>2.45 m/s</a:t>
            </a:r>
            <a:r>
              <a:rPr lang="en-US" altLang="en-US" sz="1400" baseline="30000" dirty="0" smtClean="0"/>
              <a:t>2</a:t>
            </a:r>
          </a:p>
          <a:p>
            <a:pPr eaLnBrk="1" hangingPunct="1">
              <a:spcBef>
                <a:spcPct val="0"/>
              </a:spcBef>
              <a:buFontTx/>
              <a:buNone/>
            </a:pPr>
            <a:endParaRPr lang="en-US" altLang="en-US" sz="1400" dirty="0"/>
          </a:p>
        </p:txBody>
      </p:sp>
      <p:sp>
        <p:nvSpPr>
          <p:cNvPr id="111634" name="Text Box 18"/>
          <p:cNvSpPr txBox="1">
            <a:spLocks noChangeArrowheads="1"/>
          </p:cNvSpPr>
          <p:nvPr/>
        </p:nvSpPr>
        <p:spPr bwMode="auto">
          <a:xfrm>
            <a:off x="4921684" y="2971800"/>
            <a:ext cx="938077"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400" dirty="0"/>
              <a:t>1/9 =</a:t>
            </a:r>
          </a:p>
          <a:p>
            <a:pPr algn="ctr" eaLnBrk="1" hangingPunct="1">
              <a:spcBef>
                <a:spcPct val="0"/>
              </a:spcBef>
              <a:buNone/>
            </a:pPr>
            <a:r>
              <a:rPr lang="en-US" altLang="en-US" sz="1400" dirty="0" smtClean="0"/>
              <a:t>1.09 m/s</a:t>
            </a:r>
            <a:r>
              <a:rPr lang="en-US" altLang="en-US" sz="1400" baseline="30000" dirty="0" smtClean="0"/>
              <a:t>2</a:t>
            </a:r>
          </a:p>
          <a:p>
            <a:pPr algn="ctr" eaLnBrk="1" hangingPunct="1">
              <a:spcBef>
                <a:spcPct val="0"/>
              </a:spcBef>
              <a:buFontTx/>
              <a:buNone/>
            </a:pPr>
            <a:r>
              <a:rPr lang="en-US" altLang="en-US" sz="1400" dirty="0" smtClean="0"/>
              <a:t> </a:t>
            </a:r>
            <a:endParaRPr lang="en-US" altLang="en-US" sz="1400" dirty="0"/>
          </a:p>
        </p:txBody>
      </p:sp>
      <p:sp>
        <p:nvSpPr>
          <p:cNvPr id="111635" name="Text Box 19"/>
          <p:cNvSpPr txBox="1">
            <a:spLocks noChangeArrowheads="1"/>
          </p:cNvSpPr>
          <p:nvPr/>
        </p:nvSpPr>
        <p:spPr bwMode="auto">
          <a:xfrm>
            <a:off x="5899460" y="2971800"/>
            <a:ext cx="916598"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400" dirty="0"/>
              <a:t>1/16 =</a:t>
            </a:r>
          </a:p>
          <a:p>
            <a:pPr algn="ctr" eaLnBrk="1" hangingPunct="1">
              <a:spcBef>
                <a:spcPct val="0"/>
              </a:spcBef>
              <a:buNone/>
            </a:pPr>
            <a:r>
              <a:rPr lang="en-US" altLang="en-US" sz="1400" dirty="0"/>
              <a:t>.</a:t>
            </a:r>
            <a:r>
              <a:rPr lang="en-US" altLang="en-US" sz="1400" dirty="0" smtClean="0"/>
              <a:t>61 m/s</a:t>
            </a:r>
            <a:r>
              <a:rPr lang="en-US" altLang="en-US" sz="1400" baseline="30000" dirty="0" smtClean="0"/>
              <a:t>2</a:t>
            </a:r>
          </a:p>
          <a:p>
            <a:pPr eaLnBrk="1" hangingPunct="1">
              <a:spcBef>
                <a:spcPct val="0"/>
              </a:spcBef>
              <a:buFontTx/>
              <a:buNone/>
            </a:pPr>
            <a:endParaRPr lang="en-US" altLang="en-US" sz="1400" dirty="0"/>
          </a:p>
        </p:txBody>
      </p:sp>
      <p:sp>
        <p:nvSpPr>
          <p:cNvPr id="46097" name="Line 20"/>
          <p:cNvSpPr>
            <a:spLocks noChangeShapeType="1"/>
          </p:cNvSpPr>
          <p:nvPr/>
        </p:nvSpPr>
        <p:spPr bwMode="auto">
          <a:xfrm>
            <a:off x="3371850" y="2500313"/>
            <a:ext cx="0" cy="457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1637" name="Text Box 21"/>
          <p:cNvSpPr txBox="1">
            <a:spLocks noChangeArrowheads="1"/>
          </p:cNvSpPr>
          <p:nvPr/>
        </p:nvSpPr>
        <p:spPr bwMode="auto">
          <a:xfrm>
            <a:off x="3157875" y="1783318"/>
            <a:ext cx="38985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dirty="0" smtClean="0"/>
              <a:t>1r</a:t>
            </a:r>
            <a:endParaRPr lang="en-US" altLang="en-US" sz="1800" dirty="0"/>
          </a:p>
        </p:txBody>
      </p:sp>
      <p:sp>
        <p:nvSpPr>
          <p:cNvPr id="46099" name="Text Box 22"/>
          <p:cNvSpPr txBox="1">
            <a:spLocks noChangeArrowheads="1"/>
          </p:cNvSpPr>
          <p:nvPr/>
        </p:nvSpPr>
        <p:spPr bwMode="auto">
          <a:xfrm>
            <a:off x="533400" y="304800"/>
            <a:ext cx="16700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dirty="0"/>
              <a:t>r = 6.4 x 10</a:t>
            </a:r>
            <a:r>
              <a:rPr lang="en-US" altLang="en-US" sz="1800" baseline="30000" dirty="0"/>
              <a:t>6</a:t>
            </a:r>
            <a:r>
              <a:rPr lang="en-US" altLang="en-US" sz="1800" dirty="0"/>
              <a:t> m</a:t>
            </a:r>
          </a:p>
        </p:txBody>
      </p:sp>
      <p:sp>
        <p:nvSpPr>
          <p:cNvPr id="111639" name="Text Box 23"/>
          <p:cNvSpPr txBox="1">
            <a:spLocks noChangeArrowheads="1"/>
          </p:cNvSpPr>
          <p:nvPr/>
        </p:nvSpPr>
        <p:spPr bwMode="auto">
          <a:xfrm>
            <a:off x="2819400" y="2971800"/>
            <a:ext cx="1187450" cy="366713"/>
          </a:xfrm>
          <a:prstGeom prst="rect">
            <a:avLst/>
          </a:prstGeom>
          <a:solidFill>
            <a:schemeClr val="bg1"/>
          </a:solidFill>
          <a:ln>
            <a:noFill/>
          </a:ln>
          <a:effec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dirty="0"/>
              <a:t>9.81 m/s</a:t>
            </a:r>
            <a:r>
              <a:rPr lang="en-US" altLang="en-US" sz="1800" baseline="30000" dirty="0"/>
              <a:t>2</a:t>
            </a:r>
          </a:p>
        </p:txBody>
      </p:sp>
      <p:pic>
        <p:nvPicPr>
          <p:cNvPr id="111642" name="Picture 26" descr="pc039-cartoon-astronau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76675" y="1477527"/>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Line 7"/>
          <p:cNvSpPr>
            <a:spLocks noChangeShapeType="1"/>
          </p:cNvSpPr>
          <p:nvPr/>
        </p:nvSpPr>
        <p:spPr bwMode="auto">
          <a:xfrm>
            <a:off x="3352800" y="2743200"/>
            <a:ext cx="990600" cy="0"/>
          </a:xfrm>
          <a:prstGeom prst="line">
            <a:avLst/>
          </a:prstGeom>
          <a:noFill/>
          <a:ln w="50800">
            <a:solidFill>
              <a:srgbClr val="FF660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8" name="Line 7"/>
          <p:cNvSpPr>
            <a:spLocks noChangeShapeType="1"/>
          </p:cNvSpPr>
          <p:nvPr/>
        </p:nvSpPr>
        <p:spPr bwMode="auto">
          <a:xfrm>
            <a:off x="4343400" y="2743200"/>
            <a:ext cx="990600" cy="0"/>
          </a:xfrm>
          <a:prstGeom prst="line">
            <a:avLst/>
          </a:prstGeom>
          <a:noFill/>
          <a:ln w="50800">
            <a:solidFill>
              <a:srgbClr val="FF660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pic>
        <p:nvPicPr>
          <p:cNvPr id="46106" name="Picture 26" descr="http://thumbs.dreamstime.com/z/happy-young-man-cartoon-standing-his-hand-his-hips-35183678.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4487377">
            <a:off x="3457328" y="2070375"/>
            <a:ext cx="419876" cy="698003"/>
          </a:xfrm>
          <a:prstGeom prst="rect">
            <a:avLst/>
          </a:prstGeom>
          <a:noFill/>
          <a:extLst>
            <a:ext uri="{909E8E84-426E-40DD-AFC4-6F175D3DCCD1}">
              <a14:hiddenFill xmlns:a14="http://schemas.microsoft.com/office/drawing/2010/main">
                <a:solidFill>
                  <a:srgbClr val="FFFFFF"/>
                </a:solidFill>
              </a14:hiddenFill>
            </a:ext>
          </a:extLst>
        </p:spPr>
      </p:pic>
      <p:sp>
        <p:nvSpPr>
          <p:cNvPr id="30" name="Line 7"/>
          <p:cNvSpPr>
            <a:spLocks noChangeShapeType="1"/>
          </p:cNvSpPr>
          <p:nvPr/>
        </p:nvSpPr>
        <p:spPr bwMode="auto">
          <a:xfrm>
            <a:off x="5334000" y="2743200"/>
            <a:ext cx="990600" cy="0"/>
          </a:xfrm>
          <a:prstGeom prst="line">
            <a:avLst/>
          </a:prstGeom>
          <a:noFill/>
          <a:ln w="50800">
            <a:solidFill>
              <a:srgbClr val="FF660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pic>
        <p:nvPicPr>
          <p:cNvPr id="31" name="Picture 26" descr="pc039-cartoon-astronau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76800" y="144780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Picture 26" descr="pc039-cartoon-astronau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67400" y="144780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Line 7"/>
          <p:cNvSpPr>
            <a:spLocks noChangeShapeType="1"/>
          </p:cNvSpPr>
          <p:nvPr/>
        </p:nvSpPr>
        <p:spPr bwMode="auto">
          <a:xfrm>
            <a:off x="6324600" y="2743200"/>
            <a:ext cx="990600" cy="0"/>
          </a:xfrm>
          <a:prstGeom prst="line">
            <a:avLst/>
          </a:prstGeom>
          <a:noFill/>
          <a:ln w="50800">
            <a:solidFill>
              <a:srgbClr val="FF660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4" name="Line 11"/>
          <p:cNvSpPr>
            <a:spLocks noChangeShapeType="1"/>
          </p:cNvSpPr>
          <p:nvPr/>
        </p:nvSpPr>
        <p:spPr bwMode="auto">
          <a:xfrm>
            <a:off x="7306350" y="2514600"/>
            <a:ext cx="0" cy="457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5" name="Text Box 16"/>
          <p:cNvSpPr txBox="1">
            <a:spLocks noChangeArrowheads="1"/>
          </p:cNvSpPr>
          <p:nvPr/>
        </p:nvSpPr>
        <p:spPr bwMode="auto">
          <a:xfrm>
            <a:off x="7077750" y="2133600"/>
            <a:ext cx="38985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dirty="0"/>
              <a:t>5</a:t>
            </a:r>
            <a:r>
              <a:rPr lang="en-US" altLang="en-US" sz="1800" dirty="0" smtClean="0"/>
              <a:t>r</a:t>
            </a:r>
            <a:endParaRPr lang="en-US" altLang="en-US" sz="1800" dirty="0"/>
          </a:p>
        </p:txBody>
      </p:sp>
      <p:pic>
        <p:nvPicPr>
          <p:cNvPr id="36" name="Picture 26" descr="pc039-cartoon-astronau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0" y="144780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Text Box 19"/>
          <p:cNvSpPr txBox="1">
            <a:spLocks noChangeArrowheads="1"/>
          </p:cNvSpPr>
          <p:nvPr/>
        </p:nvSpPr>
        <p:spPr bwMode="auto">
          <a:xfrm>
            <a:off x="6970955" y="2971800"/>
            <a:ext cx="838692"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400" dirty="0" smtClean="0"/>
              <a:t>1/25 </a:t>
            </a:r>
            <a:r>
              <a:rPr lang="en-US" altLang="en-US" sz="1400" dirty="0"/>
              <a:t>=</a:t>
            </a:r>
          </a:p>
          <a:p>
            <a:pPr algn="ctr" eaLnBrk="1" hangingPunct="1">
              <a:spcBef>
                <a:spcPct val="0"/>
              </a:spcBef>
              <a:buNone/>
            </a:pPr>
            <a:r>
              <a:rPr lang="en-US" altLang="en-US" sz="1400" dirty="0" smtClean="0"/>
              <a:t>.39 m/s</a:t>
            </a:r>
            <a:r>
              <a:rPr lang="en-US" altLang="en-US" sz="1400" baseline="30000" dirty="0" smtClean="0"/>
              <a:t>2</a:t>
            </a:r>
          </a:p>
          <a:p>
            <a:pPr eaLnBrk="1" hangingPunct="1">
              <a:spcBef>
                <a:spcPct val="0"/>
              </a:spcBef>
              <a:buFontTx/>
              <a:buNone/>
            </a:pPr>
            <a:endParaRPr lang="en-US" altLang="en-US" sz="1400" dirty="0"/>
          </a:p>
        </p:txBody>
      </p:sp>
      <p:sp>
        <p:nvSpPr>
          <p:cNvPr id="2" name="TextBox 1"/>
          <p:cNvSpPr txBox="1"/>
          <p:nvPr/>
        </p:nvSpPr>
        <p:spPr>
          <a:xfrm>
            <a:off x="2952690" y="1520309"/>
            <a:ext cx="800219" cy="369332"/>
          </a:xfrm>
          <a:prstGeom prst="rect">
            <a:avLst/>
          </a:prstGeom>
          <a:solidFill>
            <a:schemeClr val="bg1"/>
          </a:solidFill>
        </p:spPr>
        <p:txBody>
          <a:bodyPr wrap="none" rtlCol="0">
            <a:spAutoFit/>
          </a:bodyPr>
          <a:lstStyle/>
          <a:p>
            <a:r>
              <a:rPr lang="en-US" dirty="0" smtClean="0"/>
              <a:t>600 N</a:t>
            </a:r>
            <a:endParaRPr lang="en-US" dirty="0"/>
          </a:p>
        </p:txBody>
      </p:sp>
      <p:sp>
        <p:nvSpPr>
          <p:cNvPr id="3" name="TextBox 2"/>
          <p:cNvSpPr txBox="1"/>
          <p:nvPr/>
        </p:nvSpPr>
        <p:spPr>
          <a:xfrm>
            <a:off x="3257927" y="366236"/>
            <a:ext cx="2717411" cy="369332"/>
          </a:xfrm>
          <a:prstGeom prst="rect">
            <a:avLst/>
          </a:prstGeom>
          <a:noFill/>
        </p:spPr>
        <p:txBody>
          <a:bodyPr wrap="none" rtlCol="0">
            <a:spAutoFit/>
          </a:bodyPr>
          <a:lstStyle/>
          <a:p>
            <a:r>
              <a:rPr lang="en-US" dirty="0" smtClean="0"/>
              <a:t>Mass of the man = 61 kg</a:t>
            </a:r>
            <a:endParaRPr lang="en-US" dirty="0"/>
          </a:p>
        </p:txBody>
      </p:sp>
      <p:sp>
        <p:nvSpPr>
          <p:cNvPr id="40" name="TextBox 39"/>
          <p:cNvSpPr txBox="1"/>
          <p:nvPr/>
        </p:nvSpPr>
        <p:spPr>
          <a:xfrm>
            <a:off x="3924181" y="1066800"/>
            <a:ext cx="800219" cy="369332"/>
          </a:xfrm>
          <a:prstGeom prst="rect">
            <a:avLst/>
          </a:prstGeom>
          <a:solidFill>
            <a:schemeClr val="bg1"/>
          </a:solidFill>
        </p:spPr>
        <p:txBody>
          <a:bodyPr wrap="none" rtlCol="0">
            <a:spAutoFit/>
          </a:bodyPr>
          <a:lstStyle/>
          <a:p>
            <a:r>
              <a:rPr lang="en-US" dirty="0" smtClean="0"/>
              <a:t>150 N</a:t>
            </a:r>
            <a:endParaRPr lang="en-US" dirty="0"/>
          </a:p>
        </p:txBody>
      </p:sp>
      <p:sp>
        <p:nvSpPr>
          <p:cNvPr id="41" name="TextBox 40"/>
          <p:cNvSpPr txBox="1"/>
          <p:nvPr/>
        </p:nvSpPr>
        <p:spPr>
          <a:xfrm>
            <a:off x="5043021" y="1066800"/>
            <a:ext cx="671979" cy="369332"/>
          </a:xfrm>
          <a:prstGeom prst="rect">
            <a:avLst/>
          </a:prstGeom>
          <a:solidFill>
            <a:schemeClr val="bg1"/>
          </a:solidFill>
        </p:spPr>
        <p:txBody>
          <a:bodyPr wrap="none" rtlCol="0">
            <a:spAutoFit/>
          </a:bodyPr>
          <a:lstStyle/>
          <a:p>
            <a:r>
              <a:rPr lang="en-US" dirty="0" smtClean="0"/>
              <a:t>66 N</a:t>
            </a:r>
            <a:endParaRPr lang="en-US" dirty="0"/>
          </a:p>
        </p:txBody>
      </p:sp>
      <p:sp>
        <p:nvSpPr>
          <p:cNvPr id="42" name="TextBox 41"/>
          <p:cNvSpPr txBox="1"/>
          <p:nvPr/>
        </p:nvSpPr>
        <p:spPr>
          <a:xfrm>
            <a:off x="6021541" y="1066800"/>
            <a:ext cx="607859" cy="369332"/>
          </a:xfrm>
          <a:prstGeom prst="rect">
            <a:avLst/>
          </a:prstGeom>
          <a:solidFill>
            <a:schemeClr val="bg1"/>
          </a:solidFill>
        </p:spPr>
        <p:txBody>
          <a:bodyPr wrap="none" rtlCol="0">
            <a:spAutoFit/>
          </a:bodyPr>
          <a:lstStyle/>
          <a:p>
            <a:r>
              <a:rPr lang="en-US" dirty="0" smtClean="0"/>
              <a:t>37N</a:t>
            </a:r>
            <a:endParaRPr lang="en-US" dirty="0"/>
          </a:p>
        </p:txBody>
      </p:sp>
      <p:sp>
        <p:nvSpPr>
          <p:cNvPr id="43" name="TextBox 42"/>
          <p:cNvSpPr txBox="1"/>
          <p:nvPr/>
        </p:nvSpPr>
        <p:spPr>
          <a:xfrm>
            <a:off x="7024221" y="1066800"/>
            <a:ext cx="671979" cy="369332"/>
          </a:xfrm>
          <a:prstGeom prst="rect">
            <a:avLst/>
          </a:prstGeom>
          <a:solidFill>
            <a:schemeClr val="bg1"/>
          </a:solidFill>
        </p:spPr>
        <p:txBody>
          <a:bodyPr wrap="none" rtlCol="0">
            <a:spAutoFit/>
          </a:bodyPr>
          <a:lstStyle/>
          <a:p>
            <a:r>
              <a:rPr lang="en-US" dirty="0" smtClean="0"/>
              <a:t>24 N</a:t>
            </a:r>
            <a:endParaRPr lang="en-US" dirty="0"/>
          </a:p>
        </p:txBody>
      </p:sp>
      <p:pic>
        <p:nvPicPr>
          <p:cNvPr id="44" name="Picture 3" descr="orbites_trans_infinity_grap"/>
          <p:cNvPicPr>
            <a:picLocks noChangeAspect="1" noChangeArrowheads="1"/>
          </p:cNvPicPr>
          <p:nvPr/>
        </p:nvPicPr>
        <p:blipFill>
          <a:blip r:embed="rId6">
            <a:extLst>
              <a:ext uri="{28A0092B-C50C-407E-A947-70E740481C1C}">
                <a14:useLocalDpi xmlns:a14="http://schemas.microsoft.com/office/drawing/2010/main" val="0"/>
              </a:ext>
            </a:extLst>
          </a:blip>
          <a:srcRect l="1961" t="10172" r="11765" b="5907"/>
          <a:stretch>
            <a:fillRect/>
          </a:stretch>
        </p:blipFill>
        <p:spPr bwMode="auto">
          <a:xfrm>
            <a:off x="4272925" y="3581400"/>
            <a:ext cx="3860800"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19488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16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610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163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163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163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1164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11633"/>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40"/>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8"/>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11631"/>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31"/>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11634"/>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41"/>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30"/>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111632"/>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32"/>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grpId="0" nodeType="clickEffect">
                                  <p:stCondLst>
                                    <p:cond delay="0"/>
                                  </p:stCondLst>
                                  <p:childTnLst>
                                    <p:set>
                                      <p:cBhvr>
                                        <p:cTn id="72" dur="1" fill="hold">
                                          <p:stCondLst>
                                            <p:cond delay="0"/>
                                          </p:stCondLst>
                                        </p:cTn>
                                        <p:tgtEl>
                                          <p:spTgt spid="111635"/>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grpId="0" nodeType="clickEffect">
                                  <p:stCondLst>
                                    <p:cond delay="0"/>
                                  </p:stCondLst>
                                  <p:childTnLst>
                                    <p:set>
                                      <p:cBhvr>
                                        <p:cTn id="76" dur="1" fill="hold">
                                          <p:stCondLst>
                                            <p:cond delay="0"/>
                                          </p:stCondLst>
                                        </p:cTn>
                                        <p:tgtEl>
                                          <p:spTgt spid="42"/>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grpId="0" nodeType="clickEffect">
                                  <p:stCondLst>
                                    <p:cond delay="0"/>
                                  </p:stCondLst>
                                  <p:childTnLst>
                                    <p:set>
                                      <p:cBhvr>
                                        <p:cTn id="80" dur="1" fill="hold">
                                          <p:stCondLst>
                                            <p:cond delay="0"/>
                                          </p:stCondLst>
                                        </p:cTn>
                                        <p:tgtEl>
                                          <p:spTgt spid="33"/>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grpId="0" nodeType="clickEffect">
                                  <p:stCondLst>
                                    <p:cond delay="0"/>
                                  </p:stCondLst>
                                  <p:childTnLst>
                                    <p:set>
                                      <p:cBhvr>
                                        <p:cTn id="84" dur="1" fill="hold">
                                          <p:stCondLst>
                                            <p:cond delay="0"/>
                                          </p:stCondLst>
                                        </p:cTn>
                                        <p:tgtEl>
                                          <p:spTgt spid="35"/>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36"/>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37"/>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43"/>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nodeType="clickEffect">
                                  <p:stCondLst>
                                    <p:cond delay="0"/>
                                  </p:stCondLst>
                                  <p:childTnLst>
                                    <p:set>
                                      <p:cBhvr>
                                        <p:cTn id="98"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623" grpId="0" animBg="1"/>
      <p:bldP spid="111630" grpId="0"/>
      <p:bldP spid="111631" grpId="0"/>
      <p:bldP spid="111632" grpId="0"/>
      <p:bldP spid="111633" grpId="0" animBg="1"/>
      <p:bldP spid="111634" grpId="0"/>
      <p:bldP spid="111635" grpId="0"/>
      <p:bldP spid="111637" grpId="0"/>
      <p:bldP spid="111639" grpId="0" animBg="1"/>
      <p:bldP spid="27" grpId="0" animBg="1"/>
      <p:bldP spid="28" grpId="0" animBg="1"/>
      <p:bldP spid="30" grpId="0" animBg="1"/>
      <p:bldP spid="33" grpId="0" animBg="1"/>
      <p:bldP spid="35" grpId="0"/>
      <p:bldP spid="37" grpId="0"/>
      <p:bldP spid="2" grpId="0" animBg="1"/>
      <p:bldP spid="40" grpId="0" animBg="1"/>
      <p:bldP spid="41" grpId="0" animBg="1"/>
      <p:bldP spid="42" grpId="0" animBg="1"/>
      <p:bldP spid="43"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7106" name="Object 2"/>
          <p:cNvGraphicFramePr>
            <a:graphicFrameLocks noChangeAspect="1"/>
          </p:cNvGraphicFramePr>
          <p:nvPr/>
        </p:nvGraphicFramePr>
        <p:xfrm>
          <a:off x="304800" y="381000"/>
          <a:ext cx="8458200" cy="6269038"/>
        </p:xfrm>
        <a:graphic>
          <a:graphicData uri="http://schemas.openxmlformats.org/presentationml/2006/ole">
            <mc:AlternateContent xmlns:mc="http://schemas.openxmlformats.org/markup-compatibility/2006">
              <mc:Choice xmlns:v="urn:schemas-microsoft-com:vml" Requires="v">
                <p:oleObj spid="_x0000_s19458" name="Chart" r:id="rId4" imgW="3753231" imgH="2781681" progId="Excel.Chart.8">
                  <p:embed/>
                </p:oleObj>
              </mc:Choice>
              <mc:Fallback>
                <p:oleObj name="Chart" r:id="rId4" imgW="3753231" imgH="2781681" progId="Excel.Chart.8">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 y="381000"/>
                        <a:ext cx="8458200" cy="6269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214607834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4"/>
          <p:cNvSpPr>
            <a:spLocks noGrp="1" noChangeArrowheads="1"/>
          </p:cNvSpPr>
          <p:nvPr>
            <p:ph type="title"/>
          </p:nvPr>
        </p:nvSpPr>
        <p:spPr>
          <a:xfrm>
            <a:off x="457200" y="-304800"/>
            <a:ext cx="8229600" cy="1143000"/>
          </a:xfrm>
        </p:spPr>
        <p:txBody>
          <a:bodyPr/>
          <a:lstStyle/>
          <a:p>
            <a:pPr eaLnBrk="1" hangingPunct="1"/>
            <a:r>
              <a:rPr lang="en-US" altLang="en-US" smtClean="0"/>
              <a:t>CW:</a:t>
            </a:r>
          </a:p>
        </p:txBody>
      </p:sp>
      <p:sp>
        <p:nvSpPr>
          <p:cNvPr id="49155" name="Rectangle 5"/>
          <p:cNvSpPr>
            <a:spLocks noGrp="1" noChangeArrowheads="1"/>
          </p:cNvSpPr>
          <p:nvPr>
            <p:ph type="body" idx="1"/>
          </p:nvPr>
        </p:nvSpPr>
        <p:spPr>
          <a:xfrm>
            <a:off x="457200" y="1020763"/>
            <a:ext cx="8229600" cy="1981200"/>
          </a:xfrm>
        </p:spPr>
        <p:txBody>
          <a:bodyPr/>
          <a:lstStyle/>
          <a:p>
            <a:pPr eaLnBrk="1" hangingPunct="1">
              <a:lnSpc>
                <a:spcPct val="80000"/>
              </a:lnSpc>
            </a:pPr>
            <a:r>
              <a:rPr lang="en-US" altLang="en-US" sz="2800" smtClean="0"/>
              <a:t>The gravitational attraction between the Earth and Mars is 8.7 x 10</a:t>
            </a:r>
            <a:r>
              <a:rPr lang="en-US" altLang="en-US" sz="2800" baseline="30000" smtClean="0"/>
              <a:t>16</a:t>
            </a:r>
            <a:r>
              <a:rPr lang="en-US" altLang="en-US" sz="2800" smtClean="0"/>
              <a:t> N.  The distance between the two planets is 5.5 x 10</a:t>
            </a:r>
            <a:r>
              <a:rPr lang="en-US" altLang="en-US" sz="2800" baseline="30000" smtClean="0"/>
              <a:t>10</a:t>
            </a:r>
            <a:r>
              <a:rPr lang="en-US" altLang="en-US" sz="2800" smtClean="0"/>
              <a:t>m.  Earth has a mass of 6.0 x 10</a:t>
            </a:r>
            <a:r>
              <a:rPr lang="en-US" altLang="en-US" sz="2800" baseline="30000" smtClean="0"/>
              <a:t>24</a:t>
            </a:r>
            <a:r>
              <a:rPr lang="en-US" altLang="en-US" sz="2800" smtClean="0"/>
              <a:t> kg.  What’s the mass of Mars?</a:t>
            </a:r>
          </a:p>
        </p:txBody>
      </p:sp>
      <p:pic>
        <p:nvPicPr>
          <p:cNvPr id="49156" name="Picture 7" descr="earth%20transparent"/>
          <p:cNvPicPr>
            <a:picLocks noChangeAspect="1" noChangeArrowheads="1"/>
          </p:cNvPicPr>
          <p:nvPr/>
        </p:nvPicPr>
        <p:blipFill>
          <a:blip r:embed="rId3">
            <a:extLst>
              <a:ext uri="{28A0092B-C50C-407E-A947-70E740481C1C}">
                <a14:useLocalDpi xmlns:a14="http://schemas.microsoft.com/office/drawing/2010/main" val="0"/>
              </a:ext>
            </a:extLst>
          </a:blip>
          <a:srcRect l="14713" t="8939" r="15402" b="6145"/>
          <a:stretch>
            <a:fillRect/>
          </a:stretch>
        </p:blipFill>
        <p:spPr bwMode="auto">
          <a:xfrm>
            <a:off x="457200" y="3154363"/>
            <a:ext cx="2895600"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57" name="Picture 9" descr="mar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24600" y="3382963"/>
            <a:ext cx="251460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618969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p:cNvSpPr txBox="1"/>
          <p:nvPr/>
        </p:nvSpPr>
        <p:spPr>
          <a:xfrm>
            <a:off x="2111017" y="2209800"/>
            <a:ext cx="697627" cy="523220"/>
          </a:xfrm>
          <a:prstGeom prst="rect">
            <a:avLst/>
          </a:prstGeom>
          <a:noFill/>
        </p:spPr>
        <p:txBody>
          <a:bodyPr wrap="none" rtlCol="0">
            <a:spAutoFit/>
          </a:bodyPr>
          <a:lstStyle/>
          <a:p>
            <a:r>
              <a:rPr lang="en-US" sz="2800" dirty="0" smtClean="0">
                <a:latin typeface="Cambria Math" panose="02040503050406030204" pitchFamily="18" charset="0"/>
                <a:ea typeface="Cambria Math" panose="02040503050406030204" pitchFamily="18" charset="0"/>
              </a:rPr>
              <a:t>GM</a:t>
            </a:r>
            <a:endParaRPr lang="en-US" sz="2800" dirty="0">
              <a:latin typeface="Cambria Math" panose="02040503050406030204" pitchFamily="18" charset="0"/>
              <a:ea typeface="Cambria Math" panose="02040503050406030204" pitchFamily="18" charset="0"/>
            </a:endParaRPr>
          </a:p>
        </p:txBody>
      </p:sp>
      <p:sp>
        <p:nvSpPr>
          <p:cNvPr id="7" name="TextBox 6"/>
          <p:cNvSpPr txBox="1"/>
          <p:nvPr/>
        </p:nvSpPr>
        <p:spPr>
          <a:xfrm>
            <a:off x="788664" y="1600200"/>
            <a:ext cx="2259336" cy="584775"/>
          </a:xfrm>
          <a:prstGeom prst="rect">
            <a:avLst/>
          </a:prstGeom>
          <a:noFill/>
        </p:spPr>
        <p:txBody>
          <a:bodyPr wrap="none" rtlCol="0">
            <a:spAutoFit/>
          </a:bodyPr>
          <a:lstStyle/>
          <a:p>
            <a:r>
              <a:rPr lang="en-US" sz="3200" dirty="0" smtClean="0">
                <a:latin typeface="Cambria Math" panose="02040503050406030204" pitchFamily="18" charset="0"/>
                <a:ea typeface="Cambria Math" panose="02040503050406030204" pitchFamily="18" charset="0"/>
              </a:rPr>
              <a:t>F</a:t>
            </a:r>
            <a:r>
              <a:rPr lang="en-US" sz="3200" baseline="-25000" dirty="0" smtClean="0">
                <a:latin typeface="Cambria Math" panose="02040503050406030204" pitchFamily="18" charset="0"/>
                <a:ea typeface="Cambria Math" panose="02040503050406030204" pitchFamily="18" charset="0"/>
              </a:rPr>
              <a:t>g</a:t>
            </a:r>
            <a:r>
              <a:rPr lang="en-US" sz="3200" dirty="0" smtClean="0">
                <a:latin typeface="Cambria Math" panose="02040503050406030204" pitchFamily="18" charset="0"/>
                <a:ea typeface="Cambria Math" panose="02040503050406030204" pitchFamily="18" charset="0"/>
              </a:rPr>
              <a:t>r</a:t>
            </a:r>
            <a:r>
              <a:rPr lang="en-US" sz="3200" baseline="30000" dirty="0" smtClean="0">
                <a:latin typeface="Cambria Math" panose="02040503050406030204" pitchFamily="18" charset="0"/>
                <a:ea typeface="Cambria Math" panose="02040503050406030204" pitchFamily="18" charset="0"/>
              </a:rPr>
              <a:t>2</a:t>
            </a:r>
            <a:r>
              <a:rPr lang="en-US" sz="3200" dirty="0" smtClean="0">
                <a:latin typeface="Cambria Math" panose="02040503050406030204" pitchFamily="18" charset="0"/>
                <a:ea typeface="Cambria Math" panose="02040503050406030204" pitchFamily="18" charset="0"/>
              </a:rPr>
              <a:t> = </a:t>
            </a:r>
            <a:r>
              <a:rPr lang="en-US" sz="3200" dirty="0" err="1" smtClean="0">
                <a:latin typeface="Cambria Math" panose="02040503050406030204" pitchFamily="18" charset="0"/>
                <a:ea typeface="Cambria Math" panose="02040503050406030204" pitchFamily="18" charset="0"/>
              </a:rPr>
              <a:t>GmM</a:t>
            </a:r>
            <a:endParaRPr lang="en-US" sz="3200" dirty="0">
              <a:latin typeface="Cambria Math" panose="02040503050406030204" pitchFamily="18" charset="0"/>
              <a:ea typeface="Cambria Math" panose="02040503050406030204" pitchFamily="18" charset="0"/>
            </a:endParaRPr>
          </a:p>
        </p:txBody>
      </p:sp>
      <p:sp>
        <p:nvSpPr>
          <p:cNvPr id="2" name="TextBox 1"/>
          <p:cNvSpPr txBox="1"/>
          <p:nvPr/>
        </p:nvSpPr>
        <p:spPr>
          <a:xfrm>
            <a:off x="3175000" y="391180"/>
            <a:ext cx="466794" cy="523220"/>
          </a:xfrm>
          <a:prstGeom prst="rect">
            <a:avLst/>
          </a:prstGeom>
          <a:noFill/>
        </p:spPr>
        <p:txBody>
          <a:bodyPr wrap="none" rtlCol="0">
            <a:spAutoFit/>
          </a:bodyPr>
          <a:lstStyle/>
          <a:p>
            <a:r>
              <a:rPr lang="en-US" sz="2800" dirty="0" smtClean="0">
                <a:latin typeface="Cambria Math" panose="02040503050406030204" pitchFamily="18" charset="0"/>
                <a:ea typeface="Cambria Math" panose="02040503050406030204" pitchFamily="18" charset="0"/>
              </a:rPr>
              <a:t>r</a:t>
            </a:r>
            <a:r>
              <a:rPr lang="en-US" sz="2800" baseline="30000" dirty="0" smtClean="0">
                <a:latin typeface="Cambria Math" panose="02040503050406030204" pitchFamily="18" charset="0"/>
                <a:ea typeface="Cambria Math" panose="02040503050406030204" pitchFamily="18" charset="0"/>
              </a:rPr>
              <a:t>2</a:t>
            </a:r>
            <a:endParaRPr lang="en-US" sz="2800" baseline="30000" dirty="0">
              <a:latin typeface="Cambria Math" panose="02040503050406030204" pitchFamily="18" charset="0"/>
              <a:ea typeface="Cambria Math" panose="02040503050406030204" pitchFamily="18" charset="0"/>
            </a:endParaRPr>
          </a:p>
        </p:txBody>
      </p:sp>
      <p:graphicFrame>
        <p:nvGraphicFramePr>
          <p:cNvPr id="35842" name="Object 3"/>
          <p:cNvGraphicFramePr>
            <a:graphicFrameLocks noChangeAspect="1"/>
          </p:cNvGraphicFramePr>
          <p:nvPr>
            <p:extLst>
              <p:ext uri="{D42A27DB-BD31-4B8C-83A1-F6EECF244321}">
                <p14:modId xmlns:p14="http://schemas.microsoft.com/office/powerpoint/2010/main" val="1826623158"/>
              </p:ext>
            </p:extLst>
          </p:nvPr>
        </p:nvGraphicFramePr>
        <p:xfrm>
          <a:off x="1021555" y="304800"/>
          <a:ext cx="2157413" cy="1133475"/>
        </p:xfrm>
        <a:graphic>
          <a:graphicData uri="http://schemas.openxmlformats.org/presentationml/2006/ole">
            <mc:AlternateContent xmlns:mc="http://schemas.openxmlformats.org/markup-compatibility/2006">
              <mc:Choice xmlns:v="urn:schemas-microsoft-com:vml" Requires="v">
                <p:oleObj spid="_x0000_s15362" name="Equation" r:id="rId3" imgW="748975" imgH="393529" progId="Equation.COEE2">
                  <p:embed/>
                </p:oleObj>
              </mc:Choice>
              <mc:Fallback>
                <p:oleObj name="Equation" r:id="rId3" imgW="748975" imgH="393529" progId="Equation.COEE2">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1555" y="304800"/>
                        <a:ext cx="2157413" cy="113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 name="TextBox 5"/>
          <p:cNvSpPr txBox="1">
            <a:spLocks noChangeArrowheads="1"/>
          </p:cNvSpPr>
          <p:nvPr/>
        </p:nvSpPr>
        <p:spPr bwMode="auto">
          <a:xfrm>
            <a:off x="3048000" y="2971800"/>
            <a:ext cx="404309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dirty="0" smtClean="0">
                <a:latin typeface="Cambria Math" pitchFamily="18" charset="0"/>
                <a:ea typeface="Cambria Math" pitchFamily="18" charset="0"/>
                <a:cs typeface="Cambria Math" pitchFamily="18" charset="0"/>
              </a:rPr>
              <a:t>(8.7 </a:t>
            </a:r>
            <a:r>
              <a:rPr lang="en-US" altLang="en-US" sz="2400" dirty="0">
                <a:latin typeface="Cambria Math" pitchFamily="18" charset="0"/>
                <a:ea typeface="Cambria Math" pitchFamily="18" charset="0"/>
                <a:cs typeface="Cambria Math" pitchFamily="18" charset="0"/>
              </a:rPr>
              <a:t>x </a:t>
            </a:r>
            <a:r>
              <a:rPr lang="en-US" altLang="en-US" sz="2400" dirty="0" smtClean="0">
                <a:latin typeface="Cambria Math" pitchFamily="18" charset="0"/>
                <a:ea typeface="Cambria Math" pitchFamily="18" charset="0"/>
                <a:cs typeface="Cambria Math" pitchFamily="18" charset="0"/>
              </a:rPr>
              <a:t>10</a:t>
            </a:r>
            <a:r>
              <a:rPr lang="en-US" altLang="en-US" sz="2400" baseline="30000" dirty="0" smtClean="0">
                <a:latin typeface="Cambria Math" pitchFamily="18" charset="0"/>
                <a:ea typeface="Cambria Math" pitchFamily="18" charset="0"/>
                <a:cs typeface="Cambria Math" pitchFamily="18" charset="0"/>
              </a:rPr>
              <a:t>16</a:t>
            </a:r>
            <a:r>
              <a:rPr lang="en-US" altLang="en-US" sz="2400" dirty="0" smtClean="0">
                <a:latin typeface="Cambria Math" pitchFamily="18" charset="0"/>
                <a:ea typeface="Cambria Math" pitchFamily="18" charset="0"/>
                <a:cs typeface="Cambria Math" pitchFamily="18" charset="0"/>
              </a:rPr>
              <a:t> N) (5.5 </a:t>
            </a:r>
            <a:r>
              <a:rPr lang="en-US" altLang="en-US" sz="2400" dirty="0">
                <a:latin typeface="Cambria Math" pitchFamily="18" charset="0"/>
                <a:ea typeface="Cambria Math" pitchFamily="18" charset="0"/>
                <a:cs typeface="Cambria Math" pitchFamily="18" charset="0"/>
              </a:rPr>
              <a:t>x </a:t>
            </a:r>
            <a:r>
              <a:rPr lang="en-US" altLang="en-US" sz="2400" dirty="0" smtClean="0">
                <a:latin typeface="Cambria Math" pitchFamily="18" charset="0"/>
                <a:ea typeface="Cambria Math" pitchFamily="18" charset="0"/>
                <a:cs typeface="Cambria Math" pitchFamily="18" charset="0"/>
              </a:rPr>
              <a:t>10</a:t>
            </a:r>
            <a:r>
              <a:rPr lang="en-US" altLang="en-US" sz="2400" baseline="30000" dirty="0" smtClean="0">
                <a:latin typeface="Cambria Math" pitchFamily="18" charset="0"/>
                <a:ea typeface="Cambria Math" pitchFamily="18" charset="0"/>
                <a:cs typeface="Cambria Math" pitchFamily="18" charset="0"/>
              </a:rPr>
              <a:t>10</a:t>
            </a:r>
            <a:r>
              <a:rPr lang="en-US" altLang="en-US" sz="2400" dirty="0" smtClean="0">
                <a:latin typeface="Cambria Math" pitchFamily="18" charset="0"/>
                <a:ea typeface="Cambria Math" pitchFamily="18" charset="0"/>
                <a:cs typeface="Cambria Math" pitchFamily="18" charset="0"/>
              </a:rPr>
              <a:t> m)</a:t>
            </a:r>
            <a:r>
              <a:rPr lang="en-US" altLang="en-US" sz="2400" baseline="30000" dirty="0" smtClean="0">
                <a:latin typeface="Cambria Math" pitchFamily="18" charset="0"/>
                <a:ea typeface="Cambria Math" pitchFamily="18" charset="0"/>
                <a:cs typeface="Cambria Math" pitchFamily="18" charset="0"/>
              </a:rPr>
              <a:t>2</a:t>
            </a:r>
            <a:endParaRPr lang="en-US" altLang="en-US" sz="2400" baseline="30000" dirty="0">
              <a:latin typeface="Cambria Math" pitchFamily="18" charset="0"/>
              <a:ea typeface="Cambria Math" pitchFamily="18" charset="0"/>
              <a:cs typeface="Cambria Math" pitchFamily="18" charset="0"/>
            </a:endParaRPr>
          </a:p>
        </p:txBody>
      </p:sp>
      <p:cxnSp>
        <p:nvCxnSpPr>
          <p:cNvPr id="8" name="Straight Connector 7"/>
          <p:cNvCxnSpPr/>
          <p:nvPr/>
        </p:nvCxnSpPr>
        <p:spPr>
          <a:xfrm>
            <a:off x="2000251" y="2184975"/>
            <a:ext cx="1000124" cy="0"/>
          </a:xfrm>
          <a:prstGeom prst="line">
            <a:avLst/>
          </a:prstGeom>
          <a:ln w="28575">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9" name="Rectangle 8"/>
          <p:cNvSpPr>
            <a:spLocks noChangeArrowheads="1"/>
          </p:cNvSpPr>
          <p:nvPr/>
        </p:nvSpPr>
        <p:spPr bwMode="auto">
          <a:xfrm>
            <a:off x="2895600" y="6097588"/>
            <a:ext cx="207396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dirty="0" smtClean="0">
                <a:latin typeface="Cambria Math" pitchFamily="18" charset="0"/>
                <a:ea typeface="Cambria Math" pitchFamily="18" charset="0"/>
                <a:cs typeface="Cambria Math" pitchFamily="18" charset="0"/>
              </a:rPr>
              <a:t>(6.4 </a:t>
            </a:r>
            <a:r>
              <a:rPr lang="en-US" altLang="en-US" sz="2400" dirty="0">
                <a:latin typeface="Cambria Math" pitchFamily="18" charset="0"/>
                <a:ea typeface="Cambria Math" pitchFamily="18" charset="0"/>
                <a:cs typeface="Cambria Math" pitchFamily="18" charset="0"/>
              </a:rPr>
              <a:t>x </a:t>
            </a:r>
            <a:r>
              <a:rPr lang="en-US" altLang="en-US" sz="2400" dirty="0" smtClean="0">
                <a:latin typeface="Cambria Math" pitchFamily="18" charset="0"/>
                <a:ea typeface="Cambria Math" pitchFamily="18" charset="0"/>
                <a:cs typeface="Cambria Math" pitchFamily="18" charset="0"/>
              </a:rPr>
              <a:t>10</a:t>
            </a:r>
            <a:r>
              <a:rPr lang="en-US" altLang="en-US" sz="2400" baseline="30000" dirty="0" smtClean="0">
                <a:latin typeface="Cambria Math" pitchFamily="18" charset="0"/>
                <a:ea typeface="Cambria Math" pitchFamily="18" charset="0"/>
                <a:cs typeface="Cambria Math" pitchFamily="18" charset="0"/>
              </a:rPr>
              <a:t>23</a:t>
            </a:r>
            <a:r>
              <a:rPr lang="en-US" altLang="en-US" sz="2400" dirty="0" smtClean="0">
                <a:latin typeface="Cambria Math" pitchFamily="18" charset="0"/>
                <a:ea typeface="Cambria Math" pitchFamily="18" charset="0"/>
                <a:cs typeface="Cambria Math" pitchFamily="18" charset="0"/>
              </a:rPr>
              <a:t> kg)</a:t>
            </a:r>
            <a:endParaRPr lang="en-US" altLang="en-US" sz="2400" baseline="30000" dirty="0">
              <a:latin typeface="Cambria Math" pitchFamily="18" charset="0"/>
              <a:ea typeface="Cambria Math" pitchFamily="18" charset="0"/>
              <a:cs typeface="Cambria Math" pitchFamily="18" charset="0"/>
            </a:endParaRPr>
          </a:p>
        </p:txBody>
      </p:sp>
      <p:sp>
        <p:nvSpPr>
          <p:cNvPr id="13" name="Rectangle 12"/>
          <p:cNvSpPr>
            <a:spLocks noChangeArrowheads="1"/>
          </p:cNvSpPr>
          <p:nvPr/>
        </p:nvSpPr>
        <p:spPr bwMode="auto">
          <a:xfrm>
            <a:off x="3034470" y="5105400"/>
            <a:ext cx="240963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dirty="0" smtClean="0">
                <a:latin typeface="Cambria Math" pitchFamily="18" charset="0"/>
                <a:ea typeface="Cambria Math" pitchFamily="18" charset="0"/>
                <a:cs typeface="Cambria Math" pitchFamily="18" charset="0"/>
              </a:rPr>
              <a:t>(2.7 </a:t>
            </a:r>
            <a:r>
              <a:rPr lang="en-US" altLang="en-US" sz="2400" dirty="0">
                <a:latin typeface="Cambria Math" pitchFamily="18" charset="0"/>
                <a:ea typeface="Cambria Math" pitchFamily="18" charset="0"/>
                <a:cs typeface="Cambria Math" pitchFamily="18" charset="0"/>
              </a:rPr>
              <a:t>x </a:t>
            </a:r>
            <a:r>
              <a:rPr lang="en-US" altLang="en-US" sz="2400" dirty="0" smtClean="0">
                <a:latin typeface="Cambria Math" pitchFamily="18" charset="0"/>
                <a:ea typeface="Cambria Math" pitchFamily="18" charset="0"/>
                <a:cs typeface="Cambria Math" pitchFamily="18" charset="0"/>
              </a:rPr>
              <a:t>10</a:t>
            </a:r>
            <a:r>
              <a:rPr lang="en-US" altLang="en-US" sz="2400" baseline="30000" dirty="0" smtClean="0">
                <a:latin typeface="Cambria Math" pitchFamily="18" charset="0"/>
                <a:ea typeface="Cambria Math" pitchFamily="18" charset="0"/>
                <a:cs typeface="Cambria Math" pitchFamily="18" charset="0"/>
              </a:rPr>
              <a:t>38</a:t>
            </a:r>
            <a:r>
              <a:rPr lang="en-US" altLang="en-US" sz="2400" dirty="0" smtClean="0">
                <a:latin typeface="Cambria Math" pitchFamily="18" charset="0"/>
                <a:ea typeface="Cambria Math" pitchFamily="18" charset="0"/>
                <a:cs typeface="Cambria Math" pitchFamily="18" charset="0"/>
              </a:rPr>
              <a:t> N m</a:t>
            </a:r>
            <a:r>
              <a:rPr lang="en-US" altLang="en-US" sz="2400" baseline="30000" dirty="0" smtClean="0">
                <a:latin typeface="Cambria Math" pitchFamily="18" charset="0"/>
                <a:ea typeface="Cambria Math" pitchFamily="18" charset="0"/>
                <a:cs typeface="Cambria Math" pitchFamily="18" charset="0"/>
              </a:rPr>
              <a:t>2</a:t>
            </a:r>
            <a:r>
              <a:rPr lang="en-US" altLang="en-US" sz="2400" dirty="0">
                <a:latin typeface="Cambria Math" pitchFamily="18" charset="0"/>
                <a:ea typeface="Cambria Math" pitchFamily="18" charset="0"/>
                <a:cs typeface="Cambria Math" pitchFamily="18" charset="0"/>
              </a:rPr>
              <a:t>)</a:t>
            </a:r>
            <a:endParaRPr lang="en-US" altLang="en-US" sz="2400" baseline="30000" dirty="0">
              <a:latin typeface="Cambria Math" pitchFamily="18" charset="0"/>
              <a:ea typeface="Cambria Math" pitchFamily="18" charset="0"/>
              <a:cs typeface="Cambria Math" pitchFamily="18" charset="0"/>
            </a:endParaRPr>
          </a:p>
        </p:txBody>
      </p:sp>
      <p:cxnSp>
        <p:nvCxnSpPr>
          <p:cNvPr id="14" name="Straight Connector 13"/>
          <p:cNvCxnSpPr/>
          <p:nvPr/>
        </p:nvCxnSpPr>
        <p:spPr>
          <a:xfrm>
            <a:off x="723106" y="2184975"/>
            <a:ext cx="853282" cy="0"/>
          </a:xfrm>
          <a:prstGeom prst="line">
            <a:avLst/>
          </a:prstGeom>
          <a:ln w="28575">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17" name="Rectangle 16"/>
          <p:cNvSpPr>
            <a:spLocks noChangeArrowheads="1"/>
          </p:cNvSpPr>
          <p:nvPr/>
        </p:nvSpPr>
        <p:spPr bwMode="auto">
          <a:xfrm>
            <a:off x="2738437" y="5567065"/>
            <a:ext cx="298607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dirty="0" smtClean="0">
                <a:latin typeface="Cambria Math" pitchFamily="18" charset="0"/>
                <a:ea typeface="Cambria Math" pitchFamily="18" charset="0"/>
                <a:cs typeface="Cambria Math" pitchFamily="18" charset="0"/>
              </a:rPr>
              <a:t>(4.2 </a:t>
            </a:r>
            <a:r>
              <a:rPr lang="en-US" altLang="en-US" sz="2400" dirty="0">
                <a:latin typeface="Cambria Math" pitchFamily="18" charset="0"/>
                <a:ea typeface="Cambria Math" pitchFamily="18" charset="0"/>
                <a:cs typeface="Cambria Math" pitchFamily="18" charset="0"/>
              </a:rPr>
              <a:t>x </a:t>
            </a:r>
            <a:r>
              <a:rPr lang="en-US" altLang="en-US" sz="2400" dirty="0" smtClean="0">
                <a:latin typeface="Cambria Math" pitchFamily="18" charset="0"/>
                <a:ea typeface="Cambria Math" pitchFamily="18" charset="0"/>
                <a:cs typeface="Cambria Math" pitchFamily="18" charset="0"/>
              </a:rPr>
              <a:t>10</a:t>
            </a:r>
            <a:r>
              <a:rPr lang="en-US" altLang="en-US" sz="2400" baseline="30000" dirty="0" smtClean="0">
                <a:latin typeface="Cambria Math" pitchFamily="18" charset="0"/>
                <a:ea typeface="Cambria Math" pitchFamily="18" charset="0"/>
                <a:cs typeface="Cambria Math" pitchFamily="18" charset="0"/>
              </a:rPr>
              <a:t>14</a:t>
            </a:r>
            <a:r>
              <a:rPr lang="en-US" altLang="en-US" sz="2400" dirty="0" smtClean="0">
                <a:latin typeface="Cambria Math" panose="02040503050406030204" pitchFamily="18" charset="0"/>
                <a:ea typeface="Cambria Math" panose="02040503050406030204" pitchFamily="18" charset="0"/>
              </a:rPr>
              <a:t> N m</a:t>
            </a:r>
            <a:r>
              <a:rPr lang="en-US" altLang="en-US" sz="2400" baseline="30000" dirty="0" smtClean="0">
                <a:latin typeface="Cambria Math" panose="02040503050406030204" pitchFamily="18" charset="0"/>
                <a:ea typeface="Cambria Math" panose="02040503050406030204" pitchFamily="18" charset="0"/>
              </a:rPr>
              <a:t>2</a:t>
            </a:r>
            <a:r>
              <a:rPr lang="en-US" altLang="en-US" sz="2400" dirty="0" smtClean="0">
                <a:latin typeface="Cambria Math" panose="02040503050406030204" pitchFamily="18" charset="0"/>
                <a:ea typeface="Cambria Math" panose="02040503050406030204" pitchFamily="18" charset="0"/>
              </a:rPr>
              <a:t>/kg</a:t>
            </a:r>
            <a:r>
              <a:rPr lang="en-US" altLang="en-US" sz="2400" dirty="0" smtClean="0">
                <a:latin typeface="Cambria Math" pitchFamily="18" charset="0"/>
                <a:ea typeface="Cambria Math" pitchFamily="18" charset="0"/>
                <a:cs typeface="Cambria Math" pitchFamily="18" charset="0"/>
              </a:rPr>
              <a:t>)</a:t>
            </a:r>
            <a:endParaRPr lang="en-US" altLang="en-US" sz="2400" baseline="30000" dirty="0">
              <a:latin typeface="Cambria Math" pitchFamily="18" charset="0"/>
              <a:ea typeface="Cambria Math" pitchFamily="18" charset="0"/>
              <a:cs typeface="Cambria Math" pitchFamily="18" charset="0"/>
            </a:endParaRPr>
          </a:p>
        </p:txBody>
      </p:sp>
      <p:cxnSp>
        <p:nvCxnSpPr>
          <p:cNvPr id="18" name="Straight Connector 17"/>
          <p:cNvCxnSpPr/>
          <p:nvPr/>
        </p:nvCxnSpPr>
        <p:spPr>
          <a:xfrm flipV="1">
            <a:off x="3146425" y="3433465"/>
            <a:ext cx="3787775" cy="298"/>
          </a:xfrm>
          <a:prstGeom prst="line">
            <a:avLst/>
          </a:prstGeom>
          <a:ln w="28575">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35858" name="TextBox 24"/>
          <p:cNvSpPr txBox="1">
            <a:spLocks noChangeArrowheads="1"/>
          </p:cNvSpPr>
          <p:nvPr/>
        </p:nvSpPr>
        <p:spPr bwMode="auto">
          <a:xfrm>
            <a:off x="2542220" y="6097588"/>
            <a:ext cx="4810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dirty="0">
                <a:latin typeface="Cambria Math" pitchFamily="18" charset="0"/>
                <a:ea typeface="Cambria Math" pitchFamily="18" charset="0"/>
                <a:cs typeface="Cambria Math" pitchFamily="18" charset="0"/>
              </a:rPr>
              <a:t>= </a:t>
            </a:r>
          </a:p>
        </p:txBody>
      </p:sp>
      <p:sp>
        <p:nvSpPr>
          <p:cNvPr id="35859" name="TextBox 25"/>
          <p:cNvSpPr txBox="1">
            <a:spLocks noChangeArrowheads="1"/>
          </p:cNvSpPr>
          <p:nvPr/>
        </p:nvSpPr>
        <p:spPr bwMode="auto">
          <a:xfrm>
            <a:off x="2543141" y="2971800"/>
            <a:ext cx="4810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dirty="0">
                <a:latin typeface="Cambria Math" pitchFamily="18" charset="0"/>
                <a:ea typeface="Cambria Math" pitchFamily="18" charset="0"/>
                <a:cs typeface="Cambria Math" pitchFamily="18" charset="0"/>
              </a:rPr>
              <a:t>= </a:t>
            </a:r>
          </a:p>
        </p:txBody>
      </p:sp>
      <p:cxnSp>
        <p:nvCxnSpPr>
          <p:cNvPr id="28" name="Straight Connector 27"/>
          <p:cNvCxnSpPr/>
          <p:nvPr/>
        </p:nvCxnSpPr>
        <p:spPr>
          <a:xfrm flipV="1">
            <a:off x="2575718" y="1742062"/>
            <a:ext cx="500063" cy="339725"/>
          </a:xfrm>
          <a:prstGeom prst="line">
            <a:avLst/>
          </a:prstGeom>
          <a:ln w="28575">
            <a:solidFill>
              <a:srgbClr val="FF0000"/>
            </a:solidFill>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V="1">
            <a:off x="2216150" y="2301547"/>
            <a:ext cx="498475" cy="339725"/>
          </a:xfrm>
          <a:prstGeom prst="line">
            <a:avLst/>
          </a:prstGeom>
          <a:ln w="28575">
            <a:solidFill>
              <a:srgbClr val="FF0000"/>
            </a:solidFill>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V="1">
            <a:off x="2209800" y="1066800"/>
            <a:ext cx="500062" cy="339725"/>
          </a:xfrm>
          <a:prstGeom prst="line">
            <a:avLst/>
          </a:prstGeom>
          <a:ln w="28575">
            <a:solidFill>
              <a:srgbClr val="FF0000"/>
            </a:solidFill>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V="1">
            <a:off x="3124200" y="465465"/>
            <a:ext cx="500062" cy="339725"/>
          </a:xfrm>
          <a:prstGeom prst="line">
            <a:avLst/>
          </a:prstGeom>
          <a:ln w="28575">
            <a:solidFill>
              <a:srgbClr val="FF0000"/>
            </a:solidFill>
            <a:tailEnd type="none"/>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676206" y="543580"/>
            <a:ext cx="466794" cy="523220"/>
          </a:xfrm>
          <a:prstGeom prst="rect">
            <a:avLst/>
          </a:prstGeom>
          <a:noFill/>
        </p:spPr>
        <p:txBody>
          <a:bodyPr wrap="none" rtlCol="0">
            <a:spAutoFit/>
          </a:bodyPr>
          <a:lstStyle/>
          <a:p>
            <a:r>
              <a:rPr lang="en-US" sz="2800" dirty="0" smtClean="0">
                <a:latin typeface="Cambria Math" panose="02040503050406030204" pitchFamily="18" charset="0"/>
                <a:ea typeface="Cambria Math" panose="02040503050406030204" pitchFamily="18" charset="0"/>
              </a:rPr>
              <a:t>r</a:t>
            </a:r>
            <a:r>
              <a:rPr lang="en-US" sz="2800" baseline="30000" dirty="0" smtClean="0">
                <a:latin typeface="Cambria Math" panose="02040503050406030204" pitchFamily="18" charset="0"/>
                <a:ea typeface="Cambria Math" panose="02040503050406030204" pitchFamily="18" charset="0"/>
              </a:rPr>
              <a:t>2</a:t>
            </a:r>
            <a:endParaRPr lang="en-US" sz="2800" baseline="30000" dirty="0">
              <a:latin typeface="Cambria Math" panose="02040503050406030204" pitchFamily="18" charset="0"/>
              <a:ea typeface="Cambria Math" panose="02040503050406030204" pitchFamily="18" charset="0"/>
            </a:endParaRPr>
          </a:p>
        </p:txBody>
      </p:sp>
      <p:sp>
        <p:nvSpPr>
          <p:cNvPr id="33" name="TextBox 32"/>
          <p:cNvSpPr txBox="1"/>
          <p:nvPr/>
        </p:nvSpPr>
        <p:spPr>
          <a:xfrm>
            <a:off x="826373" y="2209800"/>
            <a:ext cx="697627" cy="523220"/>
          </a:xfrm>
          <a:prstGeom prst="rect">
            <a:avLst/>
          </a:prstGeom>
          <a:noFill/>
        </p:spPr>
        <p:txBody>
          <a:bodyPr wrap="none" rtlCol="0">
            <a:spAutoFit/>
          </a:bodyPr>
          <a:lstStyle/>
          <a:p>
            <a:r>
              <a:rPr lang="en-US" sz="2800" dirty="0" smtClean="0">
                <a:latin typeface="Cambria Math" panose="02040503050406030204" pitchFamily="18" charset="0"/>
                <a:ea typeface="Cambria Math" panose="02040503050406030204" pitchFamily="18" charset="0"/>
              </a:rPr>
              <a:t>GM</a:t>
            </a:r>
            <a:endParaRPr lang="en-US" sz="2800" dirty="0">
              <a:latin typeface="Cambria Math" panose="02040503050406030204" pitchFamily="18" charset="0"/>
              <a:ea typeface="Cambria Math" panose="02040503050406030204" pitchFamily="18" charset="0"/>
            </a:endParaRPr>
          </a:p>
        </p:txBody>
      </p:sp>
      <p:cxnSp>
        <p:nvCxnSpPr>
          <p:cNvPr id="34" name="Straight Connector 33"/>
          <p:cNvCxnSpPr/>
          <p:nvPr/>
        </p:nvCxnSpPr>
        <p:spPr>
          <a:xfrm flipV="1">
            <a:off x="1916113" y="1722724"/>
            <a:ext cx="500063" cy="339725"/>
          </a:xfrm>
          <a:prstGeom prst="line">
            <a:avLst/>
          </a:prstGeom>
          <a:ln w="28575">
            <a:solidFill>
              <a:srgbClr val="FF0000"/>
            </a:solidFill>
            <a:tailEnd type="none"/>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762000" y="2844225"/>
            <a:ext cx="1674241" cy="1569660"/>
          </a:xfrm>
          <a:prstGeom prst="rect">
            <a:avLst/>
          </a:prstGeom>
          <a:noFill/>
        </p:spPr>
        <p:txBody>
          <a:bodyPr wrap="none" rtlCol="0">
            <a:spAutoFit/>
          </a:bodyPr>
          <a:lstStyle/>
          <a:p>
            <a:r>
              <a:rPr lang="en-US" sz="3200" dirty="0" smtClean="0">
                <a:latin typeface="Cambria Math" panose="02040503050406030204" pitchFamily="18" charset="0"/>
                <a:ea typeface="Cambria Math" panose="02040503050406030204" pitchFamily="18" charset="0"/>
              </a:rPr>
              <a:t>m = </a:t>
            </a:r>
            <a:r>
              <a:rPr lang="en-US" sz="3200" u="sng" dirty="0" smtClean="0">
                <a:latin typeface="Cambria Math" panose="02040503050406030204" pitchFamily="18" charset="0"/>
                <a:ea typeface="Cambria Math" panose="02040503050406030204" pitchFamily="18" charset="0"/>
              </a:rPr>
              <a:t>F</a:t>
            </a:r>
            <a:r>
              <a:rPr lang="en-US" sz="3200" u="sng" baseline="-25000" dirty="0" smtClean="0">
                <a:latin typeface="Cambria Math" panose="02040503050406030204" pitchFamily="18" charset="0"/>
                <a:ea typeface="Cambria Math" panose="02040503050406030204" pitchFamily="18" charset="0"/>
              </a:rPr>
              <a:t>g</a:t>
            </a:r>
            <a:r>
              <a:rPr lang="en-US" sz="3200" u="sng" dirty="0" smtClean="0">
                <a:latin typeface="Cambria Math" panose="02040503050406030204" pitchFamily="18" charset="0"/>
                <a:ea typeface="Cambria Math" panose="02040503050406030204" pitchFamily="18" charset="0"/>
              </a:rPr>
              <a:t>r</a:t>
            </a:r>
            <a:r>
              <a:rPr lang="en-US" sz="3200" u="sng" baseline="30000" dirty="0" smtClean="0">
                <a:latin typeface="Cambria Math" panose="02040503050406030204" pitchFamily="18" charset="0"/>
                <a:ea typeface="Cambria Math" panose="02040503050406030204" pitchFamily="18" charset="0"/>
              </a:rPr>
              <a:t>2</a:t>
            </a:r>
          </a:p>
          <a:p>
            <a:r>
              <a:rPr lang="en-US" sz="3200" dirty="0">
                <a:latin typeface="Cambria Math" panose="02040503050406030204" pitchFamily="18" charset="0"/>
                <a:ea typeface="Cambria Math" panose="02040503050406030204" pitchFamily="18" charset="0"/>
              </a:rPr>
              <a:t> </a:t>
            </a:r>
            <a:r>
              <a:rPr lang="en-US" sz="3200" dirty="0" smtClean="0">
                <a:latin typeface="Cambria Math" panose="02040503050406030204" pitchFamily="18" charset="0"/>
                <a:ea typeface="Cambria Math" panose="02040503050406030204" pitchFamily="18" charset="0"/>
              </a:rPr>
              <a:t>        GM</a:t>
            </a:r>
          </a:p>
          <a:p>
            <a:endParaRPr lang="en-US" sz="3200" dirty="0">
              <a:latin typeface="Cambria Math" panose="02040503050406030204" pitchFamily="18" charset="0"/>
              <a:ea typeface="Cambria Math" panose="02040503050406030204" pitchFamily="18" charset="0"/>
            </a:endParaRPr>
          </a:p>
        </p:txBody>
      </p:sp>
      <p:sp>
        <p:nvSpPr>
          <p:cNvPr id="37" name="TextBox 4"/>
          <p:cNvSpPr txBox="1">
            <a:spLocks noChangeArrowheads="1"/>
          </p:cNvSpPr>
          <p:nvPr/>
        </p:nvSpPr>
        <p:spPr bwMode="auto">
          <a:xfrm>
            <a:off x="2722303" y="3471863"/>
            <a:ext cx="322472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sz="2400" dirty="0" smtClean="0">
                <a:latin typeface="Cambria Math" panose="02040503050406030204" pitchFamily="18" charset="0"/>
                <a:ea typeface="Cambria Math" panose="02040503050406030204" pitchFamily="18" charset="0"/>
              </a:rPr>
              <a:t>(</a:t>
            </a:r>
            <a:r>
              <a:rPr lang="en-US" altLang="en-US" sz="2400" dirty="0">
                <a:latin typeface="Cambria Math" panose="02040503050406030204" pitchFamily="18" charset="0"/>
                <a:ea typeface="Cambria Math" panose="02040503050406030204" pitchFamily="18" charset="0"/>
              </a:rPr>
              <a:t>6.67 x 10</a:t>
            </a:r>
            <a:r>
              <a:rPr lang="en-US" altLang="en-US" sz="2400" baseline="30000" dirty="0">
                <a:latin typeface="Cambria Math" panose="02040503050406030204" pitchFamily="18" charset="0"/>
                <a:ea typeface="Cambria Math" panose="02040503050406030204" pitchFamily="18" charset="0"/>
              </a:rPr>
              <a:t>-11</a:t>
            </a:r>
            <a:r>
              <a:rPr lang="en-US" altLang="en-US" sz="2400" dirty="0">
                <a:latin typeface="Cambria Math" panose="02040503050406030204" pitchFamily="18" charset="0"/>
                <a:ea typeface="Cambria Math" panose="02040503050406030204" pitchFamily="18" charset="0"/>
              </a:rPr>
              <a:t> N m</a:t>
            </a:r>
            <a:r>
              <a:rPr lang="en-US" altLang="en-US" sz="2400" baseline="30000" dirty="0">
                <a:latin typeface="Cambria Math" panose="02040503050406030204" pitchFamily="18" charset="0"/>
                <a:ea typeface="Cambria Math" panose="02040503050406030204" pitchFamily="18" charset="0"/>
              </a:rPr>
              <a:t>2</a:t>
            </a:r>
            <a:r>
              <a:rPr lang="en-US" altLang="en-US" sz="2400" dirty="0">
                <a:latin typeface="Cambria Math" panose="02040503050406030204" pitchFamily="18" charset="0"/>
                <a:ea typeface="Cambria Math" panose="02040503050406030204" pitchFamily="18" charset="0"/>
              </a:rPr>
              <a:t>/kg</a:t>
            </a:r>
            <a:r>
              <a:rPr lang="en-US" altLang="en-US" sz="2400" baseline="30000" dirty="0">
                <a:latin typeface="Cambria Math" panose="02040503050406030204" pitchFamily="18" charset="0"/>
                <a:ea typeface="Cambria Math" panose="02040503050406030204" pitchFamily="18" charset="0"/>
              </a:rPr>
              <a:t>2</a:t>
            </a:r>
            <a:r>
              <a:rPr lang="en-US" altLang="en-US" sz="2400" dirty="0" smtClean="0">
                <a:latin typeface="Cambria Math" panose="02040503050406030204" pitchFamily="18" charset="0"/>
                <a:ea typeface="Cambria Math" panose="02040503050406030204" pitchFamily="18" charset="0"/>
              </a:rPr>
              <a:t>)</a:t>
            </a:r>
            <a:endParaRPr lang="en-US" altLang="en-US" sz="2400" dirty="0">
              <a:latin typeface="Cambria Math" panose="02040503050406030204" pitchFamily="18" charset="0"/>
              <a:ea typeface="Cambria Math" panose="02040503050406030204" pitchFamily="18" charset="0"/>
            </a:endParaRPr>
          </a:p>
        </p:txBody>
      </p:sp>
      <p:sp>
        <p:nvSpPr>
          <p:cNvPr id="38" name="TextBox 4"/>
          <p:cNvSpPr txBox="1">
            <a:spLocks noChangeArrowheads="1"/>
          </p:cNvSpPr>
          <p:nvPr/>
        </p:nvSpPr>
        <p:spPr bwMode="auto">
          <a:xfrm>
            <a:off x="5715000" y="3429000"/>
            <a:ext cx="212269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sz="2400" dirty="0" smtClean="0">
                <a:latin typeface="Cambria Math" panose="02040503050406030204" pitchFamily="18" charset="0"/>
                <a:ea typeface="Cambria Math" panose="02040503050406030204" pitchFamily="18" charset="0"/>
              </a:rPr>
              <a:t>(</a:t>
            </a:r>
            <a:r>
              <a:rPr lang="en-US" altLang="en-US" sz="2400" dirty="0">
                <a:latin typeface="Cambria Math" panose="02040503050406030204" pitchFamily="18" charset="0"/>
                <a:ea typeface="Cambria Math" panose="02040503050406030204" pitchFamily="18" charset="0"/>
              </a:rPr>
              <a:t>6.0 x 10</a:t>
            </a:r>
            <a:r>
              <a:rPr lang="en-US" altLang="en-US" sz="2400" baseline="30000" dirty="0">
                <a:latin typeface="Cambria Math" panose="02040503050406030204" pitchFamily="18" charset="0"/>
                <a:ea typeface="Cambria Math" panose="02040503050406030204" pitchFamily="18" charset="0"/>
              </a:rPr>
              <a:t>24</a:t>
            </a:r>
            <a:r>
              <a:rPr lang="en-US" altLang="en-US" sz="2400" dirty="0">
                <a:latin typeface="Cambria Math" panose="02040503050406030204" pitchFamily="18" charset="0"/>
                <a:ea typeface="Cambria Math" panose="02040503050406030204" pitchFamily="18" charset="0"/>
              </a:rPr>
              <a:t> kg)</a:t>
            </a:r>
          </a:p>
        </p:txBody>
      </p:sp>
      <p:sp>
        <p:nvSpPr>
          <p:cNvPr id="39" name="TextBox 38"/>
          <p:cNvSpPr txBox="1">
            <a:spLocks noChangeArrowheads="1"/>
          </p:cNvSpPr>
          <p:nvPr/>
        </p:nvSpPr>
        <p:spPr bwMode="auto">
          <a:xfrm>
            <a:off x="2956844" y="4038600"/>
            <a:ext cx="404309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dirty="0" smtClean="0">
                <a:latin typeface="Cambria Math" pitchFamily="18" charset="0"/>
                <a:ea typeface="Cambria Math" pitchFamily="18" charset="0"/>
                <a:cs typeface="Cambria Math" pitchFamily="18" charset="0"/>
              </a:rPr>
              <a:t>(8.7 </a:t>
            </a:r>
            <a:r>
              <a:rPr lang="en-US" altLang="en-US" sz="2400" dirty="0">
                <a:latin typeface="Cambria Math" pitchFamily="18" charset="0"/>
                <a:ea typeface="Cambria Math" pitchFamily="18" charset="0"/>
                <a:cs typeface="Cambria Math" pitchFamily="18" charset="0"/>
              </a:rPr>
              <a:t>x </a:t>
            </a:r>
            <a:r>
              <a:rPr lang="en-US" altLang="en-US" sz="2400" dirty="0" smtClean="0">
                <a:latin typeface="Cambria Math" pitchFamily="18" charset="0"/>
                <a:ea typeface="Cambria Math" pitchFamily="18" charset="0"/>
                <a:cs typeface="Cambria Math" pitchFamily="18" charset="0"/>
              </a:rPr>
              <a:t>10</a:t>
            </a:r>
            <a:r>
              <a:rPr lang="en-US" altLang="en-US" sz="2400" baseline="30000" dirty="0" smtClean="0">
                <a:latin typeface="Cambria Math" pitchFamily="18" charset="0"/>
                <a:ea typeface="Cambria Math" pitchFamily="18" charset="0"/>
                <a:cs typeface="Cambria Math" pitchFamily="18" charset="0"/>
              </a:rPr>
              <a:t>16</a:t>
            </a:r>
            <a:r>
              <a:rPr lang="en-US" altLang="en-US" sz="2400" dirty="0" smtClean="0">
                <a:latin typeface="Cambria Math" pitchFamily="18" charset="0"/>
                <a:ea typeface="Cambria Math" pitchFamily="18" charset="0"/>
                <a:cs typeface="Cambria Math" pitchFamily="18" charset="0"/>
              </a:rPr>
              <a:t> N) (3.0 x 10</a:t>
            </a:r>
            <a:r>
              <a:rPr lang="en-US" altLang="en-US" sz="2400" baseline="30000" dirty="0" smtClean="0">
                <a:latin typeface="Cambria Math" pitchFamily="18" charset="0"/>
                <a:ea typeface="Cambria Math" pitchFamily="18" charset="0"/>
                <a:cs typeface="Cambria Math" pitchFamily="18" charset="0"/>
              </a:rPr>
              <a:t>21</a:t>
            </a:r>
            <a:r>
              <a:rPr lang="en-US" altLang="en-US" sz="2400" dirty="0" smtClean="0">
                <a:latin typeface="Cambria Math" pitchFamily="18" charset="0"/>
                <a:ea typeface="Cambria Math" pitchFamily="18" charset="0"/>
                <a:cs typeface="Cambria Math" pitchFamily="18" charset="0"/>
              </a:rPr>
              <a:t> m</a:t>
            </a:r>
            <a:r>
              <a:rPr lang="en-US" altLang="en-US" sz="2400" baseline="30000" dirty="0" smtClean="0">
                <a:latin typeface="Cambria Math" pitchFamily="18" charset="0"/>
                <a:ea typeface="Cambria Math" pitchFamily="18" charset="0"/>
                <a:cs typeface="Cambria Math" pitchFamily="18" charset="0"/>
              </a:rPr>
              <a:t>2</a:t>
            </a:r>
            <a:r>
              <a:rPr lang="en-US" altLang="en-US" sz="2400" dirty="0" smtClean="0">
                <a:latin typeface="Cambria Math" pitchFamily="18" charset="0"/>
                <a:ea typeface="Cambria Math" pitchFamily="18" charset="0"/>
                <a:cs typeface="Cambria Math" pitchFamily="18" charset="0"/>
              </a:rPr>
              <a:t>)</a:t>
            </a:r>
            <a:endParaRPr lang="en-US" altLang="en-US" sz="2400" dirty="0">
              <a:latin typeface="Cambria Math" pitchFamily="18" charset="0"/>
              <a:ea typeface="Cambria Math" pitchFamily="18" charset="0"/>
              <a:cs typeface="Cambria Math" pitchFamily="18" charset="0"/>
            </a:endParaRPr>
          </a:p>
        </p:txBody>
      </p:sp>
      <p:sp>
        <p:nvSpPr>
          <p:cNvPr id="40" name="TextBox 4"/>
          <p:cNvSpPr txBox="1">
            <a:spLocks noChangeArrowheads="1"/>
          </p:cNvSpPr>
          <p:nvPr/>
        </p:nvSpPr>
        <p:spPr bwMode="auto">
          <a:xfrm>
            <a:off x="2428406" y="4538663"/>
            <a:ext cx="322472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sz="2400" dirty="0" smtClean="0">
                <a:latin typeface="Cambria Math" panose="02040503050406030204" pitchFamily="18" charset="0"/>
                <a:ea typeface="Cambria Math" panose="02040503050406030204" pitchFamily="18" charset="0"/>
              </a:rPr>
              <a:t>(</a:t>
            </a:r>
            <a:r>
              <a:rPr lang="en-US" altLang="en-US" sz="2400" dirty="0">
                <a:latin typeface="Cambria Math" panose="02040503050406030204" pitchFamily="18" charset="0"/>
                <a:ea typeface="Cambria Math" panose="02040503050406030204" pitchFamily="18" charset="0"/>
              </a:rPr>
              <a:t>6.67 x 10</a:t>
            </a:r>
            <a:r>
              <a:rPr lang="en-US" altLang="en-US" sz="2400" baseline="30000" dirty="0">
                <a:latin typeface="Cambria Math" panose="02040503050406030204" pitchFamily="18" charset="0"/>
                <a:ea typeface="Cambria Math" panose="02040503050406030204" pitchFamily="18" charset="0"/>
              </a:rPr>
              <a:t>-11</a:t>
            </a:r>
            <a:r>
              <a:rPr lang="en-US" altLang="en-US" sz="2400" dirty="0">
                <a:latin typeface="Cambria Math" panose="02040503050406030204" pitchFamily="18" charset="0"/>
                <a:ea typeface="Cambria Math" panose="02040503050406030204" pitchFamily="18" charset="0"/>
              </a:rPr>
              <a:t> N m</a:t>
            </a:r>
            <a:r>
              <a:rPr lang="en-US" altLang="en-US" sz="2400" baseline="30000" dirty="0">
                <a:latin typeface="Cambria Math" panose="02040503050406030204" pitchFamily="18" charset="0"/>
                <a:ea typeface="Cambria Math" panose="02040503050406030204" pitchFamily="18" charset="0"/>
              </a:rPr>
              <a:t>2</a:t>
            </a:r>
            <a:r>
              <a:rPr lang="en-US" altLang="en-US" sz="2400" dirty="0">
                <a:latin typeface="Cambria Math" panose="02040503050406030204" pitchFamily="18" charset="0"/>
                <a:ea typeface="Cambria Math" panose="02040503050406030204" pitchFamily="18" charset="0"/>
              </a:rPr>
              <a:t>/kg</a:t>
            </a:r>
            <a:r>
              <a:rPr lang="en-US" altLang="en-US" sz="2400" baseline="30000" dirty="0">
                <a:latin typeface="Cambria Math" panose="02040503050406030204" pitchFamily="18" charset="0"/>
                <a:ea typeface="Cambria Math" panose="02040503050406030204" pitchFamily="18" charset="0"/>
              </a:rPr>
              <a:t>2</a:t>
            </a:r>
            <a:r>
              <a:rPr lang="en-US" altLang="en-US" sz="2400" dirty="0" smtClean="0">
                <a:latin typeface="Cambria Math" panose="02040503050406030204" pitchFamily="18" charset="0"/>
                <a:ea typeface="Cambria Math" panose="02040503050406030204" pitchFamily="18" charset="0"/>
              </a:rPr>
              <a:t>)</a:t>
            </a:r>
            <a:endParaRPr lang="en-US" altLang="en-US" sz="2400" dirty="0">
              <a:latin typeface="Cambria Math" panose="02040503050406030204" pitchFamily="18" charset="0"/>
              <a:ea typeface="Cambria Math" panose="02040503050406030204" pitchFamily="18" charset="0"/>
            </a:endParaRPr>
          </a:p>
        </p:txBody>
      </p:sp>
      <p:sp>
        <p:nvSpPr>
          <p:cNvPr id="41" name="TextBox 4"/>
          <p:cNvSpPr txBox="1">
            <a:spLocks noChangeArrowheads="1"/>
          </p:cNvSpPr>
          <p:nvPr/>
        </p:nvSpPr>
        <p:spPr bwMode="auto">
          <a:xfrm>
            <a:off x="5421103" y="4495800"/>
            <a:ext cx="212269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sz="2400" dirty="0" smtClean="0">
                <a:latin typeface="Cambria Math" panose="02040503050406030204" pitchFamily="18" charset="0"/>
                <a:ea typeface="Cambria Math" panose="02040503050406030204" pitchFamily="18" charset="0"/>
              </a:rPr>
              <a:t>(</a:t>
            </a:r>
            <a:r>
              <a:rPr lang="en-US" altLang="en-US" sz="2400" dirty="0">
                <a:latin typeface="Cambria Math" panose="02040503050406030204" pitchFamily="18" charset="0"/>
                <a:ea typeface="Cambria Math" panose="02040503050406030204" pitchFamily="18" charset="0"/>
              </a:rPr>
              <a:t>6.0 x 10</a:t>
            </a:r>
            <a:r>
              <a:rPr lang="en-US" altLang="en-US" sz="2400" baseline="30000" dirty="0">
                <a:latin typeface="Cambria Math" panose="02040503050406030204" pitchFamily="18" charset="0"/>
                <a:ea typeface="Cambria Math" panose="02040503050406030204" pitchFamily="18" charset="0"/>
              </a:rPr>
              <a:t>24</a:t>
            </a:r>
            <a:r>
              <a:rPr lang="en-US" altLang="en-US" sz="2400" dirty="0">
                <a:latin typeface="Cambria Math" panose="02040503050406030204" pitchFamily="18" charset="0"/>
                <a:ea typeface="Cambria Math" panose="02040503050406030204" pitchFamily="18" charset="0"/>
              </a:rPr>
              <a:t> kg)</a:t>
            </a:r>
          </a:p>
        </p:txBody>
      </p:sp>
      <p:cxnSp>
        <p:nvCxnSpPr>
          <p:cNvPr id="42" name="Straight Connector 41"/>
          <p:cNvCxnSpPr/>
          <p:nvPr/>
        </p:nvCxnSpPr>
        <p:spPr>
          <a:xfrm flipV="1">
            <a:off x="3200400" y="4495502"/>
            <a:ext cx="3787775" cy="298"/>
          </a:xfrm>
          <a:prstGeom prst="line">
            <a:avLst/>
          </a:prstGeom>
          <a:ln w="28575">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3124200" y="5562600"/>
            <a:ext cx="2133600" cy="4465"/>
          </a:xfrm>
          <a:prstGeom prst="line">
            <a:avLst/>
          </a:prstGeom>
          <a:ln w="28575">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45" name="TextBox 25"/>
          <p:cNvSpPr txBox="1">
            <a:spLocks noChangeArrowheads="1"/>
          </p:cNvSpPr>
          <p:nvPr/>
        </p:nvSpPr>
        <p:spPr bwMode="auto">
          <a:xfrm>
            <a:off x="2623310" y="5181600"/>
            <a:ext cx="4810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dirty="0">
                <a:latin typeface="Cambria Math" pitchFamily="18" charset="0"/>
                <a:ea typeface="Cambria Math" pitchFamily="18" charset="0"/>
                <a:cs typeface="Cambria Math" pitchFamily="18" charset="0"/>
              </a:rPr>
              <a:t>= </a:t>
            </a:r>
          </a:p>
        </p:txBody>
      </p:sp>
      <p:sp>
        <p:nvSpPr>
          <p:cNvPr id="46" name="TextBox 25"/>
          <p:cNvSpPr txBox="1">
            <a:spLocks noChangeArrowheads="1"/>
          </p:cNvSpPr>
          <p:nvPr/>
        </p:nvSpPr>
        <p:spPr bwMode="auto">
          <a:xfrm>
            <a:off x="2587591" y="4182903"/>
            <a:ext cx="4810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dirty="0">
                <a:latin typeface="Cambria Math" pitchFamily="18" charset="0"/>
                <a:ea typeface="Cambria Math" pitchFamily="18" charset="0"/>
                <a:cs typeface="Cambria Math" pitchFamily="18" charset="0"/>
              </a:rPr>
              <a:t>= </a:t>
            </a:r>
          </a:p>
        </p:txBody>
      </p:sp>
      <p:cxnSp>
        <p:nvCxnSpPr>
          <p:cNvPr id="47" name="Straight Connector 46"/>
          <p:cNvCxnSpPr/>
          <p:nvPr/>
        </p:nvCxnSpPr>
        <p:spPr>
          <a:xfrm flipV="1">
            <a:off x="4331458" y="5643563"/>
            <a:ext cx="498475" cy="339725"/>
          </a:xfrm>
          <a:prstGeom prst="line">
            <a:avLst/>
          </a:prstGeom>
          <a:ln w="28575">
            <a:solidFill>
              <a:srgbClr val="FF0000"/>
            </a:solidFill>
            <a:tailEnd type="none"/>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flipV="1">
            <a:off x="4595812" y="5222875"/>
            <a:ext cx="498475" cy="339725"/>
          </a:xfrm>
          <a:prstGeom prst="line">
            <a:avLst/>
          </a:prstGeom>
          <a:ln w="28575">
            <a:solidFill>
              <a:srgbClr val="FF0000"/>
            </a:solidFill>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72785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9"/>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8"/>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5"/>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5859"/>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8"/>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6"/>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7"/>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8"/>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46"/>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42"/>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39"/>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41"/>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40"/>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45"/>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43"/>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13"/>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17"/>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nodeType="clickEffect">
                                  <p:stCondLst>
                                    <p:cond delay="0"/>
                                  </p:stCondLst>
                                  <p:childTnLst>
                                    <p:set>
                                      <p:cBhvr>
                                        <p:cTn id="86" dur="1" fill="hold">
                                          <p:stCondLst>
                                            <p:cond delay="0"/>
                                          </p:stCondLst>
                                        </p:cTn>
                                        <p:tgtEl>
                                          <p:spTgt spid="47"/>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48"/>
                                        </p:tgtEl>
                                        <p:attrNameLst>
                                          <p:attrName>style.visibility</p:attrName>
                                        </p:attrNameLst>
                                      </p:cBhvr>
                                      <p:to>
                                        <p:strVal val="visible"/>
                                      </p:to>
                                    </p:set>
                                  </p:childTnLst>
                                </p:cTn>
                              </p:par>
                            </p:childTnLst>
                          </p:cTn>
                        </p:par>
                      </p:childTnLst>
                    </p:cTn>
                  </p:par>
                  <p:par>
                    <p:cTn id="89" fill="hold">
                      <p:stCondLst>
                        <p:cond delay="indefinite"/>
                      </p:stCondLst>
                      <p:childTnLst>
                        <p:par>
                          <p:cTn id="90" fill="hold">
                            <p:stCondLst>
                              <p:cond delay="0"/>
                            </p:stCondLst>
                            <p:childTnLst>
                              <p:par>
                                <p:cTn id="91" presetID="1" presetClass="entr" presetSubtype="0" fill="hold" grpId="0" nodeType="clickEffect">
                                  <p:stCondLst>
                                    <p:cond delay="0"/>
                                  </p:stCondLst>
                                  <p:childTnLst>
                                    <p:set>
                                      <p:cBhvr>
                                        <p:cTn id="92" dur="1" fill="hold">
                                          <p:stCondLst>
                                            <p:cond delay="0"/>
                                          </p:stCondLst>
                                        </p:cTn>
                                        <p:tgtEl>
                                          <p:spTgt spid="35858"/>
                                        </p:tgtEl>
                                        <p:attrNameLst>
                                          <p:attrName>style.visibility</p:attrName>
                                        </p:attrNameLst>
                                      </p:cBhvr>
                                      <p:to>
                                        <p:strVal val="visible"/>
                                      </p:to>
                                    </p:set>
                                  </p:childTnLst>
                                </p:cTn>
                              </p:par>
                            </p:childTnLst>
                          </p:cTn>
                        </p:par>
                      </p:childTnLst>
                    </p:cTn>
                  </p:par>
                  <p:par>
                    <p:cTn id="93" fill="hold">
                      <p:stCondLst>
                        <p:cond delay="indefinite"/>
                      </p:stCondLst>
                      <p:childTnLst>
                        <p:par>
                          <p:cTn id="94" fill="hold">
                            <p:stCondLst>
                              <p:cond delay="0"/>
                            </p:stCondLst>
                            <p:childTnLst>
                              <p:par>
                                <p:cTn id="95" presetID="1" presetClass="entr" presetSubtype="0" fill="hold" grpId="0" nodeType="clickEffect">
                                  <p:stCondLst>
                                    <p:cond delay="0"/>
                                  </p:stCondLst>
                                  <p:childTnLst>
                                    <p:set>
                                      <p:cBhvr>
                                        <p:cTn id="9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7" grpId="0"/>
      <p:bldP spid="2" grpId="0"/>
      <p:bldP spid="6" grpId="0"/>
      <p:bldP spid="9" grpId="0"/>
      <p:bldP spid="13" grpId="0"/>
      <p:bldP spid="17" grpId="0"/>
      <p:bldP spid="35858" grpId="0"/>
      <p:bldP spid="35859" grpId="0"/>
      <p:bldP spid="26" grpId="0"/>
      <p:bldP spid="33" grpId="0"/>
      <p:bldP spid="35" grpId="0"/>
      <p:bldP spid="37" grpId="0"/>
      <p:bldP spid="38" grpId="0"/>
      <p:bldP spid="39" grpId="0"/>
      <p:bldP spid="40" grpId="0"/>
      <p:bldP spid="41" grpId="0"/>
      <p:bldP spid="45" grpId="0"/>
      <p:bldP spid="4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Picture 2" descr="illustration: the person in the stationary elevator car experiences normal weight. In the next car weight increases slightly, in the next, because of the downward accelaration. No weight is measured in the last car on the right because of freefall"/>
          <p:cNvPicPr>
            <a:picLocks noChangeAspect="1" noChangeArrowheads="1"/>
          </p:cNvPicPr>
          <p:nvPr/>
        </p:nvPicPr>
        <p:blipFill>
          <a:blip r:embed="rId3">
            <a:extLst>
              <a:ext uri="{28A0092B-C50C-407E-A947-70E740481C1C}">
                <a14:useLocalDpi xmlns:a14="http://schemas.microsoft.com/office/drawing/2010/main" val="0"/>
              </a:ext>
            </a:extLst>
          </a:blip>
          <a:srcRect r="71765" b="24695"/>
          <a:stretch>
            <a:fillRect/>
          </a:stretch>
        </p:blipFill>
        <p:spPr bwMode="auto">
          <a:xfrm>
            <a:off x="5181600" y="1447800"/>
            <a:ext cx="1828800" cy="4414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23" name="Rectangle 3"/>
          <p:cNvSpPr>
            <a:spLocks noGrp="1" noChangeArrowheads="1"/>
          </p:cNvSpPr>
          <p:nvPr>
            <p:ph type="title"/>
          </p:nvPr>
        </p:nvSpPr>
        <p:spPr>
          <a:xfrm>
            <a:off x="457200" y="228600"/>
            <a:ext cx="8229600" cy="1143000"/>
          </a:xfrm>
        </p:spPr>
        <p:txBody>
          <a:bodyPr/>
          <a:lstStyle/>
          <a:p>
            <a:pPr eaLnBrk="1" hangingPunct="1"/>
            <a:r>
              <a:rPr lang="en-US" altLang="en-US" sz="2400" smtClean="0"/>
              <a:t>Let’s look at what happens to forces and your apparent weight (F</a:t>
            </a:r>
            <a:r>
              <a:rPr lang="en-US" altLang="en-US" sz="2400" baseline="-25000" smtClean="0"/>
              <a:t>N</a:t>
            </a:r>
            <a:r>
              <a:rPr lang="en-US" altLang="en-US" sz="2400" smtClean="0"/>
              <a:t>) on an elevator.</a:t>
            </a:r>
          </a:p>
        </p:txBody>
      </p:sp>
      <p:sp>
        <p:nvSpPr>
          <p:cNvPr id="329735" name="Line 7"/>
          <p:cNvSpPr>
            <a:spLocks noChangeShapeType="1"/>
          </p:cNvSpPr>
          <p:nvPr/>
        </p:nvSpPr>
        <p:spPr bwMode="auto">
          <a:xfrm rot="-10780901">
            <a:off x="6096000" y="2438400"/>
            <a:ext cx="1588" cy="1143000"/>
          </a:xfrm>
          <a:prstGeom prst="line">
            <a:avLst/>
          </a:prstGeom>
          <a:noFill/>
          <a:ln w="3810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29736" name="Text Box 8"/>
          <p:cNvSpPr txBox="1">
            <a:spLocks noChangeArrowheads="1"/>
          </p:cNvSpPr>
          <p:nvPr/>
        </p:nvSpPr>
        <p:spPr bwMode="auto">
          <a:xfrm>
            <a:off x="6172200" y="2286000"/>
            <a:ext cx="45878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t>F</a:t>
            </a:r>
            <a:r>
              <a:rPr lang="en-US" altLang="en-US" sz="2000" baseline="-25000"/>
              <a:t>N</a:t>
            </a:r>
            <a:endParaRPr lang="en-US" altLang="en-US" sz="2000"/>
          </a:p>
        </p:txBody>
      </p:sp>
      <p:sp>
        <p:nvSpPr>
          <p:cNvPr id="329737" name="Text Box 9"/>
          <p:cNvSpPr txBox="1">
            <a:spLocks noChangeArrowheads="1"/>
          </p:cNvSpPr>
          <p:nvPr/>
        </p:nvSpPr>
        <p:spPr bwMode="auto">
          <a:xfrm>
            <a:off x="228600" y="1524000"/>
            <a:ext cx="3089275"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solidFill>
                  <a:srgbClr val="FF0000"/>
                </a:solidFill>
              </a:rPr>
              <a:t>This elevator is either not </a:t>
            </a:r>
          </a:p>
          <a:p>
            <a:pPr eaLnBrk="1" hangingPunct="1">
              <a:spcBef>
                <a:spcPct val="0"/>
              </a:spcBef>
              <a:buFontTx/>
              <a:buNone/>
            </a:pPr>
            <a:r>
              <a:rPr lang="en-US" altLang="en-US" sz="2000">
                <a:solidFill>
                  <a:srgbClr val="FF0000"/>
                </a:solidFill>
              </a:rPr>
              <a:t>moving or moving with a </a:t>
            </a:r>
          </a:p>
          <a:p>
            <a:pPr eaLnBrk="1" hangingPunct="1">
              <a:spcBef>
                <a:spcPct val="0"/>
              </a:spcBef>
              <a:buFontTx/>
              <a:buNone/>
            </a:pPr>
            <a:r>
              <a:rPr lang="en-US" altLang="en-US" sz="2000">
                <a:solidFill>
                  <a:srgbClr val="FF0000"/>
                </a:solidFill>
              </a:rPr>
              <a:t>constant velocity.</a:t>
            </a:r>
          </a:p>
        </p:txBody>
      </p:sp>
      <p:sp>
        <p:nvSpPr>
          <p:cNvPr id="329738" name="Text Box 10"/>
          <p:cNvSpPr txBox="1">
            <a:spLocks noChangeArrowheads="1"/>
          </p:cNvSpPr>
          <p:nvPr/>
        </p:nvSpPr>
        <p:spPr bwMode="auto">
          <a:xfrm>
            <a:off x="7391400" y="4419600"/>
            <a:ext cx="85248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cs typeface="Arial" charset="0"/>
              </a:rPr>
              <a:t>ΣF = 0</a:t>
            </a:r>
          </a:p>
        </p:txBody>
      </p:sp>
      <p:sp>
        <p:nvSpPr>
          <p:cNvPr id="329739" name="Text Box 11"/>
          <p:cNvSpPr txBox="1">
            <a:spLocks noChangeArrowheads="1"/>
          </p:cNvSpPr>
          <p:nvPr/>
        </p:nvSpPr>
        <p:spPr bwMode="auto">
          <a:xfrm>
            <a:off x="7391400" y="4800600"/>
            <a:ext cx="125888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cs typeface="Arial" charset="0"/>
              </a:rPr>
              <a:t>ΣF= F</a:t>
            </a:r>
            <a:r>
              <a:rPr lang="en-US" altLang="en-US" sz="1800" baseline="-25000">
                <a:cs typeface="Arial" charset="0"/>
              </a:rPr>
              <a:t>N </a:t>
            </a:r>
            <a:r>
              <a:rPr lang="en-US" altLang="en-US" sz="1800">
                <a:cs typeface="Arial" charset="0"/>
              </a:rPr>
              <a:t>- w</a:t>
            </a:r>
            <a:endParaRPr lang="en-US" altLang="en-US" sz="1800" baseline="-25000">
              <a:cs typeface="Arial" charset="0"/>
            </a:endParaRPr>
          </a:p>
        </p:txBody>
      </p:sp>
      <p:sp>
        <p:nvSpPr>
          <p:cNvPr id="329740" name="Text Box 12"/>
          <p:cNvSpPr txBox="1">
            <a:spLocks noChangeArrowheads="1"/>
          </p:cNvSpPr>
          <p:nvPr/>
        </p:nvSpPr>
        <p:spPr bwMode="auto">
          <a:xfrm>
            <a:off x="7391400" y="5257800"/>
            <a:ext cx="1168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cs typeface="Arial" charset="0"/>
              </a:rPr>
              <a:t>0 = F</a:t>
            </a:r>
            <a:r>
              <a:rPr lang="en-US" altLang="en-US" sz="1800" baseline="-25000">
                <a:cs typeface="Arial" charset="0"/>
              </a:rPr>
              <a:t>N </a:t>
            </a:r>
            <a:r>
              <a:rPr lang="en-US" altLang="en-US" sz="1800">
                <a:cs typeface="Arial" charset="0"/>
              </a:rPr>
              <a:t>- w</a:t>
            </a:r>
            <a:endParaRPr lang="en-US" altLang="en-US" sz="1800" baseline="-25000">
              <a:cs typeface="Arial" charset="0"/>
            </a:endParaRPr>
          </a:p>
        </p:txBody>
      </p:sp>
      <p:sp>
        <p:nvSpPr>
          <p:cNvPr id="329741" name="Text Box 13"/>
          <p:cNvSpPr txBox="1">
            <a:spLocks noChangeArrowheads="1"/>
          </p:cNvSpPr>
          <p:nvPr/>
        </p:nvSpPr>
        <p:spPr bwMode="auto">
          <a:xfrm>
            <a:off x="7391400" y="5638800"/>
            <a:ext cx="838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cs typeface="Arial" charset="0"/>
              </a:rPr>
              <a:t>F</a:t>
            </a:r>
            <a:r>
              <a:rPr lang="en-US" altLang="en-US" sz="1800" baseline="-25000">
                <a:cs typeface="Arial" charset="0"/>
              </a:rPr>
              <a:t>N </a:t>
            </a:r>
            <a:r>
              <a:rPr lang="en-US" altLang="en-US" sz="1800">
                <a:cs typeface="Arial" charset="0"/>
              </a:rPr>
              <a:t>= w</a:t>
            </a:r>
            <a:endParaRPr lang="en-US" altLang="en-US" sz="1800" baseline="-25000">
              <a:cs typeface="Arial" charset="0"/>
            </a:endParaRPr>
          </a:p>
        </p:txBody>
      </p:sp>
      <p:sp>
        <p:nvSpPr>
          <p:cNvPr id="133131" name="Rectangle 15"/>
          <p:cNvSpPr>
            <a:spLocks noChangeArrowheads="1"/>
          </p:cNvSpPr>
          <p:nvPr/>
        </p:nvSpPr>
        <p:spPr bwMode="auto">
          <a:xfrm>
            <a:off x="3886200" y="3810000"/>
            <a:ext cx="9144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133132" name="Rectangle 16"/>
          <p:cNvSpPr>
            <a:spLocks noChangeArrowheads="1"/>
          </p:cNvSpPr>
          <p:nvPr/>
        </p:nvSpPr>
        <p:spPr bwMode="auto">
          <a:xfrm>
            <a:off x="5638800" y="3810000"/>
            <a:ext cx="914400" cy="9144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329733" name="Line 5"/>
          <p:cNvSpPr>
            <a:spLocks noChangeShapeType="1"/>
          </p:cNvSpPr>
          <p:nvPr/>
        </p:nvSpPr>
        <p:spPr bwMode="auto">
          <a:xfrm>
            <a:off x="6096000" y="3657600"/>
            <a:ext cx="0" cy="11430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29734" name="Text Box 6"/>
          <p:cNvSpPr txBox="1">
            <a:spLocks noChangeArrowheads="1"/>
          </p:cNvSpPr>
          <p:nvPr/>
        </p:nvSpPr>
        <p:spPr bwMode="auto">
          <a:xfrm>
            <a:off x="6248400" y="4495800"/>
            <a:ext cx="90328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t>F</a:t>
            </a:r>
            <a:r>
              <a:rPr lang="en-US" altLang="en-US" sz="2000" baseline="-25000"/>
              <a:t>g</a:t>
            </a:r>
            <a:r>
              <a:rPr lang="en-US" altLang="en-US" sz="2000"/>
              <a:t> = w</a:t>
            </a:r>
          </a:p>
        </p:txBody>
      </p:sp>
      <p:sp>
        <p:nvSpPr>
          <p:cNvPr id="329745" name="Rectangle 17"/>
          <p:cNvSpPr>
            <a:spLocks noChangeArrowheads="1"/>
          </p:cNvSpPr>
          <p:nvPr/>
        </p:nvSpPr>
        <p:spPr bwMode="auto">
          <a:xfrm>
            <a:off x="3124200" y="3048000"/>
            <a:ext cx="914400" cy="14478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329747" name="Text Box 19"/>
          <p:cNvSpPr txBox="1">
            <a:spLocks noChangeArrowheads="1"/>
          </p:cNvSpPr>
          <p:nvPr/>
        </p:nvSpPr>
        <p:spPr bwMode="auto">
          <a:xfrm>
            <a:off x="3184525" y="3617913"/>
            <a:ext cx="8699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100 kg</a:t>
            </a:r>
          </a:p>
        </p:txBody>
      </p:sp>
      <p:sp>
        <p:nvSpPr>
          <p:cNvPr id="329748" name="Line 20"/>
          <p:cNvSpPr>
            <a:spLocks noChangeShapeType="1"/>
          </p:cNvSpPr>
          <p:nvPr/>
        </p:nvSpPr>
        <p:spPr bwMode="auto">
          <a:xfrm>
            <a:off x="3581400" y="4495800"/>
            <a:ext cx="0" cy="11430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29750" name="Text Box 22"/>
          <p:cNvSpPr txBox="1">
            <a:spLocks noChangeArrowheads="1"/>
          </p:cNvSpPr>
          <p:nvPr/>
        </p:nvSpPr>
        <p:spPr bwMode="auto">
          <a:xfrm>
            <a:off x="3641725" y="5116513"/>
            <a:ext cx="97313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t>F</a:t>
            </a:r>
            <a:r>
              <a:rPr lang="en-US" altLang="en-US" sz="2000" baseline="-25000"/>
              <a:t>g</a:t>
            </a:r>
            <a:r>
              <a:rPr lang="en-US" altLang="en-US" sz="2000"/>
              <a:t> = w </a:t>
            </a:r>
          </a:p>
        </p:txBody>
      </p:sp>
      <p:sp>
        <p:nvSpPr>
          <p:cNvPr id="329751" name="Line 23"/>
          <p:cNvSpPr>
            <a:spLocks noChangeShapeType="1"/>
          </p:cNvSpPr>
          <p:nvPr/>
        </p:nvSpPr>
        <p:spPr bwMode="auto">
          <a:xfrm rot="-10780901">
            <a:off x="3581400" y="1905000"/>
            <a:ext cx="1588" cy="1143000"/>
          </a:xfrm>
          <a:prstGeom prst="line">
            <a:avLst/>
          </a:prstGeom>
          <a:noFill/>
          <a:ln w="3810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29752" name="Text Box 24"/>
          <p:cNvSpPr txBox="1">
            <a:spLocks noChangeArrowheads="1"/>
          </p:cNvSpPr>
          <p:nvPr/>
        </p:nvSpPr>
        <p:spPr bwMode="auto">
          <a:xfrm>
            <a:off x="3733800" y="1905000"/>
            <a:ext cx="4413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t>F</a:t>
            </a:r>
            <a:r>
              <a:rPr lang="en-US" altLang="en-US" sz="2000" baseline="-25000"/>
              <a:t>T</a:t>
            </a:r>
            <a:endParaRPr lang="en-US" altLang="en-US" sz="2000"/>
          </a:p>
        </p:txBody>
      </p:sp>
      <p:sp>
        <p:nvSpPr>
          <p:cNvPr id="329753" name="Text Box 25"/>
          <p:cNvSpPr txBox="1">
            <a:spLocks noChangeArrowheads="1"/>
          </p:cNvSpPr>
          <p:nvPr/>
        </p:nvSpPr>
        <p:spPr bwMode="auto">
          <a:xfrm>
            <a:off x="609600" y="3429000"/>
            <a:ext cx="25209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This is just like when </a:t>
            </a:r>
          </a:p>
          <a:p>
            <a:pPr eaLnBrk="1" hangingPunct="1">
              <a:spcBef>
                <a:spcPct val="0"/>
              </a:spcBef>
              <a:buFontTx/>
              <a:buNone/>
            </a:pPr>
            <a:r>
              <a:rPr lang="en-US" altLang="en-US" sz="1800"/>
              <a:t>the mass was hanging.</a:t>
            </a:r>
          </a:p>
        </p:txBody>
      </p:sp>
      <p:sp>
        <p:nvSpPr>
          <p:cNvPr id="329754" name="Text Box 26"/>
          <p:cNvSpPr txBox="1">
            <a:spLocks noChangeArrowheads="1"/>
          </p:cNvSpPr>
          <p:nvPr/>
        </p:nvSpPr>
        <p:spPr bwMode="auto">
          <a:xfrm>
            <a:off x="7086600" y="2590800"/>
            <a:ext cx="18732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The scale reads</a:t>
            </a:r>
          </a:p>
          <a:p>
            <a:pPr eaLnBrk="1" hangingPunct="1">
              <a:spcBef>
                <a:spcPct val="0"/>
              </a:spcBef>
              <a:buFontTx/>
              <a:buNone/>
            </a:pPr>
            <a:r>
              <a:rPr lang="en-US" altLang="en-US" sz="1800"/>
              <a:t>your true weight.</a:t>
            </a:r>
          </a:p>
        </p:txBody>
      </p:sp>
    </p:spTree>
    <p:extLst>
      <p:ext uri="{BB962C8B-B14F-4D97-AF65-F5344CB8AC3E}">
        <p14:creationId xmlns:p14="http://schemas.microsoft.com/office/powerpoint/2010/main" val="278641849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973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2975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2974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2975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2974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2974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2975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29752"/>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2973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2973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2973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29736"/>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2973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29739"/>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29740"/>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29741"/>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297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9735" grpId="0" animBg="1"/>
      <p:bldP spid="329736" grpId="0"/>
      <p:bldP spid="329737" grpId="0"/>
      <p:bldP spid="329738" grpId="0"/>
      <p:bldP spid="329739" grpId="0"/>
      <p:bldP spid="329740" grpId="0"/>
      <p:bldP spid="329741" grpId="0"/>
      <p:bldP spid="329733" grpId="0" animBg="1"/>
      <p:bldP spid="329734" grpId="0"/>
      <p:bldP spid="329745" grpId="0" animBg="1"/>
      <p:bldP spid="329747" grpId="0"/>
      <p:bldP spid="329748" grpId="0" animBg="1"/>
      <p:bldP spid="329750" grpId="0"/>
      <p:bldP spid="329751" grpId="0" animBg="1"/>
      <p:bldP spid="329752" grpId="0"/>
      <p:bldP spid="329753" grpId="0"/>
      <p:bldP spid="329754"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Picture 2" descr="illustration: the person in the stationary elevator car experiences normal weight. In the next car weight increases slightly, in the next, because of the downward accelaration. No weight is measured in the last car on the right because of freefall"/>
          <p:cNvPicPr>
            <a:picLocks noChangeAspect="1" noChangeArrowheads="1"/>
          </p:cNvPicPr>
          <p:nvPr/>
        </p:nvPicPr>
        <p:blipFill>
          <a:blip r:embed="rId3">
            <a:extLst>
              <a:ext uri="{28A0092B-C50C-407E-A947-70E740481C1C}">
                <a14:useLocalDpi xmlns:a14="http://schemas.microsoft.com/office/drawing/2010/main" val="0"/>
              </a:ext>
            </a:extLst>
          </a:blip>
          <a:srcRect l="24359" r="47437" b="25494"/>
          <a:stretch>
            <a:fillRect/>
          </a:stretch>
        </p:blipFill>
        <p:spPr bwMode="auto">
          <a:xfrm>
            <a:off x="5257800" y="1905000"/>
            <a:ext cx="1676400" cy="400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4147" name="Text Box 4"/>
          <p:cNvSpPr txBox="1">
            <a:spLocks noChangeArrowheads="1"/>
          </p:cNvSpPr>
          <p:nvPr/>
        </p:nvSpPr>
        <p:spPr bwMode="auto">
          <a:xfrm>
            <a:off x="381000" y="304800"/>
            <a:ext cx="83820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t>On an elevator that’s accelerating we experience of a change in “weight” which is actually due to a change in the normal force, not weight (mg).  Because if you think about it your weight (mg) never changes (your mass remains the same so does gravity).</a:t>
            </a:r>
          </a:p>
        </p:txBody>
      </p:sp>
      <p:sp>
        <p:nvSpPr>
          <p:cNvPr id="333829" name="Text Box 5"/>
          <p:cNvSpPr txBox="1">
            <a:spLocks noChangeArrowheads="1"/>
          </p:cNvSpPr>
          <p:nvPr/>
        </p:nvSpPr>
        <p:spPr bwMode="auto">
          <a:xfrm>
            <a:off x="304800" y="2133600"/>
            <a:ext cx="25273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solidFill>
                  <a:srgbClr val="FF0000"/>
                </a:solidFill>
              </a:rPr>
              <a:t>This elevator is now</a:t>
            </a:r>
          </a:p>
          <a:p>
            <a:pPr eaLnBrk="1" hangingPunct="1">
              <a:spcBef>
                <a:spcPct val="0"/>
              </a:spcBef>
              <a:buFontTx/>
              <a:buNone/>
            </a:pPr>
            <a:r>
              <a:rPr lang="en-US" altLang="en-US" sz="2000">
                <a:solidFill>
                  <a:srgbClr val="FF0000"/>
                </a:solidFill>
              </a:rPr>
              <a:t>accelerating upward.</a:t>
            </a:r>
          </a:p>
        </p:txBody>
      </p:sp>
      <p:sp>
        <p:nvSpPr>
          <p:cNvPr id="333830" name="Rectangle 6"/>
          <p:cNvSpPr>
            <a:spLocks noChangeArrowheads="1"/>
          </p:cNvSpPr>
          <p:nvPr/>
        </p:nvSpPr>
        <p:spPr bwMode="auto">
          <a:xfrm>
            <a:off x="3140075" y="3240088"/>
            <a:ext cx="914400" cy="14478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333831" name="Text Box 7"/>
          <p:cNvSpPr txBox="1">
            <a:spLocks noChangeArrowheads="1"/>
          </p:cNvSpPr>
          <p:nvPr/>
        </p:nvSpPr>
        <p:spPr bwMode="auto">
          <a:xfrm>
            <a:off x="3200400" y="3810000"/>
            <a:ext cx="8699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100 kg</a:t>
            </a:r>
          </a:p>
        </p:txBody>
      </p:sp>
      <p:sp>
        <p:nvSpPr>
          <p:cNvPr id="333832" name="Line 8"/>
          <p:cNvSpPr>
            <a:spLocks noChangeShapeType="1"/>
          </p:cNvSpPr>
          <p:nvPr/>
        </p:nvSpPr>
        <p:spPr bwMode="auto">
          <a:xfrm>
            <a:off x="3597275" y="4687888"/>
            <a:ext cx="0" cy="6096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33833" name="Text Box 9"/>
          <p:cNvSpPr txBox="1">
            <a:spLocks noChangeArrowheads="1"/>
          </p:cNvSpPr>
          <p:nvPr/>
        </p:nvSpPr>
        <p:spPr bwMode="auto">
          <a:xfrm>
            <a:off x="3673475" y="4916488"/>
            <a:ext cx="90328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t>F</a:t>
            </a:r>
            <a:r>
              <a:rPr lang="en-US" altLang="en-US" sz="2000" baseline="-25000"/>
              <a:t>g</a:t>
            </a:r>
            <a:r>
              <a:rPr lang="en-US" altLang="en-US" sz="2000"/>
              <a:t> = w</a:t>
            </a:r>
          </a:p>
        </p:txBody>
      </p:sp>
      <p:sp>
        <p:nvSpPr>
          <p:cNvPr id="333834" name="Line 10"/>
          <p:cNvSpPr>
            <a:spLocks noChangeShapeType="1"/>
          </p:cNvSpPr>
          <p:nvPr/>
        </p:nvSpPr>
        <p:spPr bwMode="auto">
          <a:xfrm rot="-10780901">
            <a:off x="3597275" y="2097088"/>
            <a:ext cx="1588" cy="1143000"/>
          </a:xfrm>
          <a:prstGeom prst="line">
            <a:avLst/>
          </a:prstGeom>
          <a:noFill/>
          <a:ln w="3810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33835" name="Text Box 11"/>
          <p:cNvSpPr txBox="1">
            <a:spLocks noChangeArrowheads="1"/>
          </p:cNvSpPr>
          <p:nvPr/>
        </p:nvSpPr>
        <p:spPr bwMode="auto">
          <a:xfrm>
            <a:off x="3749675" y="2097088"/>
            <a:ext cx="4413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t>F</a:t>
            </a:r>
            <a:r>
              <a:rPr lang="en-US" altLang="en-US" sz="2000" baseline="-25000"/>
              <a:t>T</a:t>
            </a:r>
            <a:endParaRPr lang="en-US" altLang="en-US" sz="2000"/>
          </a:p>
        </p:txBody>
      </p:sp>
      <p:sp>
        <p:nvSpPr>
          <p:cNvPr id="134155" name="Rectangle 12"/>
          <p:cNvSpPr>
            <a:spLocks noChangeArrowheads="1"/>
          </p:cNvSpPr>
          <p:nvPr/>
        </p:nvSpPr>
        <p:spPr bwMode="auto">
          <a:xfrm>
            <a:off x="5562600" y="5029200"/>
            <a:ext cx="990600" cy="9144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333837" name="Text Box 13"/>
          <p:cNvSpPr txBox="1">
            <a:spLocks noChangeArrowheads="1"/>
          </p:cNvSpPr>
          <p:nvPr/>
        </p:nvSpPr>
        <p:spPr bwMode="auto">
          <a:xfrm>
            <a:off x="457200" y="3429000"/>
            <a:ext cx="2343150" cy="915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This is just like when </a:t>
            </a:r>
          </a:p>
          <a:p>
            <a:pPr eaLnBrk="1" hangingPunct="1">
              <a:spcBef>
                <a:spcPct val="0"/>
              </a:spcBef>
              <a:buFontTx/>
              <a:buNone/>
            </a:pPr>
            <a:r>
              <a:rPr lang="en-US" altLang="en-US" sz="1800"/>
              <a:t>the mass was </a:t>
            </a:r>
          </a:p>
          <a:p>
            <a:pPr eaLnBrk="1" hangingPunct="1">
              <a:spcBef>
                <a:spcPct val="0"/>
              </a:spcBef>
              <a:buFontTx/>
              <a:buNone/>
            </a:pPr>
            <a:r>
              <a:rPr lang="en-US" altLang="en-US" sz="1800"/>
              <a:t>accelerating upward.</a:t>
            </a:r>
          </a:p>
        </p:txBody>
      </p:sp>
      <p:sp>
        <p:nvSpPr>
          <p:cNvPr id="333838" name="Line 14"/>
          <p:cNvSpPr>
            <a:spLocks noChangeShapeType="1"/>
          </p:cNvSpPr>
          <p:nvPr/>
        </p:nvSpPr>
        <p:spPr bwMode="auto">
          <a:xfrm>
            <a:off x="6019800" y="3581400"/>
            <a:ext cx="0" cy="6096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33839" name="Text Box 15"/>
          <p:cNvSpPr txBox="1">
            <a:spLocks noChangeArrowheads="1"/>
          </p:cNvSpPr>
          <p:nvPr/>
        </p:nvSpPr>
        <p:spPr bwMode="auto">
          <a:xfrm>
            <a:off x="6096000" y="3733800"/>
            <a:ext cx="90328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t>F</a:t>
            </a:r>
            <a:r>
              <a:rPr lang="en-US" altLang="en-US" sz="2000" baseline="-25000"/>
              <a:t>g</a:t>
            </a:r>
            <a:r>
              <a:rPr lang="en-US" altLang="en-US" sz="2000"/>
              <a:t> = w</a:t>
            </a:r>
          </a:p>
        </p:txBody>
      </p:sp>
      <p:sp>
        <p:nvSpPr>
          <p:cNvPr id="333840" name="Line 16"/>
          <p:cNvSpPr>
            <a:spLocks noChangeShapeType="1"/>
          </p:cNvSpPr>
          <p:nvPr/>
        </p:nvSpPr>
        <p:spPr bwMode="auto">
          <a:xfrm rot="-10780901">
            <a:off x="6019800" y="2362200"/>
            <a:ext cx="1588" cy="1143000"/>
          </a:xfrm>
          <a:prstGeom prst="line">
            <a:avLst/>
          </a:prstGeom>
          <a:noFill/>
          <a:ln w="3810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33841" name="Text Box 17"/>
          <p:cNvSpPr txBox="1">
            <a:spLocks noChangeArrowheads="1"/>
          </p:cNvSpPr>
          <p:nvPr/>
        </p:nvSpPr>
        <p:spPr bwMode="auto">
          <a:xfrm>
            <a:off x="6172200" y="2362200"/>
            <a:ext cx="45878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t>F</a:t>
            </a:r>
            <a:r>
              <a:rPr lang="en-US" altLang="en-US" sz="2000" baseline="-25000"/>
              <a:t>N</a:t>
            </a:r>
            <a:endParaRPr lang="en-US" altLang="en-US" sz="2000"/>
          </a:p>
        </p:txBody>
      </p:sp>
      <p:sp>
        <p:nvSpPr>
          <p:cNvPr id="333842" name="Text Box 18"/>
          <p:cNvSpPr txBox="1">
            <a:spLocks noChangeArrowheads="1"/>
          </p:cNvSpPr>
          <p:nvPr/>
        </p:nvSpPr>
        <p:spPr bwMode="auto">
          <a:xfrm>
            <a:off x="7010400" y="1676400"/>
            <a:ext cx="1987550" cy="173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What happens</a:t>
            </a:r>
          </a:p>
          <a:p>
            <a:pPr eaLnBrk="1" hangingPunct="1">
              <a:spcBef>
                <a:spcPct val="0"/>
              </a:spcBef>
              <a:buFontTx/>
              <a:buNone/>
            </a:pPr>
            <a:r>
              <a:rPr lang="en-US" altLang="en-US" sz="1800"/>
              <a:t>to your apparent</a:t>
            </a:r>
          </a:p>
          <a:p>
            <a:pPr eaLnBrk="1" hangingPunct="1">
              <a:spcBef>
                <a:spcPct val="0"/>
              </a:spcBef>
              <a:buFontTx/>
              <a:buNone/>
            </a:pPr>
            <a:r>
              <a:rPr lang="en-US" altLang="en-US" sz="1800"/>
              <a:t>“weight” when an </a:t>
            </a:r>
          </a:p>
          <a:p>
            <a:pPr eaLnBrk="1" hangingPunct="1">
              <a:spcBef>
                <a:spcPct val="0"/>
              </a:spcBef>
              <a:buFontTx/>
              <a:buNone/>
            </a:pPr>
            <a:r>
              <a:rPr lang="en-US" altLang="en-US" sz="1800"/>
              <a:t>elevator </a:t>
            </a:r>
          </a:p>
          <a:p>
            <a:pPr eaLnBrk="1" hangingPunct="1">
              <a:spcBef>
                <a:spcPct val="0"/>
              </a:spcBef>
              <a:buFontTx/>
              <a:buNone/>
            </a:pPr>
            <a:r>
              <a:rPr lang="en-US" altLang="en-US" sz="1800"/>
              <a:t>accelerates </a:t>
            </a:r>
          </a:p>
          <a:p>
            <a:pPr eaLnBrk="1" hangingPunct="1">
              <a:spcBef>
                <a:spcPct val="0"/>
              </a:spcBef>
              <a:buFontTx/>
              <a:buNone/>
            </a:pPr>
            <a:r>
              <a:rPr lang="en-US" altLang="en-US" sz="1800"/>
              <a:t>upward?</a:t>
            </a:r>
          </a:p>
        </p:txBody>
      </p:sp>
      <p:sp>
        <p:nvSpPr>
          <p:cNvPr id="333843" name="Text Box 19"/>
          <p:cNvSpPr txBox="1">
            <a:spLocks noChangeArrowheads="1"/>
          </p:cNvSpPr>
          <p:nvPr/>
        </p:nvSpPr>
        <p:spPr bwMode="auto">
          <a:xfrm>
            <a:off x="7010400" y="3810000"/>
            <a:ext cx="1746250" cy="1465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The elevator is </a:t>
            </a:r>
          </a:p>
          <a:p>
            <a:pPr eaLnBrk="1" hangingPunct="1">
              <a:spcBef>
                <a:spcPct val="0"/>
              </a:spcBef>
              <a:buFontTx/>
              <a:buNone/>
            </a:pPr>
            <a:r>
              <a:rPr lang="en-US" altLang="en-US" sz="1800"/>
              <a:t>pushing up on </a:t>
            </a:r>
          </a:p>
          <a:p>
            <a:pPr eaLnBrk="1" hangingPunct="1">
              <a:spcBef>
                <a:spcPct val="0"/>
              </a:spcBef>
              <a:buFontTx/>
              <a:buNone/>
            </a:pPr>
            <a:r>
              <a:rPr lang="en-US" altLang="en-US" sz="1800"/>
              <a:t>you with more </a:t>
            </a:r>
          </a:p>
          <a:p>
            <a:pPr eaLnBrk="1" hangingPunct="1">
              <a:spcBef>
                <a:spcPct val="0"/>
              </a:spcBef>
              <a:buFontTx/>
              <a:buNone/>
            </a:pPr>
            <a:r>
              <a:rPr lang="en-US" altLang="en-US" sz="1800"/>
              <a:t>force, so you </a:t>
            </a:r>
          </a:p>
          <a:p>
            <a:pPr eaLnBrk="1" hangingPunct="1">
              <a:spcBef>
                <a:spcPct val="0"/>
              </a:spcBef>
              <a:buFontTx/>
              <a:buNone/>
            </a:pPr>
            <a:r>
              <a:rPr lang="en-US" altLang="en-US" sz="1800"/>
              <a:t>“feel” heavier.</a:t>
            </a:r>
          </a:p>
        </p:txBody>
      </p:sp>
    </p:spTree>
    <p:extLst>
      <p:ext uri="{BB962C8B-B14F-4D97-AF65-F5344CB8AC3E}">
        <p14:creationId xmlns:p14="http://schemas.microsoft.com/office/powerpoint/2010/main" val="266975638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382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3383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3383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3383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3383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3383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3383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33835"/>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3383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3383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3384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33841"/>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33842"/>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338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3829" grpId="0"/>
      <p:bldP spid="333830" grpId="0" animBg="1"/>
      <p:bldP spid="333831" grpId="0"/>
      <p:bldP spid="333832" grpId="0" animBg="1"/>
      <p:bldP spid="333833" grpId="0"/>
      <p:bldP spid="333834" grpId="0" animBg="1"/>
      <p:bldP spid="333835" grpId="0"/>
      <p:bldP spid="333837" grpId="0"/>
      <p:bldP spid="333838" grpId="0" animBg="1"/>
      <p:bldP spid="333839" grpId="0"/>
      <p:bldP spid="333840" grpId="0" animBg="1"/>
      <p:bldP spid="333841" grpId="0"/>
      <p:bldP spid="333842" grpId="0"/>
      <p:bldP spid="333843"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Picture 2" descr="illustration: the person in the stationary elevator car experiences normal weight. In the next car weight increases slightly, in the next, because of the downward accelaration. No weight is measured in the last car on the right because of freefall"/>
          <p:cNvPicPr>
            <a:picLocks noChangeAspect="1" noChangeArrowheads="1"/>
          </p:cNvPicPr>
          <p:nvPr/>
        </p:nvPicPr>
        <p:blipFill>
          <a:blip r:embed="rId3">
            <a:extLst>
              <a:ext uri="{28A0092B-C50C-407E-A947-70E740481C1C}">
                <a14:useLocalDpi xmlns:a14="http://schemas.microsoft.com/office/drawing/2010/main" val="0"/>
              </a:ext>
            </a:extLst>
          </a:blip>
          <a:srcRect l="47437" r="23077" b="25494"/>
          <a:stretch>
            <a:fillRect/>
          </a:stretch>
        </p:blipFill>
        <p:spPr bwMode="auto">
          <a:xfrm>
            <a:off x="5181600" y="1752600"/>
            <a:ext cx="1752600" cy="400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4851" name="Text Box 3"/>
          <p:cNvSpPr txBox="1">
            <a:spLocks noChangeArrowheads="1"/>
          </p:cNvSpPr>
          <p:nvPr/>
        </p:nvSpPr>
        <p:spPr bwMode="auto">
          <a:xfrm>
            <a:off x="304800" y="762000"/>
            <a:ext cx="2852738"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solidFill>
                  <a:srgbClr val="FF0000"/>
                </a:solidFill>
              </a:rPr>
              <a:t>This elevator is now</a:t>
            </a:r>
          </a:p>
          <a:p>
            <a:pPr eaLnBrk="1" hangingPunct="1">
              <a:spcBef>
                <a:spcPct val="0"/>
              </a:spcBef>
              <a:buFontTx/>
              <a:buNone/>
            </a:pPr>
            <a:r>
              <a:rPr lang="en-US" altLang="en-US" sz="2000">
                <a:solidFill>
                  <a:srgbClr val="FF0000"/>
                </a:solidFill>
              </a:rPr>
              <a:t>accelerating downward.</a:t>
            </a:r>
          </a:p>
        </p:txBody>
      </p:sp>
      <p:sp>
        <p:nvSpPr>
          <p:cNvPr id="334852" name="Text Box 4"/>
          <p:cNvSpPr txBox="1">
            <a:spLocks noChangeArrowheads="1"/>
          </p:cNvSpPr>
          <p:nvPr/>
        </p:nvSpPr>
        <p:spPr bwMode="auto">
          <a:xfrm>
            <a:off x="457200" y="3429000"/>
            <a:ext cx="234315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This is just like when </a:t>
            </a:r>
          </a:p>
          <a:p>
            <a:pPr eaLnBrk="1" hangingPunct="1">
              <a:spcBef>
                <a:spcPct val="0"/>
              </a:spcBef>
              <a:buFontTx/>
              <a:buNone/>
            </a:pPr>
            <a:r>
              <a:rPr lang="en-US" altLang="en-US" sz="1800"/>
              <a:t>the mass was </a:t>
            </a:r>
          </a:p>
          <a:p>
            <a:pPr eaLnBrk="1" hangingPunct="1">
              <a:spcBef>
                <a:spcPct val="0"/>
              </a:spcBef>
              <a:buFontTx/>
              <a:buNone/>
            </a:pPr>
            <a:r>
              <a:rPr lang="en-US" altLang="en-US" sz="1800"/>
              <a:t>accelerating</a:t>
            </a:r>
          </a:p>
          <a:p>
            <a:pPr eaLnBrk="1" hangingPunct="1">
              <a:spcBef>
                <a:spcPct val="0"/>
              </a:spcBef>
              <a:buFontTx/>
              <a:buNone/>
            </a:pPr>
            <a:r>
              <a:rPr lang="en-US" altLang="en-US" sz="1800"/>
              <a:t>downward.</a:t>
            </a:r>
          </a:p>
        </p:txBody>
      </p:sp>
      <p:sp>
        <p:nvSpPr>
          <p:cNvPr id="334853" name="Text Box 5"/>
          <p:cNvSpPr txBox="1">
            <a:spLocks noChangeArrowheads="1"/>
          </p:cNvSpPr>
          <p:nvPr/>
        </p:nvSpPr>
        <p:spPr bwMode="auto">
          <a:xfrm>
            <a:off x="7010400" y="1676400"/>
            <a:ext cx="1987550" cy="173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What happens</a:t>
            </a:r>
          </a:p>
          <a:p>
            <a:pPr eaLnBrk="1" hangingPunct="1">
              <a:spcBef>
                <a:spcPct val="0"/>
              </a:spcBef>
              <a:buFontTx/>
              <a:buNone/>
            </a:pPr>
            <a:r>
              <a:rPr lang="en-US" altLang="en-US" sz="1800"/>
              <a:t>to your apparent</a:t>
            </a:r>
          </a:p>
          <a:p>
            <a:pPr eaLnBrk="1" hangingPunct="1">
              <a:spcBef>
                <a:spcPct val="0"/>
              </a:spcBef>
              <a:buFontTx/>
              <a:buNone/>
            </a:pPr>
            <a:r>
              <a:rPr lang="en-US" altLang="en-US" sz="1800"/>
              <a:t>“weight” when an </a:t>
            </a:r>
          </a:p>
          <a:p>
            <a:pPr eaLnBrk="1" hangingPunct="1">
              <a:spcBef>
                <a:spcPct val="0"/>
              </a:spcBef>
              <a:buFontTx/>
              <a:buNone/>
            </a:pPr>
            <a:r>
              <a:rPr lang="en-US" altLang="en-US" sz="1800"/>
              <a:t>elevator </a:t>
            </a:r>
          </a:p>
          <a:p>
            <a:pPr eaLnBrk="1" hangingPunct="1">
              <a:spcBef>
                <a:spcPct val="0"/>
              </a:spcBef>
              <a:buFontTx/>
              <a:buNone/>
            </a:pPr>
            <a:r>
              <a:rPr lang="en-US" altLang="en-US" sz="1800"/>
              <a:t>accelerates </a:t>
            </a:r>
          </a:p>
          <a:p>
            <a:pPr eaLnBrk="1" hangingPunct="1">
              <a:spcBef>
                <a:spcPct val="0"/>
              </a:spcBef>
              <a:buFontTx/>
              <a:buNone/>
            </a:pPr>
            <a:r>
              <a:rPr lang="en-US" altLang="en-US" sz="1800"/>
              <a:t>downward?</a:t>
            </a:r>
          </a:p>
        </p:txBody>
      </p:sp>
      <p:sp>
        <p:nvSpPr>
          <p:cNvPr id="334854" name="Text Box 6"/>
          <p:cNvSpPr txBox="1">
            <a:spLocks noChangeArrowheads="1"/>
          </p:cNvSpPr>
          <p:nvPr/>
        </p:nvSpPr>
        <p:spPr bwMode="auto">
          <a:xfrm>
            <a:off x="7010400" y="3810000"/>
            <a:ext cx="1746250" cy="1465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The elevator is </a:t>
            </a:r>
          </a:p>
          <a:p>
            <a:pPr eaLnBrk="1" hangingPunct="1">
              <a:spcBef>
                <a:spcPct val="0"/>
              </a:spcBef>
              <a:buFontTx/>
              <a:buNone/>
            </a:pPr>
            <a:r>
              <a:rPr lang="en-US" altLang="en-US" sz="1800"/>
              <a:t>pushing up on </a:t>
            </a:r>
          </a:p>
          <a:p>
            <a:pPr eaLnBrk="1" hangingPunct="1">
              <a:spcBef>
                <a:spcPct val="0"/>
              </a:spcBef>
              <a:buFontTx/>
              <a:buNone/>
            </a:pPr>
            <a:r>
              <a:rPr lang="en-US" altLang="en-US" sz="1800"/>
              <a:t>you with less </a:t>
            </a:r>
          </a:p>
          <a:p>
            <a:pPr eaLnBrk="1" hangingPunct="1">
              <a:spcBef>
                <a:spcPct val="0"/>
              </a:spcBef>
              <a:buFontTx/>
              <a:buNone/>
            </a:pPr>
            <a:r>
              <a:rPr lang="en-US" altLang="en-US" sz="1800"/>
              <a:t>force, so you </a:t>
            </a:r>
          </a:p>
          <a:p>
            <a:pPr eaLnBrk="1" hangingPunct="1">
              <a:spcBef>
                <a:spcPct val="0"/>
              </a:spcBef>
              <a:buFontTx/>
              <a:buNone/>
            </a:pPr>
            <a:r>
              <a:rPr lang="en-US" altLang="en-US" sz="1800"/>
              <a:t>“feel” lighter.</a:t>
            </a:r>
          </a:p>
        </p:txBody>
      </p:sp>
      <p:sp>
        <p:nvSpPr>
          <p:cNvPr id="334855" name="Rectangle 7"/>
          <p:cNvSpPr>
            <a:spLocks noChangeArrowheads="1"/>
          </p:cNvSpPr>
          <p:nvPr/>
        </p:nvSpPr>
        <p:spPr bwMode="auto">
          <a:xfrm>
            <a:off x="2819400" y="2743200"/>
            <a:ext cx="914400" cy="14478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334856" name="Text Box 8"/>
          <p:cNvSpPr txBox="1">
            <a:spLocks noChangeArrowheads="1"/>
          </p:cNvSpPr>
          <p:nvPr/>
        </p:nvSpPr>
        <p:spPr bwMode="auto">
          <a:xfrm>
            <a:off x="2879725" y="3313113"/>
            <a:ext cx="8699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100 kg</a:t>
            </a:r>
          </a:p>
        </p:txBody>
      </p:sp>
      <p:sp>
        <p:nvSpPr>
          <p:cNvPr id="334857" name="Line 9"/>
          <p:cNvSpPr>
            <a:spLocks noChangeShapeType="1"/>
          </p:cNvSpPr>
          <p:nvPr/>
        </p:nvSpPr>
        <p:spPr bwMode="auto">
          <a:xfrm>
            <a:off x="3276600" y="4191000"/>
            <a:ext cx="0" cy="12192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34858" name="Text Box 10"/>
          <p:cNvSpPr txBox="1">
            <a:spLocks noChangeArrowheads="1"/>
          </p:cNvSpPr>
          <p:nvPr/>
        </p:nvSpPr>
        <p:spPr bwMode="auto">
          <a:xfrm>
            <a:off x="3352800" y="4419600"/>
            <a:ext cx="90328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t>F</a:t>
            </a:r>
            <a:r>
              <a:rPr lang="en-US" altLang="en-US" sz="2000" baseline="-25000"/>
              <a:t>g</a:t>
            </a:r>
            <a:r>
              <a:rPr lang="en-US" altLang="en-US" sz="2000"/>
              <a:t> = w</a:t>
            </a:r>
          </a:p>
        </p:txBody>
      </p:sp>
      <p:sp>
        <p:nvSpPr>
          <p:cNvPr id="334859" name="Line 11"/>
          <p:cNvSpPr>
            <a:spLocks noChangeShapeType="1"/>
          </p:cNvSpPr>
          <p:nvPr/>
        </p:nvSpPr>
        <p:spPr bwMode="auto">
          <a:xfrm rot="-10780901">
            <a:off x="3275013" y="2132013"/>
            <a:ext cx="1587" cy="609600"/>
          </a:xfrm>
          <a:prstGeom prst="line">
            <a:avLst/>
          </a:prstGeom>
          <a:noFill/>
          <a:ln w="3810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34860" name="Text Box 12"/>
          <p:cNvSpPr txBox="1">
            <a:spLocks noChangeArrowheads="1"/>
          </p:cNvSpPr>
          <p:nvPr/>
        </p:nvSpPr>
        <p:spPr bwMode="auto">
          <a:xfrm>
            <a:off x="3429000" y="2133600"/>
            <a:ext cx="4413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t>F</a:t>
            </a:r>
            <a:r>
              <a:rPr lang="en-US" altLang="en-US" sz="2000" baseline="-25000"/>
              <a:t>T</a:t>
            </a:r>
            <a:endParaRPr lang="en-US" altLang="en-US" sz="2000"/>
          </a:p>
        </p:txBody>
      </p:sp>
      <p:sp>
        <p:nvSpPr>
          <p:cNvPr id="334863" name="Line 15"/>
          <p:cNvSpPr>
            <a:spLocks noChangeShapeType="1"/>
          </p:cNvSpPr>
          <p:nvPr/>
        </p:nvSpPr>
        <p:spPr bwMode="auto">
          <a:xfrm rot="-10780901">
            <a:off x="6019800" y="3581400"/>
            <a:ext cx="1588" cy="609600"/>
          </a:xfrm>
          <a:prstGeom prst="line">
            <a:avLst/>
          </a:prstGeom>
          <a:noFill/>
          <a:ln w="3810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34864" name="Text Box 16"/>
          <p:cNvSpPr txBox="1">
            <a:spLocks noChangeArrowheads="1"/>
          </p:cNvSpPr>
          <p:nvPr/>
        </p:nvSpPr>
        <p:spPr bwMode="auto">
          <a:xfrm>
            <a:off x="6172200" y="3352800"/>
            <a:ext cx="4413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t>F</a:t>
            </a:r>
            <a:r>
              <a:rPr lang="en-US" altLang="en-US" sz="2000" baseline="-25000"/>
              <a:t>T</a:t>
            </a:r>
            <a:endParaRPr lang="en-US" altLang="en-US" sz="2000"/>
          </a:p>
        </p:txBody>
      </p:sp>
      <p:sp>
        <p:nvSpPr>
          <p:cNvPr id="135183" name="Rectangle 17"/>
          <p:cNvSpPr>
            <a:spLocks noChangeArrowheads="1"/>
          </p:cNvSpPr>
          <p:nvPr/>
        </p:nvSpPr>
        <p:spPr bwMode="auto">
          <a:xfrm>
            <a:off x="5562600" y="4419600"/>
            <a:ext cx="990600" cy="9144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334861" name="Line 13"/>
          <p:cNvSpPr>
            <a:spLocks noChangeShapeType="1"/>
          </p:cNvSpPr>
          <p:nvPr/>
        </p:nvSpPr>
        <p:spPr bwMode="auto">
          <a:xfrm>
            <a:off x="6019800" y="4267200"/>
            <a:ext cx="0" cy="12192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34862" name="Text Box 14"/>
          <p:cNvSpPr txBox="1">
            <a:spLocks noChangeArrowheads="1"/>
          </p:cNvSpPr>
          <p:nvPr/>
        </p:nvSpPr>
        <p:spPr bwMode="auto">
          <a:xfrm>
            <a:off x="6096000" y="5181600"/>
            <a:ext cx="90328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t>F</a:t>
            </a:r>
            <a:r>
              <a:rPr lang="en-US" altLang="en-US" sz="2000" baseline="-25000"/>
              <a:t>g</a:t>
            </a:r>
            <a:r>
              <a:rPr lang="en-US" altLang="en-US" sz="2000"/>
              <a:t> = w</a:t>
            </a:r>
          </a:p>
        </p:txBody>
      </p:sp>
    </p:spTree>
    <p:extLst>
      <p:ext uri="{BB962C8B-B14F-4D97-AF65-F5344CB8AC3E}">
        <p14:creationId xmlns:p14="http://schemas.microsoft.com/office/powerpoint/2010/main" val="151613128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485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3485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3485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3485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3485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3485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3485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34860"/>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3486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3486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3486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34864"/>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34853"/>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348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4851" grpId="0"/>
      <p:bldP spid="334852" grpId="0"/>
      <p:bldP spid="334853" grpId="0"/>
      <p:bldP spid="334854" grpId="0"/>
      <p:bldP spid="334855" grpId="0" animBg="1"/>
      <p:bldP spid="334856" grpId="0"/>
      <p:bldP spid="334857" grpId="0" animBg="1"/>
      <p:bldP spid="334858" grpId="0"/>
      <p:bldP spid="334859" grpId="0" animBg="1"/>
      <p:bldP spid="334860" grpId="0"/>
      <p:bldP spid="334863" grpId="0" animBg="1"/>
      <p:bldP spid="334864" grpId="0"/>
      <p:bldP spid="334861" grpId="0" animBg="1"/>
      <p:bldP spid="334862"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illustration: the person in the stationary elevator car experiences normal weight. In the next car weight increases slightly, in the next, because of the downward accelaration. No weight is measured in the last car on the right because of freefall"/>
          <p:cNvPicPr>
            <a:picLocks noChangeAspect="1" noChangeArrowheads="1"/>
          </p:cNvPicPr>
          <p:nvPr/>
        </p:nvPicPr>
        <p:blipFill>
          <a:blip r:embed="rId3">
            <a:extLst>
              <a:ext uri="{28A0092B-C50C-407E-A947-70E740481C1C}">
                <a14:useLocalDpi xmlns:a14="http://schemas.microsoft.com/office/drawing/2010/main" val="0"/>
              </a:ext>
            </a:extLst>
          </a:blip>
          <a:srcRect l="71794" r="2" b="25494"/>
          <a:stretch>
            <a:fillRect/>
          </a:stretch>
        </p:blipFill>
        <p:spPr bwMode="auto">
          <a:xfrm>
            <a:off x="4724400" y="1828800"/>
            <a:ext cx="1676400" cy="400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5875" name="Text Box 3"/>
          <p:cNvSpPr txBox="1">
            <a:spLocks noChangeArrowheads="1"/>
          </p:cNvSpPr>
          <p:nvPr/>
        </p:nvSpPr>
        <p:spPr bwMode="auto">
          <a:xfrm>
            <a:off x="304800" y="762000"/>
            <a:ext cx="708025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solidFill>
                  <a:srgbClr val="FF0000"/>
                </a:solidFill>
              </a:rPr>
              <a:t>This elevator has now</a:t>
            </a:r>
          </a:p>
          <a:p>
            <a:pPr eaLnBrk="1" hangingPunct="1">
              <a:spcBef>
                <a:spcPct val="0"/>
              </a:spcBef>
              <a:buFontTx/>
              <a:buNone/>
            </a:pPr>
            <a:r>
              <a:rPr lang="en-US" altLang="en-US" sz="2000">
                <a:solidFill>
                  <a:srgbClr val="FF0000"/>
                </a:solidFill>
              </a:rPr>
              <a:t>snapped and is accelerating downward at the force of gravity.</a:t>
            </a:r>
          </a:p>
        </p:txBody>
      </p:sp>
      <p:sp>
        <p:nvSpPr>
          <p:cNvPr id="335876" name="Text Box 4"/>
          <p:cNvSpPr txBox="1">
            <a:spLocks noChangeArrowheads="1"/>
          </p:cNvSpPr>
          <p:nvPr/>
        </p:nvSpPr>
        <p:spPr bwMode="auto">
          <a:xfrm>
            <a:off x="457200" y="3429000"/>
            <a:ext cx="1657350" cy="915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This is freefall.</a:t>
            </a:r>
          </a:p>
          <a:p>
            <a:pPr eaLnBrk="1" hangingPunct="1">
              <a:spcBef>
                <a:spcPct val="0"/>
              </a:spcBef>
              <a:buFontTx/>
              <a:buNone/>
            </a:pPr>
            <a:endParaRPr lang="en-US" altLang="en-US" sz="1800"/>
          </a:p>
          <a:p>
            <a:pPr eaLnBrk="1" hangingPunct="1">
              <a:spcBef>
                <a:spcPct val="0"/>
              </a:spcBef>
              <a:buFontTx/>
              <a:buNone/>
            </a:pPr>
            <a:r>
              <a:rPr lang="en-US" altLang="en-US" sz="1800"/>
              <a:t>a = g</a:t>
            </a:r>
          </a:p>
        </p:txBody>
      </p:sp>
      <p:sp>
        <p:nvSpPr>
          <p:cNvPr id="335877" name="Rectangle 5"/>
          <p:cNvSpPr>
            <a:spLocks noChangeArrowheads="1"/>
          </p:cNvSpPr>
          <p:nvPr/>
        </p:nvSpPr>
        <p:spPr bwMode="auto">
          <a:xfrm>
            <a:off x="2819400" y="2743200"/>
            <a:ext cx="914400" cy="14478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335878" name="Text Box 6"/>
          <p:cNvSpPr txBox="1">
            <a:spLocks noChangeArrowheads="1"/>
          </p:cNvSpPr>
          <p:nvPr/>
        </p:nvSpPr>
        <p:spPr bwMode="auto">
          <a:xfrm>
            <a:off x="2879725" y="3313113"/>
            <a:ext cx="8699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100 kg</a:t>
            </a:r>
          </a:p>
        </p:txBody>
      </p:sp>
      <p:sp>
        <p:nvSpPr>
          <p:cNvPr id="335879" name="Line 7"/>
          <p:cNvSpPr>
            <a:spLocks noChangeShapeType="1"/>
          </p:cNvSpPr>
          <p:nvPr/>
        </p:nvSpPr>
        <p:spPr bwMode="auto">
          <a:xfrm>
            <a:off x="3276600" y="4191000"/>
            <a:ext cx="0" cy="12192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35880" name="Text Box 8"/>
          <p:cNvSpPr txBox="1">
            <a:spLocks noChangeArrowheads="1"/>
          </p:cNvSpPr>
          <p:nvPr/>
        </p:nvSpPr>
        <p:spPr bwMode="auto">
          <a:xfrm>
            <a:off x="3352800" y="4419600"/>
            <a:ext cx="90328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t>F</a:t>
            </a:r>
            <a:r>
              <a:rPr lang="en-US" altLang="en-US" sz="2000" baseline="-25000"/>
              <a:t>g</a:t>
            </a:r>
            <a:r>
              <a:rPr lang="en-US" altLang="en-US" sz="2000"/>
              <a:t> = w</a:t>
            </a:r>
          </a:p>
        </p:txBody>
      </p:sp>
      <p:sp>
        <p:nvSpPr>
          <p:cNvPr id="335883" name="Text Box 11"/>
          <p:cNvSpPr txBox="1">
            <a:spLocks noChangeArrowheads="1"/>
          </p:cNvSpPr>
          <p:nvPr/>
        </p:nvSpPr>
        <p:spPr bwMode="auto">
          <a:xfrm>
            <a:off x="6477000" y="1905000"/>
            <a:ext cx="241935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There is no F</a:t>
            </a:r>
            <a:r>
              <a:rPr lang="en-US" altLang="en-US" sz="1800" baseline="-25000"/>
              <a:t>N</a:t>
            </a:r>
            <a:r>
              <a:rPr lang="en-US" altLang="en-US" sz="1800"/>
              <a:t>, the </a:t>
            </a:r>
          </a:p>
          <a:p>
            <a:pPr eaLnBrk="1" hangingPunct="1">
              <a:spcBef>
                <a:spcPct val="0"/>
              </a:spcBef>
              <a:buFontTx/>
              <a:buNone/>
            </a:pPr>
            <a:r>
              <a:rPr lang="en-US" altLang="en-US" sz="1800"/>
              <a:t>scale is falling as fast </a:t>
            </a:r>
          </a:p>
          <a:p>
            <a:pPr eaLnBrk="1" hangingPunct="1">
              <a:spcBef>
                <a:spcPct val="0"/>
              </a:spcBef>
              <a:buFontTx/>
              <a:buNone/>
            </a:pPr>
            <a:r>
              <a:rPr lang="en-US" altLang="en-US" sz="1800"/>
              <a:t>as you are, nothing is </a:t>
            </a:r>
          </a:p>
          <a:p>
            <a:pPr eaLnBrk="1" hangingPunct="1">
              <a:spcBef>
                <a:spcPct val="0"/>
              </a:spcBef>
              <a:buFontTx/>
              <a:buNone/>
            </a:pPr>
            <a:r>
              <a:rPr lang="en-US" altLang="en-US" sz="1800"/>
              <a:t>pushing on you.</a:t>
            </a:r>
          </a:p>
        </p:txBody>
      </p:sp>
      <p:sp>
        <p:nvSpPr>
          <p:cNvPr id="335884" name="Text Box 12"/>
          <p:cNvSpPr txBox="1">
            <a:spLocks noChangeArrowheads="1"/>
          </p:cNvSpPr>
          <p:nvPr/>
        </p:nvSpPr>
        <p:spPr bwMode="auto">
          <a:xfrm>
            <a:off x="6477000" y="3810000"/>
            <a:ext cx="22161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This is the feeling of</a:t>
            </a:r>
          </a:p>
          <a:p>
            <a:pPr eaLnBrk="1" hangingPunct="1">
              <a:spcBef>
                <a:spcPct val="0"/>
              </a:spcBef>
              <a:buFontTx/>
              <a:buNone/>
            </a:pPr>
            <a:r>
              <a:rPr lang="en-US" altLang="en-US" sz="1800"/>
              <a:t>weightlessness.</a:t>
            </a:r>
          </a:p>
        </p:txBody>
      </p:sp>
      <p:sp>
        <p:nvSpPr>
          <p:cNvPr id="136203" name="Rectangle 13"/>
          <p:cNvSpPr>
            <a:spLocks noChangeArrowheads="1"/>
          </p:cNvSpPr>
          <p:nvPr/>
        </p:nvSpPr>
        <p:spPr bwMode="auto">
          <a:xfrm>
            <a:off x="5029200" y="5486400"/>
            <a:ext cx="1066800" cy="9144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335886" name="Line 14"/>
          <p:cNvSpPr>
            <a:spLocks noChangeShapeType="1"/>
          </p:cNvSpPr>
          <p:nvPr/>
        </p:nvSpPr>
        <p:spPr bwMode="auto">
          <a:xfrm>
            <a:off x="5562600" y="5257800"/>
            <a:ext cx="0" cy="12192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35887" name="Text Box 15"/>
          <p:cNvSpPr txBox="1">
            <a:spLocks noChangeArrowheads="1"/>
          </p:cNvSpPr>
          <p:nvPr/>
        </p:nvSpPr>
        <p:spPr bwMode="auto">
          <a:xfrm>
            <a:off x="5638800" y="5486400"/>
            <a:ext cx="90328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t>F</a:t>
            </a:r>
            <a:r>
              <a:rPr lang="en-US" altLang="en-US" sz="2000" baseline="-25000"/>
              <a:t>g</a:t>
            </a:r>
            <a:r>
              <a:rPr lang="en-US" altLang="en-US" sz="2000"/>
              <a:t> = w</a:t>
            </a:r>
          </a:p>
        </p:txBody>
      </p:sp>
    </p:spTree>
    <p:extLst>
      <p:ext uri="{BB962C8B-B14F-4D97-AF65-F5344CB8AC3E}">
        <p14:creationId xmlns:p14="http://schemas.microsoft.com/office/powerpoint/2010/main" val="148712318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587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3587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3587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3587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3587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35880"/>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3588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35887"/>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35883"/>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3588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5875" grpId="0"/>
      <p:bldP spid="335876" grpId="0"/>
      <p:bldP spid="335877" grpId="0" animBg="1"/>
      <p:bldP spid="335878" grpId="0"/>
      <p:bldP spid="335879" grpId="0" animBg="1"/>
      <p:bldP spid="335880" grpId="0"/>
      <p:bldP spid="335883" grpId="0"/>
      <p:bldP spid="335884" grpId="0"/>
      <p:bldP spid="335886" grpId="0" animBg="1"/>
      <p:bldP spid="335887"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Picture 3" descr="astronaut">
            <a:hlinkClick r:id="rId3" tooltip="astronau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 y="1066800"/>
            <a:ext cx="3167063" cy="412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7219" name="Text Box 4"/>
          <p:cNvSpPr txBox="1">
            <a:spLocks noChangeArrowheads="1"/>
          </p:cNvSpPr>
          <p:nvPr/>
        </p:nvSpPr>
        <p:spPr bwMode="auto">
          <a:xfrm>
            <a:off x="4114800" y="1828800"/>
            <a:ext cx="4692650" cy="2647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t>Astronauts in a spacecraft orbiting the Earth or out for a “spacewalk” are seen to “float” </a:t>
            </a:r>
          </a:p>
          <a:p>
            <a:pPr eaLnBrk="1" hangingPunct="1">
              <a:spcBef>
                <a:spcPct val="0"/>
              </a:spcBef>
              <a:buFontTx/>
              <a:buNone/>
            </a:pPr>
            <a:r>
              <a:rPr lang="en-US" altLang="en-US" sz="2400"/>
              <a:t>in midair.  This is sometimes referred to as weightlessness or zero gravity.  Are these terms correct?</a:t>
            </a:r>
          </a:p>
        </p:txBody>
      </p:sp>
    </p:spTree>
    <p:extLst>
      <p:ext uri="{BB962C8B-B14F-4D97-AF65-F5344CB8AC3E}">
        <p14:creationId xmlns:p14="http://schemas.microsoft.com/office/powerpoint/2010/main" val="80450561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ChangeArrowheads="1"/>
          </p:cNvSpPr>
          <p:nvPr/>
        </p:nvSpPr>
        <p:spPr bwMode="auto">
          <a:xfrm>
            <a:off x="0" y="82550"/>
            <a:ext cx="91440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latin typeface="Trebuchet MS" pitchFamily="34" charset="0"/>
            </a:endParaRPr>
          </a:p>
          <a:p>
            <a:pPr lvl="1">
              <a:spcBef>
                <a:spcPct val="0"/>
              </a:spcBef>
              <a:buFontTx/>
              <a:buNone/>
            </a:pPr>
            <a:endParaRPr lang="en-US" altLang="en-US" sz="1800"/>
          </a:p>
        </p:txBody>
      </p:sp>
      <p:sp>
        <p:nvSpPr>
          <p:cNvPr id="138243" name="Rectangle 6"/>
          <p:cNvSpPr>
            <a:spLocks noChangeArrowheads="1"/>
          </p:cNvSpPr>
          <p:nvPr/>
        </p:nvSpPr>
        <p:spPr bwMode="auto">
          <a:xfrm>
            <a:off x="0" y="6135688"/>
            <a:ext cx="91440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latin typeface="Trebuchet MS" pitchFamily="34" charset="0"/>
            </a:endParaRPr>
          </a:p>
          <a:p>
            <a:pPr>
              <a:spcBef>
                <a:spcPct val="0"/>
              </a:spcBef>
              <a:buFontTx/>
              <a:buNone/>
            </a:pPr>
            <a:endParaRPr lang="en-US" altLang="en-US" sz="1800"/>
          </a:p>
        </p:txBody>
      </p:sp>
      <p:pic>
        <p:nvPicPr>
          <p:cNvPr id="138244" name="Picture 4" descr="space-shutt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2971800"/>
            <a:ext cx="3186113" cy="3497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8245" name="Picture 7" descr="Inside space shuttle Endeavor, mission specialist Chris Cassidy participates in a simulated launch countdown.  Photo: NASA/Kim Shiflet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762000"/>
            <a:ext cx="2438400" cy="163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8246" name="Line 8"/>
          <p:cNvSpPr>
            <a:spLocks noChangeShapeType="1"/>
          </p:cNvSpPr>
          <p:nvPr/>
        </p:nvSpPr>
        <p:spPr bwMode="auto">
          <a:xfrm>
            <a:off x="1828800" y="5029200"/>
            <a:ext cx="0" cy="609600"/>
          </a:xfrm>
          <a:prstGeom prst="line">
            <a:avLst/>
          </a:prstGeom>
          <a:noFill/>
          <a:ln w="508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8247" name="Line 9"/>
          <p:cNvSpPr>
            <a:spLocks noChangeShapeType="1"/>
          </p:cNvSpPr>
          <p:nvPr/>
        </p:nvSpPr>
        <p:spPr bwMode="auto">
          <a:xfrm flipV="1">
            <a:off x="1828800" y="2133600"/>
            <a:ext cx="0" cy="1600200"/>
          </a:xfrm>
          <a:prstGeom prst="line">
            <a:avLst/>
          </a:prstGeom>
          <a:noFill/>
          <a:ln w="508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8248" name="Text Box 10"/>
          <p:cNvSpPr txBox="1">
            <a:spLocks noChangeArrowheads="1"/>
          </p:cNvSpPr>
          <p:nvPr/>
        </p:nvSpPr>
        <p:spPr bwMode="auto">
          <a:xfrm>
            <a:off x="1981200" y="5257800"/>
            <a:ext cx="3619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b="1">
                <a:solidFill>
                  <a:srgbClr val="FF0000"/>
                </a:solidFill>
              </a:rPr>
              <a:t>w</a:t>
            </a:r>
          </a:p>
        </p:txBody>
      </p:sp>
      <p:sp>
        <p:nvSpPr>
          <p:cNvPr id="138249" name="Text Box 11"/>
          <p:cNvSpPr txBox="1">
            <a:spLocks noChangeArrowheads="1"/>
          </p:cNvSpPr>
          <p:nvPr/>
        </p:nvSpPr>
        <p:spPr bwMode="auto">
          <a:xfrm>
            <a:off x="1905000" y="2438400"/>
            <a:ext cx="43338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b="1">
                <a:solidFill>
                  <a:srgbClr val="FF0000"/>
                </a:solidFill>
              </a:rPr>
              <a:t>F</a:t>
            </a:r>
            <a:r>
              <a:rPr lang="en-US" altLang="en-US" sz="1800" b="1" baseline="-25000">
                <a:solidFill>
                  <a:srgbClr val="FF0000"/>
                </a:solidFill>
              </a:rPr>
              <a:t>N</a:t>
            </a:r>
          </a:p>
        </p:txBody>
      </p:sp>
      <p:sp>
        <p:nvSpPr>
          <p:cNvPr id="138250" name="Rectangle 14"/>
          <p:cNvSpPr>
            <a:spLocks noGrp="1" noChangeArrowheads="1"/>
          </p:cNvSpPr>
          <p:nvPr>
            <p:ph type="body" sz="half" idx="2"/>
          </p:nvPr>
        </p:nvSpPr>
        <p:spPr>
          <a:xfrm>
            <a:off x="3962400" y="381000"/>
            <a:ext cx="4724400" cy="6019800"/>
          </a:xfrm>
        </p:spPr>
        <p:txBody>
          <a:bodyPr/>
          <a:lstStyle/>
          <a:p>
            <a:pPr eaLnBrk="1" hangingPunct="1">
              <a:buFontTx/>
              <a:buNone/>
            </a:pPr>
            <a:r>
              <a:rPr lang="en-US" altLang="en-US" sz="2000" smtClean="0"/>
              <a:t>An astronaut experiences as much as 8 g’s of force on blast-off because of the acceleration.  This net force (experienced as apparent weight) is exerted on the astronaut by the seat which pushes on the astronaut with a force many times their weight.  If the astronaut were sitting upright upon launch, such a force would cause the body to accelerate away from it’s own blood ( Newton’s 1</a:t>
            </a:r>
            <a:r>
              <a:rPr lang="en-US" altLang="en-US" sz="2000" baseline="30000" smtClean="0"/>
              <a:t>st</a:t>
            </a:r>
            <a:r>
              <a:rPr lang="en-US" altLang="en-US" sz="2000" smtClean="0"/>
              <a:t>- object at rest…).  Thus the blood appears to go to the legs, where the blood vessels and capillaries would rupture.  Consequently, astronauts are in a reclining position for blast-off.</a:t>
            </a:r>
          </a:p>
        </p:txBody>
      </p:sp>
    </p:spTree>
    <p:extLst>
      <p:ext uri="{BB962C8B-B14F-4D97-AF65-F5344CB8AC3E}">
        <p14:creationId xmlns:p14="http://schemas.microsoft.com/office/powerpoint/2010/main" val="237774977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TotalTime>
  <Words>1703</Words>
  <Application>Microsoft Office PowerPoint</Application>
  <PresentationFormat>On-screen Show (4:3)</PresentationFormat>
  <Paragraphs>334</Paragraphs>
  <Slides>37</Slides>
  <Notes>31</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2</vt:i4>
      </vt:variant>
      <vt:variant>
        <vt:lpstr>Slide Titles</vt:lpstr>
      </vt:variant>
      <vt:variant>
        <vt:i4>37</vt:i4>
      </vt:variant>
    </vt:vector>
  </HeadingPairs>
  <TitlesOfParts>
    <vt:vector size="44" baseType="lpstr">
      <vt:lpstr>Arial</vt:lpstr>
      <vt:lpstr>Calibri</vt:lpstr>
      <vt:lpstr>Cambria Math</vt:lpstr>
      <vt:lpstr>Trebuchet MS</vt:lpstr>
      <vt:lpstr>Office Theme</vt:lpstr>
      <vt:lpstr>Equation</vt:lpstr>
      <vt:lpstr>Chart</vt:lpstr>
      <vt:lpstr>Forces</vt:lpstr>
      <vt:lpstr>Newton’s 1st Law of Motion:</vt:lpstr>
      <vt:lpstr>Examples of INERTIA:</vt:lpstr>
      <vt:lpstr>2. The famous tablecloth trick:  3. Sliding Cars:</vt:lpstr>
      <vt:lpstr>The relationship between mass and inertia:</vt:lpstr>
      <vt:lpstr>Adding mass into the mix brings us to Newton’s 2nd Law of Motion:</vt:lpstr>
      <vt:lpstr>A medium-sized  apple weighs  about one Newton. </vt:lpstr>
      <vt:lpstr>Practice with Newton’s 2nd:</vt:lpstr>
      <vt:lpstr>PowerPoint Presentation</vt:lpstr>
      <vt:lpstr>PowerPoint Presentation</vt:lpstr>
      <vt:lpstr>PowerPoint Presentation</vt:lpstr>
      <vt:lpstr>Remember this guy? He was pushing that car with a force of 200 N.  With how much force is the car pushing on him?</vt:lpstr>
      <vt:lpstr>PowerPoint Presentation</vt:lpstr>
      <vt:lpstr>This brings us to Newton’s 3rd Law:</vt:lpstr>
      <vt:lpstr>So because of Newton’s 3rd law every body in the universe exerts a force of attraction on every other body.</vt:lpstr>
      <vt:lpstr>PowerPoint Presentation</vt:lpstr>
      <vt:lpstr>What is the gravitational force between the Earth and the Moon?</vt:lpstr>
      <vt:lpstr>PowerPoint Presentation</vt:lpstr>
      <vt:lpstr>What if the distance between the Earth and the Moon was doubled?</vt:lpstr>
      <vt:lpstr>What is the gravitational force between the Earth and Venus?</vt:lpstr>
      <vt:lpstr>PowerPoint Presentation</vt:lpstr>
      <vt:lpstr>There is also a way to determine the gravitational field around one object:</vt:lpstr>
      <vt:lpstr>For the Earth the gravitational field strength should be 9.81 m/s2…find it.</vt:lpstr>
      <vt:lpstr>PowerPoint Presentation</vt:lpstr>
      <vt:lpstr>PowerPoint Presentation</vt:lpstr>
      <vt:lpstr>PowerPoint Presentation</vt:lpstr>
      <vt:lpstr>Both the ULG and the GFS follow the Inverse square law:</vt:lpstr>
      <vt:lpstr>PowerPoint Presentation</vt:lpstr>
      <vt:lpstr>PowerPoint Presentation</vt:lpstr>
      <vt:lpstr>CW:</vt:lpstr>
      <vt:lpstr>PowerPoint Presentation</vt:lpstr>
      <vt:lpstr>Let’s look at what happens to forces and your apparent weight (FN) on an elevator.</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Forces</dc:title>
  <dc:creator>Marcy Maskulinski</dc:creator>
  <cp:lastModifiedBy>Randall, Richard</cp:lastModifiedBy>
  <cp:revision>1</cp:revision>
  <dcterms:created xsi:type="dcterms:W3CDTF">2015-12-11T18:23:00Z</dcterms:created>
  <dcterms:modified xsi:type="dcterms:W3CDTF">2016-09-16T20:50:49Z</dcterms:modified>
</cp:coreProperties>
</file>