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8"/>
  </p:handoutMasterIdLst>
  <p:sldIdLst>
    <p:sldId id="256" r:id="rId2"/>
    <p:sldId id="257" r:id="rId3"/>
    <p:sldId id="258" r:id="rId4"/>
    <p:sldId id="273" r:id="rId5"/>
    <p:sldId id="275" r:id="rId6"/>
    <p:sldId id="274" r:id="rId7"/>
    <p:sldId id="259" r:id="rId8"/>
    <p:sldId id="260" r:id="rId9"/>
    <p:sldId id="261" r:id="rId10"/>
    <p:sldId id="262" r:id="rId11"/>
    <p:sldId id="265" r:id="rId12"/>
    <p:sldId id="266" r:id="rId13"/>
    <p:sldId id="267" r:id="rId14"/>
    <p:sldId id="271" r:id="rId15"/>
    <p:sldId id="270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F05A00-5813-41AE-A2DA-5F5AD81FC367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1CEB60-8A2E-4BF7-BB1D-0C7988D020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3698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DB849-4C5B-4CB6-9265-ECF58375073B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A8AA8-DD44-4343-8B7E-E25D775A9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87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DB849-4C5B-4CB6-9265-ECF58375073B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A8AA8-DD44-4343-8B7E-E25D775A9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563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DB849-4C5B-4CB6-9265-ECF58375073B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A8AA8-DD44-4343-8B7E-E25D775A9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021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DB849-4C5B-4CB6-9265-ECF58375073B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A8AA8-DD44-4343-8B7E-E25D775A9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433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DB849-4C5B-4CB6-9265-ECF58375073B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A8AA8-DD44-4343-8B7E-E25D775A9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844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DB849-4C5B-4CB6-9265-ECF58375073B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A8AA8-DD44-4343-8B7E-E25D775A9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853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DB849-4C5B-4CB6-9265-ECF58375073B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A8AA8-DD44-4343-8B7E-E25D775A9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601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DB849-4C5B-4CB6-9265-ECF58375073B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A8AA8-DD44-4343-8B7E-E25D775A9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207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DB849-4C5B-4CB6-9265-ECF58375073B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A8AA8-DD44-4343-8B7E-E25D775A9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629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DB849-4C5B-4CB6-9265-ECF58375073B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A8AA8-DD44-4343-8B7E-E25D775A9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553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DB849-4C5B-4CB6-9265-ECF58375073B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A8AA8-DD44-4343-8B7E-E25D775A9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500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BDB849-4C5B-4CB6-9265-ECF58375073B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4A8AA8-DD44-4343-8B7E-E25D775A9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921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aplusphysics.com/courses/regents/videos/Define_Motion_Reg/Define_Motion_Reg.html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143000"/>
            <a:ext cx="7772400" cy="1470025"/>
          </a:xfrm>
        </p:spPr>
        <p:txBody>
          <a:bodyPr/>
          <a:lstStyle/>
          <a:p>
            <a:r>
              <a:rPr lang="en-US" dirty="0" smtClean="0"/>
              <a:t>Defining Motion- Velocity and Acceleration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495800"/>
            <a:ext cx="6400800" cy="914400"/>
          </a:xfrm>
        </p:spPr>
        <p:txBody>
          <a:bodyPr/>
          <a:lstStyle/>
          <a:p>
            <a:r>
              <a:rPr lang="en-US" dirty="0" smtClean="0"/>
              <a:t>Did you watch the video?</a:t>
            </a:r>
          </a:p>
          <a:p>
            <a:r>
              <a:rPr lang="en-US" sz="1200" dirty="0">
                <a:hlinkClick r:id="rId2"/>
              </a:rPr>
              <a:t>http://</a:t>
            </a:r>
            <a:r>
              <a:rPr lang="en-US" sz="1200" dirty="0" smtClean="0">
                <a:hlinkClick r:id="rId2"/>
              </a:rPr>
              <a:t>aplusphysics.com/courses/regents/videos/Define_Motion_Reg/Define_Motion_Reg.html</a:t>
            </a:r>
            <a:r>
              <a:rPr lang="en-US" sz="1200" dirty="0" smtClean="0"/>
              <a:t> </a:t>
            </a:r>
            <a:endParaRPr lang="en-US" sz="1200" dirty="0"/>
          </a:p>
        </p:txBody>
      </p:sp>
      <p:sp>
        <p:nvSpPr>
          <p:cNvPr id="4" name="AutoShape 2" descr="Image result for mo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600325"/>
            <a:ext cx="2743200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333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66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Most of this video you already know: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41437"/>
            <a:ext cx="8229600" cy="46021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What does the line mean over the “v”?</a:t>
            </a:r>
          </a:p>
          <a:p>
            <a:pPr lvl="1"/>
            <a:r>
              <a:rPr lang="en-US" dirty="0" smtClean="0"/>
              <a:t>average</a:t>
            </a:r>
          </a:p>
          <a:p>
            <a:r>
              <a:rPr lang="en-US" dirty="0" smtClean="0"/>
              <a:t>What do we use for “d” when calculating speed?</a:t>
            </a:r>
          </a:p>
          <a:p>
            <a:pPr lvl="1"/>
            <a:r>
              <a:rPr lang="en-US" dirty="0" smtClean="0"/>
              <a:t>distance</a:t>
            </a:r>
          </a:p>
          <a:p>
            <a:r>
              <a:rPr lang="en-US" dirty="0" smtClean="0"/>
              <a:t>What do we use for “d” when calculating velocity?</a:t>
            </a:r>
          </a:p>
          <a:p>
            <a:pPr lvl="1"/>
            <a:r>
              <a:rPr lang="en-US" dirty="0" smtClean="0"/>
              <a:t>displacement</a:t>
            </a:r>
          </a:p>
          <a:p>
            <a:r>
              <a:rPr lang="en-US" dirty="0" smtClean="0"/>
              <a:t>What is acceleration?</a:t>
            </a:r>
          </a:p>
          <a:p>
            <a:pPr lvl="1"/>
            <a:r>
              <a:rPr lang="en-US" dirty="0" smtClean="0"/>
              <a:t>Describes how quickly velocity changes- speeding up or slowing down</a:t>
            </a:r>
          </a:p>
        </p:txBody>
      </p:sp>
    </p:spTree>
    <p:extLst>
      <p:ext uri="{BB962C8B-B14F-4D97-AF65-F5344CB8AC3E}">
        <p14:creationId xmlns:p14="http://schemas.microsoft.com/office/powerpoint/2010/main" val="1616791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Acceleration Formula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200400" y="1752600"/>
                <a:ext cx="3048000" cy="9906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𝑣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den>
                    </m:f>
                  </m:oMath>
                </a14:m>
                <a:r>
                  <a:rPr lang="en-US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𝑓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−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00400" y="1752600"/>
                <a:ext cx="3048000" cy="990600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1752600" y="2895600"/>
            <a:ext cx="5867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Review the Problem Solving Format: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rgbClr val="FF0000"/>
                </a:solidFill>
              </a:rPr>
              <a:t>Unknown/Given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rgbClr val="FF0000"/>
                </a:solidFill>
              </a:rPr>
              <a:t>Formula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rgbClr val="FF0000"/>
                </a:solidFill>
              </a:rPr>
              <a:t>Solve for unknown (if needed)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rgbClr val="FF0000"/>
                </a:solidFill>
              </a:rPr>
              <a:t>Substitute with units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rgbClr val="FF0000"/>
                </a:solidFill>
              </a:rPr>
              <a:t>Answer with correct units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914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Acceleration is a vector.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 The direction of the acceleration vector depends on two things:</a:t>
            </a:r>
          </a:p>
          <a:p>
            <a:pPr lvl="1"/>
            <a:r>
              <a:rPr lang="en-US" dirty="0"/>
              <a:t>whether the object is speeding up or slowing down</a:t>
            </a:r>
          </a:p>
          <a:p>
            <a:pPr lvl="1"/>
            <a:r>
              <a:rPr lang="en-US" dirty="0"/>
              <a:t>whether the object is moving in the + or - direction</a:t>
            </a:r>
          </a:p>
          <a:p>
            <a:r>
              <a:rPr lang="en-US" b="1" dirty="0">
                <a:solidFill>
                  <a:srgbClr val="FF0000"/>
                </a:solidFill>
              </a:rPr>
              <a:t>The general principle for determining the </a:t>
            </a:r>
            <a:r>
              <a:rPr lang="en-US" b="1" dirty="0" smtClean="0">
                <a:solidFill>
                  <a:srgbClr val="FF0000"/>
                </a:solidFill>
              </a:rPr>
              <a:t>acceleration</a:t>
            </a:r>
            <a:r>
              <a:rPr lang="en-US" b="1" dirty="0">
                <a:solidFill>
                  <a:srgbClr val="FF0000"/>
                </a:solidFill>
              </a:rPr>
              <a:t> is: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If an object is slowing down, then its acceleration is in the opposite direction of its motion.</a:t>
            </a:r>
          </a:p>
        </p:txBody>
      </p:sp>
    </p:spTree>
    <p:extLst>
      <p:ext uri="{BB962C8B-B14F-4D97-AF65-F5344CB8AC3E}">
        <p14:creationId xmlns:p14="http://schemas.microsoft.com/office/powerpoint/2010/main" val="363982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hilschatz.com/physics-book/resources/Figure_02_04_00b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7" b="77163"/>
          <a:stretch/>
        </p:blipFill>
        <p:spPr bwMode="auto">
          <a:xfrm>
            <a:off x="2057400" y="838200"/>
            <a:ext cx="5316082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57200" y="3491805"/>
            <a:ext cx="823603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3"/>
                </a:solidFill>
              </a:rPr>
              <a:t>Velocity vector</a:t>
            </a:r>
            <a:r>
              <a:rPr lang="en-US" sz="2800" dirty="0" smtClean="0"/>
              <a:t> is showing you direction of movement.  </a:t>
            </a:r>
          </a:p>
          <a:p>
            <a:pPr algn="ctr"/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</a:rPr>
              <a:t>Acceleration vector </a:t>
            </a:r>
            <a:r>
              <a:rPr lang="en-US" sz="2800" dirty="0" smtClean="0"/>
              <a:t>is showing you how that </a:t>
            </a:r>
          </a:p>
          <a:p>
            <a:pPr algn="ctr"/>
            <a:r>
              <a:rPr lang="en-US" sz="2800" dirty="0" smtClean="0"/>
              <a:t>movement is changing (speeding up or slowing down).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10564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hilschatz.com/physics-book/resources/Figure_02_04_00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35" y="228600"/>
            <a:ext cx="3837332" cy="624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14800" y="685800"/>
            <a:ext cx="48090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acceleration vector and velocity vector are in the </a:t>
            </a:r>
          </a:p>
          <a:p>
            <a:r>
              <a:rPr lang="en-US" dirty="0" smtClean="0"/>
              <a:t>Same sign direction = positive acceleration = </a:t>
            </a:r>
          </a:p>
          <a:p>
            <a:r>
              <a:rPr lang="en-US" dirty="0"/>
              <a:t>c</a:t>
            </a:r>
            <a:r>
              <a:rPr lang="en-US" dirty="0" smtClean="0"/>
              <a:t>ar speeding up to the right/east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352800" y="2173069"/>
            <a:ext cx="53875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acceleration vector and velocity vector are in</a:t>
            </a:r>
          </a:p>
          <a:p>
            <a:r>
              <a:rPr lang="en-US" dirty="0" smtClean="0"/>
              <a:t>opposite sign directions = negative acceleration = car </a:t>
            </a:r>
            <a:r>
              <a:rPr lang="en-US" dirty="0"/>
              <a:t>is </a:t>
            </a:r>
            <a:endParaRPr lang="en-US" dirty="0" smtClean="0"/>
          </a:p>
          <a:p>
            <a:r>
              <a:rPr lang="en-US" dirty="0" smtClean="0"/>
              <a:t>slowing down </a:t>
            </a:r>
            <a:r>
              <a:rPr lang="en-US" dirty="0"/>
              <a:t>as it moves toward the </a:t>
            </a:r>
            <a:r>
              <a:rPr lang="en-US" dirty="0" smtClean="0"/>
              <a:t>right/east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667000" y="10022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71718" y="58674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71718" y="42672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67000" y="263473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002268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19212" y="5867400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33960" y="4267200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10601" y="2634734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352800" y="3877270"/>
            <a:ext cx="53233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acceleration vector and velocity vector are in</a:t>
            </a:r>
          </a:p>
          <a:p>
            <a:r>
              <a:rPr lang="en-US" dirty="0" smtClean="0"/>
              <a:t>opposite sign directions = positive acceleration = car </a:t>
            </a:r>
            <a:r>
              <a:rPr lang="en-US" dirty="0"/>
              <a:t>is </a:t>
            </a:r>
            <a:endParaRPr lang="en-US" dirty="0" smtClean="0"/>
          </a:p>
          <a:p>
            <a:r>
              <a:rPr lang="en-US" dirty="0" smtClean="0"/>
              <a:t>slowing down </a:t>
            </a:r>
            <a:r>
              <a:rPr lang="en-US" dirty="0"/>
              <a:t>as it moves toward the </a:t>
            </a:r>
            <a:r>
              <a:rPr lang="en-US" dirty="0" smtClean="0"/>
              <a:t>left/west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352800" y="5325070"/>
            <a:ext cx="48090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acceleration vector and velocity vector are in the </a:t>
            </a:r>
          </a:p>
          <a:p>
            <a:r>
              <a:rPr lang="en-US" dirty="0" smtClean="0"/>
              <a:t>same sign direction =negative acceleration = </a:t>
            </a:r>
          </a:p>
          <a:p>
            <a:r>
              <a:rPr lang="en-US" dirty="0"/>
              <a:t>c</a:t>
            </a:r>
            <a:r>
              <a:rPr lang="en-US" dirty="0" smtClean="0"/>
              <a:t>ar speeding up to the left/west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070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Orange Book Practice: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143000"/>
            <a:ext cx="597919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373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04800"/>
            <a:ext cx="6010516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4685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109" y="228600"/>
            <a:ext cx="57150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540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488" y="152400"/>
            <a:ext cx="5153025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642712"/>
            <a:ext cx="600572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608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28600"/>
            <a:ext cx="584517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6565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2057400" y="152400"/>
            <a:ext cx="506730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852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079" y="152400"/>
            <a:ext cx="5076825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593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75" y="228600"/>
            <a:ext cx="5048250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723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249"/>
          <a:stretch/>
        </p:blipFill>
        <p:spPr bwMode="auto">
          <a:xfrm>
            <a:off x="2133600" y="228600"/>
            <a:ext cx="5143500" cy="127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5052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030" y="-152400"/>
            <a:ext cx="8229600" cy="1143000"/>
          </a:xfrm>
        </p:spPr>
        <p:txBody>
          <a:bodyPr/>
          <a:lstStyle/>
          <a:p>
            <a:r>
              <a:rPr lang="en-US" dirty="0" smtClean="0"/>
              <a:t>Protractor-Ruler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94968" y="838200"/>
            <a:ext cx="865006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 cart is concurrently being pushed with a force of 9 Newton's south by one student and </a:t>
            </a:r>
          </a:p>
          <a:p>
            <a:r>
              <a:rPr lang="en-US" dirty="0" smtClean="0"/>
              <a:t>6 Newton's east by another.  Use a protractor and ruler to draw a scaled diagram </a:t>
            </a:r>
          </a:p>
          <a:p>
            <a:r>
              <a:rPr lang="en-US" dirty="0" smtClean="0"/>
              <a:t>representing these 2 vector quantities and then determine the resultant vector (direction </a:t>
            </a:r>
          </a:p>
          <a:p>
            <a:r>
              <a:rPr lang="en-US" dirty="0" smtClean="0"/>
              <a:t>and magnitude) of these forces.  In other words, towards which direction will the cart end </a:t>
            </a:r>
          </a:p>
          <a:p>
            <a:r>
              <a:rPr lang="en-US" dirty="0" smtClean="0"/>
              <a:t>up moving and with what total force?  Be sure to include the scale you used.  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495800" y="2743200"/>
            <a:ext cx="0" cy="27432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667000" y="5478379"/>
            <a:ext cx="18288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94968" y="2655178"/>
            <a:ext cx="2618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Vector Addition- tip to tail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4495800" y="5478379"/>
            <a:ext cx="18288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98685" y="3429000"/>
            <a:ext cx="17958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Draw in resultant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4495800" y="2743200"/>
            <a:ext cx="1828800" cy="274320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98691" y="4114800"/>
            <a:ext cx="28488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Measure length of resultant </a:t>
            </a:r>
          </a:p>
          <a:p>
            <a:r>
              <a:rPr lang="en-US" dirty="0" smtClean="0"/>
              <a:t>to get its magnitude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324600" y="2412897"/>
            <a:ext cx="2371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Scale: 1 cm = 1 Newton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581400" y="5791200"/>
            <a:ext cx="48336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Magnitude of resultant = 10.8 cm = 10.8 </a:t>
            </a:r>
            <a:r>
              <a:rPr lang="en-US" dirty="0" err="1" smtClean="0"/>
              <a:t>Newtons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30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3" grpId="0"/>
      <p:bldP spid="1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1046</TotalTime>
  <Words>346</Words>
  <Application>Microsoft Office PowerPoint</Application>
  <PresentationFormat>On-screen Show (4:3)</PresentationFormat>
  <Paragraphs>62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Cambria Math</vt:lpstr>
      <vt:lpstr>Office Theme</vt:lpstr>
      <vt:lpstr>Defining Motion- Velocity and Acceleration</vt:lpstr>
      <vt:lpstr>Most of this video you already know:</vt:lpstr>
      <vt:lpstr>Acceleration Formula</vt:lpstr>
      <vt:lpstr>Acceleration is a vector.</vt:lpstr>
      <vt:lpstr>PowerPoint Presentation</vt:lpstr>
      <vt:lpstr>PowerPoint Presentation</vt:lpstr>
      <vt:lpstr>Orange Book Practice: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Protractor-Ruler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Defining Motion</dc:title>
  <dc:creator>Marcy Maskulinski</dc:creator>
  <cp:lastModifiedBy>Randall, Richard</cp:lastModifiedBy>
  <cp:revision>19</cp:revision>
  <cp:lastPrinted>2015-09-15T15:00:42Z</cp:lastPrinted>
  <dcterms:created xsi:type="dcterms:W3CDTF">2015-09-14T18:52:23Z</dcterms:created>
  <dcterms:modified xsi:type="dcterms:W3CDTF">2016-09-16T17:10:21Z</dcterms:modified>
</cp:coreProperties>
</file>