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2" r:id="rId6"/>
    <p:sldId id="263" r:id="rId7"/>
    <p:sldId id="268" r:id="rId8"/>
    <p:sldId id="269" r:id="rId9"/>
    <p:sldId id="264" r:id="rId10"/>
    <p:sldId id="261" r:id="rId11"/>
    <p:sldId id="265" r:id="rId12"/>
    <p:sldId id="266" r:id="rId13"/>
    <p:sldId id="267" r:id="rId14"/>
    <p:sldId id="270" r:id="rId15"/>
    <p:sldId id="259" r:id="rId16"/>
    <p:sldId id="271" r:id="rId17"/>
    <p:sldId id="272" r:id="rId18"/>
    <p:sldId id="273" r:id="rId19"/>
    <p:sldId id="274" r:id="rId20"/>
    <p:sldId id="275" r:id="rId21"/>
    <p:sldId id="277" r:id="rId22"/>
    <p:sldId id="276" r:id="rId23"/>
    <p:sldId id="280" r:id="rId24"/>
    <p:sldId id="278" r:id="rId25"/>
    <p:sldId id="279"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E7F2"/>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853" autoAdjust="0"/>
    <p:restoredTop sz="94660"/>
  </p:normalViewPr>
  <p:slideViewPr>
    <p:cSldViewPr>
      <p:cViewPr>
        <p:scale>
          <a:sx n="75" d="100"/>
          <a:sy n="75" d="100"/>
        </p:scale>
        <p:origin x="-72" y="3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68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D617427-E566-4195-9135-6245168E96EE}" type="datetimeFigureOut">
              <a:rPr lang="en-US"/>
              <a:pPr>
                <a:defRPr/>
              </a:pPr>
              <a:t>5/25/2010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3604AAA-8987-48C0-A626-6CF64F195D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4B82968-03BC-4534-AD01-EF6FCD1AA05F}" type="datetimeFigureOut">
              <a:rPr lang="en-US"/>
              <a:pPr>
                <a:defRPr/>
              </a:pPr>
              <a:t>5/25/2010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B1B1E96-4B10-4C8B-8675-21C1FC31E19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03F6C6-491B-4CF4-9A5B-EC36EDB54E0A}" type="datetimeFigureOut">
              <a:rPr lang="en-US"/>
              <a:pPr>
                <a:defRPr/>
              </a:pPr>
              <a:t>5/25/2010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34D5C0-6DD7-405D-9953-56B0667944A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93AFF6C-9273-4754-B00E-0E7C3E220CC2}" type="datetimeFigureOut">
              <a:rPr lang="en-US"/>
              <a:pPr>
                <a:defRPr/>
              </a:pPr>
              <a:t>5/25/2010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98201E7-5D7F-4587-9B9E-93297722B28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F236FE8-FB4D-48EE-8EE9-B5D4C1081405}" type="datetimeFigureOut">
              <a:rPr lang="en-US"/>
              <a:pPr>
                <a:defRPr/>
              </a:pPr>
              <a:t>5/25/2010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330C6A8-7BA2-4098-944D-03EFE9F7721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90C3DA1-B158-41CA-9001-18BC3966DACE}" type="datetimeFigureOut">
              <a:rPr lang="en-US"/>
              <a:pPr>
                <a:defRPr/>
              </a:pPr>
              <a:t>5/25/2010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5AD1DB2-7ECB-4EA3-AEB1-571994D2A72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4BCEE9-329D-424B-82A6-B8F3B06CC18E}" type="datetimeFigureOut">
              <a:rPr lang="en-US"/>
              <a:pPr>
                <a:defRPr/>
              </a:pPr>
              <a:t>5/25/2010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B22F810-E47B-43CB-9594-6A953763D06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6BCF46-71F6-46AA-9F26-40660BAEE843}" type="datetimeFigureOut">
              <a:rPr lang="en-US"/>
              <a:pPr>
                <a:defRPr/>
              </a:pPr>
              <a:t>5/25/2010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441527-83A9-4F5E-B6D1-7D72D71640A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5A727D0-5383-4FA3-83A6-06434E103638}" type="datetimeFigureOut">
              <a:rPr lang="en-US"/>
              <a:pPr>
                <a:defRPr/>
              </a:pPr>
              <a:t>5/25/2010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CE3EB4-6FD2-4C53-8C9B-A40483C995A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0268F5C-8880-469A-BB29-A3215891679F}" type="datetimeFigureOut">
              <a:rPr lang="en-US"/>
              <a:pPr>
                <a:defRPr/>
              </a:pPr>
              <a:t>5/25/2010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B9C9E1-5030-4AC7-9FDD-E0AF40BB052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1A7B24D-EDE5-4C53-A63F-A53EBC2D34C3}" type="datetimeFigureOut">
              <a:rPr lang="en-US"/>
              <a:pPr>
                <a:defRPr/>
              </a:pPr>
              <a:t>5/25/2010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8DC875-8717-45AD-ABC7-0BA17C075A1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46ED22A6-B7E1-4CBF-AE74-4A93DE989ED9}" type="datetimeFigureOut">
              <a:rPr lang="en-US"/>
              <a:pPr>
                <a:defRPr/>
              </a:pPr>
              <a:t>5/25/2010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ED1DAB-C8D2-4E62-A79D-6DCCB8BECE9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2571343-8263-4D18-968E-58FFD0245B21}" type="datetimeFigureOut">
              <a:rPr lang="en-US"/>
              <a:pPr>
                <a:defRPr/>
              </a:pPr>
              <a:t>5/25/2010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C31F9BF-8221-4505-853E-87FD2C61061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stmary.ws/highschool/physics/home/notes/modPhysics/WhatIsPhotoelectric.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www.stmary.ws/highschool/physics/home/notes/modPhysics/WhatIsPhotoelectric.htm"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www.youtube.com/watch?v=4p47RBPiOCo&amp;feature=player_embedded"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youtube.com/watch?v=poWT3wo_vWw&amp;feature=player_embedded" TargetMode="Externa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video.google.com/videoplay?docid=-1909836802101196671&amp;hl=en"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gi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hyperlink" Target="http://www.youtube.com/watch?v=l4yg4HTm3uk&amp;feature=player_embedded"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youtube.com/watch?v=UkLkiXiOCWU&amp;feature=player_embedded" TargetMode="Externa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hyperlink" Target="http://www.youtube.com/watch?v=9gERUtbtkRc&amp;feature=player_embedded"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US" smtClean="0"/>
              <a:t>Modern Physics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eaLnBrk="1" hangingPunct="1"/>
            <a:r>
              <a:rPr lang="en-US" smtClean="0"/>
              <a:t>Wave-Particle Duality</a:t>
            </a:r>
          </a:p>
        </p:txBody>
      </p:sp>
      <p:sp>
        <p:nvSpPr>
          <p:cNvPr id="3" name="Content Placeholder 2"/>
          <p:cNvSpPr>
            <a:spLocks noGrp="1"/>
          </p:cNvSpPr>
          <p:nvPr>
            <p:ph idx="1"/>
          </p:nvPr>
        </p:nvSpPr>
        <p:spPr>
          <a:xfrm>
            <a:off x="762000" y="1752600"/>
            <a:ext cx="7696200" cy="533400"/>
          </a:xfrm>
        </p:spPr>
        <p:txBody>
          <a:bodyPr rtlCol="0">
            <a:normAutofit lnSpcReduction="10000"/>
          </a:bodyPr>
          <a:lstStyle/>
          <a:p>
            <a:pPr eaLnBrk="1" fontAlgn="auto" hangingPunct="1">
              <a:spcAft>
                <a:spcPts val="0"/>
              </a:spcAft>
              <a:buFont typeface="Arial" pitchFamily="34" charset="0"/>
              <a:buNone/>
              <a:defRPr/>
            </a:pPr>
            <a:r>
              <a:rPr lang="en-US" dirty="0" smtClean="0"/>
              <a:t>Light behaves as both a wave and a particle.</a:t>
            </a:r>
            <a:endParaRPr lang="en-US" dirty="0"/>
          </a:p>
        </p:txBody>
      </p:sp>
      <p:sp>
        <p:nvSpPr>
          <p:cNvPr id="4" name="TextBox 3"/>
          <p:cNvSpPr txBox="1"/>
          <p:nvPr/>
        </p:nvSpPr>
        <p:spPr>
          <a:xfrm>
            <a:off x="3581400" y="2667000"/>
            <a:ext cx="1668463" cy="830263"/>
          </a:xfrm>
          <a:prstGeom prst="rect">
            <a:avLst/>
          </a:prstGeom>
          <a:noFill/>
        </p:spPr>
        <p:txBody>
          <a:bodyPr wrap="none">
            <a:spAutoFit/>
          </a:bodyPr>
          <a:lstStyle/>
          <a:p>
            <a:pPr fontAlgn="auto">
              <a:spcBef>
                <a:spcPts val="0"/>
              </a:spcBef>
              <a:spcAft>
                <a:spcPts val="0"/>
              </a:spcAft>
              <a:defRPr/>
            </a:pPr>
            <a:r>
              <a:rPr lang="en-US" sz="4800" dirty="0">
                <a:solidFill>
                  <a:schemeClr val="accent5">
                    <a:lumMod val="75000"/>
                  </a:schemeClr>
                </a:solidFill>
                <a:latin typeface="+mn-lt"/>
              </a:rPr>
              <a:t>LIGHT</a:t>
            </a:r>
          </a:p>
        </p:txBody>
      </p:sp>
      <p:cxnSp>
        <p:nvCxnSpPr>
          <p:cNvPr id="6" name="Straight Arrow Connector 5"/>
          <p:cNvCxnSpPr>
            <a:stCxn id="4" idx="2"/>
          </p:cNvCxnSpPr>
          <p:nvPr/>
        </p:nvCxnSpPr>
        <p:spPr>
          <a:xfrm rot="5400000">
            <a:off x="3080544" y="2778919"/>
            <a:ext cx="617537" cy="2054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H="1">
            <a:off x="5137944" y="2786856"/>
            <a:ext cx="617538" cy="2054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19200" y="3886200"/>
            <a:ext cx="1058863" cy="523875"/>
          </a:xfrm>
          <a:prstGeom prst="rect">
            <a:avLst/>
          </a:prstGeom>
          <a:noFill/>
        </p:spPr>
        <p:txBody>
          <a:bodyPr wrap="none">
            <a:spAutoFit/>
          </a:bodyPr>
          <a:lstStyle/>
          <a:p>
            <a:pPr fontAlgn="auto">
              <a:spcBef>
                <a:spcPts val="0"/>
              </a:spcBef>
              <a:spcAft>
                <a:spcPts val="0"/>
              </a:spcAft>
              <a:defRPr/>
            </a:pPr>
            <a:r>
              <a:rPr lang="en-US" sz="2800" dirty="0">
                <a:solidFill>
                  <a:schemeClr val="accent5">
                    <a:lumMod val="75000"/>
                  </a:schemeClr>
                </a:solidFill>
                <a:latin typeface="+mn-lt"/>
              </a:rPr>
              <a:t>WAVE</a:t>
            </a:r>
          </a:p>
        </p:txBody>
      </p:sp>
      <p:sp>
        <p:nvSpPr>
          <p:cNvPr id="9" name="TextBox 8"/>
          <p:cNvSpPr txBox="1"/>
          <p:nvPr/>
        </p:nvSpPr>
        <p:spPr>
          <a:xfrm>
            <a:off x="6553200" y="3886200"/>
            <a:ext cx="1525588" cy="523875"/>
          </a:xfrm>
          <a:prstGeom prst="rect">
            <a:avLst/>
          </a:prstGeom>
          <a:noFill/>
        </p:spPr>
        <p:txBody>
          <a:bodyPr wrap="none">
            <a:spAutoFit/>
          </a:bodyPr>
          <a:lstStyle/>
          <a:p>
            <a:pPr fontAlgn="auto">
              <a:spcBef>
                <a:spcPts val="0"/>
              </a:spcBef>
              <a:spcAft>
                <a:spcPts val="0"/>
              </a:spcAft>
              <a:defRPr/>
            </a:pPr>
            <a:r>
              <a:rPr lang="en-US" sz="2800" dirty="0">
                <a:solidFill>
                  <a:schemeClr val="accent5">
                    <a:lumMod val="75000"/>
                  </a:schemeClr>
                </a:solidFill>
                <a:latin typeface="+mn-lt"/>
              </a:rPr>
              <a:t>PARTICLE</a:t>
            </a:r>
          </a:p>
        </p:txBody>
      </p:sp>
      <p:sp>
        <p:nvSpPr>
          <p:cNvPr id="10" name="TextBox 9"/>
          <p:cNvSpPr txBox="1">
            <a:spLocks noChangeArrowheads="1"/>
          </p:cNvSpPr>
          <p:nvPr/>
        </p:nvSpPr>
        <p:spPr bwMode="auto">
          <a:xfrm>
            <a:off x="533400" y="4495800"/>
            <a:ext cx="4668838"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Identified by frequency, wavelength, amplitude</a:t>
            </a:r>
          </a:p>
        </p:txBody>
      </p:sp>
      <p:sp>
        <p:nvSpPr>
          <p:cNvPr id="11" name="TextBox 10"/>
          <p:cNvSpPr txBox="1">
            <a:spLocks noChangeArrowheads="1"/>
          </p:cNvSpPr>
          <p:nvPr/>
        </p:nvSpPr>
        <p:spPr bwMode="auto">
          <a:xfrm>
            <a:off x="533400" y="4876800"/>
            <a:ext cx="2016125"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Exhibits diffraction</a:t>
            </a:r>
          </a:p>
        </p:txBody>
      </p:sp>
      <p:sp>
        <p:nvSpPr>
          <p:cNvPr id="12" name="TextBox 11"/>
          <p:cNvSpPr txBox="1">
            <a:spLocks noChangeArrowheads="1"/>
          </p:cNvSpPr>
          <p:nvPr/>
        </p:nvSpPr>
        <p:spPr bwMode="auto">
          <a:xfrm>
            <a:off x="533400" y="5334000"/>
            <a:ext cx="2195513"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Exhibits interference</a:t>
            </a:r>
          </a:p>
        </p:txBody>
      </p:sp>
      <p:sp>
        <p:nvSpPr>
          <p:cNvPr id="13" name="TextBox 12"/>
          <p:cNvSpPr txBox="1">
            <a:spLocks noChangeArrowheads="1"/>
          </p:cNvSpPr>
          <p:nvPr/>
        </p:nvSpPr>
        <p:spPr bwMode="auto">
          <a:xfrm>
            <a:off x="533400" y="5791200"/>
            <a:ext cx="2390775"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Exhibits Doppler effect</a:t>
            </a:r>
          </a:p>
        </p:txBody>
      </p:sp>
      <p:sp>
        <p:nvSpPr>
          <p:cNvPr id="14" name="TextBox 13"/>
          <p:cNvSpPr txBox="1">
            <a:spLocks noChangeArrowheads="1"/>
          </p:cNvSpPr>
          <p:nvPr/>
        </p:nvSpPr>
        <p:spPr bwMode="auto">
          <a:xfrm>
            <a:off x="6400800" y="4495800"/>
            <a:ext cx="1593850"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Kinetic Energy</a:t>
            </a:r>
          </a:p>
        </p:txBody>
      </p:sp>
      <p:sp>
        <p:nvSpPr>
          <p:cNvPr id="15" name="TextBox 14"/>
          <p:cNvSpPr txBox="1">
            <a:spLocks noChangeArrowheads="1"/>
          </p:cNvSpPr>
          <p:nvPr/>
        </p:nvSpPr>
        <p:spPr bwMode="auto">
          <a:xfrm>
            <a:off x="6400800" y="4876800"/>
            <a:ext cx="1385888"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Momentum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Light acting like a PARTICLE</a:t>
            </a:r>
          </a:p>
        </p:txBody>
      </p:sp>
      <p:sp>
        <p:nvSpPr>
          <p:cNvPr id="3" name="Content Placeholder 2"/>
          <p:cNvSpPr>
            <a:spLocks noGrp="1"/>
          </p:cNvSpPr>
          <p:nvPr>
            <p:ph idx="1"/>
          </p:nvPr>
        </p:nvSpPr>
        <p:spPr>
          <a:xfrm>
            <a:off x="457200" y="1600200"/>
            <a:ext cx="8229600" cy="1524000"/>
          </a:xfrm>
        </p:spPr>
        <p:txBody>
          <a:bodyPr rtlCol="0">
            <a:normAutofit/>
          </a:bodyPr>
          <a:lstStyle/>
          <a:p>
            <a:pPr algn="ctr" eaLnBrk="1" fontAlgn="auto" hangingPunct="1">
              <a:spcAft>
                <a:spcPts val="0"/>
              </a:spcAft>
              <a:buFont typeface="Arial" pitchFamily="34" charset="0"/>
              <a:buNone/>
              <a:defRPr/>
            </a:pPr>
            <a:r>
              <a:rPr lang="en-US" sz="2800" dirty="0" smtClean="0"/>
              <a:t>In certain interactions light, or any electromagnetic radiation, acts as if it is composed of particles possessing </a:t>
            </a:r>
            <a:r>
              <a:rPr lang="en-US" sz="2800" dirty="0" smtClean="0">
                <a:solidFill>
                  <a:schemeClr val="accent5">
                    <a:lumMod val="75000"/>
                  </a:schemeClr>
                </a:solidFill>
              </a:rPr>
              <a:t>kinetic energy </a:t>
            </a:r>
            <a:r>
              <a:rPr lang="en-US" sz="2800" dirty="0" smtClean="0"/>
              <a:t>and </a:t>
            </a:r>
            <a:r>
              <a:rPr lang="en-US" sz="2800" dirty="0" smtClean="0">
                <a:solidFill>
                  <a:schemeClr val="accent5">
                    <a:lumMod val="75000"/>
                  </a:schemeClr>
                </a:solidFill>
              </a:rPr>
              <a:t>momentum</a:t>
            </a:r>
            <a:r>
              <a:rPr lang="en-US" sz="2800" dirty="0" smtClean="0"/>
              <a:t>.</a:t>
            </a:r>
            <a:endParaRPr lang="en-US" sz="2800" dirty="0"/>
          </a:p>
        </p:txBody>
      </p:sp>
      <p:sp>
        <p:nvSpPr>
          <p:cNvPr id="4" name="TextBox 3"/>
          <p:cNvSpPr txBox="1">
            <a:spLocks noChangeArrowheads="1"/>
          </p:cNvSpPr>
          <p:nvPr/>
        </p:nvSpPr>
        <p:spPr bwMode="auto">
          <a:xfrm>
            <a:off x="1447800" y="3352800"/>
            <a:ext cx="6249988" cy="954088"/>
          </a:xfrm>
          <a:prstGeom prst="rect">
            <a:avLst/>
          </a:prstGeom>
          <a:noFill/>
          <a:ln w="9525">
            <a:noFill/>
            <a:miter lim="800000"/>
            <a:headEnd/>
            <a:tailEnd/>
          </a:ln>
        </p:spPr>
        <p:txBody>
          <a:bodyPr wrap="none">
            <a:spAutoFit/>
          </a:bodyPr>
          <a:lstStyle/>
          <a:p>
            <a:pPr algn="ctr"/>
            <a:r>
              <a:rPr lang="en-US" sz="2800">
                <a:latin typeface="Calibri" pitchFamily="34" charset="0"/>
              </a:rPr>
              <a:t>This is what Einstein discovered that won </a:t>
            </a:r>
          </a:p>
          <a:p>
            <a:pPr algn="ctr"/>
            <a:r>
              <a:rPr lang="en-US" sz="2800">
                <a:latin typeface="Calibri" pitchFamily="34" charset="0"/>
              </a:rPr>
              <a:t>him his Nobel Prize…not E=mc</a:t>
            </a:r>
            <a:r>
              <a:rPr lang="en-US" sz="2800" baseline="30000">
                <a:latin typeface="Calibri" pitchFamily="34" charset="0"/>
              </a:rPr>
              <a:t>2</a:t>
            </a:r>
            <a:r>
              <a:rPr lang="en-US" sz="2800">
                <a:latin typeface="Calibri" pitchFamily="34" charset="0"/>
              </a:rPr>
              <a:t>.</a:t>
            </a:r>
          </a:p>
        </p:txBody>
      </p:sp>
      <p:pic>
        <p:nvPicPr>
          <p:cNvPr id="1026" name="Picture 2" descr="http://www.yeshua-do.com/jom/images/stories/einstein_tongue.jpg"/>
          <p:cNvPicPr>
            <a:picLocks noChangeAspect="1" noChangeArrowheads="1"/>
          </p:cNvPicPr>
          <p:nvPr/>
        </p:nvPicPr>
        <p:blipFill>
          <a:blip r:embed="rId2"/>
          <a:srcRect/>
          <a:stretch>
            <a:fillRect/>
          </a:stretch>
        </p:blipFill>
        <p:spPr bwMode="auto">
          <a:xfrm>
            <a:off x="3810000" y="4572000"/>
            <a:ext cx="1714500" cy="2133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smtClean="0">
                <a:hlinkClick r:id="rId2"/>
              </a:rPr>
              <a:t>The Photoelectric Effect</a:t>
            </a:r>
            <a:endParaRPr lang="en-US" smtClean="0"/>
          </a:p>
        </p:txBody>
      </p:sp>
      <p:sp>
        <p:nvSpPr>
          <p:cNvPr id="3" name="Content Placeholder 2"/>
          <p:cNvSpPr>
            <a:spLocks noGrp="1"/>
          </p:cNvSpPr>
          <p:nvPr>
            <p:ph idx="1"/>
          </p:nvPr>
        </p:nvSpPr>
        <p:spPr>
          <a:xfrm>
            <a:off x="4114800" y="1828800"/>
            <a:ext cx="4572000" cy="3581400"/>
          </a:xfrm>
        </p:spPr>
        <p:txBody>
          <a:bodyPr rtlCol="0">
            <a:normAutofit/>
          </a:bodyPr>
          <a:lstStyle/>
          <a:p>
            <a:pPr algn="ctr" eaLnBrk="1" fontAlgn="auto" hangingPunct="1">
              <a:spcAft>
                <a:spcPts val="0"/>
              </a:spcAft>
              <a:buFont typeface="Arial" pitchFamily="34" charset="0"/>
              <a:buNone/>
              <a:defRPr/>
            </a:pPr>
            <a:r>
              <a:rPr lang="en-US" sz="2800" dirty="0" smtClean="0"/>
              <a:t>When light having a particular </a:t>
            </a:r>
            <a:r>
              <a:rPr lang="en-US" sz="2800" dirty="0" smtClean="0">
                <a:solidFill>
                  <a:schemeClr val="accent5">
                    <a:lumMod val="75000"/>
                  </a:schemeClr>
                </a:solidFill>
              </a:rPr>
              <a:t>frequency</a:t>
            </a:r>
            <a:r>
              <a:rPr lang="en-US" sz="2800" dirty="0" smtClean="0"/>
              <a:t> is exposed to the surface of certain metals the light energy is absorbed and electrons are emitted.  This cannot be explained using the wave model of light.</a:t>
            </a:r>
            <a:endParaRPr lang="en-US" sz="2800" dirty="0"/>
          </a:p>
        </p:txBody>
      </p:sp>
      <p:pic>
        <p:nvPicPr>
          <p:cNvPr id="4" name="Picture 2" descr="http://www.oglethorpe.edu/faculty/~m_rulison/Astronomy/Chap%2004/Light%20and%20Matter%20II_files/photoelectric_effect.gif"/>
          <p:cNvPicPr>
            <a:picLocks noChangeAspect="1" noChangeArrowheads="1"/>
          </p:cNvPicPr>
          <p:nvPr/>
        </p:nvPicPr>
        <p:blipFill>
          <a:blip r:embed="rId3"/>
          <a:srcRect t="8081" b="29292"/>
          <a:stretch>
            <a:fillRect/>
          </a:stretch>
        </p:blipFill>
        <p:spPr bwMode="auto">
          <a:xfrm>
            <a:off x="685800" y="2209800"/>
            <a:ext cx="3540125" cy="3124200"/>
          </a:xfrm>
          <a:prstGeom prst="rect">
            <a:avLst/>
          </a:prstGeom>
          <a:noFill/>
          <a:ln w="9525">
            <a:noFill/>
            <a:miter lim="800000"/>
            <a:headEnd/>
            <a:tailEnd/>
          </a:ln>
        </p:spPr>
      </p:pic>
      <p:sp>
        <p:nvSpPr>
          <p:cNvPr id="5" name="TextBox 4"/>
          <p:cNvSpPr txBox="1">
            <a:spLocks noChangeArrowheads="1"/>
          </p:cNvSpPr>
          <p:nvPr/>
        </p:nvSpPr>
        <p:spPr bwMode="auto">
          <a:xfrm>
            <a:off x="2057400" y="6019800"/>
            <a:ext cx="5754688" cy="523875"/>
          </a:xfrm>
          <a:prstGeom prst="rect">
            <a:avLst/>
          </a:prstGeom>
          <a:noFill/>
          <a:ln w="9525">
            <a:noFill/>
            <a:miter lim="800000"/>
            <a:headEnd/>
            <a:tailEnd/>
          </a:ln>
        </p:spPr>
        <p:txBody>
          <a:bodyPr wrap="none">
            <a:spAutoFit/>
          </a:bodyPr>
          <a:lstStyle/>
          <a:p>
            <a:r>
              <a:rPr lang="en-US" sz="2800">
                <a:latin typeface="Calibri" pitchFamily="34" charset="0"/>
              </a:rPr>
              <a:t>Let’s take a look at why this happens…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mtClean="0"/>
              <a:t>Quantum Theory</a:t>
            </a:r>
          </a:p>
        </p:txBody>
      </p:sp>
      <p:sp>
        <p:nvSpPr>
          <p:cNvPr id="3" name="Content Placeholder 2"/>
          <p:cNvSpPr>
            <a:spLocks noGrp="1"/>
          </p:cNvSpPr>
          <p:nvPr>
            <p:ph idx="1"/>
          </p:nvPr>
        </p:nvSpPr>
        <p:spPr>
          <a:xfrm>
            <a:off x="457200" y="1600200"/>
            <a:ext cx="8229600" cy="1447800"/>
          </a:xfrm>
        </p:spPr>
        <p:txBody>
          <a:bodyPr/>
          <a:lstStyle/>
          <a:p>
            <a:pPr algn="ctr" eaLnBrk="1" hangingPunct="1">
              <a:buFont typeface="Arial" charset="0"/>
              <a:buNone/>
            </a:pPr>
            <a:r>
              <a:rPr lang="en-US" sz="2800" smtClean="0"/>
              <a:t>Quantum theory assumes that electromagnetic energy is emitted from and absorbed by matter in discrete amounts or packets.</a:t>
            </a:r>
          </a:p>
        </p:txBody>
      </p:sp>
      <p:sp>
        <p:nvSpPr>
          <p:cNvPr id="4" name="TextBox 3"/>
          <p:cNvSpPr txBox="1"/>
          <p:nvPr/>
        </p:nvSpPr>
        <p:spPr>
          <a:xfrm>
            <a:off x="1600200" y="3352800"/>
            <a:ext cx="6173788" cy="954088"/>
          </a:xfrm>
          <a:prstGeom prst="rect">
            <a:avLst/>
          </a:prstGeom>
          <a:noFill/>
        </p:spPr>
        <p:txBody>
          <a:bodyPr wrap="none">
            <a:spAutoFit/>
          </a:bodyPr>
          <a:lstStyle/>
          <a:p>
            <a:pPr algn="ctr" fontAlgn="auto">
              <a:spcBef>
                <a:spcPts val="0"/>
              </a:spcBef>
              <a:spcAft>
                <a:spcPts val="0"/>
              </a:spcAft>
              <a:defRPr/>
            </a:pPr>
            <a:r>
              <a:rPr lang="en-US" sz="2800" dirty="0">
                <a:latin typeface="+mn-lt"/>
              </a:rPr>
              <a:t>Each packet of electromagnetic energy </a:t>
            </a:r>
          </a:p>
          <a:p>
            <a:pPr algn="ctr" fontAlgn="auto">
              <a:spcBef>
                <a:spcPts val="0"/>
              </a:spcBef>
              <a:spcAft>
                <a:spcPts val="0"/>
              </a:spcAft>
              <a:defRPr/>
            </a:pPr>
            <a:r>
              <a:rPr lang="en-US" sz="2800" dirty="0">
                <a:latin typeface="+mn-lt"/>
              </a:rPr>
              <a:t>emitted or absorbed is called a </a:t>
            </a:r>
            <a:r>
              <a:rPr lang="en-US" sz="2800" dirty="0">
                <a:solidFill>
                  <a:schemeClr val="accent5">
                    <a:lumMod val="75000"/>
                  </a:schemeClr>
                </a:solidFill>
                <a:latin typeface="+mn-lt"/>
              </a:rPr>
              <a:t>quantum</a:t>
            </a:r>
            <a:r>
              <a:rPr lang="en-US" sz="2800" dirty="0">
                <a:latin typeface="+mn-lt"/>
              </a:rPr>
              <a:t>.</a:t>
            </a:r>
          </a:p>
        </p:txBody>
      </p:sp>
      <p:sp>
        <p:nvSpPr>
          <p:cNvPr id="5" name="TextBox 4"/>
          <p:cNvSpPr txBox="1">
            <a:spLocks noChangeArrowheads="1"/>
          </p:cNvSpPr>
          <p:nvPr/>
        </p:nvSpPr>
        <p:spPr bwMode="auto">
          <a:xfrm>
            <a:off x="609600" y="4648200"/>
            <a:ext cx="8193088" cy="523875"/>
          </a:xfrm>
          <a:prstGeom prst="rect">
            <a:avLst/>
          </a:prstGeom>
          <a:noFill/>
          <a:ln w="9525">
            <a:noFill/>
            <a:miter lim="800000"/>
            <a:headEnd/>
            <a:tailEnd/>
          </a:ln>
        </p:spPr>
        <p:txBody>
          <a:bodyPr wrap="none">
            <a:spAutoFit/>
          </a:bodyPr>
          <a:lstStyle/>
          <a:p>
            <a:r>
              <a:rPr lang="en-US" sz="2800">
                <a:latin typeface="Calibri" pitchFamily="34" charset="0"/>
              </a:rPr>
              <a:t>Here’s the relationship between energy and frequency:</a:t>
            </a:r>
          </a:p>
        </p:txBody>
      </p:sp>
      <p:sp>
        <p:nvSpPr>
          <p:cNvPr id="7" name="TextBox 6"/>
          <p:cNvSpPr txBox="1"/>
          <p:nvPr/>
        </p:nvSpPr>
        <p:spPr>
          <a:xfrm>
            <a:off x="533400" y="5486400"/>
            <a:ext cx="1344613" cy="708025"/>
          </a:xfrm>
          <a:prstGeom prst="rect">
            <a:avLst/>
          </a:prstGeom>
          <a:noFill/>
        </p:spPr>
        <p:txBody>
          <a:bodyPr wrap="none">
            <a:spAutoFit/>
          </a:bodyPr>
          <a:lstStyle/>
          <a:p>
            <a:pPr fontAlgn="auto">
              <a:spcBef>
                <a:spcPts val="0"/>
              </a:spcBef>
              <a:spcAft>
                <a:spcPts val="0"/>
              </a:spcAft>
              <a:defRPr/>
            </a:pPr>
            <a:r>
              <a:rPr lang="en-US" sz="4000" dirty="0">
                <a:solidFill>
                  <a:schemeClr val="accent5">
                    <a:lumMod val="75000"/>
                  </a:schemeClr>
                </a:solidFill>
                <a:latin typeface="+mn-lt"/>
              </a:rPr>
              <a:t>E = </a:t>
            </a:r>
            <a:r>
              <a:rPr lang="en-US" sz="4000" dirty="0" err="1">
                <a:solidFill>
                  <a:schemeClr val="accent5">
                    <a:lumMod val="75000"/>
                  </a:schemeClr>
                </a:solidFill>
                <a:latin typeface="+mn-lt"/>
              </a:rPr>
              <a:t>hf</a:t>
            </a:r>
            <a:endParaRPr lang="en-US" sz="4000" dirty="0">
              <a:solidFill>
                <a:schemeClr val="accent5">
                  <a:lumMod val="75000"/>
                </a:schemeClr>
              </a:solidFill>
              <a:latin typeface="+mn-lt"/>
            </a:endParaRPr>
          </a:p>
        </p:txBody>
      </p:sp>
      <p:sp>
        <p:nvSpPr>
          <p:cNvPr id="8" name="TextBox 7"/>
          <p:cNvSpPr txBox="1">
            <a:spLocks noChangeArrowheads="1"/>
          </p:cNvSpPr>
          <p:nvPr/>
        </p:nvSpPr>
        <p:spPr bwMode="auto">
          <a:xfrm>
            <a:off x="2667000" y="5638800"/>
            <a:ext cx="6362700" cy="461963"/>
          </a:xfrm>
          <a:prstGeom prst="rect">
            <a:avLst/>
          </a:prstGeom>
          <a:noFill/>
          <a:ln w="9525">
            <a:noFill/>
            <a:miter lim="800000"/>
            <a:headEnd/>
            <a:tailEnd/>
          </a:ln>
        </p:spPr>
        <p:txBody>
          <a:bodyPr wrap="none">
            <a:spAutoFit/>
          </a:bodyPr>
          <a:lstStyle/>
          <a:p>
            <a:r>
              <a:rPr lang="en-US" sz="2400">
                <a:latin typeface="Calibri" pitchFamily="34" charset="0"/>
              </a:rPr>
              <a:t>h is called Planck’s constant and is 6.63 x 10</a:t>
            </a:r>
            <a:r>
              <a:rPr lang="en-US" sz="2400" baseline="30000">
                <a:latin typeface="Calibri" pitchFamily="34" charset="0"/>
              </a:rPr>
              <a:t>-34</a:t>
            </a:r>
            <a:r>
              <a:rPr lang="en-US" sz="2400">
                <a:latin typeface="Calibri" pitchFamily="34" charset="0"/>
              </a:rPr>
              <a:t> J•s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en-US" sz="3600" dirty="0" smtClean="0"/>
              <a:t>The quantum of electromagnetic energy is called a </a:t>
            </a:r>
            <a:r>
              <a:rPr lang="en-US" sz="3600" dirty="0" smtClean="0">
                <a:solidFill>
                  <a:schemeClr val="accent5">
                    <a:lumMod val="75000"/>
                  </a:schemeClr>
                </a:solidFill>
              </a:rPr>
              <a:t>photon</a:t>
            </a:r>
            <a:r>
              <a:rPr lang="en-US" sz="3600" dirty="0" smtClean="0"/>
              <a:t>.</a:t>
            </a:r>
            <a:endParaRPr lang="en-US" sz="3600" dirty="0"/>
          </a:p>
        </p:txBody>
      </p:sp>
      <p:sp>
        <p:nvSpPr>
          <p:cNvPr id="3" name="Content Placeholder 2"/>
          <p:cNvSpPr>
            <a:spLocks noGrp="1"/>
          </p:cNvSpPr>
          <p:nvPr>
            <p:ph idx="1"/>
          </p:nvPr>
        </p:nvSpPr>
        <p:spPr>
          <a:xfrm>
            <a:off x="457200" y="1828800"/>
            <a:ext cx="8229600" cy="2209800"/>
          </a:xfrm>
        </p:spPr>
        <p:txBody>
          <a:bodyPr rtlCol="0">
            <a:normAutofit/>
          </a:bodyPr>
          <a:lstStyle/>
          <a:p>
            <a:pPr algn="ctr" eaLnBrk="1" fontAlgn="auto" hangingPunct="1">
              <a:spcAft>
                <a:spcPts val="0"/>
              </a:spcAft>
              <a:buFont typeface="Arial" pitchFamily="34" charset="0"/>
              <a:buNone/>
              <a:defRPr/>
            </a:pPr>
            <a:r>
              <a:rPr lang="en-US" dirty="0" smtClean="0"/>
              <a:t>Acting like a particle, light, or a photon, carries both kinetic energy (1/2 </a:t>
            </a:r>
            <a:r>
              <a:rPr lang="en-US" dirty="0" smtClean="0">
                <a:solidFill>
                  <a:schemeClr val="accent5">
                    <a:lumMod val="75000"/>
                  </a:schemeClr>
                </a:solidFill>
              </a:rPr>
              <a:t>m</a:t>
            </a:r>
            <a:r>
              <a:rPr lang="en-US" dirty="0" smtClean="0"/>
              <a:t>v</a:t>
            </a:r>
            <a:r>
              <a:rPr lang="en-US" baseline="30000" dirty="0" smtClean="0"/>
              <a:t>2</a:t>
            </a:r>
            <a:r>
              <a:rPr lang="en-US" dirty="0" smtClean="0"/>
              <a:t>) and momentum (</a:t>
            </a:r>
            <a:r>
              <a:rPr lang="en-US" dirty="0" err="1" smtClean="0">
                <a:solidFill>
                  <a:schemeClr val="accent5">
                    <a:lumMod val="75000"/>
                  </a:schemeClr>
                </a:solidFill>
              </a:rPr>
              <a:t>m</a:t>
            </a:r>
            <a:r>
              <a:rPr lang="en-US" dirty="0" err="1" smtClean="0"/>
              <a:t>v</a:t>
            </a:r>
            <a:r>
              <a:rPr lang="en-US" dirty="0" smtClean="0"/>
              <a:t>) but…a photon is a </a:t>
            </a:r>
            <a:r>
              <a:rPr lang="en-US" dirty="0" err="1" smtClean="0">
                <a:solidFill>
                  <a:schemeClr val="accent5">
                    <a:lumMod val="75000"/>
                  </a:schemeClr>
                </a:solidFill>
              </a:rPr>
              <a:t>massless</a:t>
            </a:r>
            <a:r>
              <a:rPr lang="en-US" dirty="0" smtClean="0"/>
              <a:t> particle of light.</a:t>
            </a:r>
            <a:endParaRPr lang="en-US" dirty="0"/>
          </a:p>
        </p:txBody>
      </p:sp>
      <p:sp>
        <p:nvSpPr>
          <p:cNvPr id="4" name="TextBox 3"/>
          <p:cNvSpPr txBox="1">
            <a:spLocks noChangeArrowheads="1"/>
          </p:cNvSpPr>
          <p:nvPr/>
        </p:nvSpPr>
        <p:spPr bwMode="auto">
          <a:xfrm>
            <a:off x="2209800" y="4191000"/>
            <a:ext cx="4454525" cy="523875"/>
          </a:xfrm>
          <a:prstGeom prst="rect">
            <a:avLst/>
          </a:prstGeom>
          <a:noFill/>
          <a:ln w="9525">
            <a:noFill/>
            <a:miter lim="800000"/>
            <a:headEnd/>
            <a:tailEnd/>
          </a:ln>
        </p:spPr>
        <p:txBody>
          <a:bodyPr wrap="none">
            <a:spAutoFit/>
          </a:bodyPr>
          <a:lstStyle/>
          <a:p>
            <a:r>
              <a:rPr lang="en-US" sz="2800">
                <a:latin typeface="Calibri" pitchFamily="34" charset="0"/>
              </a:rPr>
              <a:t>Energy of a photon of light is:</a:t>
            </a:r>
          </a:p>
        </p:txBody>
      </p:sp>
      <p:sp>
        <p:nvSpPr>
          <p:cNvPr id="5" name="TextBox 4"/>
          <p:cNvSpPr txBox="1"/>
          <p:nvPr/>
        </p:nvSpPr>
        <p:spPr>
          <a:xfrm>
            <a:off x="2743200" y="4953000"/>
            <a:ext cx="3322638" cy="1323975"/>
          </a:xfrm>
          <a:prstGeom prst="rect">
            <a:avLst/>
          </a:prstGeom>
          <a:noFill/>
        </p:spPr>
        <p:txBody>
          <a:bodyPr wrap="none">
            <a:spAutoFit/>
          </a:bodyPr>
          <a:lstStyle/>
          <a:p>
            <a:pPr fontAlgn="auto">
              <a:spcBef>
                <a:spcPts val="0"/>
              </a:spcBef>
              <a:spcAft>
                <a:spcPts val="0"/>
              </a:spcAft>
              <a:defRPr/>
            </a:pPr>
            <a:r>
              <a:rPr lang="en-US" sz="4000" dirty="0" err="1">
                <a:solidFill>
                  <a:schemeClr val="tx2">
                    <a:lumMod val="60000"/>
                    <a:lumOff val="40000"/>
                  </a:schemeClr>
                </a:solidFill>
                <a:latin typeface="+mn-lt"/>
              </a:rPr>
              <a:t>E</a:t>
            </a:r>
            <a:r>
              <a:rPr lang="en-US" sz="4000" baseline="-25000" dirty="0" err="1">
                <a:solidFill>
                  <a:schemeClr val="tx2">
                    <a:lumMod val="60000"/>
                    <a:lumOff val="40000"/>
                  </a:schemeClr>
                </a:solidFill>
                <a:latin typeface="+mn-lt"/>
              </a:rPr>
              <a:t>photon</a:t>
            </a:r>
            <a:r>
              <a:rPr lang="en-US" sz="4000" dirty="0">
                <a:solidFill>
                  <a:schemeClr val="tx2">
                    <a:lumMod val="60000"/>
                    <a:lumOff val="40000"/>
                  </a:schemeClr>
                </a:solidFill>
                <a:latin typeface="+mn-lt"/>
              </a:rPr>
              <a:t> = </a:t>
            </a:r>
            <a:r>
              <a:rPr lang="en-US" sz="4000" dirty="0" err="1">
                <a:solidFill>
                  <a:schemeClr val="tx2">
                    <a:lumMod val="60000"/>
                    <a:lumOff val="40000"/>
                  </a:schemeClr>
                </a:solidFill>
                <a:latin typeface="+mn-lt"/>
              </a:rPr>
              <a:t>hf</a:t>
            </a:r>
            <a:r>
              <a:rPr lang="en-US" sz="4000" dirty="0">
                <a:solidFill>
                  <a:schemeClr val="tx2">
                    <a:lumMod val="60000"/>
                    <a:lumOff val="40000"/>
                  </a:schemeClr>
                </a:solidFill>
                <a:latin typeface="+mn-lt"/>
              </a:rPr>
              <a:t> = </a:t>
            </a:r>
            <a:r>
              <a:rPr lang="en-US" sz="4000" u="sng" dirty="0" err="1">
                <a:solidFill>
                  <a:schemeClr val="tx2">
                    <a:lumMod val="60000"/>
                    <a:lumOff val="40000"/>
                  </a:schemeClr>
                </a:solidFill>
                <a:latin typeface="+mn-lt"/>
              </a:rPr>
              <a:t>hc</a:t>
            </a:r>
            <a:endParaRPr lang="en-US" sz="4000" u="sng" dirty="0">
              <a:solidFill>
                <a:schemeClr val="tx2">
                  <a:lumMod val="60000"/>
                  <a:lumOff val="40000"/>
                </a:schemeClr>
              </a:solidFill>
              <a:latin typeface="+mn-lt"/>
            </a:endParaRPr>
          </a:p>
          <a:p>
            <a:pPr fontAlgn="auto">
              <a:spcBef>
                <a:spcPts val="0"/>
              </a:spcBef>
              <a:spcAft>
                <a:spcPts val="0"/>
              </a:spcAft>
              <a:defRPr/>
            </a:pPr>
            <a:r>
              <a:rPr lang="en-US" sz="4000" dirty="0">
                <a:solidFill>
                  <a:schemeClr val="tx2">
                    <a:lumMod val="60000"/>
                    <a:lumOff val="40000"/>
                  </a:schemeClr>
                </a:solidFill>
                <a:latin typeface="+mn-lt"/>
              </a:rPr>
              <a:t>                        </a:t>
            </a:r>
            <a:r>
              <a:rPr lang="el-GR" sz="4000" dirty="0">
                <a:solidFill>
                  <a:schemeClr val="tx2">
                    <a:lumMod val="60000"/>
                    <a:lumOff val="40000"/>
                  </a:schemeClr>
                </a:solidFill>
                <a:latin typeface="+mn-lt"/>
              </a:rPr>
              <a:t>λ</a:t>
            </a:r>
            <a:endParaRPr lang="en-US" sz="4000" dirty="0">
              <a:solidFill>
                <a:schemeClr val="tx2">
                  <a:lumMod val="60000"/>
                  <a:lumOff val="40000"/>
                </a:schemeClr>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sz="3200" smtClean="0"/>
              <a:t>In which part of the electromagnetic spectrum does a photon have the most energy?</a:t>
            </a:r>
          </a:p>
        </p:txBody>
      </p:sp>
      <p:sp>
        <p:nvSpPr>
          <p:cNvPr id="4" name="TextBox 3"/>
          <p:cNvSpPr txBox="1"/>
          <p:nvPr/>
        </p:nvSpPr>
        <p:spPr>
          <a:xfrm>
            <a:off x="1752600" y="1676400"/>
            <a:ext cx="1344613" cy="708025"/>
          </a:xfrm>
          <a:prstGeom prst="rect">
            <a:avLst/>
          </a:prstGeom>
          <a:noFill/>
        </p:spPr>
        <p:txBody>
          <a:bodyPr wrap="none">
            <a:spAutoFit/>
          </a:bodyPr>
          <a:lstStyle/>
          <a:p>
            <a:pPr fontAlgn="auto">
              <a:spcBef>
                <a:spcPts val="0"/>
              </a:spcBef>
              <a:spcAft>
                <a:spcPts val="0"/>
              </a:spcAft>
              <a:defRPr/>
            </a:pPr>
            <a:r>
              <a:rPr lang="en-US" sz="4000" dirty="0">
                <a:solidFill>
                  <a:schemeClr val="accent5">
                    <a:lumMod val="75000"/>
                  </a:schemeClr>
                </a:solidFill>
                <a:latin typeface="+mn-lt"/>
              </a:rPr>
              <a:t>E = </a:t>
            </a:r>
            <a:r>
              <a:rPr lang="en-US" sz="4000" dirty="0" err="1">
                <a:solidFill>
                  <a:schemeClr val="accent5">
                    <a:lumMod val="75000"/>
                  </a:schemeClr>
                </a:solidFill>
                <a:latin typeface="+mn-lt"/>
              </a:rPr>
              <a:t>hf</a:t>
            </a:r>
            <a:endParaRPr lang="en-US" sz="4000" dirty="0">
              <a:solidFill>
                <a:schemeClr val="accent5">
                  <a:lumMod val="75000"/>
                </a:schemeClr>
              </a:solidFill>
              <a:latin typeface="+mn-lt"/>
            </a:endParaRPr>
          </a:p>
        </p:txBody>
      </p:sp>
      <p:cxnSp>
        <p:nvCxnSpPr>
          <p:cNvPr id="6" name="Straight Arrow Connector 5"/>
          <p:cNvCxnSpPr/>
          <p:nvPr/>
        </p:nvCxnSpPr>
        <p:spPr>
          <a:xfrm rot="5400000" flipH="1" flipV="1">
            <a:off x="1447801" y="1981200"/>
            <a:ext cx="4572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2896394" y="1980406"/>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0485" name="Picture 2"/>
          <p:cNvPicPr>
            <a:picLocks noChangeAspect="1" noChangeArrowheads="1"/>
          </p:cNvPicPr>
          <p:nvPr/>
        </p:nvPicPr>
        <p:blipFill>
          <a:blip r:embed="rId2"/>
          <a:srcRect/>
          <a:stretch>
            <a:fillRect/>
          </a:stretch>
        </p:blipFill>
        <p:spPr bwMode="auto">
          <a:xfrm>
            <a:off x="304800" y="2514600"/>
            <a:ext cx="8610600" cy="4078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457200"/>
            <a:ext cx="8229600" cy="1143000"/>
          </a:xfrm>
        </p:spPr>
        <p:txBody>
          <a:bodyPr/>
          <a:lstStyle/>
          <a:p>
            <a:pPr eaLnBrk="1" hangingPunct="1"/>
            <a:r>
              <a:rPr lang="en-US" sz="3200" smtClean="0"/>
              <a:t>A photon of orange light has a frequency of about 5 x 10</a:t>
            </a:r>
            <a:r>
              <a:rPr lang="en-US" sz="3200" baseline="30000" smtClean="0"/>
              <a:t>14</a:t>
            </a:r>
            <a:r>
              <a:rPr lang="en-US" sz="3200" smtClean="0"/>
              <a:t> Hz.  What is the energy associated with this photon?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Try this…</a:t>
            </a:r>
          </a:p>
        </p:txBody>
      </p:sp>
      <p:sp>
        <p:nvSpPr>
          <p:cNvPr id="22530" name="Content Placeholder 2"/>
          <p:cNvSpPr>
            <a:spLocks noGrp="1"/>
          </p:cNvSpPr>
          <p:nvPr>
            <p:ph idx="1"/>
          </p:nvPr>
        </p:nvSpPr>
        <p:spPr>
          <a:xfrm>
            <a:off x="457200" y="1600200"/>
            <a:ext cx="8229600" cy="1295400"/>
          </a:xfrm>
        </p:spPr>
        <p:txBody>
          <a:bodyPr/>
          <a:lstStyle/>
          <a:p>
            <a:pPr algn="ctr" eaLnBrk="1" hangingPunct="1">
              <a:buFont typeface="Arial" charset="0"/>
              <a:buNone/>
            </a:pPr>
            <a:r>
              <a:rPr lang="en-US" sz="2400" smtClean="0"/>
              <a:t>The energy of a photon is 2.11 eV.  Determine the energy of the photon in Joules.  Determine the frequency of the photon.  Determine the color of light associated with the photon.</a:t>
            </a:r>
          </a:p>
        </p:txBody>
      </p:sp>
      <p:sp>
        <p:nvSpPr>
          <p:cNvPr id="4" name="TextBox 3"/>
          <p:cNvSpPr txBox="1">
            <a:spLocks noChangeArrowheads="1"/>
          </p:cNvSpPr>
          <p:nvPr/>
        </p:nvSpPr>
        <p:spPr bwMode="auto">
          <a:xfrm>
            <a:off x="685800" y="3124200"/>
            <a:ext cx="2592388" cy="461963"/>
          </a:xfrm>
          <a:prstGeom prst="rect">
            <a:avLst/>
          </a:prstGeom>
          <a:noFill/>
          <a:ln w="9525">
            <a:noFill/>
            <a:miter lim="800000"/>
            <a:headEnd/>
            <a:tailEnd/>
          </a:ln>
        </p:spPr>
        <p:txBody>
          <a:bodyPr wrap="none">
            <a:spAutoFit/>
          </a:bodyPr>
          <a:lstStyle/>
          <a:p>
            <a:r>
              <a:rPr lang="en-US" sz="2400">
                <a:latin typeface="Calibri" pitchFamily="34" charset="0"/>
              </a:rPr>
              <a:t>1 eV = 1.60 x 10</a:t>
            </a:r>
            <a:r>
              <a:rPr lang="en-US" sz="2400" baseline="30000">
                <a:latin typeface="Calibri" pitchFamily="34" charset="0"/>
              </a:rPr>
              <a:t>-19</a:t>
            </a:r>
            <a:r>
              <a:rPr lang="en-US" sz="2400">
                <a:latin typeface="Calibri" pitchFamily="34" charset="0"/>
              </a:rPr>
              <a:t> J</a:t>
            </a:r>
          </a:p>
        </p:txBody>
      </p:sp>
      <p:sp>
        <p:nvSpPr>
          <p:cNvPr id="5" name="TextBox 4"/>
          <p:cNvSpPr txBox="1">
            <a:spLocks noChangeArrowheads="1"/>
          </p:cNvSpPr>
          <p:nvPr/>
        </p:nvSpPr>
        <p:spPr bwMode="auto">
          <a:xfrm>
            <a:off x="685800" y="3733800"/>
            <a:ext cx="4948238" cy="461963"/>
          </a:xfrm>
          <a:prstGeom prst="rect">
            <a:avLst/>
          </a:prstGeom>
          <a:noFill/>
          <a:ln w="9525">
            <a:noFill/>
            <a:miter lim="800000"/>
            <a:headEnd/>
            <a:tailEnd/>
          </a:ln>
        </p:spPr>
        <p:txBody>
          <a:bodyPr wrap="none">
            <a:spAutoFit/>
          </a:bodyPr>
          <a:lstStyle/>
          <a:p>
            <a:r>
              <a:rPr lang="en-US" sz="2400">
                <a:latin typeface="Calibri" pitchFamily="34" charset="0"/>
              </a:rPr>
              <a:t>2.11 eV x 1.60 x 10</a:t>
            </a:r>
            <a:r>
              <a:rPr lang="en-US" sz="2400" baseline="30000">
                <a:latin typeface="Calibri" pitchFamily="34" charset="0"/>
              </a:rPr>
              <a:t>-19</a:t>
            </a:r>
            <a:r>
              <a:rPr lang="en-US" sz="2400">
                <a:latin typeface="Calibri" pitchFamily="34" charset="0"/>
              </a:rPr>
              <a:t> J = 3.38 x 10</a:t>
            </a:r>
            <a:r>
              <a:rPr lang="en-US" sz="2400" baseline="30000">
                <a:latin typeface="Calibri" pitchFamily="34" charset="0"/>
              </a:rPr>
              <a:t>-19</a:t>
            </a:r>
            <a:r>
              <a:rPr lang="en-US" sz="2400">
                <a:latin typeface="Calibri" pitchFamily="34" charset="0"/>
              </a:rPr>
              <a:t> J</a:t>
            </a:r>
          </a:p>
        </p:txBody>
      </p:sp>
      <p:sp>
        <p:nvSpPr>
          <p:cNvPr id="6" name="TextBox 5"/>
          <p:cNvSpPr txBox="1">
            <a:spLocks noChangeArrowheads="1"/>
          </p:cNvSpPr>
          <p:nvPr/>
        </p:nvSpPr>
        <p:spPr bwMode="auto">
          <a:xfrm>
            <a:off x="685800" y="4419600"/>
            <a:ext cx="1114425" cy="584200"/>
          </a:xfrm>
          <a:prstGeom prst="rect">
            <a:avLst/>
          </a:prstGeom>
          <a:noFill/>
          <a:ln w="9525">
            <a:noFill/>
            <a:miter lim="800000"/>
            <a:headEnd/>
            <a:tailEnd/>
          </a:ln>
        </p:spPr>
        <p:txBody>
          <a:bodyPr wrap="none">
            <a:spAutoFit/>
          </a:bodyPr>
          <a:lstStyle/>
          <a:p>
            <a:r>
              <a:rPr lang="en-US" sz="3200">
                <a:latin typeface="Calibri" pitchFamily="34" charset="0"/>
              </a:rPr>
              <a:t>E = hf</a:t>
            </a:r>
          </a:p>
        </p:txBody>
      </p:sp>
      <p:sp>
        <p:nvSpPr>
          <p:cNvPr id="7" name="TextBox 6"/>
          <p:cNvSpPr txBox="1">
            <a:spLocks noChangeArrowheads="1"/>
          </p:cNvSpPr>
          <p:nvPr/>
        </p:nvSpPr>
        <p:spPr bwMode="auto">
          <a:xfrm>
            <a:off x="685800" y="5029200"/>
            <a:ext cx="811213" cy="954088"/>
          </a:xfrm>
          <a:prstGeom prst="rect">
            <a:avLst/>
          </a:prstGeom>
          <a:noFill/>
          <a:ln w="9525">
            <a:noFill/>
            <a:miter lim="800000"/>
            <a:headEnd/>
            <a:tailEnd/>
          </a:ln>
        </p:spPr>
        <p:txBody>
          <a:bodyPr wrap="none">
            <a:spAutoFit/>
          </a:bodyPr>
          <a:lstStyle/>
          <a:p>
            <a:r>
              <a:rPr lang="en-US" sz="2800">
                <a:latin typeface="Calibri" pitchFamily="34" charset="0"/>
              </a:rPr>
              <a:t>f = </a:t>
            </a:r>
            <a:r>
              <a:rPr lang="en-US" sz="2800" u="sng">
                <a:latin typeface="Calibri" pitchFamily="34" charset="0"/>
              </a:rPr>
              <a:t>E</a:t>
            </a:r>
          </a:p>
          <a:p>
            <a:r>
              <a:rPr lang="en-US" sz="2800">
                <a:latin typeface="Calibri" pitchFamily="34" charset="0"/>
              </a:rPr>
              <a:t>     h</a:t>
            </a:r>
          </a:p>
        </p:txBody>
      </p:sp>
      <p:sp>
        <p:nvSpPr>
          <p:cNvPr id="8" name="TextBox 7"/>
          <p:cNvSpPr txBox="1">
            <a:spLocks noChangeArrowheads="1"/>
          </p:cNvSpPr>
          <p:nvPr/>
        </p:nvSpPr>
        <p:spPr bwMode="auto">
          <a:xfrm>
            <a:off x="1524000" y="5029200"/>
            <a:ext cx="2571750" cy="954088"/>
          </a:xfrm>
          <a:prstGeom prst="rect">
            <a:avLst/>
          </a:prstGeom>
          <a:noFill/>
          <a:ln w="9525">
            <a:noFill/>
            <a:miter lim="800000"/>
            <a:headEnd/>
            <a:tailEnd/>
          </a:ln>
        </p:spPr>
        <p:txBody>
          <a:bodyPr wrap="none">
            <a:spAutoFit/>
          </a:bodyPr>
          <a:lstStyle/>
          <a:p>
            <a:r>
              <a:rPr lang="en-US" sz="2800">
                <a:latin typeface="Calibri" pitchFamily="34" charset="0"/>
              </a:rPr>
              <a:t> = </a:t>
            </a:r>
            <a:r>
              <a:rPr lang="en-US" sz="2800" u="sng">
                <a:latin typeface="Calibri" pitchFamily="34" charset="0"/>
              </a:rPr>
              <a:t>3.38 x 10</a:t>
            </a:r>
            <a:r>
              <a:rPr lang="en-US" sz="2800" u="sng" baseline="30000">
                <a:latin typeface="Calibri" pitchFamily="34" charset="0"/>
              </a:rPr>
              <a:t>-19</a:t>
            </a:r>
            <a:r>
              <a:rPr lang="en-US" sz="2800" u="sng">
                <a:latin typeface="Calibri" pitchFamily="34" charset="0"/>
              </a:rPr>
              <a:t> J</a:t>
            </a:r>
          </a:p>
          <a:p>
            <a:r>
              <a:rPr lang="en-US" sz="2800">
                <a:latin typeface="Calibri" pitchFamily="34" charset="0"/>
              </a:rPr>
              <a:t>    6.63 x 10</a:t>
            </a:r>
            <a:r>
              <a:rPr lang="en-US" sz="2800" baseline="30000">
                <a:latin typeface="Calibri" pitchFamily="34" charset="0"/>
              </a:rPr>
              <a:t>-34</a:t>
            </a:r>
            <a:r>
              <a:rPr lang="en-US" sz="2800">
                <a:latin typeface="Calibri" pitchFamily="34" charset="0"/>
              </a:rPr>
              <a:t> J s</a:t>
            </a:r>
          </a:p>
        </p:txBody>
      </p:sp>
      <p:pic>
        <p:nvPicPr>
          <p:cNvPr id="19458" name="Picture 2"/>
          <p:cNvPicPr>
            <a:picLocks noChangeAspect="1" noChangeArrowheads="1"/>
          </p:cNvPicPr>
          <p:nvPr/>
        </p:nvPicPr>
        <p:blipFill>
          <a:blip r:embed="rId2"/>
          <a:srcRect/>
          <a:stretch>
            <a:fillRect/>
          </a:stretch>
        </p:blipFill>
        <p:spPr bwMode="auto">
          <a:xfrm>
            <a:off x="4495800" y="4191000"/>
            <a:ext cx="4324350" cy="2266950"/>
          </a:xfrm>
          <a:prstGeom prst="rect">
            <a:avLst/>
          </a:prstGeom>
          <a:noFill/>
          <a:ln w="9525">
            <a:noFill/>
            <a:miter lim="800000"/>
            <a:headEnd/>
            <a:tailEnd/>
          </a:ln>
        </p:spPr>
      </p:pic>
      <p:sp>
        <p:nvSpPr>
          <p:cNvPr id="10" name="TextBox 9"/>
          <p:cNvSpPr txBox="1">
            <a:spLocks noChangeArrowheads="1"/>
          </p:cNvSpPr>
          <p:nvPr/>
        </p:nvSpPr>
        <p:spPr bwMode="auto">
          <a:xfrm>
            <a:off x="1295400" y="6096000"/>
            <a:ext cx="2460625" cy="523875"/>
          </a:xfrm>
          <a:prstGeom prst="rect">
            <a:avLst/>
          </a:prstGeom>
          <a:noFill/>
          <a:ln w="9525">
            <a:noFill/>
            <a:miter lim="800000"/>
            <a:headEnd/>
            <a:tailEnd/>
          </a:ln>
        </p:spPr>
        <p:txBody>
          <a:bodyPr wrap="none">
            <a:spAutoFit/>
          </a:bodyPr>
          <a:lstStyle/>
          <a:p>
            <a:r>
              <a:rPr lang="en-US" sz="2800">
                <a:latin typeface="Calibri" pitchFamily="34" charset="0"/>
              </a:rPr>
              <a:t>= 5.10 x 10</a:t>
            </a:r>
            <a:r>
              <a:rPr lang="en-US" sz="2800" baseline="30000">
                <a:latin typeface="Calibri" pitchFamily="34" charset="0"/>
              </a:rPr>
              <a:t>14</a:t>
            </a:r>
            <a:r>
              <a:rPr lang="en-US" sz="2800">
                <a:latin typeface="Calibri" pitchFamily="34" charset="0"/>
              </a:rPr>
              <a:t> Hz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5"/>
          <p:cNvSpPr/>
          <p:nvPr/>
        </p:nvSpPr>
        <p:spPr>
          <a:xfrm flipH="1">
            <a:off x="1066800" y="3124200"/>
            <a:ext cx="7262813" cy="2146300"/>
          </a:xfrm>
          <a:custGeom>
            <a:avLst/>
            <a:gdLst>
              <a:gd name="connsiteX0" fmla="*/ 0 w 7262037"/>
              <a:gd name="connsiteY0" fmla="*/ 40459 h 2145705"/>
              <a:gd name="connsiteX1" fmla="*/ 85060 w 7262037"/>
              <a:gd name="connsiteY1" fmla="*/ 51091 h 2145705"/>
              <a:gd name="connsiteX2" fmla="*/ 308344 w 7262037"/>
              <a:gd name="connsiteY2" fmla="*/ 72356 h 2145705"/>
              <a:gd name="connsiteX3" fmla="*/ 350874 w 7262037"/>
              <a:gd name="connsiteY3" fmla="*/ 82989 h 2145705"/>
              <a:gd name="connsiteX4" fmla="*/ 1424763 w 7262037"/>
              <a:gd name="connsiteY4" fmla="*/ 82989 h 2145705"/>
              <a:gd name="connsiteX5" fmla="*/ 2413590 w 7262037"/>
              <a:gd name="connsiteY5" fmla="*/ 104254 h 2145705"/>
              <a:gd name="connsiteX6" fmla="*/ 2477386 w 7262037"/>
              <a:gd name="connsiteY6" fmla="*/ 125519 h 2145705"/>
              <a:gd name="connsiteX7" fmla="*/ 2551814 w 7262037"/>
              <a:gd name="connsiteY7" fmla="*/ 168049 h 2145705"/>
              <a:gd name="connsiteX8" fmla="*/ 2604977 w 7262037"/>
              <a:gd name="connsiteY8" fmla="*/ 210580 h 2145705"/>
              <a:gd name="connsiteX9" fmla="*/ 2647507 w 7262037"/>
              <a:gd name="connsiteY9" fmla="*/ 242477 h 2145705"/>
              <a:gd name="connsiteX10" fmla="*/ 2679404 w 7262037"/>
              <a:gd name="connsiteY10" fmla="*/ 263742 h 2145705"/>
              <a:gd name="connsiteX11" fmla="*/ 2732567 w 7262037"/>
              <a:gd name="connsiteY11" fmla="*/ 316905 h 2145705"/>
              <a:gd name="connsiteX12" fmla="*/ 2785730 w 7262037"/>
              <a:gd name="connsiteY12" fmla="*/ 380701 h 2145705"/>
              <a:gd name="connsiteX13" fmla="*/ 2817628 w 7262037"/>
              <a:gd name="connsiteY13" fmla="*/ 391333 h 2145705"/>
              <a:gd name="connsiteX14" fmla="*/ 2860158 w 7262037"/>
              <a:gd name="connsiteY14" fmla="*/ 433863 h 2145705"/>
              <a:gd name="connsiteX15" fmla="*/ 2902688 w 7262037"/>
              <a:gd name="connsiteY15" fmla="*/ 497659 h 2145705"/>
              <a:gd name="connsiteX16" fmla="*/ 2945218 w 7262037"/>
              <a:gd name="connsiteY16" fmla="*/ 550821 h 2145705"/>
              <a:gd name="connsiteX17" fmla="*/ 2987749 w 7262037"/>
              <a:gd name="connsiteY17" fmla="*/ 625249 h 2145705"/>
              <a:gd name="connsiteX18" fmla="*/ 3009014 w 7262037"/>
              <a:gd name="connsiteY18" fmla="*/ 646515 h 2145705"/>
              <a:gd name="connsiteX19" fmla="*/ 3083442 w 7262037"/>
              <a:gd name="connsiteY19" fmla="*/ 795370 h 2145705"/>
              <a:gd name="connsiteX20" fmla="*/ 3104707 w 7262037"/>
              <a:gd name="connsiteY20" fmla="*/ 827268 h 2145705"/>
              <a:gd name="connsiteX21" fmla="*/ 3125972 w 7262037"/>
              <a:gd name="connsiteY21" fmla="*/ 859166 h 2145705"/>
              <a:gd name="connsiteX22" fmla="*/ 3157870 w 7262037"/>
              <a:gd name="connsiteY22" fmla="*/ 922961 h 2145705"/>
              <a:gd name="connsiteX23" fmla="*/ 3168502 w 7262037"/>
              <a:gd name="connsiteY23" fmla="*/ 965491 h 2145705"/>
              <a:gd name="connsiteX24" fmla="*/ 3189767 w 7262037"/>
              <a:gd name="connsiteY24" fmla="*/ 1018654 h 2145705"/>
              <a:gd name="connsiteX25" fmla="*/ 3242930 w 7262037"/>
              <a:gd name="connsiteY25" fmla="*/ 1093082 h 2145705"/>
              <a:gd name="connsiteX26" fmla="*/ 3285460 w 7262037"/>
              <a:gd name="connsiteY26" fmla="*/ 1135612 h 2145705"/>
              <a:gd name="connsiteX27" fmla="*/ 3306725 w 7262037"/>
              <a:gd name="connsiteY27" fmla="*/ 1167510 h 2145705"/>
              <a:gd name="connsiteX28" fmla="*/ 3338623 w 7262037"/>
              <a:gd name="connsiteY28" fmla="*/ 1210040 h 2145705"/>
              <a:gd name="connsiteX29" fmla="*/ 3402418 w 7262037"/>
              <a:gd name="connsiteY29" fmla="*/ 1273835 h 2145705"/>
              <a:gd name="connsiteX30" fmla="*/ 3487479 w 7262037"/>
              <a:gd name="connsiteY30" fmla="*/ 1358896 h 2145705"/>
              <a:gd name="connsiteX31" fmla="*/ 3519377 w 7262037"/>
              <a:gd name="connsiteY31" fmla="*/ 1390794 h 2145705"/>
              <a:gd name="connsiteX32" fmla="*/ 3583172 w 7262037"/>
              <a:gd name="connsiteY32" fmla="*/ 1433324 h 2145705"/>
              <a:gd name="connsiteX33" fmla="*/ 3604437 w 7262037"/>
              <a:gd name="connsiteY33" fmla="*/ 1465221 h 2145705"/>
              <a:gd name="connsiteX34" fmla="*/ 3700130 w 7262037"/>
              <a:gd name="connsiteY34" fmla="*/ 1550282 h 2145705"/>
              <a:gd name="connsiteX35" fmla="*/ 3785190 w 7262037"/>
              <a:gd name="connsiteY35" fmla="*/ 1624710 h 2145705"/>
              <a:gd name="connsiteX36" fmla="*/ 3880884 w 7262037"/>
              <a:gd name="connsiteY36" fmla="*/ 1709770 h 2145705"/>
              <a:gd name="connsiteX37" fmla="*/ 3912781 w 7262037"/>
              <a:gd name="connsiteY37" fmla="*/ 1741668 h 2145705"/>
              <a:gd name="connsiteX38" fmla="*/ 3976577 w 7262037"/>
              <a:gd name="connsiteY38" fmla="*/ 1784198 h 2145705"/>
              <a:gd name="connsiteX39" fmla="*/ 4040372 w 7262037"/>
              <a:gd name="connsiteY39" fmla="*/ 1826728 h 2145705"/>
              <a:gd name="connsiteX40" fmla="*/ 4082902 w 7262037"/>
              <a:gd name="connsiteY40" fmla="*/ 1858626 h 2145705"/>
              <a:gd name="connsiteX41" fmla="*/ 4114800 w 7262037"/>
              <a:gd name="connsiteY41" fmla="*/ 1869259 h 2145705"/>
              <a:gd name="connsiteX42" fmla="*/ 4146697 w 7262037"/>
              <a:gd name="connsiteY42" fmla="*/ 1901156 h 2145705"/>
              <a:gd name="connsiteX43" fmla="*/ 4189228 w 7262037"/>
              <a:gd name="connsiteY43" fmla="*/ 1911789 h 2145705"/>
              <a:gd name="connsiteX44" fmla="*/ 4221125 w 7262037"/>
              <a:gd name="connsiteY44" fmla="*/ 1922421 h 2145705"/>
              <a:gd name="connsiteX45" fmla="*/ 4242390 w 7262037"/>
              <a:gd name="connsiteY45" fmla="*/ 1943687 h 2145705"/>
              <a:gd name="connsiteX46" fmla="*/ 4348716 w 7262037"/>
              <a:gd name="connsiteY46" fmla="*/ 1975584 h 2145705"/>
              <a:gd name="connsiteX47" fmla="*/ 4380614 w 7262037"/>
              <a:gd name="connsiteY47" fmla="*/ 1996849 h 2145705"/>
              <a:gd name="connsiteX48" fmla="*/ 4444409 w 7262037"/>
              <a:gd name="connsiteY48" fmla="*/ 2018115 h 2145705"/>
              <a:gd name="connsiteX49" fmla="*/ 4486939 w 7262037"/>
              <a:gd name="connsiteY49" fmla="*/ 2028747 h 2145705"/>
              <a:gd name="connsiteX50" fmla="*/ 4742121 w 7262037"/>
              <a:gd name="connsiteY50" fmla="*/ 2050012 h 2145705"/>
              <a:gd name="connsiteX51" fmla="*/ 4869711 w 7262037"/>
              <a:gd name="connsiteY51" fmla="*/ 2060645 h 2145705"/>
              <a:gd name="connsiteX52" fmla="*/ 4901609 w 7262037"/>
              <a:gd name="connsiteY52" fmla="*/ 2071277 h 2145705"/>
              <a:gd name="connsiteX53" fmla="*/ 5433237 w 7262037"/>
              <a:gd name="connsiteY53" fmla="*/ 2092542 h 2145705"/>
              <a:gd name="connsiteX54" fmla="*/ 5592725 w 7262037"/>
              <a:gd name="connsiteY54" fmla="*/ 2113808 h 2145705"/>
              <a:gd name="connsiteX55" fmla="*/ 5677786 w 7262037"/>
              <a:gd name="connsiteY55" fmla="*/ 2124440 h 2145705"/>
              <a:gd name="connsiteX56" fmla="*/ 5730949 w 7262037"/>
              <a:gd name="connsiteY56" fmla="*/ 2135073 h 2145705"/>
              <a:gd name="connsiteX57" fmla="*/ 6911163 w 7262037"/>
              <a:gd name="connsiteY57" fmla="*/ 2145705 h 2145705"/>
              <a:gd name="connsiteX58" fmla="*/ 7262037 w 7262037"/>
              <a:gd name="connsiteY58" fmla="*/ 2135073 h 214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262037" h="2145705">
                <a:moveTo>
                  <a:pt x="0" y="40459"/>
                </a:moveTo>
                <a:cubicBezTo>
                  <a:pt x="28353" y="44003"/>
                  <a:pt x="56615" y="48382"/>
                  <a:pt x="85060" y="51091"/>
                </a:cubicBezTo>
                <a:lnTo>
                  <a:pt x="308344" y="72356"/>
                </a:lnTo>
                <a:cubicBezTo>
                  <a:pt x="322521" y="75900"/>
                  <a:pt x="336304" y="81868"/>
                  <a:pt x="350874" y="82989"/>
                </a:cubicBezTo>
                <a:cubicBezTo>
                  <a:pt x="684067" y="108619"/>
                  <a:pt x="1154100" y="86415"/>
                  <a:pt x="1424763" y="82989"/>
                </a:cubicBezTo>
                <a:cubicBezTo>
                  <a:pt x="1754372" y="90077"/>
                  <a:pt x="2100823" y="0"/>
                  <a:pt x="2413590" y="104254"/>
                </a:cubicBezTo>
                <a:lnTo>
                  <a:pt x="2477386" y="125519"/>
                </a:lnTo>
                <a:cubicBezTo>
                  <a:pt x="2537987" y="186120"/>
                  <a:pt x="2476844" y="135918"/>
                  <a:pt x="2551814" y="168049"/>
                </a:cubicBezTo>
                <a:cubicBezTo>
                  <a:pt x="2584281" y="181964"/>
                  <a:pt x="2580771" y="190408"/>
                  <a:pt x="2604977" y="210580"/>
                </a:cubicBezTo>
                <a:cubicBezTo>
                  <a:pt x="2618591" y="221924"/>
                  <a:pt x="2633087" y="232177"/>
                  <a:pt x="2647507" y="242477"/>
                </a:cubicBezTo>
                <a:cubicBezTo>
                  <a:pt x="2657905" y="249904"/>
                  <a:pt x="2669787" y="255327"/>
                  <a:pt x="2679404" y="263742"/>
                </a:cubicBezTo>
                <a:cubicBezTo>
                  <a:pt x="2698264" y="280245"/>
                  <a:pt x="2718666" y="296053"/>
                  <a:pt x="2732567" y="316905"/>
                </a:cubicBezTo>
                <a:cubicBezTo>
                  <a:pt x="2748258" y="340442"/>
                  <a:pt x="2761169" y="364328"/>
                  <a:pt x="2785730" y="380701"/>
                </a:cubicBezTo>
                <a:cubicBezTo>
                  <a:pt x="2795055" y="386918"/>
                  <a:pt x="2806995" y="387789"/>
                  <a:pt x="2817628" y="391333"/>
                </a:cubicBezTo>
                <a:cubicBezTo>
                  <a:pt x="2831805" y="405510"/>
                  <a:pt x="2847634" y="418207"/>
                  <a:pt x="2860158" y="433863"/>
                </a:cubicBezTo>
                <a:cubicBezTo>
                  <a:pt x="2876124" y="453820"/>
                  <a:pt x="2886722" y="477702"/>
                  <a:pt x="2902688" y="497659"/>
                </a:cubicBezTo>
                <a:cubicBezTo>
                  <a:pt x="2916865" y="515380"/>
                  <a:pt x="2931602" y="532666"/>
                  <a:pt x="2945218" y="550821"/>
                </a:cubicBezTo>
                <a:cubicBezTo>
                  <a:pt x="3010468" y="637819"/>
                  <a:pt x="2917120" y="519305"/>
                  <a:pt x="2987749" y="625249"/>
                </a:cubicBezTo>
                <a:cubicBezTo>
                  <a:pt x="2993310" y="633590"/>
                  <a:pt x="3001926" y="639426"/>
                  <a:pt x="3009014" y="646515"/>
                </a:cubicBezTo>
                <a:cubicBezTo>
                  <a:pt x="3029228" y="727374"/>
                  <a:pt x="3013378" y="681517"/>
                  <a:pt x="3083442" y="795370"/>
                </a:cubicBezTo>
                <a:cubicBezTo>
                  <a:pt x="3090139" y="806253"/>
                  <a:pt x="3097619" y="816635"/>
                  <a:pt x="3104707" y="827268"/>
                </a:cubicBezTo>
                <a:lnTo>
                  <a:pt x="3125972" y="859166"/>
                </a:lnTo>
                <a:cubicBezTo>
                  <a:pt x="3162064" y="1003541"/>
                  <a:pt x="3110473" y="828168"/>
                  <a:pt x="3157870" y="922961"/>
                </a:cubicBezTo>
                <a:cubicBezTo>
                  <a:pt x="3164405" y="936031"/>
                  <a:pt x="3163881" y="951628"/>
                  <a:pt x="3168502" y="965491"/>
                </a:cubicBezTo>
                <a:cubicBezTo>
                  <a:pt x="3174537" y="983598"/>
                  <a:pt x="3181232" y="1001583"/>
                  <a:pt x="3189767" y="1018654"/>
                </a:cubicBezTo>
                <a:cubicBezTo>
                  <a:pt x="3196384" y="1031889"/>
                  <a:pt x="3237309" y="1086658"/>
                  <a:pt x="3242930" y="1093082"/>
                </a:cubicBezTo>
                <a:cubicBezTo>
                  <a:pt x="3256132" y="1108170"/>
                  <a:pt x="3272412" y="1120390"/>
                  <a:pt x="3285460" y="1135612"/>
                </a:cubicBezTo>
                <a:cubicBezTo>
                  <a:pt x="3293776" y="1145314"/>
                  <a:pt x="3299297" y="1157111"/>
                  <a:pt x="3306725" y="1167510"/>
                </a:cubicBezTo>
                <a:cubicBezTo>
                  <a:pt x="3317025" y="1181930"/>
                  <a:pt x="3326768" y="1196868"/>
                  <a:pt x="3338623" y="1210040"/>
                </a:cubicBezTo>
                <a:cubicBezTo>
                  <a:pt x="3358741" y="1232393"/>
                  <a:pt x="3381153" y="1252570"/>
                  <a:pt x="3402418" y="1273835"/>
                </a:cubicBezTo>
                <a:lnTo>
                  <a:pt x="3487479" y="1358896"/>
                </a:lnTo>
                <a:cubicBezTo>
                  <a:pt x="3498112" y="1369529"/>
                  <a:pt x="3506866" y="1382453"/>
                  <a:pt x="3519377" y="1390794"/>
                </a:cubicBezTo>
                <a:lnTo>
                  <a:pt x="3583172" y="1433324"/>
                </a:lnTo>
                <a:cubicBezTo>
                  <a:pt x="3590260" y="1443956"/>
                  <a:pt x="3595947" y="1455670"/>
                  <a:pt x="3604437" y="1465221"/>
                </a:cubicBezTo>
                <a:cubicBezTo>
                  <a:pt x="3657407" y="1524813"/>
                  <a:pt x="3651648" y="1517961"/>
                  <a:pt x="3700130" y="1550282"/>
                </a:cubicBezTo>
                <a:cubicBezTo>
                  <a:pt x="3760380" y="1640658"/>
                  <a:pt x="3661146" y="1500666"/>
                  <a:pt x="3785190" y="1624710"/>
                </a:cubicBezTo>
                <a:cubicBezTo>
                  <a:pt x="3917272" y="1756792"/>
                  <a:pt x="3771360" y="1615893"/>
                  <a:pt x="3880884" y="1709770"/>
                </a:cubicBezTo>
                <a:cubicBezTo>
                  <a:pt x="3892301" y="1719556"/>
                  <a:pt x="3900912" y="1732436"/>
                  <a:pt x="3912781" y="1741668"/>
                </a:cubicBezTo>
                <a:cubicBezTo>
                  <a:pt x="3932955" y="1757359"/>
                  <a:pt x="3958505" y="1766126"/>
                  <a:pt x="3976577" y="1784198"/>
                </a:cubicBezTo>
                <a:cubicBezTo>
                  <a:pt x="4016399" y="1824021"/>
                  <a:pt x="3994209" y="1811341"/>
                  <a:pt x="4040372" y="1826728"/>
                </a:cubicBezTo>
                <a:cubicBezTo>
                  <a:pt x="4054549" y="1837361"/>
                  <a:pt x="4067516" y="1849834"/>
                  <a:pt x="4082902" y="1858626"/>
                </a:cubicBezTo>
                <a:cubicBezTo>
                  <a:pt x="4092633" y="1864187"/>
                  <a:pt x="4105475" y="1863042"/>
                  <a:pt x="4114800" y="1869259"/>
                </a:cubicBezTo>
                <a:cubicBezTo>
                  <a:pt x="4127311" y="1877600"/>
                  <a:pt x="4133642" y="1893696"/>
                  <a:pt x="4146697" y="1901156"/>
                </a:cubicBezTo>
                <a:cubicBezTo>
                  <a:pt x="4159385" y="1908406"/>
                  <a:pt x="4175177" y="1907774"/>
                  <a:pt x="4189228" y="1911789"/>
                </a:cubicBezTo>
                <a:cubicBezTo>
                  <a:pt x="4200004" y="1914868"/>
                  <a:pt x="4210493" y="1918877"/>
                  <a:pt x="4221125" y="1922421"/>
                </a:cubicBezTo>
                <a:cubicBezTo>
                  <a:pt x="4228213" y="1929510"/>
                  <a:pt x="4233424" y="1939204"/>
                  <a:pt x="4242390" y="1943687"/>
                </a:cubicBezTo>
                <a:cubicBezTo>
                  <a:pt x="4268277" y="1956630"/>
                  <a:pt x="4318191" y="1967953"/>
                  <a:pt x="4348716" y="1975584"/>
                </a:cubicBezTo>
                <a:cubicBezTo>
                  <a:pt x="4359349" y="1982672"/>
                  <a:pt x="4368937" y="1991659"/>
                  <a:pt x="4380614" y="1996849"/>
                </a:cubicBezTo>
                <a:cubicBezTo>
                  <a:pt x="4401097" y="2005953"/>
                  <a:pt x="4422663" y="2012679"/>
                  <a:pt x="4444409" y="2018115"/>
                </a:cubicBezTo>
                <a:cubicBezTo>
                  <a:pt x="4458586" y="2021659"/>
                  <a:pt x="4472562" y="2026133"/>
                  <a:pt x="4486939" y="2028747"/>
                </a:cubicBezTo>
                <a:cubicBezTo>
                  <a:pt x="4582481" y="2046118"/>
                  <a:pt x="4629393" y="2042238"/>
                  <a:pt x="4742121" y="2050012"/>
                </a:cubicBezTo>
                <a:cubicBezTo>
                  <a:pt x="4784697" y="2052948"/>
                  <a:pt x="4827181" y="2057101"/>
                  <a:pt x="4869711" y="2060645"/>
                </a:cubicBezTo>
                <a:cubicBezTo>
                  <a:pt x="4880344" y="2064189"/>
                  <a:pt x="4890736" y="2068559"/>
                  <a:pt x="4901609" y="2071277"/>
                </a:cubicBezTo>
                <a:cubicBezTo>
                  <a:pt x="5065203" y="2112175"/>
                  <a:pt x="5342753" y="2090531"/>
                  <a:pt x="5433237" y="2092542"/>
                </a:cubicBezTo>
                <a:lnTo>
                  <a:pt x="5592725" y="2113808"/>
                </a:lnTo>
                <a:cubicBezTo>
                  <a:pt x="5621049" y="2117584"/>
                  <a:pt x="5649544" y="2120095"/>
                  <a:pt x="5677786" y="2124440"/>
                </a:cubicBezTo>
                <a:cubicBezTo>
                  <a:pt x="5695648" y="2127188"/>
                  <a:pt x="5712880" y="2134761"/>
                  <a:pt x="5730949" y="2135073"/>
                </a:cubicBezTo>
                <a:lnTo>
                  <a:pt x="6911163" y="2145705"/>
                </a:lnTo>
                <a:cubicBezTo>
                  <a:pt x="7240766" y="2134719"/>
                  <a:pt x="7123755" y="2135073"/>
                  <a:pt x="7262037" y="2135073"/>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pic>
        <p:nvPicPr>
          <p:cNvPr id="23554" name="Picture 4" descr="http://3.bp.blogspot.com/_uEgepmFW1ZY/SW76e68PhrI/AAAAAAAAAIY/s92HohZVwKY/s400/170px-Stick_Figure.svg.png"/>
          <p:cNvPicPr>
            <a:picLocks noChangeAspect="1" noChangeArrowheads="1"/>
          </p:cNvPicPr>
          <p:nvPr/>
        </p:nvPicPr>
        <p:blipFill>
          <a:blip r:embed="rId2"/>
          <a:srcRect/>
          <a:stretch>
            <a:fillRect/>
          </a:stretch>
        </p:blipFill>
        <p:spPr bwMode="auto">
          <a:xfrm>
            <a:off x="1066800" y="3962400"/>
            <a:ext cx="1025525" cy="1447800"/>
          </a:xfrm>
          <a:prstGeom prst="rect">
            <a:avLst/>
          </a:prstGeom>
          <a:noFill/>
          <a:ln w="9525">
            <a:noFill/>
            <a:miter lim="800000"/>
            <a:headEnd/>
            <a:tailEnd/>
          </a:ln>
        </p:spPr>
      </p:pic>
      <p:pic>
        <p:nvPicPr>
          <p:cNvPr id="23555" name="Picture 5"/>
          <p:cNvPicPr>
            <a:picLocks noChangeAspect="1" noChangeArrowheads="1"/>
          </p:cNvPicPr>
          <p:nvPr/>
        </p:nvPicPr>
        <p:blipFill>
          <a:blip r:embed="rId3"/>
          <a:srcRect/>
          <a:stretch>
            <a:fillRect/>
          </a:stretch>
        </p:blipFill>
        <p:spPr bwMode="auto">
          <a:xfrm>
            <a:off x="1219200" y="3505200"/>
            <a:ext cx="793750" cy="1066800"/>
          </a:xfrm>
          <a:prstGeom prst="rect">
            <a:avLst/>
          </a:prstGeom>
          <a:noFill/>
          <a:ln w="9525">
            <a:noFill/>
            <a:miter lim="800000"/>
            <a:headEnd/>
            <a:tailEnd/>
          </a:ln>
        </p:spPr>
      </p:pic>
      <p:pic>
        <p:nvPicPr>
          <p:cNvPr id="23556" name="Picture 6"/>
          <p:cNvPicPr>
            <a:picLocks noChangeAspect="1" noChangeArrowheads="1"/>
          </p:cNvPicPr>
          <p:nvPr/>
        </p:nvPicPr>
        <p:blipFill>
          <a:blip r:embed="rId4"/>
          <a:srcRect/>
          <a:stretch>
            <a:fillRect/>
          </a:stretch>
        </p:blipFill>
        <p:spPr bwMode="auto">
          <a:xfrm>
            <a:off x="6553200" y="1600200"/>
            <a:ext cx="1347788" cy="1323975"/>
          </a:xfrm>
          <a:prstGeom prst="rect">
            <a:avLst/>
          </a:prstGeom>
          <a:noFill/>
          <a:ln w="9525">
            <a:noFill/>
            <a:miter lim="800000"/>
            <a:headEnd/>
            <a:tailEnd/>
          </a:ln>
        </p:spPr>
      </p:pic>
      <p:pic>
        <p:nvPicPr>
          <p:cNvPr id="23557" name="Picture 4" descr="http://3.bp.blogspot.com/_uEgepmFW1ZY/SW76e68PhrI/AAAAAAAAAIY/s92HohZVwKY/s400/170px-Stick_Figure.svg.png"/>
          <p:cNvPicPr>
            <a:picLocks noChangeAspect="1" noChangeArrowheads="1"/>
          </p:cNvPicPr>
          <p:nvPr/>
        </p:nvPicPr>
        <p:blipFill>
          <a:blip r:embed="rId2"/>
          <a:srcRect t="42105"/>
          <a:stretch>
            <a:fillRect/>
          </a:stretch>
        </p:blipFill>
        <p:spPr bwMode="auto">
          <a:xfrm>
            <a:off x="6629400" y="2514600"/>
            <a:ext cx="1025525" cy="838200"/>
          </a:xfrm>
          <a:prstGeom prst="rect">
            <a:avLst/>
          </a:prstGeom>
          <a:noFill/>
          <a:ln w="9525">
            <a:noFill/>
            <a:miter lim="800000"/>
            <a:headEnd/>
            <a:tailEnd/>
          </a:ln>
        </p:spPr>
      </p:pic>
      <p:pic>
        <p:nvPicPr>
          <p:cNvPr id="17418" name="Picture 10" descr="http://www.clipproject.info/Cliparts_Free/Fussball_Free/Clipart-Cartoon-Design-04.gif"/>
          <p:cNvPicPr>
            <a:picLocks noChangeAspect="1" noChangeArrowheads="1"/>
          </p:cNvPicPr>
          <p:nvPr/>
        </p:nvPicPr>
        <p:blipFill>
          <a:blip r:embed="rId5"/>
          <a:srcRect b="10001"/>
          <a:stretch>
            <a:fillRect/>
          </a:stretch>
        </p:blipFill>
        <p:spPr bwMode="auto">
          <a:xfrm>
            <a:off x="1828800" y="4572000"/>
            <a:ext cx="762000" cy="685800"/>
          </a:xfrm>
          <a:prstGeom prst="rect">
            <a:avLst/>
          </a:prstGeom>
          <a:noFill/>
          <a:ln w="9525">
            <a:noFill/>
            <a:miter lim="800000"/>
            <a:headEnd/>
            <a:tailEnd/>
          </a:ln>
        </p:spPr>
      </p:pic>
      <p:cxnSp>
        <p:nvCxnSpPr>
          <p:cNvPr id="25" name="Straight Connector 24"/>
          <p:cNvCxnSpPr>
            <a:stCxn id="16" idx="56"/>
          </p:cNvCxnSpPr>
          <p:nvPr/>
        </p:nvCxnSpPr>
        <p:spPr>
          <a:xfrm rot="10800000" flipH="1">
            <a:off x="2597150" y="5257800"/>
            <a:ext cx="59372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3560" name="TextBox 25"/>
          <p:cNvSpPr txBox="1">
            <a:spLocks noChangeArrowheads="1"/>
          </p:cNvSpPr>
          <p:nvPr/>
        </p:nvSpPr>
        <p:spPr bwMode="auto">
          <a:xfrm>
            <a:off x="6172200" y="4038600"/>
            <a:ext cx="635000" cy="369888"/>
          </a:xfrm>
          <a:prstGeom prst="rect">
            <a:avLst/>
          </a:prstGeom>
          <a:noFill/>
          <a:ln w="9525">
            <a:noFill/>
            <a:miter lim="800000"/>
            <a:headEnd/>
            <a:tailEnd/>
          </a:ln>
        </p:spPr>
        <p:txBody>
          <a:bodyPr wrap="none">
            <a:spAutoFit/>
          </a:bodyPr>
          <a:lstStyle/>
          <a:p>
            <a:r>
              <a:rPr lang="en-US">
                <a:latin typeface="Calibri" pitchFamily="34" charset="0"/>
              </a:rPr>
              <a:t>E = 8</a:t>
            </a:r>
          </a:p>
        </p:txBody>
      </p:sp>
      <p:cxnSp>
        <p:nvCxnSpPr>
          <p:cNvPr id="28" name="Straight Arrow Connector 27"/>
          <p:cNvCxnSpPr>
            <a:stCxn id="23560" idx="0"/>
          </p:cNvCxnSpPr>
          <p:nvPr/>
        </p:nvCxnSpPr>
        <p:spPr>
          <a:xfrm rot="16200000" flipV="1">
            <a:off x="6102350" y="3651250"/>
            <a:ext cx="762000" cy="12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3560" idx="2"/>
          </p:cNvCxnSpPr>
          <p:nvPr/>
        </p:nvCxnSpPr>
        <p:spPr>
          <a:xfrm rot="5400000">
            <a:off x="6096794" y="4788694"/>
            <a:ext cx="773112" cy="12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a:spLocks noChangeArrowheads="1"/>
          </p:cNvSpPr>
          <p:nvPr/>
        </p:nvSpPr>
        <p:spPr bwMode="auto">
          <a:xfrm>
            <a:off x="2667000" y="533400"/>
            <a:ext cx="550863" cy="523875"/>
          </a:xfrm>
          <a:prstGeom prst="rect">
            <a:avLst/>
          </a:prstGeom>
          <a:noFill/>
          <a:ln w="9525">
            <a:noFill/>
            <a:miter lim="800000"/>
            <a:headEnd/>
            <a:tailEnd/>
          </a:ln>
        </p:spPr>
        <p:txBody>
          <a:bodyPr wrap="none">
            <a:spAutoFit/>
          </a:bodyPr>
          <a:lstStyle/>
          <a:p>
            <a:r>
              <a:rPr lang="en-US" sz="2800">
                <a:latin typeface="Calibri" pitchFamily="34" charset="0"/>
              </a:rPr>
              <a:t>10</a:t>
            </a:r>
          </a:p>
        </p:txBody>
      </p:sp>
      <p:sp>
        <p:nvSpPr>
          <p:cNvPr id="32" name="TextBox 31"/>
          <p:cNvSpPr txBox="1">
            <a:spLocks noChangeArrowheads="1"/>
          </p:cNvSpPr>
          <p:nvPr/>
        </p:nvSpPr>
        <p:spPr bwMode="auto">
          <a:xfrm>
            <a:off x="1676400" y="533400"/>
            <a:ext cx="366713" cy="523875"/>
          </a:xfrm>
          <a:prstGeom prst="rect">
            <a:avLst/>
          </a:prstGeom>
          <a:noFill/>
          <a:ln w="9525">
            <a:noFill/>
            <a:miter lim="800000"/>
            <a:headEnd/>
            <a:tailEnd/>
          </a:ln>
        </p:spPr>
        <p:txBody>
          <a:bodyPr wrap="none">
            <a:spAutoFit/>
          </a:bodyPr>
          <a:lstStyle/>
          <a:p>
            <a:r>
              <a:rPr lang="en-US" sz="2800">
                <a:latin typeface="Calibri" pitchFamily="34" charset="0"/>
              </a:rPr>
              <a:t>2</a:t>
            </a:r>
          </a:p>
        </p:txBody>
      </p:sp>
      <p:sp>
        <p:nvSpPr>
          <p:cNvPr id="33" name="TextBox 32"/>
          <p:cNvSpPr txBox="1">
            <a:spLocks noChangeArrowheads="1"/>
          </p:cNvSpPr>
          <p:nvPr/>
        </p:nvSpPr>
        <p:spPr bwMode="auto">
          <a:xfrm>
            <a:off x="3657600" y="533400"/>
            <a:ext cx="366713" cy="523875"/>
          </a:xfrm>
          <a:prstGeom prst="rect">
            <a:avLst/>
          </a:prstGeom>
          <a:noFill/>
          <a:ln w="9525">
            <a:noFill/>
            <a:miter lim="800000"/>
            <a:headEnd/>
            <a:tailEnd/>
          </a:ln>
        </p:spPr>
        <p:txBody>
          <a:bodyPr wrap="none">
            <a:spAutoFit/>
          </a:bodyPr>
          <a:lstStyle/>
          <a:p>
            <a:r>
              <a:rPr lang="en-US" sz="2800">
                <a:latin typeface="Calibri" pitchFamily="34" charset="0"/>
              </a:rPr>
              <a:t>8</a:t>
            </a:r>
          </a:p>
        </p:txBody>
      </p:sp>
      <p:sp>
        <p:nvSpPr>
          <p:cNvPr id="34" name="TextBox 33"/>
          <p:cNvSpPr txBox="1">
            <a:spLocks noChangeArrowheads="1"/>
          </p:cNvSpPr>
          <p:nvPr/>
        </p:nvSpPr>
        <p:spPr bwMode="auto">
          <a:xfrm>
            <a:off x="3276600" y="533400"/>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35" name="TextBox 34"/>
          <p:cNvSpPr txBox="1">
            <a:spLocks noChangeArrowheads="1"/>
          </p:cNvSpPr>
          <p:nvPr/>
        </p:nvSpPr>
        <p:spPr bwMode="auto">
          <a:xfrm>
            <a:off x="2133600" y="533400"/>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37" name="TextBox 36"/>
          <p:cNvSpPr txBox="1">
            <a:spLocks noChangeArrowheads="1"/>
          </p:cNvSpPr>
          <p:nvPr/>
        </p:nvSpPr>
        <p:spPr bwMode="auto">
          <a:xfrm>
            <a:off x="2667000" y="1143000"/>
            <a:ext cx="538163" cy="523875"/>
          </a:xfrm>
          <a:prstGeom prst="rect">
            <a:avLst/>
          </a:prstGeom>
          <a:noFill/>
          <a:ln w="9525">
            <a:noFill/>
            <a:miter lim="800000"/>
            <a:headEnd/>
            <a:tailEnd/>
          </a:ln>
        </p:spPr>
        <p:txBody>
          <a:bodyPr wrap="none">
            <a:spAutoFit/>
          </a:bodyPr>
          <a:lstStyle/>
          <a:p>
            <a:r>
              <a:rPr lang="en-US" sz="2800">
                <a:latin typeface="Calibri" pitchFamily="34" charset="0"/>
              </a:rPr>
              <a:t>E</a:t>
            </a:r>
            <a:r>
              <a:rPr lang="en-US" sz="2800" baseline="-25000">
                <a:latin typeface="Calibri" pitchFamily="34" charset="0"/>
              </a:rPr>
              <a:t>in</a:t>
            </a:r>
          </a:p>
        </p:txBody>
      </p:sp>
      <p:sp>
        <p:nvSpPr>
          <p:cNvPr id="38" name="TextBox 37"/>
          <p:cNvSpPr txBox="1">
            <a:spLocks noChangeArrowheads="1"/>
          </p:cNvSpPr>
          <p:nvPr/>
        </p:nvSpPr>
        <p:spPr bwMode="auto">
          <a:xfrm>
            <a:off x="1371600" y="1143000"/>
            <a:ext cx="1300163" cy="523875"/>
          </a:xfrm>
          <a:prstGeom prst="rect">
            <a:avLst/>
          </a:prstGeom>
          <a:noFill/>
          <a:ln w="9525">
            <a:noFill/>
            <a:miter lim="800000"/>
            <a:headEnd/>
            <a:tailEnd/>
          </a:ln>
        </p:spPr>
        <p:txBody>
          <a:bodyPr wrap="none">
            <a:spAutoFit/>
          </a:bodyPr>
          <a:lstStyle/>
          <a:p>
            <a:r>
              <a:rPr lang="en-US" sz="2800">
                <a:latin typeface="Calibri" pitchFamily="34" charset="0"/>
              </a:rPr>
              <a:t>KE</a:t>
            </a:r>
            <a:r>
              <a:rPr lang="en-US" sz="2800" baseline="-25000">
                <a:latin typeface="Calibri" pitchFamily="34" charset="0"/>
              </a:rPr>
              <a:t>leftover</a:t>
            </a:r>
          </a:p>
        </p:txBody>
      </p:sp>
      <p:sp>
        <p:nvSpPr>
          <p:cNvPr id="39" name="TextBox 38"/>
          <p:cNvSpPr txBox="1">
            <a:spLocks noChangeArrowheads="1"/>
          </p:cNvSpPr>
          <p:nvPr/>
        </p:nvSpPr>
        <p:spPr bwMode="auto">
          <a:xfrm>
            <a:off x="3657600" y="1143000"/>
            <a:ext cx="1090613" cy="523875"/>
          </a:xfrm>
          <a:prstGeom prst="rect">
            <a:avLst/>
          </a:prstGeom>
          <a:noFill/>
          <a:ln w="9525">
            <a:noFill/>
            <a:miter lim="800000"/>
            <a:headEnd/>
            <a:tailEnd/>
          </a:ln>
        </p:spPr>
        <p:txBody>
          <a:bodyPr wrap="none">
            <a:spAutoFit/>
          </a:bodyPr>
          <a:lstStyle/>
          <a:p>
            <a:r>
              <a:rPr lang="en-US" sz="2800">
                <a:latin typeface="Calibri" pitchFamily="34" charset="0"/>
              </a:rPr>
              <a:t>E</a:t>
            </a:r>
            <a:r>
              <a:rPr lang="en-US" sz="2800" baseline="-25000">
                <a:latin typeface="Calibri" pitchFamily="34" charset="0"/>
              </a:rPr>
              <a:t>needed</a:t>
            </a:r>
          </a:p>
        </p:txBody>
      </p:sp>
      <p:sp>
        <p:nvSpPr>
          <p:cNvPr id="40" name="TextBox 39"/>
          <p:cNvSpPr txBox="1">
            <a:spLocks noChangeArrowheads="1"/>
          </p:cNvSpPr>
          <p:nvPr/>
        </p:nvSpPr>
        <p:spPr bwMode="auto">
          <a:xfrm>
            <a:off x="3276600" y="1143000"/>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41" name="TextBox 40"/>
          <p:cNvSpPr txBox="1">
            <a:spLocks noChangeArrowheads="1"/>
          </p:cNvSpPr>
          <p:nvPr/>
        </p:nvSpPr>
        <p:spPr bwMode="auto">
          <a:xfrm>
            <a:off x="2133600" y="1143000"/>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42" name="TextBox 41"/>
          <p:cNvSpPr txBox="1">
            <a:spLocks noChangeArrowheads="1"/>
          </p:cNvSpPr>
          <p:nvPr/>
        </p:nvSpPr>
        <p:spPr bwMode="auto">
          <a:xfrm>
            <a:off x="2667000" y="1828800"/>
            <a:ext cx="481013" cy="523875"/>
          </a:xfrm>
          <a:prstGeom prst="rect">
            <a:avLst/>
          </a:prstGeom>
          <a:noFill/>
          <a:ln w="9525">
            <a:noFill/>
            <a:miter lim="800000"/>
            <a:headEnd/>
            <a:tailEnd/>
          </a:ln>
        </p:spPr>
        <p:txBody>
          <a:bodyPr wrap="none">
            <a:spAutoFit/>
          </a:bodyPr>
          <a:lstStyle/>
          <a:p>
            <a:r>
              <a:rPr lang="en-US" sz="2800">
                <a:latin typeface="Calibri" pitchFamily="34" charset="0"/>
              </a:rPr>
              <a:t>hf</a:t>
            </a:r>
          </a:p>
        </p:txBody>
      </p:sp>
      <p:sp>
        <p:nvSpPr>
          <p:cNvPr id="43" name="TextBox 42"/>
          <p:cNvSpPr txBox="1">
            <a:spLocks noChangeArrowheads="1"/>
          </p:cNvSpPr>
          <p:nvPr/>
        </p:nvSpPr>
        <p:spPr bwMode="auto">
          <a:xfrm>
            <a:off x="1371600" y="1828800"/>
            <a:ext cx="954088" cy="523875"/>
          </a:xfrm>
          <a:prstGeom prst="rect">
            <a:avLst/>
          </a:prstGeom>
          <a:noFill/>
          <a:ln w="9525">
            <a:noFill/>
            <a:miter lim="800000"/>
            <a:headEnd/>
            <a:tailEnd/>
          </a:ln>
        </p:spPr>
        <p:txBody>
          <a:bodyPr wrap="none">
            <a:spAutoFit/>
          </a:bodyPr>
          <a:lstStyle/>
          <a:p>
            <a:r>
              <a:rPr lang="en-US" sz="2800">
                <a:latin typeface="Calibri" pitchFamily="34" charset="0"/>
              </a:rPr>
              <a:t>KE</a:t>
            </a:r>
            <a:r>
              <a:rPr lang="en-US" sz="2800" baseline="-25000">
                <a:latin typeface="Calibri" pitchFamily="34" charset="0"/>
              </a:rPr>
              <a:t>max</a:t>
            </a:r>
          </a:p>
        </p:txBody>
      </p:sp>
      <p:sp>
        <p:nvSpPr>
          <p:cNvPr id="44" name="TextBox 43"/>
          <p:cNvSpPr txBox="1">
            <a:spLocks noChangeArrowheads="1"/>
          </p:cNvSpPr>
          <p:nvPr/>
        </p:nvSpPr>
        <p:spPr bwMode="auto">
          <a:xfrm>
            <a:off x="3657600" y="1828800"/>
            <a:ext cx="615950" cy="523875"/>
          </a:xfrm>
          <a:prstGeom prst="rect">
            <a:avLst/>
          </a:prstGeom>
          <a:noFill/>
          <a:ln w="9525">
            <a:noFill/>
            <a:miter lim="800000"/>
            <a:headEnd/>
            <a:tailEnd/>
          </a:ln>
        </p:spPr>
        <p:txBody>
          <a:bodyPr wrap="none">
            <a:spAutoFit/>
          </a:bodyPr>
          <a:lstStyle/>
          <a:p>
            <a:r>
              <a:rPr lang="en-US" sz="2800">
                <a:latin typeface="Calibri" pitchFamily="34" charset="0"/>
              </a:rPr>
              <a:t>W</a:t>
            </a:r>
            <a:r>
              <a:rPr lang="en-US" sz="2800" baseline="-25000">
                <a:latin typeface="Calibri" pitchFamily="34" charset="0"/>
              </a:rPr>
              <a:t>o</a:t>
            </a:r>
          </a:p>
        </p:txBody>
      </p:sp>
      <p:sp>
        <p:nvSpPr>
          <p:cNvPr id="45" name="TextBox 44"/>
          <p:cNvSpPr txBox="1">
            <a:spLocks noChangeArrowheads="1"/>
          </p:cNvSpPr>
          <p:nvPr/>
        </p:nvSpPr>
        <p:spPr bwMode="auto">
          <a:xfrm>
            <a:off x="3276600" y="1828800"/>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46" name="TextBox 45"/>
          <p:cNvSpPr txBox="1">
            <a:spLocks noChangeArrowheads="1"/>
          </p:cNvSpPr>
          <p:nvPr/>
        </p:nvSpPr>
        <p:spPr bwMode="auto">
          <a:xfrm>
            <a:off x="2133600" y="1828800"/>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47" name="TextBox 46"/>
          <p:cNvSpPr txBox="1">
            <a:spLocks noChangeArrowheads="1"/>
          </p:cNvSpPr>
          <p:nvPr/>
        </p:nvSpPr>
        <p:spPr bwMode="auto">
          <a:xfrm>
            <a:off x="5715000" y="914400"/>
            <a:ext cx="1524000" cy="369888"/>
          </a:xfrm>
          <a:prstGeom prst="rect">
            <a:avLst/>
          </a:prstGeom>
          <a:noFill/>
          <a:ln w="9525">
            <a:noFill/>
            <a:miter lim="800000"/>
            <a:headEnd/>
            <a:tailEnd/>
          </a:ln>
        </p:spPr>
        <p:txBody>
          <a:bodyPr wrap="none">
            <a:spAutoFit/>
          </a:bodyPr>
          <a:lstStyle/>
          <a:p>
            <a:r>
              <a:rPr lang="en-US">
                <a:latin typeface="Calibri" pitchFamily="34" charset="0"/>
              </a:rPr>
              <a:t>Work function</a:t>
            </a:r>
          </a:p>
        </p:txBody>
      </p:sp>
      <p:cxnSp>
        <p:nvCxnSpPr>
          <p:cNvPr id="49" name="Straight Arrow Connector 48"/>
          <p:cNvCxnSpPr>
            <a:endCxn id="44" idx="3"/>
          </p:cNvCxnSpPr>
          <p:nvPr/>
        </p:nvCxnSpPr>
        <p:spPr>
          <a:xfrm rot="10800000" flipV="1">
            <a:off x="4273550" y="1219200"/>
            <a:ext cx="1898650" cy="871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a:spLocks noChangeArrowheads="1"/>
          </p:cNvSpPr>
          <p:nvPr/>
        </p:nvSpPr>
        <p:spPr bwMode="auto">
          <a:xfrm>
            <a:off x="2133600" y="4114800"/>
            <a:ext cx="419100" cy="369888"/>
          </a:xfrm>
          <a:prstGeom prst="rect">
            <a:avLst/>
          </a:prstGeom>
          <a:noFill/>
          <a:ln w="9525">
            <a:noFill/>
            <a:miter lim="800000"/>
            <a:headEnd/>
            <a:tailEnd/>
          </a:ln>
        </p:spPr>
        <p:txBody>
          <a:bodyPr wrap="none">
            <a:spAutoFit/>
          </a:bodyPr>
          <a:lstStyle/>
          <a:p>
            <a:r>
              <a:rPr lang="en-US">
                <a:latin typeface="Calibri" pitchFamily="34" charset="0"/>
              </a:rPr>
              <a:t>10</a:t>
            </a:r>
          </a:p>
        </p:txBody>
      </p:sp>
      <p:sp>
        <p:nvSpPr>
          <p:cNvPr id="51" name="TextBox 50"/>
          <p:cNvSpPr txBox="1">
            <a:spLocks noChangeArrowheads="1"/>
          </p:cNvSpPr>
          <p:nvPr/>
        </p:nvSpPr>
        <p:spPr bwMode="auto">
          <a:xfrm>
            <a:off x="6172200" y="1981200"/>
            <a:ext cx="301625" cy="369888"/>
          </a:xfrm>
          <a:prstGeom prst="rect">
            <a:avLst/>
          </a:prstGeom>
          <a:noFill/>
          <a:ln w="9525">
            <a:noFill/>
            <a:miter lim="800000"/>
            <a:headEnd/>
            <a:tailEnd/>
          </a:ln>
        </p:spPr>
        <p:txBody>
          <a:bodyPr wrap="none">
            <a:spAutoFit/>
          </a:bodyPr>
          <a:lstStyle/>
          <a:p>
            <a:r>
              <a:rPr lang="en-US">
                <a:latin typeface="Calibri" pitchFamily="34" charset="0"/>
              </a:rPr>
              <a:t>2</a:t>
            </a:r>
          </a:p>
        </p:txBody>
      </p:sp>
      <p:sp>
        <p:nvSpPr>
          <p:cNvPr id="52" name="TextBox 51"/>
          <p:cNvSpPr txBox="1">
            <a:spLocks noChangeArrowheads="1"/>
          </p:cNvSpPr>
          <p:nvPr/>
        </p:nvSpPr>
        <p:spPr bwMode="auto">
          <a:xfrm>
            <a:off x="1524000" y="2438400"/>
            <a:ext cx="2641600" cy="523875"/>
          </a:xfrm>
          <a:prstGeom prst="rect">
            <a:avLst/>
          </a:prstGeom>
          <a:noFill/>
          <a:ln w="9525">
            <a:noFill/>
            <a:miter lim="800000"/>
            <a:headEnd/>
            <a:tailEnd/>
          </a:ln>
        </p:spPr>
        <p:txBody>
          <a:bodyPr wrap="none">
            <a:spAutoFit/>
          </a:bodyPr>
          <a:lstStyle/>
          <a:p>
            <a:r>
              <a:rPr lang="en-US" sz="2800">
                <a:latin typeface="Calibri" pitchFamily="34" charset="0"/>
              </a:rPr>
              <a:t>y      =     mx  +   b</a:t>
            </a:r>
          </a:p>
        </p:txBody>
      </p:sp>
      <p:sp>
        <p:nvSpPr>
          <p:cNvPr id="36" name="TextBox 35"/>
          <p:cNvSpPr txBox="1">
            <a:spLocks noChangeArrowheads="1"/>
          </p:cNvSpPr>
          <p:nvPr/>
        </p:nvSpPr>
        <p:spPr bwMode="auto">
          <a:xfrm>
            <a:off x="2209800" y="3733800"/>
            <a:ext cx="301625" cy="369888"/>
          </a:xfrm>
          <a:prstGeom prst="rect">
            <a:avLst/>
          </a:prstGeom>
          <a:noFill/>
          <a:ln w="9525">
            <a:noFill/>
            <a:miter lim="800000"/>
            <a:headEnd/>
            <a:tailEnd/>
          </a:ln>
        </p:spPr>
        <p:txBody>
          <a:bodyPr wrap="none">
            <a:spAutoFit/>
          </a:bodyPr>
          <a:lstStyle/>
          <a:p>
            <a:r>
              <a:rPr lang="en-US">
                <a:latin typeface="Calibri" pitchFamily="34" charset="0"/>
              </a:rPr>
              <a:t>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6.66667E-6 -3.7037E-6 C 0.00919 -0.00069 0.01857 -0.00093 0.02777 -0.00185 C 0.0335 -0.00255 0.03871 -0.00694 0.04444 -0.00741 C 0.05746 -0.00856 0.08333 -0.01111 0.08333 -0.01111 C 0.10468 -0.01829 0.1269 -0.01736 0.1486 -0.02222 C 0.16267 -0.02523 0.17708 -0.03634 0.19027 -0.04259 C 0.20399 -0.04907 0.21805 -0.05301 0.23194 -0.05926 C 0.24843 -0.07569 0.22742 -0.05625 0.24305 -0.06667 C 0.24305 -0.06667 0.25347 -0.07593 0.25555 -0.07778 C 0.26284 -0.08426 0.26666 -0.09375 0.2736 -0.1 C 0.27933 -0.11134 0.28576 -0.11991 0.29305 -0.12963 C 0.29531 -0.13889 0.29982 -0.14768 0.30416 -0.15556 C 0.30815 -0.1713 0.31301 -0.18657 0.31805 -0.20185 C 0.32169 -0.21273 0.32048 -0.2162 0.32638 -0.22407 C 0.32829 -0.23148 0.33055 -0.23518 0.33472 -0.24074 C 0.33663 -0.24861 0.34131 -0.25671 0.34722 -0.25926 C 0.34201 -0.24907 0.33645 -0.24097 0.33055 -0.23148 C 0.32517 -0.22292 0.32413 -0.21181 0.31805 -0.2037 C 0.31527 -0.19236 0.31267 -0.18079 0.30833 -0.17037 C 0.30676 -0.16643 0.30277 -0.15926 0.30277 -0.15926 C 0.30086 -0.14861 0.29635 -0.13958 0.29305 -0.12963 C 0.28819 -0.11505 0.29357 -0.12153 0.2861 -0.11481 C 0.28367 -0.10509 0.28645 -0.11273 0.28055 -0.10556 C 0.27031 -0.09329 0.26475 -0.08565 0.25138 -0.07963 C 0.24652 -0.06991 0.24149 -0.06875 0.23333 -0.06296 C 0.22794 -0.05903 0.22378 -0.0544 0.21805 -0.05185 C 0.2052 -0.03912 0.18992 -0.03634 0.17499 -0.02963 C 0.16961 -0.02731 0.16249 -0.02176 0.15694 -0.02037 C 0.12586 -0.01296 0.14669 -0.01968 0.13194 -0.01481 C 0.11961 -0.0037 0.0809 -0.00625 0.06944 -0.00556 C 0.04617 -0.00278 0.02291 0.00602 -6.66667E-6 -3.7037E-6 Z " pathEditMode="relative" ptsTypes="fffffffffffffffffffffffffffffff">
                                      <p:cBhvr>
                                        <p:cTn id="10" dur="2000" fill="hold"/>
                                        <p:tgtEl>
                                          <p:spTgt spid="17418"/>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5.55556E-6 -3.7037E-6 C 0.01353 -0.00278 0.02673 -0.00671 0.04027 -0.00926 C 0.05381 -0.01528 0.07412 -0.01713 0.08888 -0.02037 C 0.09912 -0.02593 0.10989 -0.03032 0.12083 -0.03333 C 0.13645 -0.04213 0.14808 -0.04444 0.16527 -0.0463 C 0.18437 -0.05486 0.20416 -0.06018 0.2236 -0.06667 C 0.22794 -0.0706 0.23888 -0.07708 0.24444 -0.07963 C 0.24808 -0.08356 0.25208 -0.08681 0.25555 -0.09074 C 0.26458 -0.10093 0.25468 -0.09143 0.26388 -0.1037 C 0.26961 -0.11134 0.27534 -0.11944 0.28194 -0.12593 C 0.28697 -0.13079 0.29131 -0.13518 0.29444 -0.14259 C 0.30173 -0.15972 0.30364 -0.17778 0.30833 -0.1963 C 0.31284 -0.21412 0.32551 -0.22037 0.33333 -0.23518 C 0.33662 -0.2412 0.34444 -0.25185 0.34444 -0.25185 C 0.34826 -0.2669 0.35642 -0.27268 0.36666 -0.27963 C 0.3861 -0.29259 0.39965 -0.29768 0.42221 -0.29815 C 0.43975 -0.29861 0.45746 -0.29815 0.47499 -0.29815 " pathEditMode="relative" ptsTypes="ffffffffffffffffA">
                                      <p:cBhvr>
                                        <p:cTn id="18" dur="2000" fill="hold"/>
                                        <p:tgtEl>
                                          <p:spTgt spid="17418"/>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7" grpId="0"/>
      <p:bldP spid="38" grpId="0"/>
      <p:bldP spid="39" grpId="0"/>
      <p:bldP spid="40" grpId="0"/>
      <p:bldP spid="41" grpId="0"/>
      <p:bldP spid="42" grpId="0"/>
      <p:bldP spid="43" grpId="0"/>
      <p:bldP spid="44" grpId="0"/>
      <p:bldP spid="45" grpId="0"/>
      <p:bldP spid="46" grpId="0"/>
      <p:bldP spid="47" grpId="0"/>
      <p:bldP spid="50" grpId="0"/>
      <p:bldP spid="51" grpId="0"/>
      <p:bldP spid="52"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200400" y="838200"/>
            <a:ext cx="2641600" cy="523875"/>
          </a:xfrm>
          <a:prstGeom prst="rect">
            <a:avLst/>
          </a:prstGeom>
          <a:noFill/>
          <a:ln w="9525">
            <a:noFill/>
            <a:miter lim="800000"/>
            <a:headEnd/>
            <a:tailEnd/>
          </a:ln>
        </p:spPr>
        <p:txBody>
          <a:bodyPr wrap="none">
            <a:spAutoFit/>
          </a:bodyPr>
          <a:lstStyle/>
          <a:p>
            <a:r>
              <a:rPr lang="en-US" sz="2800">
                <a:latin typeface="Calibri" pitchFamily="34" charset="0"/>
              </a:rPr>
              <a:t>y      =     mx  +   b</a:t>
            </a:r>
          </a:p>
        </p:txBody>
      </p:sp>
      <p:sp>
        <p:nvSpPr>
          <p:cNvPr id="3" name="TextBox 2"/>
          <p:cNvSpPr txBox="1">
            <a:spLocks noChangeArrowheads="1"/>
          </p:cNvSpPr>
          <p:nvPr/>
        </p:nvSpPr>
        <p:spPr bwMode="auto">
          <a:xfrm>
            <a:off x="4267200" y="304800"/>
            <a:ext cx="481013" cy="523875"/>
          </a:xfrm>
          <a:prstGeom prst="rect">
            <a:avLst/>
          </a:prstGeom>
          <a:noFill/>
          <a:ln w="9525">
            <a:noFill/>
            <a:miter lim="800000"/>
            <a:headEnd/>
            <a:tailEnd/>
          </a:ln>
        </p:spPr>
        <p:txBody>
          <a:bodyPr wrap="none">
            <a:spAutoFit/>
          </a:bodyPr>
          <a:lstStyle/>
          <a:p>
            <a:r>
              <a:rPr lang="en-US" sz="2800">
                <a:latin typeface="Calibri" pitchFamily="34" charset="0"/>
              </a:rPr>
              <a:t>hf</a:t>
            </a:r>
          </a:p>
        </p:txBody>
      </p:sp>
      <p:sp>
        <p:nvSpPr>
          <p:cNvPr id="4" name="TextBox 3"/>
          <p:cNvSpPr txBox="1">
            <a:spLocks noChangeArrowheads="1"/>
          </p:cNvSpPr>
          <p:nvPr/>
        </p:nvSpPr>
        <p:spPr bwMode="auto">
          <a:xfrm>
            <a:off x="2971800" y="304800"/>
            <a:ext cx="954088" cy="523875"/>
          </a:xfrm>
          <a:prstGeom prst="rect">
            <a:avLst/>
          </a:prstGeom>
          <a:noFill/>
          <a:ln w="9525">
            <a:noFill/>
            <a:miter lim="800000"/>
            <a:headEnd/>
            <a:tailEnd/>
          </a:ln>
        </p:spPr>
        <p:txBody>
          <a:bodyPr wrap="none">
            <a:spAutoFit/>
          </a:bodyPr>
          <a:lstStyle/>
          <a:p>
            <a:r>
              <a:rPr lang="en-US" sz="2800">
                <a:latin typeface="Calibri" pitchFamily="34" charset="0"/>
              </a:rPr>
              <a:t>KE</a:t>
            </a:r>
            <a:r>
              <a:rPr lang="en-US" sz="2800" baseline="-25000">
                <a:latin typeface="Calibri" pitchFamily="34" charset="0"/>
              </a:rPr>
              <a:t>max</a:t>
            </a:r>
          </a:p>
        </p:txBody>
      </p:sp>
      <p:sp>
        <p:nvSpPr>
          <p:cNvPr id="5" name="TextBox 4"/>
          <p:cNvSpPr txBox="1">
            <a:spLocks noChangeArrowheads="1"/>
          </p:cNvSpPr>
          <p:nvPr/>
        </p:nvSpPr>
        <p:spPr bwMode="auto">
          <a:xfrm>
            <a:off x="5257800" y="304800"/>
            <a:ext cx="615950" cy="523875"/>
          </a:xfrm>
          <a:prstGeom prst="rect">
            <a:avLst/>
          </a:prstGeom>
          <a:noFill/>
          <a:ln w="9525">
            <a:noFill/>
            <a:miter lim="800000"/>
            <a:headEnd/>
            <a:tailEnd/>
          </a:ln>
        </p:spPr>
        <p:txBody>
          <a:bodyPr wrap="none">
            <a:spAutoFit/>
          </a:bodyPr>
          <a:lstStyle/>
          <a:p>
            <a:r>
              <a:rPr lang="en-US" sz="2800">
                <a:latin typeface="Calibri" pitchFamily="34" charset="0"/>
              </a:rPr>
              <a:t>W</a:t>
            </a:r>
            <a:r>
              <a:rPr lang="en-US" sz="2800" baseline="-25000">
                <a:latin typeface="Calibri" pitchFamily="34" charset="0"/>
              </a:rPr>
              <a:t>o</a:t>
            </a:r>
          </a:p>
        </p:txBody>
      </p:sp>
      <p:sp>
        <p:nvSpPr>
          <p:cNvPr id="6" name="TextBox 5"/>
          <p:cNvSpPr txBox="1">
            <a:spLocks noChangeArrowheads="1"/>
          </p:cNvSpPr>
          <p:nvPr/>
        </p:nvSpPr>
        <p:spPr bwMode="auto">
          <a:xfrm>
            <a:off x="4876800" y="304800"/>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7" name="TextBox 6"/>
          <p:cNvSpPr txBox="1">
            <a:spLocks noChangeArrowheads="1"/>
          </p:cNvSpPr>
          <p:nvPr/>
        </p:nvSpPr>
        <p:spPr bwMode="auto">
          <a:xfrm>
            <a:off x="3733800" y="304800"/>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cxnSp>
        <p:nvCxnSpPr>
          <p:cNvPr id="9" name="Straight Connector 8"/>
          <p:cNvCxnSpPr/>
          <p:nvPr/>
        </p:nvCxnSpPr>
        <p:spPr>
          <a:xfrm rot="5400000">
            <a:off x="-952499" y="3543300"/>
            <a:ext cx="46482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371600" y="3581400"/>
            <a:ext cx="6324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a:spLocks noChangeArrowheads="1"/>
          </p:cNvSpPr>
          <p:nvPr/>
        </p:nvSpPr>
        <p:spPr bwMode="auto">
          <a:xfrm>
            <a:off x="1143000" y="838200"/>
            <a:ext cx="417513" cy="369888"/>
          </a:xfrm>
          <a:prstGeom prst="rect">
            <a:avLst/>
          </a:prstGeom>
          <a:noFill/>
          <a:ln w="9525">
            <a:noFill/>
            <a:miter lim="800000"/>
            <a:headEnd/>
            <a:tailEnd/>
          </a:ln>
        </p:spPr>
        <p:txBody>
          <a:bodyPr wrap="none">
            <a:spAutoFit/>
          </a:bodyPr>
          <a:lstStyle/>
          <a:p>
            <a:r>
              <a:rPr lang="en-US">
                <a:latin typeface="Calibri" pitchFamily="34" charset="0"/>
              </a:rPr>
              <a:t>KE</a:t>
            </a:r>
          </a:p>
        </p:txBody>
      </p:sp>
      <p:sp>
        <p:nvSpPr>
          <p:cNvPr id="13" name="TextBox 12"/>
          <p:cNvSpPr txBox="1">
            <a:spLocks noChangeArrowheads="1"/>
          </p:cNvSpPr>
          <p:nvPr/>
        </p:nvSpPr>
        <p:spPr bwMode="auto">
          <a:xfrm>
            <a:off x="7772400" y="3352800"/>
            <a:ext cx="255588" cy="369888"/>
          </a:xfrm>
          <a:prstGeom prst="rect">
            <a:avLst/>
          </a:prstGeom>
          <a:noFill/>
          <a:ln w="9525">
            <a:noFill/>
            <a:miter lim="800000"/>
            <a:headEnd/>
            <a:tailEnd/>
          </a:ln>
        </p:spPr>
        <p:txBody>
          <a:bodyPr wrap="none">
            <a:spAutoFit/>
          </a:bodyPr>
          <a:lstStyle/>
          <a:p>
            <a:r>
              <a:rPr lang="en-US">
                <a:latin typeface="Calibri" pitchFamily="34" charset="0"/>
              </a:rPr>
              <a:t>f</a:t>
            </a:r>
          </a:p>
        </p:txBody>
      </p:sp>
      <p:cxnSp>
        <p:nvCxnSpPr>
          <p:cNvPr id="15" name="Straight Connector 14"/>
          <p:cNvCxnSpPr/>
          <p:nvPr/>
        </p:nvCxnSpPr>
        <p:spPr>
          <a:xfrm flipV="1">
            <a:off x="1371600" y="1676400"/>
            <a:ext cx="4038600" cy="32766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1066800" y="4800600"/>
            <a:ext cx="301625" cy="369888"/>
          </a:xfrm>
          <a:prstGeom prst="rect">
            <a:avLst/>
          </a:prstGeom>
          <a:noFill/>
          <a:ln w="9525">
            <a:noFill/>
            <a:miter lim="800000"/>
            <a:headEnd/>
            <a:tailEnd/>
          </a:ln>
        </p:spPr>
        <p:txBody>
          <a:bodyPr wrap="none">
            <a:spAutoFit/>
          </a:bodyPr>
          <a:lstStyle/>
          <a:p>
            <a:r>
              <a:rPr lang="en-US">
                <a:latin typeface="Calibri" pitchFamily="34" charset="0"/>
              </a:rPr>
              <a:t>8</a:t>
            </a:r>
          </a:p>
        </p:txBody>
      </p:sp>
      <p:sp>
        <p:nvSpPr>
          <p:cNvPr id="17" name="Left Brace 16"/>
          <p:cNvSpPr/>
          <p:nvPr/>
        </p:nvSpPr>
        <p:spPr>
          <a:xfrm>
            <a:off x="1066800" y="3581400"/>
            <a:ext cx="304800" cy="13716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8" name="TextBox 17"/>
          <p:cNvSpPr txBox="1">
            <a:spLocks noChangeArrowheads="1"/>
          </p:cNvSpPr>
          <p:nvPr/>
        </p:nvSpPr>
        <p:spPr bwMode="auto">
          <a:xfrm>
            <a:off x="609600" y="4343400"/>
            <a:ext cx="461963" cy="369888"/>
          </a:xfrm>
          <a:prstGeom prst="rect">
            <a:avLst/>
          </a:prstGeom>
          <a:noFill/>
          <a:ln w="9525">
            <a:noFill/>
            <a:miter lim="800000"/>
            <a:headEnd/>
            <a:tailEnd/>
          </a:ln>
        </p:spPr>
        <p:txBody>
          <a:bodyPr wrap="none">
            <a:spAutoFit/>
          </a:bodyPr>
          <a:lstStyle/>
          <a:p>
            <a:r>
              <a:rPr lang="en-US">
                <a:latin typeface="Calibri" pitchFamily="34" charset="0"/>
              </a:rPr>
              <a:t>W</a:t>
            </a:r>
            <a:r>
              <a:rPr lang="en-US" baseline="-25000">
                <a:latin typeface="Calibri" pitchFamily="34" charset="0"/>
              </a:rPr>
              <a:t>o</a:t>
            </a:r>
          </a:p>
        </p:txBody>
      </p:sp>
      <p:sp>
        <p:nvSpPr>
          <p:cNvPr id="19" name="TextBox 18"/>
          <p:cNvSpPr txBox="1">
            <a:spLocks noChangeArrowheads="1"/>
          </p:cNvSpPr>
          <p:nvPr/>
        </p:nvSpPr>
        <p:spPr bwMode="auto">
          <a:xfrm>
            <a:off x="5410200" y="1371600"/>
            <a:ext cx="306388" cy="369888"/>
          </a:xfrm>
          <a:prstGeom prst="rect">
            <a:avLst/>
          </a:prstGeom>
          <a:noFill/>
          <a:ln w="9525">
            <a:noFill/>
            <a:miter lim="800000"/>
            <a:headEnd/>
            <a:tailEnd/>
          </a:ln>
        </p:spPr>
        <p:txBody>
          <a:bodyPr wrap="none">
            <a:spAutoFit/>
          </a:bodyPr>
          <a:lstStyle/>
          <a:p>
            <a:r>
              <a:rPr lang="en-US">
                <a:latin typeface="Calibri" pitchFamily="34" charset="0"/>
              </a:rPr>
              <a:t>h</a:t>
            </a:r>
          </a:p>
        </p:txBody>
      </p:sp>
      <p:sp>
        <p:nvSpPr>
          <p:cNvPr id="20" name="Oval 19"/>
          <p:cNvSpPr/>
          <p:nvPr/>
        </p:nvSpPr>
        <p:spPr>
          <a:xfrm>
            <a:off x="2819400" y="3276600"/>
            <a:ext cx="609600" cy="609600"/>
          </a:xfrm>
          <a:prstGeom prst="ellipse">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TextBox 20"/>
          <p:cNvSpPr txBox="1">
            <a:spLocks noChangeArrowheads="1"/>
          </p:cNvSpPr>
          <p:nvPr/>
        </p:nvSpPr>
        <p:spPr bwMode="auto">
          <a:xfrm>
            <a:off x="3429000" y="3810000"/>
            <a:ext cx="5210175" cy="646113"/>
          </a:xfrm>
          <a:prstGeom prst="rect">
            <a:avLst/>
          </a:prstGeom>
          <a:noFill/>
          <a:ln w="9525">
            <a:noFill/>
            <a:miter lim="800000"/>
            <a:headEnd/>
            <a:tailEnd/>
          </a:ln>
        </p:spPr>
        <p:txBody>
          <a:bodyPr wrap="none">
            <a:spAutoFit/>
          </a:bodyPr>
          <a:lstStyle/>
          <a:p>
            <a:r>
              <a:rPr lang="en-US">
                <a:latin typeface="Calibri" pitchFamily="34" charset="0"/>
              </a:rPr>
              <a:t>Threshold frequency- minimum frequency needed to </a:t>
            </a:r>
          </a:p>
          <a:p>
            <a:r>
              <a:rPr lang="en-US">
                <a:latin typeface="Calibri" pitchFamily="34" charset="0"/>
              </a:rPr>
              <a:t>                                       expel electrons</a:t>
            </a:r>
          </a:p>
        </p:txBody>
      </p:sp>
      <p:cxnSp>
        <p:nvCxnSpPr>
          <p:cNvPr id="22" name="Straight Connector 21"/>
          <p:cNvCxnSpPr/>
          <p:nvPr/>
        </p:nvCxnSpPr>
        <p:spPr>
          <a:xfrm flipV="1">
            <a:off x="1371600" y="1447800"/>
            <a:ext cx="3505200" cy="2819400"/>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371600" y="1981200"/>
            <a:ext cx="4495800" cy="3657600"/>
          </a:xfrm>
          <a:prstGeom prst="line">
            <a:avLst/>
          </a:prstGeom>
          <a:ln>
            <a:solidFill>
              <a:srgbClr val="00B050"/>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2" grpId="0"/>
      <p:bldP spid="13" grpId="0"/>
      <p:bldP spid="16" grpId="0"/>
      <p:bldP spid="17" grpId="0" animBg="1"/>
      <p:bldP spid="18" grpId="0"/>
      <p:bldP spid="19" grpId="0"/>
      <p:bldP spid="20" grpId="0" animBg="1"/>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rtlCol="0">
            <a:normAutofit fontScale="90000"/>
          </a:bodyPr>
          <a:lstStyle/>
          <a:p>
            <a:pPr eaLnBrk="1" fontAlgn="auto" hangingPunct="1">
              <a:spcAft>
                <a:spcPts val="0"/>
              </a:spcAft>
              <a:defRPr/>
            </a:pPr>
            <a:r>
              <a:rPr lang="en-US" dirty="0" smtClean="0"/>
              <a:t>Let’s look at the </a:t>
            </a:r>
            <a:r>
              <a:rPr lang="en-US" dirty="0" smtClean="0">
                <a:hlinkClick r:id="rId2"/>
              </a:rPr>
              <a:t>photoelectric effect </a:t>
            </a:r>
            <a:r>
              <a:rPr lang="en-US" dirty="0" smtClean="0"/>
              <a:t>again…what happens when we increase the intensity of the light?</a:t>
            </a:r>
            <a:endParaRPr lang="en-US" dirty="0"/>
          </a:p>
        </p:txBody>
      </p:sp>
      <p:sp>
        <p:nvSpPr>
          <p:cNvPr id="24578" name="TextBox 2"/>
          <p:cNvSpPr txBox="1">
            <a:spLocks noChangeArrowheads="1"/>
          </p:cNvSpPr>
          <p:nvPr/>
        </p:nvSpPr>
        <p:spPr bwMode="auto">
          <a:xfrm>
            <a:off x="609600" y="2895600"/>
            <a:ext cx="7766050" cy="400050"/>
          </a:xfrm>
          <a:prstGeom prst="rect">
            <a:avLst/>
          </a:prstGeom>
          <a:noFill/>
          <a:ln w="9525">
            <a:noFill/>
            <a:miter lim="800000"/>
            <a:headEnd/>
            <a:tailEnd/>
          </a:ln>
        </p:spPr>
        <p:txBody>
          <a:bodyPr wrap="none">
            <a:spAutoFit/>
          </a:bodyPr>
          <a:lstStyle/>
          <a:p>
            <a:r>
              <a:rPr lang="en-US" sz="2000">
                <a:latin typeface="Calibri" pitchFamily="34" charset="0"/>
              </a:rPr>
              <a:t>When the intensity increases the number of electrons emitted increases.</a:t>
            </a:r>
          </a:p>
        </p:txBody>
      </p:sp>
      <p:cxnSp>
        <p:nvCxnSpPr>
          <p:cNvPr id="5" name="Straight Connector 4"/>
          <p:cNvCxnSpPr/>
          <p:nvPr/>
        </p:nvCxnSpPr>
        <p:spPr>
          <a:xfrm rot="5400000">
            <a:off x="1104901" y="4991100"/>
            <a:ext cx="28194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514600" y="6400800"/>
            <a:ext cx="3733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5605" name="TextBox 7"/>
          <p:cNvSpPr txBox="1">
            <a:spLocks noChangeArrowheads="1"/>
          </p:cNvSpPr>
          <p:nvPr/>
        </p:nvSpPr>
        <p:spPr bwMode="auto">
          <a:xfrm>
            <a:off x="2057400" y="4648200"/>
            <a:ext cx="263525" cy="369888"/>
          </a:xfrm>
          <a:prstGeom prst="rect">
            <a:avLst/>
          </a:prstGeom>
          <a:noFill/>
          <a:ln w="9525">
            <a:noFill/>
            <a:miter lim="800000"/>
            <a:headEnd/>
            <a:tailEnd/>
          </a:ln>
        </p:spPr>
        <p:txBody>
          <a:bodyPr wrap="none">
            <a:spAutoFit/>
          </a:bodyPr>
          <a:lstStyle/>
          <a:p>
            <a:r>
              <a:rPr lang="en-US">
                <a:latin typeface="Book Antiqua" pitchFamily="18" charset="0"/>
              </a:rPr>
              <a:t>I</a:t>
            </a:r>
          </a:p>
        </p:txBody>
      </p:sp>
      <p:sp>
        <p:nvSpPr>
          <p:cNvPr id="25606" name="TextBox 8"/>
          <p:cNvSpPr txBox="1">
            <a:spLocks noChangeArrowheads="1"/>
          </p:cNvSpPr>
          <p:nvPr/>
        </p:nvSpPr>
        <p:spPr bwMode="auto">
          <a:xfrm>
            <a:off x="3657600" y="6324600"/>
            <a:ext cx="1165225" cy="369888"/>
          </a:xfrm>
          <a:prstGeom prst="rect">
            <a:avLst/>
          </a:prstGeom>
          <a:noFill/>
          <a:ln w="9525">
            <a:noFill/>
            <a:miter lim="800000"/>
            <a:headEnd/>
            <a:tailEnd/>
          </a:ln>
        </p:spPr>
        <p:txBody>
          <a:bodyPr wrap="none">
            <a:spAutoFit/>
          </a:bodyPr>
          <a:lstStyle/>
          <a:p>
            <a:r>
              <a:rPr lang="en-US">
                <a:latin typeface="Book Antiqua" pitchFamily="18" charset="0"/>
              </a:rPr>
              <a:t># emitted</a:t>
            </a:r>
          </a:p>
        </p:txBody>
      </p:sp>
      <p:cxnSp>
        <p:nvCxnSpPr>
          <p:cNvPr id="11" name="Straight Connector 10"/>
          <p:cNvCxnSpPr/>
          <p:nvPr/>
        </p:nvCxnSpPr>
        <p:spPr>
          <a:xfrm flipV="1">
            <a:off x="2514600" y="3733800"/>
            <a:ext cx="3276600" cy="26670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z="3600" smtClean="0"/>
              <a:t>What happens to the kinetic energy as the intensity increases?</a:t>
            </a:r>
          </a:p>
        </p:txBody>
      </p:sp>
      <p:cxnSp>
        <p:nvCxnSpPr>
          <p:cNvPr id="4" name="Straight Connector 3"/>
          <p:cNvCxnSpPr/>
          <p:nvPr/>
        </p:nvCxnSpPr>
        <p:spPr>
          <a:xfrm rot="5400000">
            <a:off x="800894" y="3237706"/>
            <a:ext cx="3429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516188" y="4951413"/>
            <a:ext cx="4648200" cy="3175"/>
          </a:xfrm>
          <a:prstGeom prst="line">
            <a:avLst/>
          </a:prstGeom>
        </p:spPr>
        <p:style>
          <a:lnRef idx="1">
            <a:schemeClr val="accent1"/>
          </a:lnRef>
          <a:fillRef idx="0">
            <a:schemeClr val="accent1"/>
          </a:fillRef>
          <a:effectRef idx="0">
            <a:schemeClr val="accent1"/>
          </a:effectRef>
          <a:fontRef idx="minor">
            <a:schemeClr val="tx1"/>
          </a:fontRef>
        </p:style>
      </p:cxnSp>
      <p:sp>
        <p:nvSpPr>
          <p:cNvPr id="26628" name="TextBox 6"/>
          <p:cNvSpPr txBox="1">
            <a:spLocks noChangeArrowheads="1"/>
          </p:cNvSpPr>
          <p:nvPr/>
        </p:nvSpPr>
        <p:spPr bwMode="auto">
          <a:xfrm>
            <a:off x="2135188" y="2817813"/>
            <a:ext cx="261937" cy="369887"/>
          </a:xfrm>
          <a:prstGeom prst="rect">
            <a:avLst/>
          </a:prstGeom>
          <a:noFill/>
          <a:ln w="9525">
            <a:noFill/>
            <a:miter lim="800000"/>
            <a:headEnd/>
            <a:tailEnd/>
          </a:ln>
        </p:spPr>
        <p:txBody>
          <a:bodyPr wrap="none">
            <a:spAutoFit/>
          </a:bodyPr>
          <a:lstStyle/>
          <a:p>
            <a:r>
              <a:rPr lang="en-US">
                <a:latin typeface="Book Antiqua" pitchFamily="18" charset="0"/>
              </a:rPr>
              <a:t>I</a:t>
            </a:r>
          </a:p>
        </p:txBody>
      </p:sp>
      <p:sp>
        <p:nvSpPr>
          <p:cNvPr id="26629" name="TextBox 7"/>
          <p:cNvSpPr txBox="1">
            <a:spLocks noChangeArrowheads="1"/>
          </p:cNvSpPr>
          <p:nvPr/>
        </p:nvSpPr>
        <p:spPr bwMode="auto">
          <a:xfrm>
            <a:off x="4192588" y="5027613"/>
            <a:ext cx="989012" cy="369887"/>
          </a:xfrm>
          <a:prstGeom prst="rect">
            <a:avLst/>
          </a:prstGeom>
          <a:noFill/>
          <a:ln w="9525">
            <a:noFill/>
            <a:miter lim="800000"/>
            <a:headEnd/>
            <a:tailEnd/>
          </a:ln>
        </p:spPr>
        <p:txBody>
          <a:bodyPr wrap="none">
            <a:spAutoFit/>
          </a:bodyPr>
          <a:lstStyle/>
          <a:p>
            <a:r>
              <a:rPr lang="en-US">
                <a:latin typeface="Book Antiqua" pitchFamily="18" charset="0"/>
              </a:rPr>
              <a:t>KE max</a:t>
            </a:r>
          </a:p>
        </p:txBody>
      </p:sp>
      <p:cxnSp>
        <p:nvCxnSpPr>
          <p:cNvPr id="10" name="Straight Connector 9"/>
          <p:cNvCxnSpPr/>
          <p:nvPr/>
        </p:nvCxnSpPr>
        <p:spPr>
          <a:xfrm rot="5400000" flipH="1" flipV="1">
            <a:off x="3010694" y="3237706"/>
            <a:ext cx="3429000"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457200" y="5410200"/>
            <a:ext cx="8229600" cy="1143000"/>
          </a:xfrm>
          <a:prstGeom prst="rect">
            <a:avLst/>
          </a:prstGeom>
        </p:spPr>
        <p:txBody>
          <a:bodyPr anchor="ctr"/>
          <a:lstStyle/>
          <a:p>
            <a:pPr algn="ctr" fontAlgn="auto">
              <a:spcAft>
                <a:spcPts val="0"/>
              </a:spcAft>
              <a:defRPr/>
            </a:pPr>
            <a:r>
              <a:rPr lang="en-US" sz="2800" dirty="0">
                <a:latin typeface="+mj-lt"/>
                <a:ea typeface="+mj-ea"/>
                <a:cs typeface="+mj-cs"/>
              </a:rPr>
              <a:t>Summary- When a photon (visible light) hits a metal atom at the right frequency it knocks out an electron.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663" y="457200"/>
            <a:ext cx="9050337" cy="584200"/>
          </a:xfrm>
          <a:prstGeom prst="rect">
            <a:avLst/>
          </a:prstGeom>
          <a:noFill/>
        </p:spPr>
        <p:txBody>
          <a:bodyPr wrap="none">
            <a:spAutoFit/>
          </a:bodyPr>
          <a:lstStyle/>
          <a:p>
            <a:pPr fontAlgn="auto">
              <a:spcBef>
                <a:spcPts val="0"/>
              </a:spcBef>
              <a:spcAft>
                <a:spcPts val="0"/>
              </a:spcAft>
              <a:defRPr/>
            </a:pPr>
            <a:r>
              <a:rPr lang="en-US" sz="3200" dirty="0">
                <a:latin typeface="+mn-lt"/>
              </a:rPr>
              <a:t>The photoelectric effect is a </a:t>
            </a:r>
            <a:r>
              <a:rPr lang="en-US" sz="3200" dirty="0">
                <a:solidFill>
                  <a:schemeClr val="tx2">
                    <a:lumMod val="60000"/>
                    <a:lumOff val="40000"/>
                  </a:schemeClr>
                </a:solidFill>
                <a:latin typeface="+mn-lt"/>
              </a:rPr>
              <a:t>photon-particle collision</a:t>
            </a:r>
            <a:r>
              <a:rPr lang="en-US" sz="3200" dirty="0">
                <a:latin typeface="+mn-lt"/>
              </a:rPr>
              <a:t>.</a:t>
            </a:r>
          </a:p>
        </p:txBody>
      </p:sp>
      <p:sp>
        <p:nvSpPr>
          <p:cNvPr id="4" name="TextBox 3"/>
          <p:cNvSpPr txBox="1"/>
          <p:nvPr/>
        </p:nvSpPr>
        <p:spPr>
          <a:xfrm>
            <a:off x="457200" y="2971800"/>
            <a:ext cx="8253413" cy="1570038"/>
          </a:xfrm>
          <a:prstGeom prst="rect">
            <a:avLst/>
          </a:prstGeom>
          <a:noFill/>
        </p:spPr>
        <p:txBody>
          <a:bodyPr wrap="none">
            <a:spAutoFit/>
          </a:bodyPr>
          <a:lstStyle/>
          <a:p>
            <a:pPr algn="ctr" fontAlgn="auto">
              <a:spcBef>
                <a:spcPts val="0"/>
              </a:spcBef>
              <a:spcAft>
                <a:spcPts val="0"/>
              </a:spcAft>
              <a:defRPr/>
            </a:pPr>
            <a:r>
              <a:rPr lang="en-US" sz="2400" dirty="0">
                <a:latin typeface="+mn-lt"/>
              </a:rPr>
              <a:t>When a very high frequency photon (like X-rays) strike a metal </a:t>
            </a:r>
          </a:p>
          <a:p>
            <a:pPr algn="ctr" fontAlgn="auto">
              <a:spcBef>
                <a:spcPts val="0"/>
              </a:spcBef>
              <a:spcAft>
                <a:spcPts val="0"/>
              </a:spcAft>
              <a:defRPr/>
            </a:pPr>
            <a:r>
              <a:rPr lang="en-US" sz="2400" dirty="0">
                <a:latin typeface="+mn-lt"/>
              </a:rPr>
              <a:t>surface, not only are electrons ejected but electromagnetic </a:t>
            </a:r>
          </a:p>
          <a:p>
            <a:pPr algn="ctr" fontAlgn="auto">
              <a:spcBef>
                <a:spcPts val="0"/>
              </a:spcBef>
              <a:spcAft>
                <a:spcPts val="0"/>
              </a:spcAft>
              <a:defRPr/>
            </a:pPr>
            <a:r>
              <a:rPr lang="en-US" sz="2400" dirty="0">
                <a:solidFill>
                  <a:schemeClr val="tx2">
                    <a:lumMod val="60000"/>
                    <a:lumOff val="40000"/>
                  </a:schemeClr>
                </a:solidFill>
                <a:latin typeface="+mn-lt"/>
              </a:rPr>
              <a:t>radiation of a lower frequency is also given off</a:t>
            </a:r>
            <a:r>
              <a:rPr lang="en-US" sz="2400" dirty="0">
                <a:latin typeface="+mn-lt"/>
              </a:rPr>
              <a:t>.  This is called the </a:t>
            </a:r>
          </a:p>
          <a:p>
            <a:pPr algn="ctr" fontAlgn="auto">
              <a:spcBef>
                <a:spcPts val="0"/>
              </a:spcBef>
              <a:spcAft>
                <a:spcPts val="0"/>
              </a:spcAft>
              <a:defRPr/>
            </a:pPr>
            <a:r>
              <a:rPr lang="en-US" sz="2400" dirty="0">
                <a:latin typeface="+mn-lt"/>
              </a:rPr>
              <a:t>Compton Effect.</a:t>
            </a:r>
          </a:p>
        </p:txBody>
      </p:sp>
      <p:sp>
        <p:nvSpPr>
          <p:cNvPr id="7" name="Rectangle 6"/>
          <p:cNvSpPr/>
          <p:nvPr/>
        </p:nvSpPr>
        <p:spPr>
          <a:xfrm>
            <a:off x="3048000" y="1524000"/>
            <a:ext cx="8382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6628" name="Picture 2" descr="http://img.chem.ucl.ac.uk/www/kelly/scatter.gif"/>
          <p:cNvPicPr>
            <a:picLocks noChangeAspect="1" noChangeArrowheads="1"/>
          </p:cNvPicPr>
          <p:nvPr/>
        </p:nvPicPr>
        <p:blipFill>
          <a:blip r:embed="rId2"/>
          <a:srcRect l="1639" t="49823" r="70493" b="22893"/>
          <a:stretch>
            <a:fillRect/>
          </a:stretch>
        </p:blipFill>
        <p:spPr bwMode="auto">
          <a:xfrm>
            <a:off x="3200400" y="1066800"/>
            <a:ext cx="2590800" cy="1752600"/>
          </a:xfrm>
          <a:prstGeom prst="rect">
            <a:avLst/>
          </a:prstGeom>
          <a:noFill/>
          <a:ln w="9525">
            <a:noFill/>
            <a:miter lim="800000"/>
            <a:headEnd/>
            <a:tailEnd/>
          </a:ln>
        </p:spPr>
      </p:pic>
      <p:sp>
        <p:nvSpPr>
          <p:cNvPr id="16" name="Rectangle 15"/>
          <p:cNvSpPr/>
          <p:nvPr/>
        </p:nvSpPr>
        <p:spPr>
          <a:xfrm>
            <a:off x="2895600" y="1295400"/>
            <a:ext cx="914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16"/>
          <p:cNvSpPr/>
          <p:nvPr/>
        </p:nvSpPr>
        <p:spPr>
          <a:xfrm>
            <a:off x="5257800" y="2362200"/>
            <a:ext cx="914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6631" name="Picture 2" descr="http://img.chem.ucl.ac.uk/www/kelly/scatter.gif"/>
          <p:cNvPicPr>
            <a:picLocks noChangeAspect="1" noChangeArrowheads="1"/>
          </p:cNvPicPr>
          <p:nvPr/>
        </p:nvPicPr>
        <p:blipFill>
          <a:blip r:embed="rId2"/>
          <a:srcRect l="25410" t="49823" r="41803" b="18147"/>
          <a:stretch>
            <a:fillRect/>
          </a:stretch>
        </p:blipFill>
        <p:spPr bwMode="auto">
          <a:xfrm>
            <a:off x="3048000" y="4495800"/>
            <a:ext cx="3048000" cy="2057400"/>
          </a:xfrm>
          <a:prstGeom prst="rect">
            <a:avLst/>
          </a:prstGeom>
          <a:noFill/>
          <a:ln w="9525">
            <a:noFill/>
            <a:miter lim="800000"/>
            <a:headEnd/>
            <a:tailEnd/>
          </a:ln>
        </p:spPr>
      </p:pic>
      <p:sp>
        <p:nvSpPr>
          <p:cNvPr id="19" name="Rectangle 18"/>
          <p:cNvSpPr/>
          <p:nvPr/>
        </p:nvSpPr>
        <p:spPr>
          <a:xfrm>
            <a:off x="5410200" y="4572000"/>
            <a:ext cx="914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19"/>
          <p:cNvSpPr/>
          <p:nvPr/>
        </p:nvSpPr>
        <p:spPr>
          <a:xfrm>
            <a:off x="2590800" y="4724400"/>
            <a:ext cx="9144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635" name="Text Box 11"/>
          <p:cNvSpPr txBox="1">
            <a:spLocks noChangeArrowheads="1"/>
          </p:cNvSpPr>
          <p:nvPr/>
        </p:nvSpPr>
        <p:spPr bwMode="auto">
          <a:xfrm>
            <a:off x="6096000" y="1295400"/>
            <a:ext cx="2762250" cy="915988"/>
          </a:xfrm>
          <a:prstGeom prst="rect">
            <a:avLst/>
          </a:prstGeom>
          <a:noFill/>
          <a:ln w="9525">
            <a:noFill/>
            <a:miter lim="800000"/>
            <a:headEnd/>
            <a:tailEnd/>
          </a:ln>
        </p:spPr>
        <p:txBody>
          <a:bodyPr wrap="none">
            <a:spAutoFit/>
          </a:bodyPr>
          <a:lstStyle/>
          <a:p>
            <a:r>
              <a:rPr lang="en-US"/>
              <a:t>Energy from the photon </a:t>
            </a:r>
          </a:p>
          <a:p>
            <a:r>
              <a:rPr lang="en-US"/>
              <a:t>is transmitted and </a:t>
            </a:r>
          </a:p>
          <a:p>
            <a:r>
              <a:rPr lang="en-US"/>
              <a:t>absorbed by the electron.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6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2"/>
          <p:cNvSpPr txBox="1">
            <a:spLocks noChangeArrowheads="1"/>
          </p:cNvSpPr>
          <p:nvPr/>
        </p:nvSpPr>
        <p:spPr bwMode="auto">
          <a:xfrm>
            <a:off x="914400" y="685800"/>
            <a:ext cx="7527925" cy="369888"/>
          </a:xfrm>
          <a:prstGeom prst="rect">
            <a:avLst/>
          </a:prstGeom>
          <a:noFill/>
          <a:ln w="9525">
            <a:noFill/>
            <a:miter lim="800000"/>
            <a:headEnd/>
            <a:tailEnd/>
          </a:ln>
        </p:spPr>
        <p:txBody>
          <a:bodyPr wrap="none">
            <a:spAutoFit/>
          </a:bodyPr>
          <a:lstStyle/>
          <a:p>
            <a:r>
              <a:rPr lang="en-US">
                <a:latin typeface="Calibri" pitchFamily="34" charset="0"/>
                <a:hlinkClick r:id="rId2"/>
              </a:rPr>
              <a:t>http://www.youtube.com/watch?v=4p47RBPiOCo&amp;feature=player_embedded</a:t>
            </a:r>
            <a:r>
              <a:rPr lang="en-US">
                <a:latin typeface="Calibri" pitchFamily="34" charset="0"/>
              </a:rPr>
              <a:t> </a:t>
            </a:r>
          </a:p>
        </p:txBody>
      </p:sp>
      <p:pic>
        <p:nvPicPr>
          <p:cNvPr id="28674" name="Picture 2" descr="http://img.chem.ucl.ac.uk/www/kelly/scatter.gif"/>
          <p:cNvPicPr>
            <a:picLocks noChangeAspect="1" noChangeArrowheads="1"/>
          </p:cNvPicPr>
          <p:nvPr/>
        </p:nvPicPr>
        <p:blipFill>
          <a:blip r:embed="rId3"/>
          <a:srcRect l="25410" t="49823" r="41803" b="18147"/>
          <a:stretch>
            <a:fillRect/>
          </a:stretch>
        </p:blipFill>
        <p:spPr bwMode="auto">
          <a:xfrm>
            <a:off x="2590800" y="1524000"/>
            <a:ext cx="4064000" cy="2743200"/>
          </a:xfrm>
          <a:prstGeom prst="rect">
            <a:avLst/>
          </a:prstGeom>
          <a:noFill/>
          <a:ln w="9525">
            <a:noFill/>
            <a:miter lim="800000"/>
            <a:headEnd/>
            <a:tailEnd/>
          </a:ln>
        </p:spPr>
      </p:pic>
      <p:sp>
        <p:nvSpPr>
          <p:cNvPr id="7" name="Rectangle 6"/>
          <p:cNvSpPr/>
          <p:nvPr/>
        </p:nvSpPr>
        <p:spPr>
          <a:xfrm>
            <a:off x="5791200" y="1600200"/>
            <a:ext cx="9144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2209800" y="1752600"/>
            <a:ext cx="9144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 ↑</a:t>
            </a:r>
          </a:p>
        </p:txBody>
      </p:sp>
      <p:sp>
        <p:nvSpPr>
          <p:cNvPr id="27653" name="TextBox 8"/>
          <p:cNvSpPr txBox="1">
            <a:spLocks noChangeArrowheads="1"/>
          </p:cNvSpPr>
          <p:nvPr/>
        </p:nvSpPr>
        <p:spPr bwMode="auto">
          <a:xfrm>
            <a:off x="2514600" y="1524000"/>
            <a:ext cx="781050"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p ↑</a:t>
            </a:r>
          </a:p>
        </p:txBody>
      </p:sp>
      <p:sp>
        <p:nvSpPr>
          <p:cNvPr id="27654" name="TextBox 9"/>
          <p:cNvSpPr txBox="1">
            <a:spLocks noChangeArrowheads="1"/>
          </p:cNvSpPr>
          <p:nvPr/>
        </p:nvSpPr>
        <p:spPr bwMode="auto">
          <a:xfrm>
            <a:off x="2514600" y="2057400"/>
            <a:ext cx="766763"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E ↑</a:t>
            </a:r>
          </a:p>
        </p:txBody>
      </p:sp>
      <p:sp>
        <p:nvSpPr>
          <p:cNvPr id="27655" name="TextBox 10"/>
          <p:cNvSpPr txBox="1">
            <a:spLocks noChangeArrowheads="1"/>
          </p:cNvSpPr>
          <p:nvPr/>
        </p:nvSpPr>
        <p:spPr bwMode="auto">
          <a:xfrm>
            <a:off x="6096000" y="3429000"/>
            <a:ext cx="766763"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E ↓</a:t>
            </a:r>
          </a:p>
        </p:txBody>
      </p:sp>
      <p:sp>
        <p:nvSpPr>
          <p:cNvPr id="27656" name="TextBox 11"/>
          <p:cNvSpPr txBox="1">
            <a:spLocks noChangeArrowheads="1"/>
          </p:cNvSpPr>
          <p:nvPr/>
        </p:nvSpPr>
        <p:spPr bwMode="auto">
          <a:xfrm>
            <a:off x="6248400" y="3962400"/>
            <a:ext cx="684213"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λ↑</a:t>
            </a:r>
          </a:p>
        </p:txBody>
      </p:sp>
      <p:sp>
        <p:nvSpPr>
          <p:cNvPr id="27657" name="TextBox 12"/>
          <p:cNvSpPr txBox="1">
            <a:spLocks noChangeArrowheads="1"/>
          </p:cNvSpPr>
          <p:nvPr/>
        </p:nvSpPr>
        <p:spPr bwMode="auto">
          <a:xfrm>
            <a:off x="6248400" y="4495800"/>
            <a:ext cx="700088"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f ↓</a:t>
            </a:r>
          </a:p>
        </p:txBody>
      </p:sp>
      <p:sp>
        <p:nvSpPr>
          <p:cNvPr id="27658" name="TextBox 13"/>
          <p:cNvSpPr txBox="1">
            <a:spLocks noChangeArrowheads="1"/>
          </p:cNvSpPr>
          <p:nvPr/>
        </p:nvSpPr>
        <p:spPr bwMode="auto">
          <a:xfrm>
            <a:off x="331788" y="5257800"/>
            <a:ext cx="8339137" cy="1187450"/>
          </a:xfrm>
          <a:prstGeom prst="rect">
            <a:avLst/>
          </a:prstGeom>
          <a:noFill/>
          <a:ln w="9525">
            <a:noFill/>
            <a:miter lim="800000"/>
            <a:headEnd/>
            <a:tailEnd/>
          </a:ln>
        </p:spPr>
        <p:txBody>
          <a:bodyPr wrap="none">
            <a:spAutoFit/>
          </a:bodyPr>
          <a:lstStyle/>
          <a:p>
            <a:pPr algn="ctr"/>
            <a:r>
              <a:rPr lang="en-US" sz="2400">
                <a:latin typeface="Calibri" pitchFamily="34" charset="0"/>
              </a:rPr>
              <a:t>Energy and momentum are </a:t>
            </a:r>
            <a:r>
              <a:rPr lang="en-US" sz="2400" b="1">
                <a:solidFill>
                  <a:schemeClr val="accent1"/>
                </a:solidFill>
                <a:latin typeface="Calibri" pitchFamily="34" charset="0"/>
              </a:rPr>
              <a:t>AWLAYS</a:t>
            </a:r>
            <a:r>
              <a:rPr lang="en-US" sz="2400">
                <a:latin typeface="Calibri" pitchFamily="34" charset="0"/>
              </a:rPr>
              <a:t> conserved in this collision.  </a:t>
            </a:r>
          </a:p>
          <a:p>
            <a:pPr algn="ctr"/>
            <a:r>
              <a:rPr lang="en-US" sz="2400">
                <a:latin typeface="Calibri" pitchFamily="34" charset="0"/>
              </a:rPr>
              <a:t>The incident x-ray photon loses energy and momentum while the </a:t>
            </a:r>
          </a:p>
          <a:p>
            <a:pPr algn="ctr"/>
            <a:r>
              <a:rPr lang="en-US" sz="2400">
                <a:latin typeface="Calibri" pitchFamily="34" charset="0"/>
              </a:rPr>
              <a:t>electron gains energy and momentum.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6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6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P spid="27654" grpId="0"/>
      <p:bldP spid="27655" grpId="0"/>
      <p:bldP spid="27656" grpId="0"/>
      <p:bldP spid="27657" grpId="0"/>
      <p:bldP spid="276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229600" cy="1143000"/>
          </a:xfrm>
        </p:spPr>
        <p:txBody>
          <a:bodyPr rtlCol="0">
            <a:normAutofit fontScale="90000"/>
          </a:bodyPr>
          <a:lstStyle/>
          <a:p>
            <a:pPr eaLnBrk="1" fontAlgn="auto" hangingPunct="1">
              <a:spcAft>
                <a:spcPts val="0"/>
              </a:spcAft>
              <a:defRPr/>
            </a:pPr>
            <a:r>
              <a:rPr lang="en-US" dirty="0" smtClean="0"/>
              <a:t>So light can act like a wave and a particle (or matter)…</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br>
              <a:rPr lang="en-US" dirty="0" smtClean="0"/>
            </a:br>
            <a:r>
              <a:rPr lang="en-US" dirty="0" smtClean="0"/>
              <a:t>Matter can also have a wave nature…</a:t>
            </a:r>
            <a:endParaRPr lang="en-US" dirty="0"/>
          </a:p>
        </p:txBody>
      </p:sp>
      <p:pic>
        <p:nvPicPr>
          <p:cNvPr id="29698" name="Picture 2" descr="http://www.stmary.ws/highschool/physics/home/hand_4/wave_particle.gif"/>
          <p:cNvPicPr>
            <a:picLocks noChangeAspect="1" noChangeArrowheads="1"/>
          </p:cNvPicPr>
          <p:nvPr/>
        </p:nvPicPr>
        <p:blipFill>
          <a:blip r:embed="rId2"/>
          <a:srcRect/>
          <a:stretch>
            <a:fillRect/>
          </a:stretch>
        </p:blipFill>
        <p:spPr bwMode="auto">
          <a:xfrm>
            <a:off x="3505200" y="2362200"/>
            <a:ext cx="1857375" cy="2371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hlinkClick r:id="rId2"/>
              </a:rPr>
              <a:t>Dr. Quantum</a:t>
            </a:r>
            <a:endParaRPr lang="en-US" smtClean="0"/>
          </a:p>
        </p:txBody>
      </p:sp>
      <p:sp>
        <p:nvSpPr>
          <p:cNvPr id="30722" name="TextBox 2"/>
          <p:cNvSpPr txBox="1">
            <a:spLocks noChangeArrowheads="1"/>
          </p:cNvSpPr>
          <p:nvPr/>
        </p:nvSpPr>
        <p:spPr bwMode="auto">
          <a:xfrm>
            <a:off x="838200" y="1447800"/>
            <a:ext cx="7342188" cy="2308225"/>
          </a:xfrm>
          <a:prstGeom prst="rect">
            <a:avLst/>
          </a:prstGeom>
          <a:noFill/>
          <a:ln w="9525">
            <a:noFill/>
            <a:miter lim="800000"/>
            <a:headEnd/>
            <a:tailEnd/>
          </a:ln>
        </p:spPr>
        <p:txBody>
          <a:bodyPr wrap="none">
            <a:spAutoFit/>
          </a:bodyPr>
          <a:lstStyle/>
          <a:p>
            <a:pPr algn="ctr"/>
            <a:r>
              <a:rPr lang="en-US" sz="2400">
                <a:latin typeface="Calibri" pitchFamily="34" charset="0"/>
              </a:rPr>
              <a:t>The wavelength of the waves associated with the motion </a:t>
            </a:r>
          </a:p>
          <a:p>
            <a:pPr algn="ctr"/>
            <a:r>
              <a:rPr lang="en-US" sz="2400">
                <a:latin typeface="Calibri" pitchFamily="34" charset="0"/>
              </a:rPr>
              <a:t>of ordinary matter objects like a frisbee are too small to </a:t>
            </a:r>
          </a:p>
          <a:p>
            <a:pPr algn="ctr"/>
            <a:r>
              <a:rPr lang="en-US" sz="2400">
                <a:latin typeface="Calibri" pitchFamily="34" charset="0"/>
              </a:rPr>
              <a:t>detect.  But the waves associated with the motion of </a:t>
            </a:r>
          </a:p>
          <a:p>
            <a:pPr algn="ctr"/>
            <a:r>
              <a:rPr lang="en-US" sz="2400">
                <a:latin typeface="Calibri" pitchFamily="34" charset="0"/>
              </a:rPr>
              <a:t>smaller particles (atomic or subatomic scale) like </a:t>
            </a:r>
          </a:p>
          <a:p>
            <a:pPr algn="ctr"/>
            <a:r>
              <a:rPr lang="en-US" sz="2400">
                <a:latin typeface="Calibri" pitchFamily="34" charset="0"/>
              </a:rPr>
              <a:t>electrons can be detected.  We can actually measure the</a:t>
            </a:r>
          </a:p>
          <a:p>
            <a:pPr algn="ctr"/>
            <a:r>
              <a:rPr lang="en-US" sz="2400">
                <a:latin typeface="Calibri" pitchFamily="34" charset="0"/>
              </a:rPr>
              <a:t>wavelength at which these subatomic particles vibrate.</a:t>
            </a:r>
          </a:p>
        </p:txBody>
      </p:sp>
      <p:pic>
        <p:nvPicPr>
          <p:cNvPr id="30723" name="Picture 2" descr="http://web.sbu.edu/chemistry/wier/electrons/bohrstandingwave.jpg"/>
          <p:cNvPicPr>
            <a:picLocks noChangeAspect="1" noChangeArrowheads="1"/>
          </p:cNvPicPr>
          <p:nvPr/>
        </p:nvPicPr>
        <p:blipFill>
          <a:blip r:embed="rId3"/>
          <a:srcRect/>
          <a:stretch>
            <a:fillRect/>
          </a:stretch>
        </p:blipFill>
        <p:spPr bwMode="auto">
          <a:xfrm>
            <a:off x="457200" y="4191000"/>
            <a:ext cx="2282825" cy="2362200"/>
          </a:xfrm>
          <a:prstGeom prst="rect">
            <a:avLst/>
          </a:prstGeom>
          <a:noFill/>
          <a:ln w="9525">
            <a:noFill/>
            <a:miter lim="800000"/>
            <a:headEnd/>
            <a:tailEnd/>
          </a:ln>
        </p:spPr>
      </p:pic>
      <p:sp>
        <p:nvSpPr>
          <p:cNvPr id="30724" name="TextBox 4"/>
          <p:cNvSpPr txBox="1">
            <a:spLocks noChangeArrowheads="1"/>
          </p:cNvSpPr>
          <p:nvPr/>
        </p:nvSpPr>
        <p:spPr bwMode="auto">
          <a:xfrm>
            <a:off x="2205038" y="3962400"/>
            <a:ext cx="6938962" cy="369888"/>
          </a:xfrm>
          <a:prstGeom prst="rect">
            <a:avLst/>
          </a:prstGeom>
          <a:noFill/>
          <a:ln w="9525">
            <a:noFill/>
            <a:miter lim="800000"/>
            <a:headEnd/>
            <a:tailEnd/>
          </a:ln>
        </p:spPr>
        <p:txBody>
          <a:bodyPr wrap="none">
            <a:spAutoFit/>
          </a:bodyPr>
          <a:lstStyle/>
          <a:p>
            <a:r>
              <a:rPr lang="en-US">
                <a:latin typeface="Calibri" pitchFamily="34" charset="0"/>
              </a:rPr>
              <a:t>The wavelength of a matter wave is known as the de Broglie wavelength:</a:t>
            </a:r>
          </a:p>
        </p:txBody>
      </p:sp>
      <p:sp>
        <p:nvSpPr>
          <p:cNvPr id="6" name="TextBox 5"/>
          <p:cNvSpPr txBox="1"/>
          <p:nvPr/>
        </p:nvSpPr>
        <p:spPr>
          <a:xfrm>
            <a:off x="3733800" y="4876800"/>
            <a:ext cx="1157288" cy="1077913"/>
          </a:xfrm>
          <a:prstGeom prst="rect">
            <a:avLst/>
          </a:prstGeom>
          <a:noFill/>
        </p:spPr>
        <p:txBody>
          <a:bodyPr wrap="none">
            <a:spAutoFit/>
          </a:bodyPr>
          <a:lstStyle/>
          <a:p>
            <a:pPr fontAlgn="auto">
              <a:spcBef>
                <a:spcPts val="0"/>
              </a:spcBef>
              <a:spcAft>
                <a:spcPts val="0"/>
              </a:spcAft>
              <a:defRPr/>
            </a:pPr>
            <a:r>
              <a:rPr lang="el-GR" sz="3200" dirty="0">
                <a:solidFill>
                  <a:schemeClr val="tx2">
                    <a:lumMod val="60000"/>
                    <a:lumOff val="40000"/>
                  </a:schemeClr>
                </a:solidFill>
                <a:latin typeface="+mn-lt"/>
              </a:rPr>
              <a:t>λ</a:t>
            </a:r>
            <a:r>
              <a:rPr lang="en-US" sz="3200" dirty="0">
                <a:solidFill>
                  <a:schemeClr val="tx2">
                    <a:lumMod val="60000"/>
                    <a:lumOff val="40000"/>
                  </a:schemeClr>
                </a:solidFill>
                <a:latin typeface="+mn-lt"/>
              </a:rPr>
              <a:t> = </a:t>
            </a:r>
            <a:r>
              <a:rPr lang="en-US" sz="3200" u="sng" dirty="0">
                <a:solidFill>
                  <a:schemeClr val="tx2">
                    <a:lumMod val="60000"/>
                    <a:lumOff val="40000"/>
                  </a:schemeClr>
                </a:solidFill>
                <a:latin typeface="+mn-lt"/>
              </a:rPr>
              <a:t>h</a:t>
            </a:r>
          </a:p>
          <a:p>
            <a:pPr fontAlgn="auto">
              <a:spcBef>
                <a:spcPts val="0"/>
              </a:spcBef>
              <a:spcAft>
                <a:spcPts val="0"/>
              </a:spcAft>
              <a:defRPr/>
            </a:pPr>
            <a:r>
              <a:rPr lang="en-US" sz="3200" dirty="0">
                <a:solidFill>
                  <a:schemeClr val="tx2">
                    <a:lumMod val="60000"/>
                    <a:lumOff val="40000"/>
                  </a:schemeClr>
                </a:solidFill>
                <a:latin typeface="+mn-lt"/>
              </a:rPr>
              <a:t>     </a:t>
            </a:r>
            <a:r>
              <a:rPr lang="en-US" sz="3200" dirty="0" err="1">
                <a:solidFill>
                  <a:schemeClr val="tx2">
                    <a:lumMod val="60000"/>
                    <a:lumOff val="40000"/>
                  </a:schemeClr>
                </a:solidFill>
                <a:latin typeface="+mn-lt"/>
              </a:rPr>
              <a:t>mv</a:t>
            </a:r>
            <a:endParaRPr lang="en-US" sz="3200" dirty="0">
              <a:solidFill>
                <a:schemeClr val="tx2">
                  <a:lumMod val="60000"/>
                  <a:lumOff val="40000"/>
                </a:schemeClr>
              </a:solidFill>
              <a:latin typeface="+mn-lt"/>
            </a:endParaRPr>
          </a:p>
        </p:txBody>
      </p:sp>
      <p:pic>
        <p:nvPicPr>
          <p:cNvPr id="30726" name="Picture 4" descr="http://www.kutl.kyushu-u.ac.jp/seminar/MicroWorld2_E/2Part1_E/2P11_E/deBroglie_E.jpg"/>
          <p:cNvPicPr>
            <a:picLocks noChangeAspect="1" noChangeArrowheads="1"/>
          </p:cNvPicPr>
          <p:nvPr/>
        </p:nvPicPr>
        <p:blipFill>
          <a:blip r:embed="rId4"/>
          <a:srcRect/>
          <a:stretch>
            <a:fillRect/>
          </a:stretch>
        </p:blipFill>
        <p:spPr bwMode="auto">
          <a:xfrm>
            <a:off x="6019800" y="4572000"/>
            <a:ext cx="2257425" cy="1781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762000"/>
            <a:ext cx="8229600" cy="1143000"/>
          </a:xfrm>
        </p:spPr>
        <p:txBody>
          <a:bodyPr/>
          <a:lstStyle/>
          <a:p>
            <a:pPr eaLnBrk="1" hangingPunct="1"/>
            <a:r>
              <a:rPr lang="en-US" sz="3200" smtClean="0"/>
              <a:t>All of this information is going to help us as physicists to better understand the inside of the atom.  Let’s review early models of the atom…</a:t>
            </a:r>
          </a:p>
        </p:txBody>
      </p:sp>
      <p:pic>
        <p:nvPicPr>
          <p:cNvPr id="30722" name="Picture 2" descr="http://reich-chemistry.wikispaces.com/file/view/plumb_pudding.jpg/43571701/plumb_pudding.jpg"/>
          <p:cNvPicPr>
            <a:picLocks noChangeAspect="1" noChangeArrowheads="1"/>
          </p:cNvPicPr>
          <p:nvPr/>
        </p:nvPicPr>
        <p:blipFill>
          <a:blip r:embed="rId2"/>
          <a:srcRect/>
          <a:stretch>
            <a:fillRect/>
          </a:stretch>
        </p:blipFill>
        <p:spPr bwMode="auto">
          <a:xfrm>
            <a:off x="4800600" y="2286000"/>
            <a:ext cx="4095750" cy="4210050"/>
          </a:xfrm>
          <a:prstGeom prst="rect">
            <a:avLst/>
          </a:prstGeom>
          <a:noFill/>
          <a:ln w="9525">
            <a:noFill/>
            <a:miter lim="800000"/>
            <a:headEnd/>
            <a:tailEnd/>
          </a:ln>
        </p:spPr>
      </p:pic>
      <p:sp>
        <p:nvSpPr>
          <p:cNvPr id="4" name="TextBox 3"/>
          <p:cNvSpPr txBox="1"/>
          <p:nvPr/>
        </p:nvSpPr>
        <p:spPr>
          <a:xfrm>
            <a:off x="533400" y="2895600"/>
            <a:ext cx="4141788" cy="2678113"/>
          </a:xfrm>
          <a:prstGeom prst="rect">
            <a:avLst/>
          </a:prstGeom>
          <a:noFill/>
        </p:spPr>
        <p:txBody>
          <a:bodyPr wrap="none">
            <a:spAutoFit/>
          </a:bodyPr>
          <a:lstStyle/>
          <a:p>
            <a:pPr fontAlgn="auto">
              <a:spcBef>
                <a:spcPts val="0"/>
              </a:spcBef>
              <a:spcAft>
                <a:spcPts val="0"/>
              </a:spcAft>
              <a:defRPr/>
            </a:pPr>
            <a:r>
              <a:rPr lang="en-US" sz="2400" b="1" dirty="0">
                <a:solidFill>
                  <a:schemeClr val="tx2">
                    <a:lumMod val="60000"/>
                    <a:lumOff val="40000"/>
                  </a:schemeClr>
                </a:solidFill>
                <a:latin typeface="+mn-lt"/>
              </a:rPr>
              <a:t>1898- Thomson’s Model</a:t>
            </a:r>
            <a:r>
              <a:rPr lang="en-US" sz="2400" dirty="0">
                <a:latin typeface="+mn-lt"/>
              </a:rPr>
              <a:t>:</a:t>
            </a:r>
          </a:p>
          <a:p>
            <a:pPr fontAlgn="auto">
              <a:spcBef>
                <a:spcPts val="0"/>
              </a:spcBef>
              <a:spcAft>
                <a:spcPts val="0"/>
              </a:spcAft>
              <a:defRPr/>
            </a:pPr>
            <a:r>
              <a:rPr lang="en-US" sz="2400" dirty="0">
                <a:latin typeface="+mn-lt"/>
              </a:rPr>
              <a:t>Thomson proposed a model in </a:t>
            </a:r>
          </a:p>
          <a:p>
            <a:pPr fontAlgn="auto">
              <a:spcBef>
                <a:spcPts val="0"/>
              </a:spcBef>
              <a:spcAft>
                <a:spcPts val="0"/>
              </a:spcAft>
              <a:defRPr/>
            </a:pPr>
            <a:r>
              <a:rPr lang="en-US" sz="2400" dirty="0">
                <a:latin typeface="+mn-lt"/>
              </a:rPr>
              <a:t>which the atom consists of a </a:t>
            </a:r>
          </a:p>
          <a:p>
            <a:pPr fontAlgn="auto">
              <a:spcBef>
                <a:spcPts val="0"/>
              </a:spcBef>
              <a:spcAft>
                <a:spcPts val="0"/>
              </a:spcAft>
              <a:defRPr/>
            </a:pPr>
            <a:r>
              <a:rPr lang="en-US" sz="2400" dirty="0">
                <a:latin typeface="+mn-lt"/>
              </a:rPr>
              <a:t>uniform distribution of positive </a:t>
            </a:r>
          </a:p>
          <a:p>
            <a:pPr fontAlgn="auto">
              <a:spcBef>
                <a:spcPts val="0"/>
              </a:spcBef>
              <a:spcAft>
                <a:spcPts val="0"/>
              </a:spcAft>
              <a:defRPr/>
            </a:pPr>
            <a:r>
              <a:rPr lang="en-US" sz="2400" dirty="0">
                <a:latin typeface="+mn-lt"/>
              </a:rPr>
              <a:t>charge in which electrons are </a:t>
            </a:r>
          </a:p>
          <a:p>
            <a:pPr fontAlgn="auto">
              <a:spcBef>
                <a:spcPts val="0"/>
              </a:spcBef>
              <a:spcAft>
                <a:spcPts val="0"/>
              </a:spcAft>
              <a:defRPr/>
            </a:pPr>
            <a:r>
              <a:rPr lang="en-US" sz="2400" dirty="0">
                <a:latin typeface="+mn-lt"/>
              </a:rPr>
              <a:t>embedded, like raisins in plum </a:t>
            </a:r>
          </a:p>
          <a:p>
            <a:pPr fontAlgn="auto">
              <a:spcBef>
                <a:spcPts val="0"/>
              </a:spcBef>
              <a:spcAft>
                <a:spcPts val="0"/>
              </a:spcAft>
              <a:defRPr/>
            </a:pPr>
            <a:r>
              <a:rPr lang="en-US" sz="2400" dirty="0">
                <a:latin typeface="+mn-lt"/>
              </a:rPr>
              <a:t>pudding.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smtClean="0"/>
              <a:t>1911: </a:t>
            </a:r>
            <a:r>
              <a:rPr lang="en-US" smtClean="0">
                <a:hlinkClick r:id="rId2"/>
              </a:rPr>
              <a:t>Rutherford’s Model</a:t>
            </a:r>
            <a:endParaRPr lang="en-US" smtClean="0"/>
          </a:p>
        </p:txBody>
      </p:sp>
      <p:sp>
        <p:nvSpPr>
          <p:cNvPr id="31746" name="TextBox 2"/>
          <p:cNvSpPr txBox="1">
            <a:spLocks noChangeArrowheads="1"/>
          </p:cNvSpPr>
          <p:nvPr/>
        </p:nvSpPr>
        <p:spPr bwMode="auto">
          <a:xfrm>
            <a:off x="2590800" y="2590800"/>
            <a:ext cx="6323013" cy="2246313"/>
          </a:xfrm>
          <a:prstGeom prst="rect">
            <a:avLst/>
          </a:prstGeom>
          <a:noFill/>
          <a:ln w="9525">
            <a:noFill/>
            <a:miter lim="800000"/>
            <a:headEnd/>
            <a:tailEnd/>
          </a:ln>
        </p:spPr>
        <p:txBody>
          <a:bodyPr wrap="none">
            <a:spAutoFit/>
          </a:bodyPr>
          <a:lstStyle/>
          <a:p>
            <a:r>
              <a:rPr lang="en-US" sz="2000">
                <a:latin typeface="Calibri" pitchFamily="34" charset="0"/>
              </a:rPr>
              <a:t>Discovered the nucleus of an atom and concluded that </a:t>
            </a:r>
          </a:p>
          <a:p>
            <a:r>
              <a:rPr lang="en-US" sz="2000">
                <a:latin typeface="Calibri" pitchFamily="34" charset="0"/>
              </a:rPr>
              <a:t>most of the atom is empty space.  Did you know that if </a:t>
            </a:r>
          </a:p>
          <a:p>
            <a:r>
              <a:rPr lang="en-US" sz="2000">
                <a:latin typeface="Calibri" pitchFamily="34" charset="0"/>
              </a:rPr>
              <a:t>the atom where the size of a football field the nucleus </a:t>
            </a:r>
          </a:p>
          <a:p>
            <a:r>
              <a:rPr lang="en-US" sz="2000">
                <a:latin typeface="Calibri" pitchFamily="34" charset="0"/>
              </a:rPr>
              <a:t>would be the size of a marble.  He also described the </a:t>
            </a:r>
          </a:p>
          <a:p>
            <a:r>
              <a:rPr lang="en-US" sz="2000">
                <a:latin typeface="Calibri" pitchFamily="34" charset="0"/>
              </a:rPr>
              <a:t>atom as being like a miniature solar system with negative </a:t>
            </a:r>
          </a:p>
          <a:p>
            <a:r>
              <a:rPr lang="en-US" sz="2000">
                <a:latin typeface="Calibri" pitchFamily="34" charset="0"/>
              </a:rPr>
              <a:t>electrons orbiting around a positively charged tiny nucleus </a:t>
            </a:r>
          </a:p>
          <a:p>
            <a:r>
              <a:rPr lang="en-US" sz="2000">
                <a:latin typeface="Calibri" pitchFamily="34" charset="0"/>
              </a:rPr>
              <a:t>due to Coulomb forces of attraction.</a:t>
            </a:r>
          </a:p>
        </p:txBody>
      </p:sp>
      <p:pic>
        <p:nvPicPr>
          <p:cNvPr id="31747" name="Picture 2" descr="http://openlearn.open.ac.uk/file.php/3561/S205_2_001i.jpg"/>
          <p:cNvPicPr>
            <a:picLocks noChangeAspect="1" noChangeArrowheads="1"/>
          </p:cNvPicPr>
          <p:nvPr/>
        </p:nvPicPr>
        <p:blipFill>
          <a:blip r:embed="rId3"/>
          <a:srcRect/>
          <a:stretch>
            <a:fillRect/>
          </a:stretch>
        </p:blipFill>
        <p:spPr bwMode="auto">
          <a:xfrm>
            <a:off x="533400" y="2743200"/>
            <a:ext cx="1905000" cy="1857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P spid="317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smtClean="0"/>
              <a:t>Bohr Model- Energy Levels</a:t>
            </a:r>
          </a:p>
        </p:txBody>
      </p:sp>
      <p:pic>
        <p:nvPicPr>
          <p:cNvPr id="32770" name="Picture 2" descr="http://csep10.phys.utk.edu/astr162/lect/light/excitation.gif"/>
          <p:cNvPicPr>
            <a:picLocks noChangeAspect="1" noChangeArrowheads="1"/>
          </p:cNvPicPr>
          <p:nvPr/>
        </p:nvPicPr>
        <p:blipFill>
          <a:blip r:embed="rId2"/>
          <a:srcRect/>
          <a:stretch>
            <a:fillRect/>
          </a:stretch>
        </p:blipFill>
        <p:spPr bwMode="auto">
          <a:xfrm>
            <a:off x="1219200" y="914400"/>
            <a:ext cx="6513513" cy="4038600"/>
          </a:xfrm>
          <a:prstGeom prst="rect">
            <a:avLst/>
          </a:prstGeom>
          <a:noFill/>
          <a:ln w="9525">
            <a:noFill/>
            <a:miter lim="800000"/>
            <a:headEnd/>
            <a:tailEnd/>
          </a:ln>
        </p:spPr>
      </p:pic>
      <p:sp>
        <p:nvSpPr>
          <p:cNvPr id="32771" name="TextBox 3"/>
          <p:cNvSpPr txBox="1">
            <a:spLocks noChangeArrowheads="1"/>
          </p:cNvSpPr>
          <p:nvPr/>
        </p:nvSpPr>
        <p:spPr bwMode="auto">
          <a:xfrm>
            <a:off x="228600" y="4876800"/>
            <a:ext cx="9004300" cy="1570038"/>
          </a:xfrm>
          <a:prstGeom prst="rect">
            <a:avLst/>
          </a:prstGeom>
          <a:noFill/>
          <a:ln w="9525">
            <a:noFill/>
            <a:miter lim="800000"/>
            <a:headEnd/>
            <a:tailEnd/>
          </a:ln>
        </p:spPr>
        <p:txBody>
          <a:bodyPr wrap="none">
            <a:spAutoFit/>
          </a:bodyPr>
          <a:lstStyle/>
          <a:p>
            <a:pPr algn="ctr"/>
            <a:r>
              <a:rPr lang="en-US" sz="2400">
                <a:latin typeface="Calibri" pitchFamily="34" charset="0"/>
              </a:rPr>
              <a:t>Electrons can jump from one orbit to a higher orbit by absorbing, or </a:t>
            </a:r>
          </a:p>
          <a:p>
            <a:pPr algn="ctr"/>
            <a:r>
              <a:rPr lang="en-US" sz="2400">
                <a:latin typeface="Calibri" pitchFamily="34" charset="0"/>
              </a:rPr>
              <a:t>lower orbit by emitting, a quantum of energy in the form of a photon.  </a:t>
            </a:r>
          </a:p>
          <a:p>
            <a:pPr algn="ctr"/>
            <a:r>
              <a:rPr lang="en-US" sz="2400">
                <a:latin typeface="Calibri" pitchFamily="34" charset="0"/>
              </a:rPr>
              <a:t>The orbit nearest the nucleus represents the smallest amount of </a:t>
            </a:r>
          </a:p>
          <a:p>
            <a:pPr algn="ctr"/>
            <a:r>
              <a:rPr lang="en-US" sz="2400">
                <a:latin typeface="Calibri" pitchFamily="34" charset="0"/>
              </a:rPr>
              <a:t>energy that the electron can have.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p:bldP spid="327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noChangeArrowheads="1"/>
          </p:cNvPicPr>
          <p:nvPr/>
        </p:nvPicPr>
        <p:blipFill>
          <a:blip r:embed="rId2"/>
          <a:srcRect b="21997"/>
          <a:stretch>
            <a:fillRect/>
          </a:stretch>
        </p:blipFill>
        <p:spPr bwMode="auto">
          <a:xfrm>
            <a:off x="6705600" y="533400"/>
            <a:ext cx="1485900" cy="5721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smtClean="0"/>
              <a:t>Bohr Model of Hydrogen</a:t>
            </a:r>
          </a:p>
        </p:txBody>
      </p:sp>
      <p:pic>
        <p:nvPicPr>
          <p:cNvPr id="35842" name="Picture 2" descr="http://library.thinkquest.org/C006669/media/Chem/img/bohr.gif"/>
          <p:cNvPicPr>
            <a:picLocks noChangeAspect="1" noChangeArrowheads="1"/>
          </p:cNvPicPr>
          <p:nvPr/>
        </p:nvPicPr>
        <p:blipFill>
          <a:blip r:embed="rId2"/>
          <a:srcRect/>
          <a:stretch>
            <a:fillRect/>
          </a:stretch>
        </p:blipFill>
        <p:spPr bwMode="auto">
          <a:xfrm>
            <a:off x="1143000" y="2590800"/>
            <a:ext cx="2660650" cy="2714625"/>
          </a:xfrm>
          <a:prstGeom prst="rect">
            <a:avLst/>
          </a:prstGeom>
          <a:noFill/>
          <a:ln w="9525">
            <a:noFill/>
            <a:miter lim="800000"/>
            <a:headEnd/>
            <a:tailEnd/>
          </a:ln>
        </p:spPr>
      </p:pic>
      <p:pic>
        <p:nvPicPr>
          <p:cNvPr id="35843" name="Picture 3"/>
          <p:cNvPicPr>
            <a:picLocks noChangeAspect="1" noChangeArrowheads="1"/>
          </p:cNvPicPr>
          <p:nvPr/>
        </p:nvPicPr>
        <p:blipFill>
          <a:blip r:embed="rId3"/>
          <a:srcRect/>
          <a:stretch>
            <a:fillRect/>
          </a:stretch>
        </p:blipFill>
        <p:spPr bwMode="auto">
          <a:xfrm>
            <a:off x="4572000" y="1141413"/>
            <a:ext cx="3597275" cy="5411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p:cNvPicPr>
            <a:picLocks noChangeAspect="1" noChangeArrowheads="1"/>
          </p:cNvPicPr>
          <p:nvPr/>
        </p:nvPicPr>
        <p:blipFill>
          <a:blip r:embed="rId2"/>
          <a:srcRect/>
          <a:stretch>
            <a:fillRect/>
          </a:stretch>
        </p:blipFill>
        <p:spPr bwMode="auto">
          <a:xfrm>
            <a:off x="2286000" y="228600"/>
            <a:ext cx="4775200" cy="647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smtClean="0">
                <a:hlinkClick r:id="rId2"/>
              </a:rPr>
              <a:t>Emission (Bright-Line) Spectra</a:t>
            </a:r>
            <a:endParaRPr lang="en-US" smtClean="0"/>
          </a:p>
        </p:txBody>
      </p:sp>
      <p:pic>
        <p:nvPicPr>
          <p:cNvPr id="37890" name="Picture 2" descr="http://www.stmary.ws/highschool/physics/home/notes/modPhysics/black_12.gif"/>
          <p:cNvPicPr>
            <a:picLocks noChangeAspect="1" noChangeArrowheads="1"/>
          </p:cNvPicPr>
          <p:nvPr/>
        </p:nvPicPr>
        <p:blipFill>
          <a:blip r:embed="rId3"/>
          <a:srcRect/>
          <a:stretch>
            <a:fillRect/>
          </a:stretch>
        </p:blipFill>
        <p:spPr bwMode="auto">
          <a:xfrm>
            <a:off x="2057400" y="1524000"/>
            <a:ext cx="5162550" cy="1228725"/>
          </a:xfrm>
          <a:prstGeom prst="rect">
            <a:avLst/>
          </a:prstGeom>
          <a:noFill/>
          <a:ln w="9525">
            <a:noFill/>
            <a:miter lim="800000"/>
            <a:headEnd/>
            <a:tailEnd/>
          </a:ln>
        </p:spPr>
      </p:pic>
      <p:sp>
        <p:nvSpPr>
          <p:cNvPr id="37891" name="TextBox 3"/>
          <p:cNvSpPr txBox="1">
            <a:spLocks noChangeArrowheads="1"/>
          </p:cNvSpPr>
          <p:nvPr/>
        </p:nvSpPr>
        <p:spPr bwMode="auto">
          <a:xfrm>
            <a:off x="152400" y="3657600"/>
            <a:ext cx="8751888" cy="523875"/>
          </a:xfrm>
          <a:prstGeom prst="rect">
            <a:avLst/>
          </a:prstGeom>
          <a:noFill/>
          <a:ln w="9525">
            <a:noFill/>
            <a:miter lim="800000"/>
            <a:headEnd/>
            <a:tailEnd/>
          </a:ln>
        </p:spPr>
        <p:txBody>
          <a:bodyPr wrap="none">
            <a:spAutoFit/>
          </a:bodyPr>
          <a:lstStyle/>
          <a:p>
            <a:r>
              <a:rPr lang="en-US" sz="2800" b="1">
                <a:latin typeface="Calibri" pitchFamily="34" charset="0"/>
              </a:rPr>
              <a:t>Every Energy level transition creates a single spectral line.</a:t>
            </a:r>
            <a:endParaRPr lang="en-US" sz="2800">
              <a:latin typeface="Calibri"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sz="3200" b="1" smtClean="0"/>
              <a:t>How many different spectral lines can be produced by an atom with 5 energy levels?</a:t>
            </a:r>
            <a:endParaRPr lang="en-US" sz="3200" smtClean="0"/>
          </a:p>
        </p:txBody>
      </p:sp>
      <p:pic>
        <p:nvPicPr>
          <p:cNvPr id="38914" name="Picture 2" descr="http://www.stmary.ws/highschool/physics/home/notes/modPhysics/black_3.gif"/>
          <p:cNvPicPr>
            <a:picLocks noChangeAspect="1" noChangeArrowheads="1"/>
          </p:cNvPicPr>
          <p:nvPr/>
        </p:nvPicPr>
        <p:blipFill>
          <a:blip r:embed="rId2"/>
          <a:srcRect/>
          <a:stretch>
            <a:fillRect/>
          </a:stretch>
        </p:blipFill>
        <p:spPr bwMode="auto">
          <a:xfrm>
            <a:off x="990600" y="2057400"/>
            <a:ext cx="1857375" cy="3886200"/>
          </a:xfrm>
          <a:prstGeom prst="rect">
            <a:avLst/>
          </a:prstGeom>
          <a:noFill/>
          <a:ln w="9525">
            <a:noFill/>
            <a:miter lim="800000"/>
            <a:headEnd/>
            <a:tailEnd/>
          </a:ln>
        </p:spPr>
      </p:pic>
      <p:pic>
        <p:nvPicPr>
          <p:cNvPr id="37891" name="Picture 4" descr="http://www.stmary.ws/highschool/physics/home/notes/modPhysics/black_4.gif"/>
          <p:cNvPicPr>
            <a:picLocks noChangeAspect="1" noChangeArrowheads="1"/>
          </p:cNvPicPr>
          <p:nvPr/>
        </p:nvPicPr>
        <p:blipFill>
          <a:blip r:embed="rId3"/>
          <a:srcRect/>
          <a:stretch>
            <a:fillRect/>
          </a:stretch>
        </p:blipFill>
        <p:spPr bwMode="auto">
          <a:xfrm>
            <a:off x="4648200" y="2286000"/>
            <a:ext cx="3076575" cy="32099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457200" y="274638"/>
            <a:ext cx="8229600" cy="1782762"/>
          </a:xfrm>
        </p:spPr>
        <p:txBody>
          <a:bodyPr/>
          <a:lstStyle/>
          <a:p>
            <a:pPr eaLnBrk="1" hangingPunct="1"/>
            <a:r>
              <a:rPr lang="en-US" sz="2000" smtClean="0"/>
              <a:t>The diagram below represents the bright-line spectra of four elements, A, B, C, and D, and the spectrum of an unknown gaseous sample.</a:t>
            </a:r>
            <a:br>
              <a:rPr lang="en-US" sz="2000" smtClean="0"/>
            </a:br>
            <a:r>
              <a:rPr lang="en-US" sz="2000" smtClean="0"/>
              <a:t/>
            </a:r>
            <a:br>
              <a:rPr lang="en-US" sz="2000" smtClean="0"/>
            </a:br>
            <a:r>
              <a:rPr lang="en-US" sz="2000" smtClean="0"/>
              <a:t> Based on comparisons of these spectra, which two elements are found </a:t>
            </a:r>
            <a:br>
              <a:rPr lang="en-US" sz="2000" smtClean="0"/>
            </a:br>
            <a:r>
              <a:rPr lang="en-US" sz="2000" smtClean="0"/>
              <a:t>in the unknown sample?</a:t>
            </a:r>
            <a:br>
              <a:rPr lang="en-US" sz="2000" smtClean="0"/>
            </a:br>
            <a:endParaRPr lang="en-US" sz="2000" smtClean="0"/>
          </a:p>
        </p:txBody>
      </p:sp>
      <p:pic>
        <p:nvPicPr>
          <p:cNvPr id="39938" name="Picture 2" descr="http://www.stmary.ws/highschool/physics/home/notes/modPhysics/img10.gif"/>
          <p:cNvPicPr>
            <a:picLocks noChangeAspect="1" noChangeArrowheads="1"/>
          </p:cNvPicPr>
          <p:nvPr/>
        </p:nvPicPr>
        <p:blipFill>
          <a:blip r:embed="rId2"/>
          <a:srcRect/>
          <a:stretch>
            <a:fillRect/>
          </a:stretch>
        </p:blipFill>
        <p:spPr bwMode="auto">
          <a:xfrm>
            <a:off x="1600200" y="1981200"/>
            <a:ext cx="6334125" cy="456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533400"/>
            <a:ext cx="8229600" cy="1143000"/>
          </a:xfrm>
        </p:spPr>
        <p:txBody>
          <a:bodyPr/>
          <a:lstStyle/>
          <a:p>
            <a:pPr eaLnBrk="1" hangingPunct="1"/>
            <a:r>
              <a:rPr lang="en-US" sz="3200" smtClean="0"/>
              <a:t>Certain frequency light will have enough energy to bump and electron up an energy level, or more than one energy level, or cause it to completely ionize.</a:t>
            </a:r>
          </a:p>
        </p:txBody>
      </p:sp>
      <p:pic>
        <p:nvPicPr>
          <p:cNvPr id="40962" name="Picture 2" descr="http://upload.wikimedia.org/wikipedia/commons/thumb/b/b2/Hydrogen_transitions.svg/400px-Hydrogen_transitions.svg.png"/>
          <p:cNvPicPr>
            <a:picLocks noChangeAspect="1" noChangeArrowheads="1"/>
          </p:cNvPicPr>
          <p:nvPr/>
        </p:nvPicPr>
        <p:blipFill>
          <a:blip r:embed="rId2"/>
          <a:srcRect/>
          <a:stretch>
            <a:fillRect/>
          </a:stretch>
        </p:blipFill>
        <p:spPr bwMode="auto">
          <a:xfrm>
            <a:off x="228600" y="2133600"/>
            <a:ext cx="5689600" cy="4267200"/>
          </a:xfrm>
          <a:prstGeom prst="rect">
            <a:avLst/>
          </a:prstGeom>
          <a:noFill/>
          <a:ln w="9525">
            <a:noFill/>
            <a:miter lim="800000"/>
            <a:headEnd/>
            <a:tailEnd/>
          </a:ln>
        </p:spPr>
      </p:pic>
      <p:sp>
        <p:nvSpPr>
          <p:cNvPr id="40963" name="TextBox 3"/>
          <p:cNvSpPr txBox="1">
            <a:spLocks noChangeArrowheads="1"/>
          </p:cNvSpPr>
          <p:nvPr/>
        </p:nvSpPr>
        <p:spPr bwMode="auto">
          <a:xfrm>
            <a:off x="381000" y="1981200"/>
            <a:ext cx="1184275" cy="369888"/>
          </a:xfrm>
          <a:prstGeom prst="rect">
            <a:avLst/>
          </a:prstGeom>
          <a:noFill/>
          <a:ln w="9525">
            <a:noFill/>
            <a:miter lim="800000"/>
            <a:headEnd/>
            <a:tailEnd/>
          </a:ln>
        </p:spPr>
        <p:txBody>
          <a:bodyPr wrap="none">
            <a:spAutoFit/>
          </a:bodyPr>
          <a:lstStyle/>
          <a:p>
            <a:r>
              <a:rPr lang="en-US"/>
              <a:t>Hydrogen</a:t>
            </a:r>
          </a:p>
        </p:txBody>
      </p:sp>
      <p:sp>
        <p:nvSpPr>
          <p:cNvPr id="5" name="TextBox 4"/>
          <p:cNvSpPr txBox="1">
            <a:spLocks noChangeArrowheads="1"/>
          </p:cNvSpPr>
          <p:nvPr/>
        </p:nvSpPr>
        <p:spPr bwMode="auto">
          <a:xfrm>
            <a:off x="914400" y="4191000"/>
            <a:ext cx="838200" cy="369888"/>
          </a:xfrm>
          <a:prstGeom prst="rect">
            <a:avLst/>
          </a:prstGeom>
          <a:noFill/>
          <a:ln w="9525">
            <a:noFill/>
            <a:miter lim="800000"/>
            <a:headEnd/>
            <a:tailEnd/>
          </a:ln>
        </p:spPr>
        <p:txBody>
          <a:bodyPr wrap="none">
            <a:spAutoFit/>
          </a:bodyPr>
          <a:lstStyle/>
          <a:p>
            <a:r>
              <a:rPr lang="en-US" b="1">
                <a:solidFill>
                  <a:srgbClr val="FF0000"/>
                </a:solidFill>
              </a:rPr>
              <a:t>-13.60</a:t>
            </a:r>
          </a:p>
        </p:txBody>
      </p:sp>
      <p:sp>
        <p:nvSpPr>
          <p:cNvPr id="6" name="TextBox 5"/>
          <p:cNvSpPr txBox="1">
            <a:spLocks noChangeArrowheads="1"/>
          </p:cNvSpPr>
          <p:nvPr/>
        </p:nvSpPr>
        <p:spPr bwMode="auto">
          <a:xfrm>
            <a:off x="228600" y="2590800"/>
            <a:ext cx="1557338" cy="369888"/>
          </a:xfrm>
          <a:prstGeom prst="rect">
            <a:avLst/>
          </a:prstGeom>
          <a:noFill/>
          <a:ln w="9525">
            <a:noFill/>
            <a:miter lim="800000"/>
            <a:headEnd/>
            <a:tailEnd/>
          </a:ln>
        </p:spPr>
        <p:txBody>
          <a:bodyPr wrap="none">
            <a:spAutoFit/>
          </a:bodyPr>
          <a:lstStyle/>
          <a:p>
            <a:r>
              <a:rPr lang="en-US"/>
              <a:t>Ground State</a:t>
            </a:r>
          </a:p>
        </p:txBody>
      </p:sp>
      <p:cxnSp>
        <p:nvCxnSpPr>
          <p:cNvPr id="8" name="Straight Arrow Connector 7"/>
          <p:cNvCxnSpPr/>
          <p:nvPr/>
        </p:nvCxnSpPr>
        <p:spPr>
          <a:xfrm rot="16200000" flipH="1">
            <a:off x="419100" y="3238500"/>
            <a:ext cx="1066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1143000" y="4495800"/>
            <a:ext cx="711200" cy="369888"/>
          </a:xfrm>
          <a:prstGeom prst="rect">
            <a:avLst/>
          </a:prstGeom>
          <a:noFill/>
          <a:ln w="9525">
            <a:noFill/>
            <a:miter lim="800000"/>
            <a:headEnd/>
            <a:tailEnd/>
          </a:ln>
        </p:spPr>
        <p:txBody>
          <a:bodyPr wrap="none">
            <a:spAutoFit/>
          </a:bodyPr>
          <a:lstStyle/>
          <a:p>
            <a:r>
              <a:rPr lang="en-US" b="1">
                <a:solidFill>
                  <a:srgbClr val="FF0000"/>
                </a:solidFill>
              </a:rPr>
              <a:t>-3.40</a:t>
            </a:r>
          </a:p>
        </p:txBody>
      </p:sp>
      <p:sp>
        <p:nvSpPr>
          <p:cNvPr id="10" name="TextBox 9"/>
          <p:cNvSpPr txBox="1">
            <a:spLocks noChangeArrowheads="1"/>
          </p:cNvSpPr>
          <p:nvPr/>
        </p:nvSpPr>
        <p:spPr bwMode="auto">
          <a:xfrm>
            <a:off x="1295400" y="4953000"/>
            <a:ext cx="711200" cy="369888"/>
          </a:xfrm>
          <a:prstGeom prst="rect">
            <a:avLst/>
          </a:prstGeom>
          <a:noFill/>
          <a:ln w="9525">
            <a:noFill/>
            <a:miter lim="800000"/>
            <a:headEnd/>
            <a:tailEnd/>
          </a:ln>
        </p:spPr>
        <p:txBody>
          <a:bodyPr wrap="none">
            <a:spAutoFit/>
          </a:bodyPr>
          <a:lstStyle/>
          <a:p>
            <a:r>
              <a:rPr lang="en-US" b="1">
                <a:solidFill>
                  <a:srgbClr val="FF0000"/>
                </a:solidFill>
              </a:rPr>
              <a:t>-1.51</a:t>
            </a:r>
          </a:p>
        </p:txBody>
      </p:sp>
      <p:sp>
        <p:nvSpPr>
          <p:cNvPr id="11" name="TextBox 10"/>
          <p:cNvSpPr txBox="1">
            <a:spLocks noChangeArrowheads="1"/>
          </p:cNvSpPr>
          <p:nvPr/>
        </p:nvSpPr>
        <p:spPr bwMode="auto">
          <a:xfrm>
            <a:off x="1600200" y="5410200"/>
            <a:ext cx="711200" cy="369888"/>
          </a:xfrm>
          <a:prstGeom prst="rect">
            <a:avLst/>
          </a:prstGeom>
          <a:noFill/>
          <a:ln w="9525">
            <a:noFill/>
            <a:miter lim="800000"/>
            <a:headEnd/>
            <a:tailEnd/>
          </a:ln>
        </p:spPr>
        <p:txBody>
          <a:bodyPr wrap="none">
            <a:spAutoFit/>
          </a:bodyPr>
          <a:lstStyle/>
          <a:p>
            <a:r>
              <a:rPr lang="en-US" b="1">
                <a:solidFill>
                  <a:srgbClr val="FF0000"/>
                </a:solidFill>
              </a:rPr>
              <a:t>-0.85</a:t>
            </a:r>
          </a:p>
        </p:txBody>
      </p:sp>
      <p:sp>
        <p:nvSpPr>
          <p:cNvPr id="12" name="TextBox 11"/>
          <p:cNvSpPr txBox="1">
            <a:spLocks noChangeArrowheads="1"/>
          </p:cNvSpPr>
          <p:nvPr/>
        </p:nvSpPr>
        <p:spPr bwMode="auto">
          <a:xfrm>
            <a:off x="2590800" y="5486400"/>
            <a:ext cx="711200" cy="369888"/>
          </a:xfrm>
          <a:prstGeom prst="rect">
            <a:avLst/>
          </a:prstGeom>
          <a:noFill/>
          <a:ln w="9525">
            <a:noFill/>
            <a:miter lim="800000"/>
            <a:headEnd/>
            <a:tailEnd/>
          </a:ln>
        </p:spPr>
        <p:txBody>
          <a:bodyPr wrap="none">
            <a:spAutoFit/>
          </a:bodyPr>
          <a:lstStyle/>
          <a:p>
            <a:r>
              <a:rPr lang="en-US" b="1">
                <a:solidFill>
                  <a:srgbClr val="FF0000"/>
                </a:solidFill>
              </a:rPr>
              <a:t>-0.54</a:t>
            </a:r>
          </a:p>
        </p:txBody>
      </p:sp>
      <p:sp>
        <p:nvSpPr>
          <p:cNvPr id="13" name="TextBox 12"/>
          <p:cNvSpPr txBox="1">
            <a:spLocks noChangeArrowheads="1"/>
          </p:cNvSpPr>
          <p:nvPr/>
        </p:nvSpPr>
        <p:spPr bwMode="auto">
          <a:xfrm>
            <a:off x="3581400" y="5562600"/>
            <a:ext cx="711200" cy="369888"/>
          </a:xfrm>
          <a:prstGeom prst="rect">
            <a:avLst/>
          </a:prstGeom>
          <a:noFill/>
          <a:ln w="9525">
            <a:noFill/>
            <a:miter lim="800000"/>
            <a:headEnd/>
            <a:tailEnd/>
          </a:ln>
        </p:spPr>
        <p:txBody>
          <a:bodyPr wrap="none">
            <a:spAutoFit/>
          </a:bodyPr>
          <a:lstStyle/>
          <a:p>
            <a:r>
              <a:rPr lang="en-US" b="1">
                <a:solidFill>
                  <a:srgbClr val="FF0000"/>
                </a:solidFill>
              </a:rPr>
              <a:t>-0.38</a:t>
            </a:r>
          </a:p>
        </p:txBody>
      </p:sp>
      <p:sp>
        <p:nvSpPr>
          <p:cNvPr id="14" name="TextBox 13"/>
          <p:cNvSpPr txBox="1">
            <a:spLocks noChangeArrowheads="1"/>
          </p:cNvSpPr>
          <p:nvPr/>
        </p:nvSpPr>
        <p:spPr bwMode="auto">
          <a:xfrm>
            <a:off x="4419600" y="4953000"/>
            <a:ext cx="633413" cy="369888"/>
          </a:xfrm>
          <a:prstGeom prst="rect">
            <a:avLst/>
          </a:prstGeom>
          <a:noFill/>
          <a:ln w="9525">
            <a:noFill/>
            <a:miter lim="800000"/>
            <a:headEnd/>
            <a:tailEnd/>
          </a:ln>
        </p:spPr>
        <p:txBody>
          <a:bodyPr wrap="none">
            <a:spAutoFit/>
          </a:bodyPr>
          <a:lstStyle/>
          <a:p>
            <a:r>
              <a:rPr lang="en-US" b="1">
                <a:solidFill>
                  <a:srgbClr val="FF0000"/>
                </a:solidFill>
              </a:rPr>
              <a:t>0.00</a:t>
            </a:r>
          </a:p>
        </p:txBody>
      </p:sp>
      <p:sp>
        <p:nvSpPr>
          <p:cNvPr id="15" name="TextBox 14"/>
          <p:cNvSpPr txBox="1">
            <a:spLocks noChangeArrowheads="1"/>
          </p:cNvSpPr>
          <p:nvPr/>
        </p:nvSpPr>
        <p:spPr bwMode="auto">
          <a:xfrm>
            <a:off x="5715000" y="2895600"/>
            <a:ext cx="3098800" cy="1631950"/>
          </a:xfrm>
          <a:prstGeom prst="rect">
            <a:avLst/>
          </a:prstGeom>
          <a:noFill/>
          <a:ln w="9525">
            <a:noFill/>
            <a:miter lim="800000"/>
            <a:headEnd/>
            <a:tailEnd/>
          </a:ln>
        </p:spPr>
        <p:txBody>
          <a:bodyPr wrap="none">
            <a:spAutoFit/>
          </a:bodyPr>
          <a:lstStyle/>
          <a:p>
            <a:r>
              <a:rPr lang="en-US" sz="2000"/>
              <a:t>Different combinations of </a:t>
            </a:r>
          </a:p>
          <a:p>
            <a:r>
              <a:rPr lang="en-US" sz="2000"/>
              <a:t>jumps will produce </a:t>
            </a:r>
          </a:p>
          <a:p>
            <a:r>
              <a:rPr lang="en-US" sz="2000"/>
              <a:t>different colors which are </a:t>
            </a:r>
          </a:p>
          <a:p>
            <a:r>
              <a:rPr lang="en-US" sz="2000"/>
              <a:t>shown on an absorption/</a:t>
            </a:r>
          </a:p>
          <a:p>
            <a:r>
              <a:rPr lang="en-US" sz="2000"/>
              <a:t>emission spectrum.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P spid="11" grpId="0"/>
      <p:bldP spid="12" grpId="0"/>
      <p:bldP spid="13" grpId="0"/>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sz="3200" smtClean="0"/>
              <a:t>What color light (frequency) would appear on an emission spectrum for hydrogen if an electron fell from energy level 3 to 2?</a:t>
            </a:r>
          </a:p>
        </p:txBody>
      </p:sp>
      <p:pic>
        <p:nvPicPr>
          <p:cNvPr id="41986" name="Picture 3"/>
          <p:cNvPicPr>
            <a:picLocks noChangeAspect="1" noChangeArrowheads="1"/>
          </p:cNvPicPr>
          <p:nvPr/>
        </p:nvPicPr>
        <p:blipFill>
          <a:blip r:embed="rId2"/>
          <a:srcRect/>
          <a:stretch>
            <a:fillRect/>
          </a:stretch>
        </p:blipFill>
        <p:spPr bwMode="auto">
          <a:xfrm>
            <a:off x="609600" y="1981200"/>
            <a:ext cx="2938463" cy="4421188"/>
          </a:xfrm>
          <a:prstGeom prst="rect">
            <a:avLst/>
          </a:prstGeom>
          <a:noFill/>
          <a:ln w="9525">
            <a:noFill/>
            <a:miter lim="800000"/>
            <a:headEnd/>
            <a:tailEnd/>
          </a:ln>
        </p:spPr>
      </p:pic>
      <p:cxnSp>
        <p:nvCxnSpPr>
          <p:cNvPr id="5" name="Straight Arrow Connector 4"/>
          <p:cNvCxnSpPr/>
          <p:nvPr/>
        </p:nvCxnSpPr>
        <p:spPr>
          <a:xfrm rot="5400000" flipH="1" flipV="1">
            <a:off x="1828801" y="3352800"/>
            <a:ext cx="457200" cy="3175"/>
          </a:xfrm>
          <a:prstGeom prst="straightConnector1">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 name="TextBox 5"/>
          <p:cNvSpPr txBox="1">
            <a:spLocks noChangeArrowheads="1"/>
          </p:cNvSpPr>
          <p:nvPr/>
        </p:nvSpPr>
        <p:spPr bwMode="auto">
          <a:xfrm>
            <a:off x="4648200" y="1828800"/>
            <a:ext cx="2478088"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E</a:t>
            </a:r>
            <a:r>
              <a:rPr lang="en-US" sz="2800" baseline="-25000"/>
              <a:t>i</a:t>
            </a:r>
            <a:r>
              <a:rPr lang="en-US" sz="2800"/>
              <a:t> - E</a:t>
            </a:r>
            <a:r>
              <a:rPr lang="en-US" sz="2800" baseline="-25000"/>
              <a:t>f</a:t>
            </a:r>
          </a:p>
        </p:txBody>
      </p:sp>
      <p:sp>
        <p:nvSpPr>
          <p:cNvPr id="7" name="TextBox 6"/>
          <p:cNvSpPr txBox="1">
            <a:spLocks noChangeArrowheads="1"/>
          </p:cNvSpPr>
          <p:nvPr/>
        </p:nvSpPr>
        <p:spPr bwMode="auto">
          <a:xfrm>
            <a:off x="4648200" y="2514600"/>
            <a:ext cx="4600575"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-3.40 eV - -1.51 eV</a:t>
            </a:r>
            <a:endParaRPr lang="en-US" sz="2800" baseline="-25000"/>
          </a:p>
        </p:txBody>
      </p:sp>
      <p:sp>
        <p:nvSpPr>
          <p:cNvPr id="8" name="TextBox 7"/>
          <p:cNvSpPr txBox="1">
            <a:spLocks noChangeArrowheads="1"/>
          </p:cNvSpPr>
          <p:nvPr/>
        </p:nvSpPr>
        <p:spPr bwMode="auto">
          <a:xfrm>
            <a:off x="4648200" y="3200400"/>
            <a:ext cx="2801938"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1.89 eV</a:t>
            </a:r>
            <a:endParaRPr lang="en-US" sz="2800" baseline="-25000"/>
          </a:p>
        </p:txBody>
      </p:sp>
      <p:sp>
        <p:nvSpPr>
          <p:cNvPr id="9" name="TextBox 8"/>
          <p:cNvSpPr txBox="1">
            <a:spLocks noChangeArrowheads="1"/>
          </p:cNvSpPr>
          <p:nvPr/>
        </p:nvSpPr>
        <p:spPr bwMode="auto">
          <a:xfrm>
            <a:off x="4495800" y="3962400"/>
            <a:ext cx="3416300" cy="646113"/>
          </a:xfrm>
          <a:prstGeom prst="rect">
            <a:avLst/>
          </a:prstGeom>
          <a:noFill/>
          <a:ln w="9525">
            <a:noFill/>
            <a:miter lim="800000"/>
            <a:headEnd/>
            <a:tailEnd/>
          </a:ln>
        </p:spPr>
        <p:txBody>
          <a:bodyPr wrap="none">
            <a:spAutoFit/>
          </a:bodyPr>
          <a:lstStyle/>
          <a:p>
            <a:r>
              <a:rPr lang="en-US"/>
              <a:t>Before we go any further you </a:t>
            </a:r>
          </a:p>
          <a:p>
            <a:r>
              <a:rPr lang="en-US"/>
              <a:t>need to change eV into Joules:</a:t>
            </a:r>
          </a:p>
        </p:txBody>
      </p:sp>
      <p:sp>
        <p:nvSpPr>
          <p:cNvPr id="10" name="TextBox 9"/>
          <p:cNvSpPr txBox="1">
            <a:spLocks noChangeArrowheads="1"/>
          </p:cNvSpPr>
          <p:nvPr/>
        </p:nvSpPr>
        <p:spPr bwMode="auto">
          <a:xfrm>
            <a:off x="4800600" y="4876800"/>
            <a:ext cx="3868738"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3.024 x 10</a:t>
            </a:r>
            <a:r>
              <a:rPr lang="en-US" sz="2800" baseline="30000"/>
              <a:t>-19</a:t>
            </a:r>
            <a:r>
              <a:rPr lang="en-US" sz="2800"/>
              <a:t> J</a:t>
            </a:r>
            <a:endParaRPr lang="en-US" sz="2800" baseline="-25000"/>
          </a:p>
        </p:txBody>
      </p:sp>
      <p:cxnSp>
        <p:nvCxnSpPr>
          <p:cNvPr id="12" name="Straight Arrow Connector 11"/>
          <p:cNvCxnSpPr/>
          <p:nvPr/>
        </p:nvCxnSpPr>
        <p:spPr>
          <a:xfrm>
            <a:off x="5257800" y="6172200"/>
            <a:ext cx="3429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Box 2"/>
          <p:cNvSpPr txBox="1">
            <a:spLocks noChangeArrowheads="1"/>
          </p:cNvSpPr>
          <p:nvPr/>
        </p:nvSpPr>
        <p:spPr bwMode="auto">
          <a:xfrm>
            <a:off x="2590800" y="457200"/>
            <a:ext cx="3868738"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3.024 x 10</a:t>
            </a:r>
            <a:r>
              <a:rPr lang="en-US" sz="2800" baseline="30000"/>
              <a:t>-19</a:t>
            </a:r>
            <a:r>
              <a:rPr lang="en-US" sz="2800"/>
              <a:t> J</a:t>
            </a:r>
            <a:endParaRPr lang="en-US" sz="2800" baseline="-25000"/>
          </a:p>
        </p:txBody>
      </p:sp>
      <p:sp>
        <p:nvSpPr>
          <p:cNvPr id="4" name="TextBox 3"/>
          <p:cNvSpPr txBox="1">
            <a:spLocks noChangeArrowheads="1"/>
          </p:cNvSpPr>
          <p:nvPr/>
        </p:nvSpPr>
        <p:spPr bwMode="auto">
          <a:xfrm>
            <a:off x="533400" y="1295400"/>
            <a:ext cx="1344613" cy="708025"/>
          </a:xfrm>
          <a:prstGeom prst="rect">
            <a:avLst/>
          </a:prstGeom>
          <a:noFill/>
          <a:ln w="9525">
            <a:noFill/>
            <a:miter lim="800000"/>
            <a:headEnd/>
            <a:tailEnd/>
          </a:ln>
        </p:spPr>
        <p:txBody>
          <a:bodyPr wrap="none">
            <a:spAutoFit/>
          </a:bodyPr>
          <a:lstStyle/>
          <a:p>
            <a:r>
              <a:rPr lang="en-US" sz="4000">
                <a:latin typeface="Calibri" pitchFamily="34" charset="0"/>
              </a:rPr>
              <a:t>E = hf</a:t>
            </a:r>
          </a:p>
        </p:txBody>
      </p:sp>
      <p:sp>
        <p:nvSpPr>
          <p:cNvPr id="5" name="TextBox 4"/>
          <p:cNvSpPr txBox="1">
            <a:spLocks noChangeArrowheads="1"/>
          </p:cNvSpPr>
          <p:nvPr/>
        </p:nvSpPr>
        <p:spPr bwMode="auto">
          <a:xfrm>
            <a:off x="762000" y="2286000"/>
            <a:ext cx="989013" cy="1200150"/>
          </a:xfrm>
          <a:prstGeom prst="rect">
            <a:avLst/>
          </a:prstGeom>
          <a:noFill/>
          <a:ln w="9525">
            <a:noFill/>
            <a:miter lim="800000"/>
            <a:headEnd/>
            <a:tailEnd/>
          </a:ln>
        </p:spPr>
        <p:txBody>
          <a:bodyPr wrap="none">
            <a:spAutoFit/>
          </a:bodyPr>
          <a:lstStyle/>
          <a:p>
            <a:r>
              <a:rPr lang="en-US" sz="3600">
                <a:latin typeface="Calibri" pitchFamily="34" charset="0"/>
              </a:rPr>
              <a:t>f = </a:t>
            </a:r>
            <a:r>
              <a:rPr lang="en-US" sz="3600" u="sng">
                <a:latin typeface="Calibri" pitchFamily="34" charset="0"/>
              </a:rPr>
              <a:t>E</a:t>
            </a:r>
          </a:p>
          <a:p>
            <a:r>
              <a:rPr lang="en-US" sz="3600">
                <a:latin typeface="Calibri" pitchFamily="34" charset="0"/>
              </a:rPr>
              <a:t>     h</a:t>
            </a:r>
          </a:p>
        </p:txBody>
      </p:sp>
      <p:sp>
        <p:nvSpPr>
          <p:cNvPr id="6" name="TextBox 5"/>
          <p:cNvSpPr txBox="1">
            <a:spLocks noChangeArrowheads="1"/>
          </p:cNvSpPr>
          <p:nvPr/>
        </p:nvSpPr>
        <p:spPr bwMode="auto">
          <a:xfrm>
            <a:off x="762000" y="3581400"/>
            <a:ext cx="3090863" cy="954088"/>
          </a:xfrm>
          <a:prstGeom prst="rect">
            <a:avLst/>
          </a:prstGeom>
          <a:noFill/>
          <a:ln w="9525">
            <a:noFill/>
            <a:miter lim="800000"/>
            <a:headEnd/>
            <a:tailEnd/>
          </a:ln>
        </p:spPr>
        <p:txBody>
          <a:bodyPr wrap="none">
            <a:spAutoFit/>
          </a:bodyPr>
          <a:lstStyle/>
          <a:p>
            <a:r>
              <a:rPr lang="en-US" sz="2800"/>
              <a:t>f = </a:t>
            </a:r>
            <a:r>
              <a:rPr lang="en-US" sz="2800" u="sng"/>
              <a:t>3.024 x 10</a:t>
            </a:r>
            <a:r>
              <a:rPr lang="en-US" sz="2800" u="sng" baseline="30000"/>
              <a:t>-19</a:t>
            </a:r>
            <a:r>
              <a:rPr lang="en-US" sz="2800" u="sng"/>
              <a:t> J</a:t>
            </a:r>
          </a:p>
          <a:p>
            <a:r>
              <a:rPr lang="en-US" sz="2800"/>
              <a:t>     6.63 x 10</a:t>
            </a:r>
            <a:r>
              <a:rPr lang="en-US" sz="2800" baseline="30000"/>
              <a:t>-34</a:t>
            </a:r>
            <a:r>
              <a:rPr lang="en-US" sz="2800"/>
              <a:t> J•s</a:t>
            </a:r>
          </a:p>
        </p:txBody>
      </p:sp>
      <p:sp>
        <p:nvSpPr>
          <p:cNvPr id="7" name="TextBox 6"/>
          <p:cNvSpPr txBox="1">
            <a:spLocks noChangeArrowheads="1"/>
          </p:cNvSpPr>
          <p:nvPr/>
        </p:nvSpPr>
        <p:spPr bwMode="auto">
          <a:xfrm>
            <a:off x="838200" y="4724400"/>
            <a:ext cx="2976563" cy="523875"/>
          </a:xfrm>
          <a:prstGeom prst="rect">
            <a:avLst/>
          </a:prstGeom>
          <a:noFill/>
          <a:ln w="9525">
            <a:noFill/>
            <a:miter lim="800000"/>
            <a:headEnd/>
            <a:tailEnd/>
          </a:ln>
        </p:spPr>
        <p:txBody>
          <a:bodyPr wrap="none">
            <a:spAutoFit/>
          </a:bodyPr>
          <a:lstStyle/>
          <a:p>
            <a:r>
              <a:rPr lang="en-US" sz="2800"/>
              <a:t>f = 4.56 x 10</a:t>
            </a:r>
            <a:r>
              <a:rPr lang="en-US" sz="2800" baseline="30000"/>
              <a:t>14</a:t>
            </a:r>
            <a:r>
              <a:rPr lang="en-US" sz="2800"/>
              <a:t> Hz</a:t>
            </a:r>
          </a:p>
        </p:txBody>
      </p:sp>
      <p:pic>
        <p:nvPicPr>
          <p:cNvPr id="8" name="Picture 2"/>
          <p:cNvPicPr>
            <a:picLocks noChangeAspect="1" noChangeArrowheads="1"/>
          </p:cNvPicPr>
          <p:nvPr/>
        </p:nvPicPr>
        <p:blipFill>
          <a:blip r:embed="rId2"/>
          <a:srcRect/>
          <a:stretch>
            <a:fillRect/>
          </a:stretch>
        </p:blipFill>
        <p:spPr bwMode="auto">
          <a:xfrm>
            <a:off x="4267200" y="1524000"/>
            <a:ext cx="4324350" cy="2266950"/>
          </a:xfrm>
          <a:prstGeom prst="rect">
            <a:avLst/>
          </a:prstGeom>
          <a:noFill/>
          <a:ln w="9525">
            <a:noFill/>
            <a:miter lim="800000"/>
            <a:headEnd/>
            <a:tailEnd/>
          </a:ln>
        </p:spPr>
      </p:pic>
      <p:cxnSp>
        <p:nvCxnSpPr>
          <p:cNvPr id="10" name="Straight Arrow Connector 9"/>
          <p:cNvCxnSpPr/>
          <p:nvPr/>
        </p:nvCxnSpPr>
        <p:spPr>
          <a:xfrm rot="5400000" flipH="1" flipV="1">
            <a:off x="7239001" y="4038600"/>
            <a:ext cx="1676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0962" name="Picture 2" descr="http://www.astronomyknowhow.com/pics-res/hydrogen-spectra.jpg"/>
          <p:cNvPicPr>
            <a:picLocks noChangeAspect="1" noChangeArrowheads="1"/>
          </p:cNvPicPr>
          <p:nvPr/>
        </p:nvPicPr>
        <p:blipFill>
          <a:blip r:embed="rId3"/>
          <a:srcRect t="41142"/>
          <a:stretch>
            <a:fillRect/>
          </a:stretch>
        </p:blipFill>
        <p:spPr bwMode="auto">
          <a:xfrm>
            <a:off x="3733800" y="4267200"/>
            <a:ext cx="5353050" cy="2209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09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smtClean="0"/>
              <a:t>What color is emitted with a fall from energy level 2 to 1?</a:t>
            </a:r>
          </a:p>
        </p:txBody>
      </p:sp>
      <p:pic>
        <p:nvPicPr>
          <p:cNvPr id="44036" name="Picture 4"/>
          <p:cNvPicPr>
            <a:picLocks noChangeAspect="1" noChangeArrowheads="1"/>
          </p:cNvPicPr>
          <p:nvPr/>
        </p:nvPicPr>
        <p:blipFill>
          <a:blip r:embed="rId2"/>
          <a:srcRect/>
          <a:stretch>
            <a:fillRect/>
          </a:stretch>
        </p:blipFill>
        <p:spPr bwMode="auto">
          <a:xfrm>
            <a:off x="914400" y="2743200"/>
            <a:ext cx="7462838" cy="3473450"/>
          </a:xfrm>
          <a:prstGeom prst="rect">
            <a:avLst/>
          </a:prstGeom>
          <a:noFill/>
          <a:ln w="9525">
            <a:noFill/>
            <a:miter lim="800000"/>
            <a:headEnd/>
            <a:tailEnd/>
          </a:ln>
          <a:effectLst/>
        </p:spPr>
      </p:pic>
      <p:sp>
        <p:nvSpPr>
          <p:cNvPr id="44037" name="Text Box 5"/>
          <p:cNvSpPr txBox="1">
            <a:spLocks noChangeArrowheads="1"/>
          </p:cNvSpPr>
          <p:nvPr/>
        </p:nvSpPr>
        <p:spPr bwMode="auto">
          <a:xfrm>
            <a:off x="3260725" y="1868488"/>
            <a:ext cx="2551113" cy="457200"/>
          </a:xfrm>
          <a:prstGeom prst="rect">
            <a:avLst/>
          </a:prstGeom>
          <a:noFill/>
          <a:ln w="9525">
            <a:noFill/>
            <a:miter lim="800000"/>
            <a:headEnd/>
            <a:tailEnd/>
          </a:ln>
          <a:effectLst/>
        </p:spPr>
        <p:txBody>
          <a:bodyPr wrap="none">
            <a:spAutoFit/>
          </a:bodyPr>
          <a:lstStyle/>
          <a:p>
            <a:r>
              <a:rPr lang="en-US" sz="2400"/>
              <a:t>f = 2.46 x 10</a:t>
            </a:r>
            <a:r>
              <a:rPr lang="en-US" sz="2400" baseline="30000"/>
              <a:t>15</a:t>
            </a:r>
            <a:r>
              <a:rPr lang="en-US" sz="2400"/>
              <a:t> Hz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smtClean="0"/>
              <a:t>Inside the nucleus…</a:t>
            </a:r>
          </a:p>
        </p:txBody>
      </p:sp>
      <p:sp>
        <p:nvSpPr>
          <p:cNvPr id="7" name="Content Placeholder 6"/>
          <p:cNvSpPr>
            <a:spLocks noGrp="1"/>
          </p:cNvSpPr>
          <p:nvPr>
            <p:ph sz="quarter" idx="4"/>
          </p:nvPr>
        </p:nvSpPr>
        <p:spPr>
          <a:xfrm>
            <a:off x="4648200" y="1600200"/>
            <a:ext cx="4041775" cy="4724400"/>
          </a:xfrm>
        </p:spPr>
        <p:txBody>
          <a:bodyPr/>
          <a:lstStyle/>
          <a:p>
            <a:pPr eaLnBrk="1" hangingPunct="1"/>
            <a:r>
              <a:rPr lang="en-US" sz="2000" smtClean="0"/>
              <a:t>Most of the time the nucleus contains more than 1 positively charged proton.</a:t>
            </a:r>
          </a:p>
          <a:p>
            <a:pPr eaLnBrk="1" hangingPunct="1"/>
            <a:r>
              <a:rPr lang="en-US" sz="2000" smtClean="0"/>
              <a:t>The protons are only separated by a distance of 10</a:t>
            </a:r>
            <a:r>
              <a:rPr lang="en-US" sz="2000" baseline="30000" smtClean="0"/>
              <a:t>-15</a:t>
            </a:r>
            <a:r>
              <a:rPr lang="en-US" sz="2000" smtClean="0"/>
              <a:t> m.</a:t>
            </a:r>
          </a:p>
          <a:p>
            <a:pPr eaLnBrk="1" hangingPunct="1"/>
            <a:r>
              <a:rPr lang="en-US" sz="2000" smtClean="0"/>
              <a:t>Don’t two positively charged objects repel?  Why doesn’t the nucleus just explode?</a:t>
            </a:r>
          </a:p>
          <a:p>
            <a:pPr eaLnBrk="1" hangingPunct="1"/>
            <a:r>
              <a:rPr lang="en-US" sz="2000" smtClean="0"/>
              <a:t>There is a VERY strong force between the protons and the neutrons called the </a:t>
            </a:r>
            <a:r>
              <a:rPr lang="en-US" sz="2000" smtClean="0">
                <a:hlinkClick r:id="rId2"/>
              </a:rPr>
              <a:t>STRONG NUCLEAR FORCE</a:t>
            </a:r>
            <a:r>
              <a:rPr lang="en-US" sz="2000" smtClean="0"/>
              <a:t>.</a:t>
            </a:r>
          </a:p>
          <a:p>
            <a:pPr eaLnBrk="1" hangingPunct="1"/>
            <a:r>
              <a:rPr lang="en-US" sz="2000" smtClean="0"/>
              <a:t>This is responsible for the stability of the nucleus.</a:t>
            </a:r>
          </a:p>
          <a:p>
            <a:pPr eaLnBrk="1" hangingPunct="1"/>
            <a:endParaRPr lang="en-US" smtClean="0"/>
          </a:p>
          <a:p>
            <a:pPr eaLnBrk="1" hangingPunct="1"/>
            <a:endParaRPr lang="en-US" smtClean="0"/>
          </a:p>
        </p:txBody>
      </p:sp>
      <p:pic>
        <p:nvPicPr>
          <p:cNvPr id="45059" name="Picture 2" descr="http://www.safetyoffice.uwaterloo.ca/hse/radiation/rad_sealed/matter/graphic/atom.jpg"/>
          <p:cNvPicPr>
            <a:picLocks noChangeAspect="1" noChangeArrowheads="1"/>
          </p:cNvPicPr>
          <p:nvPr/>
        </p:nvPicPr>
        <p:blipFill>
          <a:blip r:embed="rId3"/>
          <a:srcRect/>
          <a:stretch>
            <a:fillRect/>
          </a:stretch>
        </p:blipFill>
        <p:spPr bwMode="auto">
          <a:xfrm>
            <a:off x="762000" y="1752600"/>
            <a:ext cx="3670300" cy="2755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6"/>
          <p:cNvSpPr>
            <a:spLocks noGrp="1"/>
          </p:cNvSpPr>
          <p:nvPr>
            <p:ph type="title"/>
          </p:nvPr>
        </p:nvSpPr>
        <p:spPr/>
        <p:txBody>
          <a:bodyPr/>
          <a:lstStyle/>
          <a:p>
            <a:pPr eaLnBrk="1" hangingPunct="1"/>
            <a:r>
              <a:rPr lang="en-US" smtClean="0"/>
              <a:t>Universal Mass Unit (u)</a:t>
            </a:r>
          </a:p>
        </p:txBody>
      </p:sp>
      <p:sp>
        <p:nvSpPr>
          <p:cNvPr id="8" name="Content Placeholder 7"/>
          <p:cNvSpPr>
            <a:spLocks noGrp="1"/>
          </p:cNvSpPr>
          <p:nvPr>
            <p:ph sz="half" idx="1"/>
          </p:nvPr>
        </p:nvSpPr>
        <p:spPr>
          <a:xfrm>
            <a:off x="304800" y="1600200"/>
            <a:ext cx="4038600" cy="4525963"/>
          </a:xfrm>
        </p:spPr>
        <p:txBody>
          <a:bodyPr/>
          <a:lstStyle/>
          <a:p>
            <a:pPr eaLnBrk="1" hangingPunct="1"/>
            <a:r>
              <a:rPr lang="en-US" sz="2400" smtClean="0"/>
              <a:t>1 u = 1.66 x 10</a:t>
            </a:r>
            <a:r>
              <a:rPr lang="en-US" sz="2400" baseline="30000" smtClean="0"/>
              <a:t>-27</a:t>
            </a:r>
            <a:r>
              <a:rPr lang="en-US" sz="2400" smtClean="0"/>
              <a:t> kg.</a:t>
            </a:r>
          </a:p>
          <a:p>
            <a:pPr eaLnBrk="1" hangingPunct="1"/>
            <a:r>
              <a:rPr lang="en-US" sz="2400" smtClean="0"/>
              <a:t>More convenient then using very very small numbers in kg.</a:t>
            </a:r>
          </a:p>
          <a:p>
            <a:pPr eaLnBrk="1" hangingPunct="1"/>
            <a:r>
              <a:rPr lang="en-US" sz="2400" smtClean="0"/>
              <a:t>What’s the mass of a Helium nucleus (2 protons, 2 neutrons)?</a:t>
            </a:r>
          </a:p>
          <a:p>
            <a:pPr eaLnBrk="1" hangingPunct="1"/>
            <a:r>
              <a:rPr lang="en-US" sz="2400" smtClean="0"/>
              <a:t>Protons = 1.0073 u x 2 = 2.0146 u</a:t>
            </a:r>
          </a:p>
          <a:p>
            <a:pPr eaLnBrk="1" hangingPunct="1"/>
            <a:r>
              <a:rPr lang="en-US" sz="2400" smtClean="0"/>
              <a:t>Neutrons = 1.0087 u x 2 = 2.0174</a:t>
            </a:r>
          </a:p>
        </p:txBody>
      </p:sp>
      <p:sp>
        <p:nvSpPr>
          <p:cNvPr id="9" name="Content Placeholder 8"/>
          <p:cNvSpPr>
            <a:spLocks noGrp="1"/>
          </p:cNvSpPr>
          <p:nvPr>
            <p:ph sz="half" idx="2"/>
          </p:nvPr>
        </p:nvSpPr>
        <p:spPr>
          <a:xfrm>
            <a:off x="4419600" y="1600200"/>
            <a:ext cx="4572000" cy="3200400"/>
          </a:xfrm>
        </p:spPr>
        <p:txBody>
          <a:bodyPr/>
          <a:lstStyle/>
          <a:p>
            <a:pPr eaLnBrk="1" hangingPunct="1"/>
            <a:r>
              <a:rPr lang="en-US" smtClean="0"/>
              <a:t>Mass of proton is 1.0073 u</a:t>
            </a:r>
          </a:p>
          <a:p>
            <a:pPr eaLnBrk="1" hangingPunct="1"/>
            <a:r>
              <a:rPr lang="en-US" smtClean="0"/>
              <a:t>Mass of neutron is 1.0087 u</a:t>
            </a:r>
          </a:p>
          <a:p>
            <a:pPr eaLnBrk="1" hangingPunct="1"/>
            <a:r>
              <a:rPr lang="en-US" smtClean="0"/>
              <a:t>Mass of electron 0.0005 u</a:t>
            </a:r>
          </a:p>
          <a:p>
            <a:pPr eaLnBrk="1" hangingPunct="1"/>
            <a:endParaRPr lang="en-US" smtClean="0"/>
          </a:p>
          <a:p>
            <a:pPr eaLnBrk="1" hangingPunct="1"/>
            <a:endParaRPr lang="en-US" smtClean="0"/>
          </a:p>
          <a:p>
            <a:pPr eaLnBrk="1" hangingPunct="1">
              <a:buFont typeface="Arial" charset="0"/>
              <a:buNone/>
            </a:pPr>
            <a:endParaRPr lang="en-US" smtClean="0"/>
          </a:p>
          <a:p>
            <a:pPr eaLnBrk="1" hangingPunct="1">
              <a:buFont typeface="Arial" charset="0"/>
              <a:buNone/>
            </a:pPr>
            <a:endParaRPr lang="en-US" smtClean="0"/>
          </a:p>
          <a:p>
            <a:pPr eaLnBrk="1" hangingPunct="1"/>
            <a:r>
              <a:rPr lang="en-US" smtClean="0"/>
              <a:t>Expected Total = 4.032 u</a:t>
            </a:r>
          </a:p>
          <a:p>
            <a:pPr eaLnBrk="1" hangingPunct="1"/>
            <a:r>
              <a:rPr lang="en-US" smtClean="0"/>
              <a:t>Actual Mass of Helium nucleus = 4.016 u</a:t>
            </a:r>
          </a:p>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smtClean="0"/>
              <a:t>Where is the missing .016 u?</a:t>
            </a:r>
          </a:p>
        </p:txBody>
      </p:sp>
      <p:sp>
        <p:nvSpPr>
          <p:cNvPr id="3" name="Content Placeholder 2"/>
          <p:cNvSpPr>
            <a:spLocks noGrp="1"/>
          </p:cNvSpPr>
          <p:nvPr>
            <p:ph sz="half" idx="1"/>
          </p:nvPr>
        </p:nvSpPr>
        <p:spPr>
          <a:xfrm>
            <a:off x="457200" y="1600200"/>
            <a:ext cx="8153400" cy="4525963"/>
          </a:xfrm>
        </p:spPr>
        <p:txBody>
          <a:bodyPr/>
          <a:lstStyle/>
          <a:p>
            <a:pPr eaLnBrk="1" hangingPunct="1"/>
            <a:r>
              <a:rPr lang="en-US" smtClean="0"/>
              <a:t>The lost mass is called the </a:t>
            </a:r>
            <a:r>
              <a:rPr lang="en-US" smtClean="0">
                <a:solidFill>
                  <a:schemeClr val="accent1"/>
                </a:solidFill>
              </a:rPr>
              <a:t>mass defect</a:t>
            </a:r>
            <a:r>
              <a:rPr lang="en-US" smtClean="0"/>
              <a:t>.</a:t>
            </a:r>
          </a:p>
          <a:p>
            <a:pPr eaLnBrk="1" hangingPunct="1"/>
            <a:r>
              <a:rPr lang="en-US" smtClean="0"/>
              <a:t>When nucleons come together to form a nucleus, energy is released (</a:t>
            </a:r>
            <a:r>
              <a:rPr lang="en-US" smtClean="0">
                <a:solidFill>
                  <a:schemeClr val="accent1"/>
                </a:solidFill>
              </a:rPr>
              <a:t>binding energy</a:t>
            </a:r>
            <a:r>
              <a:rPr lang="en-US" smtClean="0"/>
              <a:t>) and an equivalent amount of matter is lost.</a:t>
            </a:r>
          </a:p>
          <a:p>
            <a:pPr eaLnBrk="1" hangingPunct="1"/>
            <a:r>
              <a:rPr lang="en-US" smtClean="0"/>
              <a:t>To break up the nucleus and separate the nucleons, work must be done against the strong nuclear force.</a:t>
            </a:r>
          </a:p>
          <a:p>
            <a:pPr eaLnBrk="1" hangingPunct="1"/>
            <a:r>
              <a:rPr lang="en-US" smtClean="0"/>
              <a:t>The energy needed to separate the nucleons (binding energy) appears as an equivalent increase in their total mass.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4"/>
          <p:cNvSpPr>
            <a:spLocks noGrp="1"/>
          </p:cNvSpPr>
          <p:nvPr>
            <p:ph type="title"/>
          </p:nvPr>
        </p:nvSpPr>
        <p:spPr>
          <a:xfrm>
            <a:off x="533400" y="2514600"/>
            <a:ext cx="8229600" cy="1143000"/>
          </a:xfrm>
        </p:spPr>
        <p:txBody>
          <a:bodyPr/>
          <a:lstStyle/>
          <a:p>
            <a:pPr eaLnBrk="1" hangingPunct="1"/>
            <a:r>
              <a:rPr lang="en-US" sz="9600" smtClean="0">
                <a:hlinkClick r:id="rId2"/>
              </a:rPr>
              <a:t>E = mc</a:t>
            </a:r>
            <a:r>
              <a:rPr lang="en-US" sz="9600" baseline="30000" smtClean="0">
                <a:hlinkClick r:id="rId2"/>
              </a:rPr>
              <a:t>2</a:t>
            </a:r>
            <a:endParaRPr lang="en-US" sz="9600" baseline="300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457200" y="304800"/>
            <a:ext cx="8229600" cy="1143000"/>
          </a:xfrm>
        </p:spPr>
        <p:txBody>
          <a:bodyPr/>
          <a:lstStyle/>
          <a:p>
            <a:pPr eaLnBrk="1" hangingPunct="1"/>
            <a:r>
              <a:rPr lang="en-US" sz="3200" smtClean="0"/>
              <a:t>1 u = 1.66 x 10-27 kg.  Find the energy equivalent of 1 u in megaelectronvolts (MeV).</a:t>
            </a:r>
          </a:p>
        </p:txBody>
      </p:sp>
      <p:sp>
        <p:nvSpPr>
          <p:cNvPr id="3" name="TextBox 2"/>
          <p:cNvSpPr txBox="1">
            <a:spLocks noChangeArrowheads="1"/>
          </p:cNvSpPr>
          <p:nvPr/>
        </p:nvSpPr>
        <p:spPr bwMode="auto">
          <a:xfrm>
            <a:off x="1066800" y="2286000"/>
            <a:ext cx="1444625" cy="523875"/>
          </a:xfrm>
          <a:prstGeom prst="rect">
            <a:avLst/>
          </a:prstGeom>
          <a:noFill/>
          <a:ln w="9525">
            <a:noFill/>
            <a:miter lim="800000"/>
            <a:headEnd/>
            <a:tailEnd/>
          </a:ln>
        </p:spPr>
        <p:txBody>
          <a:bodyPr wrap="none">
            <a:spAutoFit/>
          </a:bodyPr>
          <a:lstStyle/>
          <a:p>
            <a:r>
              <a:rPr lang="en-US" sz="2800"/>
              <a:t>E = mc</a:t>
            </a:r>
            <a:r>
              <a:rPr lang="en-US" sz="2800" baseline="30000"/>
              <a:t>2</a:t>
            </a:r>
          </a:p>
        </p:txBody>
      </p:sp>
      <p:sp>
        <p:nvSpPr>
          <p:cNvPr id="4" name="TextBox 3"/>
          <p:cNvSpPr txBox="1">
            <a:spLocks noChangeArrowheads="1"/>
          </p:cNvSpPr>
          <p:nvPr/>
        </p:nvSpPr>
        <p:spPr bwMode="auto">
          <a:xfrm>
            <a:off x="1066800" y="2895600"/>
            <a:ext cx="5721350" cy="523875"/>
          </a:xfrm>
          <a:prstGeom prst="rect">
            <a:avLst/>
          </a:prstGeom>
          <a:noFill/>
          <a:ln w="9525">
            <a:noFill/>
            <a:miter lim="800000"/>
            <a:headEnd/>
            <a:tailEnd/>
          </a:ln>
        </p:spPr>
        <p:txBody>
          <a:bodyPr wrap="none">
            <a:spAutoFit/>
          </a:bodyPr>
          <a:lstStyle/>
          <a:p>
            <a:r>
              <a:rPr lang="en-US" sz="2800"/>
              <a:t>E = (1.66 x 10</a:t>
            </a:r>
            <a:r>
              <a:rPr lang="en-US" sz="2800" baseline="30000"/>
              <a:t>-27</a:t>
            </a:r>
            <a:r>
              <a:rPr lang="en-US" sz="2800"/>
              <a:t> kg)(3 x 10</a:t>
            </a:r>
            <a:r>
              <a:rPr lang="en-US" sz="2800" baseline="30000"/>
              <a:t>8</a:t>
            </a:r>
            <a:r>
              <a:rPr lang="en-US" sz="2800"/>
              <a:t> m/s</a:t>
            </a:r>
            <a:r>
              <a:rPr lang="en-US" sz="2800" baseline="30000"/>
              <a:t>2</a:t>
            </a:r>
            <a:r>
              <a:rPr lang="en-US" sz="2800"/>
              <a:t>)</a:t>
            </a:r>
            <a:endParaRPr lang="en-US" sz="2800" baseline="30000"/>
          </a:p>
        </p:txBody>
      </p:sp>
      <p:sp>
        <p:nvSpPr>
          <p:cNvPr id="5" name="TextBox 4"/>
          <p:cNvSpPr txBox="1">
            <a:spLocks noChangeArrowheads="1"/>
          </p:cNvSpPr>
          <p:nvPr/>
        </p:nvSpPr>
        <p:spPr bwMode="auto">
          <a:xfrm>
            <a:off x="1066800" y="3505200"/>
            <a:ext cx="4016375" cy="523875"/>
          </a:xfrm>
          <a:prstGeom prst="rect">
            <a:avLst/>
          </a:prstGeom>
          <a:noFill/>
          <a:ln w="9525">
            <a:noFill/>
            <a:miter lim="800000"/>
            <a:headEnd/>
            <a:tailEnd/>
          </a:ln>
        </p:spPr>
        <p:txBody>
          <a:bodyPr wrap="none">
            <a:spAutoFit/>
          </a:bodyPr>
          <a:lstStyle/>
          <a:p>
            <a:r>
              <a:rPr lang="en-US" sz="2800"/>
              <a:t>E = 1.49 x 10</a:t>
            </a:r>
            <a:r>
              <a:rPr lang="en-US" sz="2800" baseline="30000"/>
              <a:t>-10</a:t>
            </a:r>
            <a:r>
              <a:rPr lang="en-US" sz="2800"/>
              <a:t> </a:t>
            </a:r>
            <a:r>
              <a:rPr lang="en-US" sz="2800">
                <a:solidFill>
                  <a:srgbClr val="FF0000"/>
                </a:solidFill>
              </a:rPr>
              <a:t>kg m/s</a:t>
            </a:r>
            <a:r>
              <a:rPr lang="en-US" sz="2800" baseline="30000">
                <a:solidFill>
                  <a:srgbClr val="FF0000"/>
                </a:solidFill>
              </a:rPr>
              <a:t>2</a:t>
            </a:r>
          </a:p>
        </p:txBody>
      </p:sp>
      <p:sp>
        <p:nvSpPr>
          <p:cNvPr id="6" name="TextBox 5"/>
          <p:cNvSpPr txBox="1">
            <a:spLocks noChangeArrowheads="1"/>
          </p:cNvSpPr>
          <p:nvPr/>
        </p:nvSpPr>
        <p:spPr bwMode="auto">
          <a:xfrm>
            <a:off x="1066800" y="4114800"/>
            <a:ext cx="2936875" cy="523875"/>
          </a:xfrm>
          <a:prstGeom prst="rect">
            <a:avLst/>
          </a:prstGeom>
          <a:noFill/>
          <a:ln w="9525">
            <a:noFill/>
            <a:miter lim="800000"/>
            <a:headEnd/>
            <a:tailEnd/>
          </a:ln>
        </p:spPr>
        <p:txBody>
          <a:bodyPr wrap="none">
            <a:spAutoFit/>
          </a:bodyPr>
          <a:lstStyle/>
          <a:p>
            <a:r>
              <a:rPr lang="en-US" sz="2800"/>
              <a:t>E = 1.49 x 10</a:t>
            </a:r>
            <a:r>
              <a:rPr lang="en-US" sz="2800" baseline="30000"/>
              <a:t>-10</a:t>
            </a:r>
            <a:r>
              <a:rPr lang="en-US" sz="2800"/>
              <a:t> J</a:t>
            </a:r>
            <a:endParaRPr lang="en-US" sz="2800" baseline="30000"/>
          </a:p>
        </p:txBody>
      </p:sp>
      <p:sp>
        <p:nvSpPr>
          <p:cNvPr id="7" name="TextBox 6"/>
          <p:cNvSpPr txBox="1">
            <a:spLocks noChangeArrowheads="1"/>
          </p:cNvSpPr>
          <p:nvPr/>
        </p:nvSpPr>
        <p:spPr bwMode="auto">
          <a:xfrm>
            <a:off x="914400" y="5029200"/>
            <a:ext cx="3184525" cy="954088"/>
          </a:xfrm>
          <a:prstGeom prst="rect">
            <a:avLst/>
          </a:prstGeom>
          <a:noFill/>
          <a:ln w="9525">
            <a:noFill/>
            <a:miter lim="800000"/>
            <a:headEnd/>
            <a:tailEnd/>
          </a:ln>
        </p:spPr>
        <p:txBody>
          <a:bodyPr wrap="none">
            <a:spAutoFit/>
          </a:bodyPr>
          <a:lstStyle/>
          <a:p>
            <a:r>
              <a:rPr lang="en-US" sz="2800"/>
              <a:t>eV = </a:t>
            </a:r>
            <a:r>
              <a:rPr lang="en-US" sz="2800" u="sng"/>
              <a:t>1.49 x 10</a:t>
            </a:r>
            <a:r>
              <a:rPr lang="en-US" sz="2800" u="sng" baseline="30000"/>
              <a:t>-10</a:t>
            </a:r>
            <a:r>
              <a:rPr lang="en-US" sz="2800" u="sng"/>
              <a:t> J</a:t>
            </a:r>
          </a:p>
          <a:p>
            <a:r>
              <a:rPr lang="en-US" sz="2800"/>
              <a:t>         1.60 x 10</a:t>
            </a:r>
            <a:r>
              <a:rPr lang="en-US" sz="2800" baseline="30000"/>
              <a:t>-19</a:t>
            </a:r>
            <a:r>
              <a:rPr lang="en-US" sz="2800"/>
              <a:t> J</a:t>
            </a:r>
          </a:p>
        </p:txBody>
      </p:sp>
      <p:sp>
        <p:nvSpPr>
          <p:cNvPr id="8" name="TextBox 7"/>
          <p:cNvSpPr txBox="1">
            <a:spLocks noChangeArrowheads="1"/>
          </p:cNvSpPr>
          <p:nvPr/>
        </p:nvSpPr>
        <p:spPr bwMode="auto">
          <a:xfrm>
            <a:off x="1447800" y="6096000"/>
            <a:ext cx="2644775" cy="523875"/>
          </a:xfrm>
          <a:prstGeom prst="rect">
            <a:avLst/>
          </a:prstGeom>
          <a:noFill/>
          <a:ln w="9525">
            <a:noFill/>
            <a:miter lim="800000"/>
            <a:headEnd/>
            <a:tailEnd/>
          </a:ln>
        </p:spPr>
        <p:txBody>
          <a:bodyPr wrap="none">
            <a:spAutoFit/>
          </a:bodyPr>
          <a:lstStyle/>
          <a:p>
            <a:r>
              <a:rPr lang="en-US" sz="2800"/>
              <a:t>= 9.31 x 10</a:t>
            </a:r>
            <a:r>
              <a:rPr lang="en-US" sz="2800" baseline="30000"/>
              <a:t>8</a:t>
            </a:r>
            <a:r>
              <a:rPr lang="en-US" sz="2800"/>
              <a:t> eV</a:t>
            </a:r>
          </a:p>
        </p:txBody>
      </p:sp>
      <p:sp>
        <p:nvSpPr>
          <p:cNvPr id="9" name="TextBox 8"/>
          <p:cNvSpPr txBox="1">
            <a:spLocks noChangeArrowheads="1"/>
          </p:cNvSpPr>
          <p:nvPr/>
        </p:nvSpPr>
        <p:spPr bwMode="auto">
          <a:xfrm>
            <a:off x="5791200" y="3810000"/>
            <a:ext cx="2705100" cy="523875"/>
          </a:xfrm>
          <a:prstGeom prst="rect">
            <a:avLst/>
          </a:prstGeom>
          <a:noFill/>
          <a:ln w="9525">
            <a:noFill/>
            <a:miter lim="800000"/>
            <a:headEnd/>
            <a:tailEnd/>
          </a:ln>
        </p:spPr>
        <p:txBody>
          <a:bodyPr wrap="none">
            <a:spAutoFit/>
          </a:bodyPr>
          <a:lstStyle/>
          <a:p>
            <a:r>
              <a:rPr lang="en-US" sz="2800"/>
              <a:t>1 MeV = 10</a:t>
            </a:r>
            <a:r>
              <a:rPr lang="en-US" sz="2800" baseline="30000"/>
              <a:t>6</a:t>
            </a:r>
            <a:r>
              <a:rPr lang="en-US" sz="2800"/>
              <a:t> eV</a:t>
            </a:r>
          </a:p>
        </p:txBody>
      </p:sp>
      <p:sp>
        <p:nvSpPr>
          <p:cNvPr id="10" name="TextBox 9"/>
          <p:cNvSpPr txBox="1">
            <a:spLocks noChangeArrowheads="1"/>
          </p:cNvSpPr>
          <p:nvPr/>
        </p:nvSpPr>
        <p:spPr bwMode="auto">
          <a:xfrm>
            <a:off x="5562600" y="4572000"/>
            <a:ext cx="2982913" cy="954088"/>
          </a:xfrm>
          <a:prstGeom prst="rect">
            <a:avLst/>
          </a:prstGeom>
          <a:noFill/>
          <a:ln w="9525">
            <a:noFill/>
            <a:miter lim="800000"/>
            <a:headEnd/>
            <a:tailEnd/>
          </a:ln>
        </p:spPr>
        <p:txBody>
          <a:bodyPr wrap="none">
            <a:spAutoFit/>
          </a:bodyPr>
          <a:lstStyle/>
          <a:p>
            <a:r>
              <a:rPr lang="en-US" sz="2800"/>
              <a:t>E = </a:t>
            </a:r>
            <a:r>
              <a:rPr lang="en-US" sz="2800" u="sng"/>
              <a:t>9.31 x 10</a:t>
            </a:r>
            <a:r>
              <a:rPr lang="en-US" sz="2800" u="sng" baseline="30000"/>
              <a:t>8</a:t>
            </a:r>
            <a:r>
              <a:rPr lang="en-US" sz="2800" u="sng"/>
              <a:t> eV</a:t>
            </a:r>
          </a:p>
          <a:p>
            <a:r>
              <a:rPr lang="en-US" sz="2800"/>
              <a:t>              10</a:t>
            </a:r>
            <a:r>
              <a:rPr lang="en-US" sz="2800" baseline="30000"/>
              <a:t>6</a:t>
            </a:r>
            <a:r>
              <a:rPr lang="en-US" sz="2800"/>
              <a:t> eV</a:t>
            </a:r>
          </a:p>
        </p:txBody>
      </p:sp>
      <p:sp>
        <p:nvSpPr>
          <p:cNvPr id="11" name="TextBox 10"/>
          <p:cNvSpPr txBox="1">
            <a:spLocks noChangeArrowheads="1"/>
          </p:cNvSpPr>
          <p:nvPr/>
        </p:nvSpPr>
        <p:spPr bwMode="auto">
          <a:xfrm>
            <a:off x="5791200" y="5638800"/>
            <a:ext cx="2271713" cy="523875"/>
          </a:xfrm>
          <a:prstGeom prst="rect">
            <a:avLst/>
          </a:prstGeom>
          <a:noFill/>
          <a:ln w="9525">
            <a:noFill/>
            <a:miter lim="800000"/>
            <a:headEnd/>
            <a:tailEnd/>
          </a:ln>
        </p:spPr>
        <p:txBody>
          <a:bodyPr wrap="none">
            <a:spAutoFit/>
          </a:bodyPr>
          <a:lstStyle/>
          <a:p>
            <a:r>
              <a:rPr lang="en-US" sz="2800"/>
              <a:t>E = 931 MeV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p:nvPr>
        </p:nvSpPr>
        <p:spPr/>
        <p:txBody>
          <a:bodyPr/>
          <a:lstStyle/>
          <a:p>
            <a:r>
              <a:rPr lang="en-US" smtClean="0"/>
              <a:t>The Standard Model</a:t>
            </a:r>
          </a:p>
        </p:txBody>
      </p:sp>
      <p:sp>
        <p:nvSpPr>
          <p:cNvPr id="49155" name="Rectangle 3"/>
          <p:cNvSpPr>
            <a:spLocks noGrp="1"/>
          </p:cNvSpPr>
          <p:nvPr>
            <p:ph type="body" idx="1"/>
          </p:nvPr>
        </p:nvSpPr>
        <p:spPr>
          <a:xfrm>
            <a:off x="457200" y="1600200"/>
            <a:ext cx="8229600" cy="1371600"/>
          </a:xfrm>
        </p:spPr>
        <p:txBody>
          <a:bodyPr/>
          <a:lstStyle/>
          <a:p>
            <a:pPr algn="ctr">
              <a:buFont typeface="Arial" charset="0"/>
              <a:buNone/>
            </a:pPr>
            <a:r>
              <a:rPr lang="en-US" sz="2400" smtClean="0"/>
              <a:t>Current theory used to explain the existence of all the subatomic particles that have been observed and the forces that hold atoms together or lead to their decay.</a:t>
            </a:r>
          </a:p>
        </p:txBody>
      </p:sp>
      <p:pic>
        <p:nvPicPr>
          <p:cNvPr id="50179" name="Picture 5" descr="standard_model_from_fermi_lab"/>
          <p:cNvPicPr>
            <a:picLocks noChangeAspect="1" noChangeArrowheads="1"/>
          </p:cNvPicPr>
          <p:nvPr/>
        </p:nvPicPr>
        <p:blipFill>
          <a:blip r:embed="rId2"/>
          <a:srcRect/>
          <a:stretch>
            <a:fillRect/>
          </a:stretch>
        </p:blipFill>
        <p:spPr bwMode="auto">
          <a:xfrm>
            <a:off x="2743200" y="3124200"/>
            <a:ext cx="3638550" cy="3248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p:txBody>
          <a:bodyPr/>
          <a:lstStyle/>
          <a:p>
            <a:r>
              <a:rPr lang="en-US" smtClean="0"/>
              <a:t>The Fundamental Forces in Nature</a:t>
            </a:r>
          </a:p>
        </p:txBody>
      </p:sp>
      <p:graphicFrame>
        <p:nvGraphicFramePr>
          <p:cNvPr id="50232" name="Group 56"/>
          <p:cNvGraphicFramePr>
            <a:graphicFrameLocks noGrp="1"/>
          </p:cNvGraphicFramePr>
          <p:nvPr>
            <p:ph idx="1"/>
          </p:nvPr>
        </p:nvGraphicFramePr>
        <p:xfrm>
          <a:off x="457200" y="1447800"/>
          <a:ext cx="8229600" cy="4910138"/>
        </p:xfrm>
        <a:graphic>
          <a:graphicData uri="http://schemas.openxmlformats.org/drawingml/2006/table">
            <a:tbl>
              <a:tblPr/>
              <a:tblGrid>
                <a:gridCol w="1371600"/>
                <a:gridCol w="1371600"/>
                <a:gridCol w="1371600"/>
                <a:gridCol w="1371600"/>
                <a:gridCol w="1371600"/>
                <a:gridCol w="1371600"/>
              </a:tblGrid>
              <a:tr h="90487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Force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Relative Strength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Range of Force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Force Carrier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Mass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Charge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r>
              <a:tr h="90487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Strong</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(nuclear)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-15</a:t>
                      </a:r>
                      <a:r>
                        <a:rPr kumimoji="0" lang="en-US" sz="2000" b="0" i="0" u="none" strike="noStrike" cap="none" normalizeH="0" baseline="0" smtClean="0">
                          <a:ln>
                            <a:noFill/>
                          </a:ln>
                          <a:solidFill>
                            <a:schemeClr val="tx1"/>
                          </a:solidFill>
                          <a:effectLst/>
                          <a:latin typeface="Calibri" pitchFamily="34" charset="0"/>
                        </a:rPr>
                        <a:t> 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gluon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r>
              <a:tr h="90646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Electro-</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magnetic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800" b="0" i="0" u="none" strike="noStrike" cap="none" normalizeH="0" baseline="0" smtClean="0">
                          <a:ln>
                            <a:noFill/>
                          </a:ln>
                          <a:solidFill>
                            <a:schemeClr val="tx1"/>
                          </a:solidFill>
                          <a:effectLst/>
                          <a:latin typeface="Calibri" pitchFamily="34" charset="0"/>
                        </a:rPr>
                        <a:t>Proportional</a:t>
                      </a:r>
                      <a:r>
                        <a:rPr kumimoji="0" lang="en-US" sz="2000" b="0" i="0" u="none" strike="noStrike" cap="none" normalizeH="0" baseline="0" smtClean="0">
                          <a:ln>
                            <a:noFill/>
                          </a:ln>
                          <a:solidFill>
                            <a:schemeClr val="tx1"/>
                          </a:solidFill>
                          <a:effectLst/>
                          <a:latin typeface="Calibri" pitchFamily="34" charset="0"/>
                        </a:rPr>
                        <a:t> to 1/r</a:t>
                      </a:r>
                      <a:r>
                        <a:rPr kumimoji="0" lang="en-US" sz="2000" b="0" i="0" u="none" strike="noStrike" cap="none" normalizeH="0" baseline="30000" smtClean="0">
                          <a:ln>
                            <a:noFill/>
                          </a:ln>
                          <a:solidFill>
                            <a:schemeClr val="tx1"/>
                          </a:solidFill>
                          <a:effectLst/>
                          <a:latin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photon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r>
              <a:tr h="90487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Weak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&lt;10</a:t>
                      </a:r>
                      <a:r>
                        <a:rPr kumimoji="0" lang="en-US" sz="2000" b="0" i="0" u="none" strike="noStrike" cap="none" normalizeH="0" baseline="30000" smtClean="0">
                          <a:ln>
                            <a:noFill/>
                          </a:ln>
                          <a:solidFill>
                            <a:schemeClr val="tx1"/>
                          </a:solidFill>
                          <a:effectLst/>
                          <a:latin typeface="Calibri" pitchFamily="34" charset="0"/>
                        </a:rPr>
                        <a:t>-18</a:t>
                      </a:r>
                      <a:r>
                        <a:rPr kumimoji="0" lang="en-US" sz="2000" b="0" i="0" u="none" strike="noStrike" cap="none" normalizeH="0" baseline="0" smtClean="0">
                          <a:ln>
                            <a:noFill/>
                          </a:ln>
                          <a:solidFill>
                            <a:schemeClr val="tx1"/>
                          </a:solidFill>
                          <a:effectLst/>
                          <a:latin typeface="Calibri" pitchFamily="34" charset="0"/>
                        </a:rPr>
                        <a:t> 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W boson</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W boson</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Z boson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80.6 eV</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80.6 eV</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91.2 eV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 e</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 e</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r>
              <a:tr h="90487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600" b="1" i="0" u="none" strike="noStrike" cap="none" normalizeH="0" baseline="0" smtClean="0">
                          <a:ln>
                            <a:noFill/>
                          </a:ln>
                          <a:solidFill>
                            <a:srgbClr val="FF0000"/>
                          </a:solidFill>
                          <a:effectLst/>
                          <a:latin typeface="Calibri" pitchFamily="34" charset="0"/>
                        </a:rPr>
                        <a:t>Gravitational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800" b="0" i="0" u="none" strike="noStrike" cap="none" normalizeH="0" baseline="0" smtClean="0">
                          <a:ln>
                            <a:noFill/>
                          </a:ln>
                          <a:solidFill>
                            <a:schemeClr val="tx1"/>
                          </a:solidFill>
                          <a:effectLst/>
                          <a:latin typeface="Calibri" pitchFamily="34" charset="0"/>
                        </a:rPr>
                        <a:t>Proportional</a:t>
                      </a:r>
                      <a:r>
                        <a:rPr kumimoji="0" lang="en-US" sz="2000" b="0" i="0" u="none" strike="noStrike" cap="none" normalizeH="0" baseline="0" smtClean="0">
                          <a:ln>
                            <a:noFill/>
                          </a:ln>
                          <a:solidFill>
                            <a:schemeClr val="tx1"/>
                          </a:solidFill>
                          <a:effectLst/>
                          <a:latin typeface="Calibri" pitchFamily="34" charset="0"/>
                        </a:rPr>
                        <a:t> to 1/r</a:t>
                      </a:r>
                      <a:r>
                        <a:rPr kumimoji="0" lang="en-US" sz="2000" b="0" i="0" u="none" strike="noStrike" cap="none" normalizeH="0" baseline="30000" smtClean="0">
                          <a:ln>
                            <a:noFill/>
                          </a:ln>
                          <a:solidFill>
                            <a:schemeClr val="tx1"/>
                          </a:solidFill>
                          <a:effectLst/>
                          <a:latin typeface="Calibri" pitchFamily="34" charset="0"/>
                        </a:rPr>
                        <a:t>2</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graviton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EE7F2"/>
                    </a:solid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p:cNvSpPr>
          <p:nvPr>
            <p:ph type="title"/>
          </p:nvPr>
        </p:nvSpPr>
        <p:spPr/>
        <p:txBody>
          <a:bodyPr/>
          <a:lstStyle/>
          <a:p>
            <a:r>
              <a:rPr lang="en-US" smtClean="0"/>
              <a:t>Classification of Particles</a:t>
            </a:r>
          </a:p>
        </p:txBody>
      </p:sp>
      <p:sp>
        <p:nvSpPr>
          <p:cNvPr id="51204" name="Text Box 4"/>
          <p:cNvSpPr txBox="1">
            <a:spLocks noChangeArrowheads="1"/>
          </p:cNvSpPr>
          <p:nvPr/>
        </p:nvSpPr>
        <p:spPr bwMode="auto">
          <a:xfrm>
            <a:off x="533400" y="1447800"/>
            <a:ext cx="8274050" cy="366713"/>
          </a:xfrm>
          <a:prstGeom prst="rect">
            <a:avLst/>
          </a:prstGeom>
          <a:noFill/>
          <a:ln w="9525">
            <a:noFill/>
            <a:miter lim="800000"/>
            <a:headEnd/>
            <a:tailEnd/>
          </a:ln>
        </p:spPr>
        <p:txBody>
          <a:bodyPr wrap="none">
            <a:spAutoFit/>
          </a:bodyPr>
          <a:lstStyle/>
          <a:p>
            <a:r>
              <a:rPr lang="en-US"/>
              <a:t>They are first classified by the type of interactions they have with other particles:</a:t>
            </a:r>
          </a:p>
        </p:txBody>
      </p:sp>
      <p:pic>
        <p:nvPicPr>
          <p:cNvPr id="51206" name="Picture 6" descr="img63"/>
          <p:cNvPicPr>
            <a:picLocks noChangeAspect="1" noChangeArrowheads="1"/>
          </p:cNvPicPr>
          <p:nvPr/>
        </p:nvPicPr>
        <p:blipFill>
          <a:blip r:embed="rId2"/>
          <a:srcRect l="18605" t="13014" b="50000"/>
          <a:stretch>
            <a:fillRect/>
          </a:stretch>
        </p:blipFill>
        <p:spPr bwMode="auto">
          <a:xfrm>
            <a:off x="3048000" y="2209800"/>
            <a:ext cx="3667125" cy="2057400"/>
          </a:xfrm>
          <a:prstGeom prst="rect">
            <a:avLst/>
          </a:prstGeom>
          <a:noFill/>
          <a:ln w="9525">
            <a:noFill/>
            <a:miter lim="800000"/>
            <a:headEnd/>
            <a:tailEnd/>
          </a:ln>
        </p:spPr>
      </p:pic>
      <p:sp>
        <p:nvSpPr>
          <p:cNvPr id="51207" name="Line 7"/>
          <p:cNvSpPr>
            <a:spLocks noChangeShapeType="1"/>
          </p:cNvSpPr>
          <p:nvPr/>
        </p:nvSpPr>
        <p:spPr bwMode="auto">
          <a:xfrm flipH="1">
            <a:off x="1981200" y="3962400"/>
            <a:ext cx="1143000" cy="1143000"/>
          </a:xfrm>
          <a:prstGeom prst="line">
            <a:avLst/>
          </a:prstGeom>
          <a:noFill/>
          <a:ln w="9525">
            <a:solidFill>
              <a:srgbClr val="FF0000"/>
            </a:solidFill>
            <a:round/>
            <a:headEnd/>
            <a:tailEnd type="triangle" w="med" len="med"/>
          </a:ln>
        </p:spPr>
        <p:txBody>
          <a:bodyPr/>
          <a:lstStyle/>
          <a:p>
            <a:endParaRPr lang="en-US"/>
          </a:p>
        </p:txBody>
      </p:sp>
      <p:sp>
        <p:nvSpPr>
          <p:cNvPr id="51208" name="Text Box 8"/>
          <p:cNvSpPr txBox="1">
            <a:spLocks noChangeArrowheads="1"/>
          </p:cNvSpPr>
          <p:nvPr/>
        </p:nvSpPr>
        <p:spPr bwMode="auto">
          <a:xfrm>
            <a:off x="762000" y="5105400"/>
            <a:ext cx="3327400" cy="935038"/>
          </a:xfrm>
          <a:prstGeom prst="rect">
            <a:avLst/>
          </a:prstGeom>
          <a:noFill/>
          <a:ln w="19050">
            <a:solidFill>
              <a:srgbClr val="FF0000"/>
            </a:solidFill>
            <a:miter lim="800000"/>
            <a:headEnd/>
            <a:tailEnd/>
          </a:ln>
        </p:spPr>
        <p:txBody>
          <a:bodyPr wrap="none">
            <a:spAutoFit/>
          </a:bodyPr>
          <a:lstStyle/>
          <a:p>
            <a:r>
              <a:rPr lang="en-US"/>
              <a:t>Particles that interact through </a:t>
            </a:r>
          </a:p>
          <a:p>
            <a:r>
              <a:rPr lang="en-US"/>
              <a:t>strong, weak, electromag, and </a:t>
            </a:r>
          </a:p>
          <a:p>
            <a:r>
              <a:rPr lang="en-US"/>
              <a:t>grav forces</a:t>
            </a:r>
          </a:p>
        </p:txBody>
      </p:sp>
      <p:sp>
        <p:nvSpPr>
          <p:cNvPr id="51209" name="Text Box 9"/>
          <p:cNvSpPr txBox="1">
            <a:spLocks noChangeArrowheads="1"/>
          </p:cNvSpPr>
          <p:nvPr/>
        </p:nvSpPr>
        <p:spPr bwMode="auto">
          <a:xfrm>
            <a:off x="5410200" y="5029200"/>
            <a:ext cx="3238500" cy="1209675"/>
          </a:xfrm>
          <a:prstGeom prst="rect">
            <a:avLst/>
          </a:prstGeom>
          <a:noFill/>
          <a:ln w="19050">
            <a:solidFill>
              <a:srgbClr val="FF0000"/>
            </a:solidFill>
            <a:miter lim="800000"/>
            <a:headEnd/>
            <a:tailEnd/>
          </a:ln>
        </p:spPr>
        <p:txBody>
          <a:bodyPr wrap="none">
            <a:spAutoFit/>
          </a:bodyPr>
          <a:lstStyle/>
          <a:p>
            <a:r>
              <a:rPr lang="en-US"/>
              <a:t>Particles that interact through </a:t>
            </a:r>
          </a:p>
          <a:p>
            <a:r>
              <a:rPr lang="en-US"/>
              <a:t>weak, electromag, and grav </a:t>
            </a:r>
          </a:p>
          <a:p>
            <a:r>
              <a:rPr lang="en-US"/>
              <a:t>forces (not strong) – mass is </a:t>
            </a:r>
          </a:p>
          <a:p>
            <a:r>
              <a:rPr lang="en-US"/>
              <a:t>less than a proton</a:t>
            </a:r>
          </a:p>
        </p:txBody>
      </p:sp>
      <p:sp>
        <p:nvSpPr>
          <p:cNvPr id="51210" name="Line 10"/>
          <p:cNvSpPr>
            <a:spLocks noChangeShapeType="1"/>
          </p:cNvSpPr>
          <p:nvPr/>
        </p:nvSpPr>
        <p:spPr bwMode="auto">
          <a:xfrm>
            <a:off x="6629400" y="3962400"/>
            <a:ext cx="1371600" cy="1066800"/>
          </a:xfrm>
          <a:prstGeom prst="line">
            <a:avLst/>
          </a:prstGeom>
          <a:noFill/>
          <a:ln w="9525">
            <a:solidFill>
              <a:srgbClr val="FF0000"/>
            </a:solidFill>
            <a:round/>
            <a:headEnd/>
            <a:tailEnd type="triangle" w="med" len="med"/>
          </a:ln>
        </p:spPr>
        <p:txBody>
          <a:bodyPr/>
          <a:lstStyle/>
          <a:p>
            <a:endParaRPr lang="en-US"/>
          </a:p>
        </p:txBody>
      </p:sp>
      <p:sp>
        <p:nvSpPr>
          <p:cNvPr id="51211" name="Text Box 11"/>
          <p:cNvSpPr txBox="1">
            <a:spLocks noChangeArrowheads="1"/>
          </p:cNvSpPr>
          <p:nvPr/>
        </p:nvSpPr>
        <p:spPr bwMode="auto">
          <a:xfrm>
            <a:off x="762000" y="6172200"/>
            <a:ext cx="3219450" cy="366713"/>
          </a:xfrm>
          <a:prstGeom prst="rect">
            <a:avLst/>
          </a:prstGeom>
          <a:noFill/>
          <a:ln w="9525">
            <a:noFill/>
            <a:miter lim="800000"/>
            <a:headEnd/>
            <a:tailEnd/>
          </a:ln>
        </p:spPr>
        <p:txBody>
          <a:bodyPr wrap="none">
            <a:spAutoFit/>
          </a:bodyPr>
          <a:lstStyle/>
          <a:p>
            <a:r>
              <a:rPr lang="en-US" b="1">
                <a:solidFill>
                  <a:srgbClr val="FF0000"/>
                </a:solidFill>
              </a:rPr>
              <a:t>PROTONS AND NEUTRONS</a:t>
            </a:r>
          </a:p>
        </p:txBody>
      </p:sp>
      <p:sp>
        <p:nvSpPr>
          <p:cNvPr id="51212" name="Text Box 12"/>
          <p:cNvSpPr txBox="1">
            <a:spLocks noChangeArrowheads="1"/>
          </p:cNvSpPr>
          <p:nvPr/>
        </p:nvSpPr>
        <p:spPr bwMode="auto">
          <a:xfrm>
            <a:off x="6324600" y="6324600"/>
            <a:ext cx="1593850" cy="366713"/>
          </a:xfrm>
          <a:prstGeom prst="rect">
            <a:avLst/>
          </a:prstGeom>
          <a:noFill/>
          <a:ln w="9525">
            <a:noFill/>
            <a:miter lim="800000"/>
            <a:headEnd/>
            <a:tailEnd/>
          </a:ln>
        </p:spPr>
        <p:txBody>
          <a:bodyPr wrap="none">
            <a:spAutoFit/>
          </a:bodyPr>
          <a:lstStyle/>
          <a:p>
            <a:r>
              <a:rPr lang="en-US" b="1">
                <a:solidFill>
                  <a:srgbClr val="FF0000"/>
                </a:solidFill>
              </a:rPr>
              <a:t>ELECTRONS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0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0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2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2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20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P spid="51207" grpId="0" animBg="1"/>
      <p:bldP spid="51208" grpId="0" animBg="1"/>
      <p:bldP spid="51209" grpId="0" animBg="1"/>
      <p:bldP spid="51210" grpId="0" animBg="1"/>
      <p:bldP spid="51211" grpId="0"/>
      <p:bldP spid="512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5" descr="img63"/>
          <p:cNvPicPr>
            <a:picLocks noChangeAspect="1" noChangeArrowheads="1"/>
          </p:cNvPicPr>
          <p:nvPr/>
        </p:nvPicPr>
        <p:blipFill>
          <a:blip r:embed="rId2"/>
          <a:srcRect l="5075" t="13014" b="26714"/>
          <a:stretch>
            <a:fillRect/>
          </a:stretch>
        </p:blipFill>
        <p:spPr bwMode="auto">
          <a:xfrm>
            <a:off x="4800600" y="381000"/>
            <a:ext cx="3133725" cy="2457450"/>
          </a:xfrm>
          <a:prstGeom prst="rect">
            <a:avLst/>
          </a:prstGeom>
          <a:noFill/>
          <a:ln w="9525">
            <a:noFill/>
            <a:miter lim="800000"/>
            <a:headEnd/>
            <a:tailEnd/>
          </a:ln>
        </p:spPr>
      </p:pic>
      <p:sp>
        <p:nvSpPr>
          <p:cNvPr id="52230" name="Text Box 6"/>
          <p:cNvSpPr txBox="1">
            <a:spLocks noChangeArrowheads="1"/>
          </p:cNvSpPr>
          <p:nvPr/>
        </p:nvSpPr>
        <p:spPr bwMode="auto">
          <a:xfrm>
            <a:off x="838200" y="1600200"/>
            <a:ext cx="3101975" cy="938213"/>
          </a:xfrm>
          <a:prstGeom prst="rect">
            <a:avLst/>
          </a:prstGeom>
          <a:noFill/>
          <a:ln w="22225">
            <a:solidFill>
              <a:srgbClr val="FF0000"/>
            </a:solidFill>
            <a:miter lim="800000"/>
            <a:headEnd/>
            <a:tailEnd/>
          </a:ln>
        </p:spPr>
        <p:txBody>
          <a:bodyPr wrap="none">
            <a:spAutoFit/>
          </a:bodyPr>
          <a:lstStyle/>
          <a:p>
            <a:pPr algn="ctr"/>
            <a:r>
              <a:rPr lang="en-US" b="1"/>
              <a:t>Heavy</a:t>
            </a:r>
            <a:r>
              <a:rPr lang="en-US"/>
              <a:t> elementary particles </a:t>
            </a:r>
          </a:p>
          <a:p>
            <a:pPr algn="ctr"/>
            <a:r>
              <a:rPr lang="en-US"/>
              <a:t>that are put together to form </a:t>
            </a:r>
          </a:p>
          <a:p>
            <a:pPr algn="ctr"/>
            <a:r>
              <a:rPr lang="en-US"/>
              <a:t>protons and neutrons.</a:t>
            </a:r>
          </a:p>
        </p:txBody>
      </p:sp>
      <p:sp>
        <p:nvSpPr>
          <p:cNvPr id="52231" name="Line 7"/>
          <p:cNvSpPr>
            <a:spLocks noChangeShapeType="1"/>
          </p:cNvSpPr>
          <p:nvPr/>
        </p:nvSpPr>
        <p:spPr bwMode="auto">
          <a:xfrm flipH="1" flipV="1">
            <a:off x="3962400" y="1981200"/>
            <a:ext cx="914400" cy="609600"/>
          </a:xfrm>
          <a:prstGeom prst="line">
            <a:avLst/>
          </a:prstGeom>
          <a:noFill/>
          <a:ln w="9525">
            <a:solidFill>
              <a:srgbClr val="FF0000"/>
            </a:solidFill>
            <a:round/>
            <a:headEnd/>
            <a:tailEnd type="triangle" w="med" len="med"/>
          </a:ln>
        </p:spPr>
        <p:txBody>
          <a:bodyPr/>
          <a:lstStyle/>
          <a:p>
            <a:endParaRPr lang="en-US"/>
          </a:p>
        </p:txBody>
      </p:sp>
      <p:pic>
        <p:nvPicPr>
          <p:cNvPr id="52232" name="Picture 8" descr="img63"/>
          <p:cNvPicPr>
            <a:picLocks noChangeAspect="1" noChangeArrowheads="1"/>
          </p:cNvPicPr>
          <p:nvPr/>
        </p:nvPicPr>
        <p:blipFill>
          <a:blip r:embed="rId2"/>
          <a:srcRect l="5075" t="72820" r="27988" b="-853"/>
          <a:stretch>
            <a:fillRect/>
          </a:stretch>
        </p:blipFill>
        <p:spPr bwMode="auto">
          <a:xfrm>
            <a:off x="4800600" y="2819400"/>
            <a:ext cx="2209800" cy="1143000"/>
          </a:xfrm>
          <a:prstGeom prst="rect">
            <a:avLst/>
          </a:prstGeom>
          <a:noFill/>
          <a:ln w="9525">
            <a:noFill/>
            <a:miter lim="800000"/>
            <a:headEnd/>
            <a:tailEnd/>
          </a:ln>
        </p:spPr>
      </p:pic>
      <p:pic>
        <p:nvPicPr>
          <p:cNvPr id="52234" name="Picture 10" descr="img6D"/>
          <p:cNvPicPr>
            <a:picLocks noChangeAspect="1" noChangeArrowheads="1"/>
          </p:cNvPicPr>
          <p:nvPr/>
        </p:nvPicPr>
        <p:blipFill>
          <a:blip r:embed="rId3"/>
          <a:srcRect/>
          <a:stretch>
            <a:fillRect/>
          </a:stretch>
        </p:blipFill>
        <p:spPr bwMode="auto">
          <a:xfrm>
            <a:off x="304800" y="3886200"/>
            <a:ext cx="4572000" cy="2476500"/>
          </a:xfrm>
          <a:prstGeom prst="rect">
            <a:avLst/>
          </a:prstGeom>
          <a:noFill/>
          <a:ln w="9525">
            <a:noFill/>
            <a:miter lim="800000"/>
            <a:headEnd/>
            <a:tailEnd/>
          </a:ln>
        </p:spPr>
      </p:pic>
      <p:sp>
        <p:nvSpPr>
          <p:cNvPr id="52235" name="Line 11"/>
          <p:cNvSpPr>
            <a:spLocks noChangeShapeType="1"/>
          </p:cNvSpPr>
          <p:nvPr/>
        </p:nvSpPr>
        <p:spPr bwMode="auto">
          <a:xfrm flipH="1">
            <a:off x="1143000" y="3657600"/>
            <a:ext cx="3733800" cy="381000"/>
          </a:xfrm>
          <a:prstGeom prst="line">
            <a:avLst/>
          </a:prstGeom>
          <a:noFill/>
          <a:ln w="9525">
            <a:solidFill>
              <a:srgbClr val="FF0000"/>
            </a:solidFill>
            <a:round/>
            <a:headEnd/>
            <a:tailEnd type="triangle" w="med" len="med"/>
          </a:ln>
        </p:spPr>
        <p:txBody>
          <a:bodyPr/>
          <a:lstStyle/>
          <a:p>
            <a:endParaRPr lang="en-US"/>
          </a:p>
        </p:txBody>
      </p:sp>
      <p:sp>
        <p:nvSpPr>
          <p:cNvPr id="52236" name="Text Box 12"/>
          <p:cNvSpPr txBox="1">
            <a:spLocks noChangeArrowheads="1"/>
          </p:cNvSpPr>
          <p:nvPr/>
        </p:nvSpPr>
        <p:spPr bwMode="auto">
          <a:xfrm>
            <a:off x="5283200" y="4572000"/>
            <a:ext cx="3686175" cy="2024063"/>
          </a:xfrm>
          <a:prstGeom prst="rect">
            <a:avLst/>
          </a:prstGeom>
          <a:noFill/>
          <a:ln w="9525">
            <a:solidFill>
              <a:srgbClr val="FF0000"/>
            </a:solidFill>
            <a:miter lim="800000"/>
            <a:headEnd/>
            <a:tailEnd/>
          </a:ln>
        </p:spPr>
        <p:txBody>
          <a:bodyPr wrap="none">
            <a:spAutoFit/>
          </a:bodyPr>
          <a:lstStyle/>
          <a:p>
            <a:pPr algn="ctr"/>
            <a:r>
              <a:rPr lang="en-US" b="1"/>
              <a:t>Antimatter</a:t>
            </a:r>
            <a:r>
              <a:rPr lang="en-US"/>
              <a:t>- material consisting of </a:t>
            </a:r>
          </a:p>
          <a:p>
            <a:pPr algn="ctr"/>
            <a:r>
              <a:rPr lang="en-US"/>
              <a:t>atoms that are composed of </a:t>
            </a:r>
          </a:p>
          <a:p>
            <a:pPr algn="ctr"/>
            <a:r>
              <a:rPr lang="en-US"/>
              <a:t>antiparticles (particles having the </a:t>
            </a:r>
          </a:p>
          <a:p>
            <a:pPr algn="ctr"/>
            <a:r>
              <a:rPr lang="en-US"/>
              <a:t>same mass, lifetime, and spin as </a:t>
            </a:r>
          </a:p>
          <a:p>
            <a:pPr algn="ctr"/>
            <a:r>
              <a:rPr lang="en-US"/>
              <a:t>the associated particle but </a:t>
            </a:r>
          </a:p>
          <a:p>
            <a:pPr algn="ctr"/>
            <a:r>
              <a:rPr lang="en-US" b="1"/>
              <a:t>opposite in sign</a:t>
            </a:r>
            <a:r>
              <a:rPr lang="en-US"/>
              <a:t>).  Denoted by a</a:t>
            </a:r>
          </a:p>
          <a:p>
            <a:pPr algn="ctr"/>
            <a:r>
              <a:rPr lang="en-US"/>
              <a:t>bar over the symbol.</a:t>
            </a:r>
          </a:p>
        </p:txBody>
      </p:sp>
      <p:sp>
        <p:nvSpPr>
          <p:cNvPr id="52237" name="Line 13"/>
          <p:cNvSpPr>
            <a:spLocks noChangeShapeType="1"/>
          </p:cNvSpPr>
          <p:nvPr/>
        </p:nvSpPr>
        <p:spPr bwMode="auto">
          <a:xfrm>
            <a:off x="6629400" y="3810000"/>
            <a:ext cx="1219200" cy="762000"/>
          </a:xfrm>
          <a:prstGeom prst="line">
            <a:avLst/>
          </a:prstGeom>
          <a:noFill/>
          <a:ln w="9525">
            <a:solidFill>
              <a:srgbClr val="FF0000"/>
            </a:solidFill>
            <a:round/>
            <a:headEnd/>
            <a:tailEnd type="triangle" w="med" len="med"/>
          </a:ln>
        </p:spPr>
        <p:txBody>
          <a:bodyPr/>
          <a:lstStyle/>
          <a:p>
            <a:endParaRPr lang="en-US"/>
          </a:p>
        </p:txBody>
      </p:sp>
      <p:sp>
        <p:nvSpPr>
          <p:cNvPr id="52238" name="Text Box 14"/>
          <p:cNvSpPr txBox="1">
            <a:spLocks noChangeArrowheads="1"/>
          </p:cNvSpPr>
          <p:nvPr/>
        </p:nvSpPr>
        <p:spPr bwMode="auto">
          <a:xfrm>
            <a:off x="7196138" y="2108200"/>
            <a:ext cx="1944687" cy="1377950"/>
          </a:xfrm>
          <a:prstGeom prst="rect">
            <a:avLst/>
          </a:prstGeom>
          <a:noFill/>
          <a:ln w="9525">
            <a:solidFill>
              <a:srgbClr val="FF0000"/>
            </a:solidFill>
            <a:miter lim="800000"/>
            <a:headEnd/>
            <a:tailEnd/>
          </a:ln>
        </p:spPr>
        <p:txBody>
          <a:bodyPr wrap="none">
            <a:spAutoFit/>
          </a:bodyPr>
          <a:lstStyle/>
          <a:p>
            <a:pPr algn="ctr"/>
            <a:r>
              <a:rPr lang="en-US" sz="1400"/>
              <a:t>Example: </a:t>
            </a:r>
          </a:p>
          <a:p>
            <a:pPr algn="ctr"/>
            <a:r>
              <a:rPr lang="en-US" sz="1400"/>
              <a:t>an </a:t>
            </a:r>
            <a:r>
              <a:rPr lang="en-US" sz="1400" b="1"/>
              <a:t>antiproton</a:t>
            </a:r>
            <a:r>
              <a:rPr lang="en-US" sz="1400"/>
              <a:t> has all </a:t>
            </a:r>
          </a:p>
          <a:p>
            <a:pPr algn="ctr"/>
            <a:r>
              <a:rPr lang="en-US" sz="1400"/>
              <a:t>the same features of </a:t>
            </a:r>
          </a:p>
          <a:p>
            <a:pPr algn="ctr"/>
            <a:r>
              <a:rPr lang="en-US" sz="1400"/>
              <a:t>a proton but it is </a:t>
            </a:r>
          </a:p>
          <a:p>
            <a:pPr algn="ctr"/>
            <a:r>
              <a:rPr lang="en-US" sz="1400" b="1"/>
              <a:t>negatively charged</a:t>
            </a:r>
            <a:r>
              <a:rPr lang="en-US" sz="1400"/>
              <a:t>.  </a:t>
            </a:r>
          </a:p>
          <a:p>
            <a:pPr algn="ctr"/>
            <a:r>
              <a:rPr lang="en-US" sz="1400"/>
              <a:t>Symbol p.</a:t>
            </a:r>
          </a:p>
        </p:txBody>
      </p:sp>
      <p:sp>
        <p:nvSpPr>
          <p:cNvPr id="52239" name="Line 15"/>
          <p:cNvSpPr>
            <a:spLocks noChangeShapeType="1"/>
          </p:cNvSpPr>
          <p:nvPr/>
        </p:nvSpPr>
        <p:spPr bwMode="auto">
          <a:xfrm flipH="1" flipV="1">
            <a:off x="8382000" y="3505200"/>
            <a:ext cx="304800" cy="1066800"/>
          </a:xfrm>
          <a:prstGeom prst="line">
            <a:avLst/>
          </a:prstGeom>
          <a:noFill/>
          <a:ln w="9525">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2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2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2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2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22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animBg="1"/>
      <p:bldP spid="52231" grpId="0" animBg="1"/>
      <p:bldP spid="52235" grpId="0" animBg="1"/>
      <p:bldP spid="52236" grpId="0" animBg="1"/>
      <p:bldP spid="52237" grpId="0" animBg="1"/>
      <p:bldP spid="52238" grpId="0" animBg="1"/>
      <p:bldP spid="5223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title"/>
          </p:nvPr>
        </p:nvSpPr>
        <p:spPr/>
        <p:txBody>
          <a:bodyPr/>
          <a:lstStyle/>
          <a:p>
            <a:r>
              <a:rPr lang="en-US" sz="4000" smtClean="0"/>
              <a:t>Protons and neutrons are made up of 3 quarks, no more, no less, always 3.</a:t>
            </a:r>
          </a:p>
        </p:txBody>
      </p:sp>
      <p:pic>
        <p:nvPicPr>
          <p:cNvPr id="54274" name="Picture 5" descr="standard_model_all"/>
          <p:cNvPicPr>
            <a:picLocks noChangeAspect="1" noChangeArrowheads="1"/>
          </p:cNvPicPr>
          <p:nvPr/>
        </p:nvPicPr>
        <p:blipFill>
          <a:blip r:embed="rId2"/>
          <a:srcRect l="34668" t="14769" r="35199" b="46550"/>
          <a:stretch>
            <a:fillRect/>
          </a:stretch>
        </p:blipFill>
        <p:spPr bwMode="auto">
          <a:xfrm>
            <a:off x="838200" y="1828800"/>
            <a:ext cx="4495800" cy="4376738"/>
          </a:xfrm>
          <a:prstGeom prst="rect">
            <a:avLst/>
          </a:prstGeom>
          <a:noFill/>
          <a:ln w="9525">
            <a:noFill/>
            <a:miter lim="800000"/>
            <a:headEnd/>
            <a:tailEnd/>
          </a:ln>
        </p:spPr>
      </p:pic>
      <p:sp>
        <p:nvSpPr>
          <p:cNvPr id="54278" name="Line 6"/>
          <p:cNvSpPr>
            <a:spLocks noChangeShapeType="1"/>
          </p:cNvSpPr>
          <p:nvPr/>
        </p:nvSpPr>
        <p:spPr bwMode="auto">
          <a:xfrm flipV="1">
            <a:off x="2971800" y="2743200"/>
            <a:ext cx="2895600" cy="609600"/>
          </a:xfrm>
          <a:prstGeom prst="line">
            <a:avLst/>
          </a:prstGeom>
          <a:noFill/>
          <a:ln w="25400">
            <a:solidFill>
              <a:srgbClr val="FF0000"/>
            </a:solidFill>
            <a:round/>
            <a:headEnd/>
            <a:tailEnd type="triangle" w="med" len="med"/>
          </a:ln>
        </p:spPr>
        <p:txBody>
          <a:bodyPr/>
          <a:lstStyle/>
          <a:p>
            <a:endParaRPr lang="en-US"/>
          </a:p>
        </p:txBody>
      </p:sp>
      <p:sp>
        <p:nvSpPr>
          <p:cNvPr id="54279" name="Text Box 7"/>
          <p:cNvSpPr txBox="1">
            <a:spLocks noChangeArrowheads="1"/>
          </p:cNvSpPr>
          <p:nvPr/>
        </p:nvSpPr>
        <p:spPr bwMode="auto">
          <a:xfrm>
            <a:off x="5943600" y="2314575"/>
            <a:ext cx="2506663" cy="528638"/>
          </a:xfrm>
          <a:prstGeom prst="rect">
            <a:avLst/>
          </a:prstGeom>
          <a:noFill/>
          <a:ln w="9525">
            <a:solidFill>
              <a:srgbClr val="FF0000"/>
            </a:solidFill>
            <a:miter lim="800000"/>
            <a:headEnd/>
            <a:tailEnd/>
          </a:ln>
        </p:spPr>
        <p:txBody>
          <a:bodyPr wrap="none">
            <a:spAutoFit/>
          </a:bodyPr>
          <a:lstStyle/>
          <a:p>
            <a:r>
              <a:rPr lang="en-US" sz="2800"/>
              <a:t>PROTON: uud</a:t>
            </a:r>
          </a:p>
        </p:txBody>
      </p:sp>
      <p:sp>
        <p:nvSpPr>
          <p:cNvPr id="54280" name="Line 8"/>
          <p:cNvSpPr>
            <a:spLocks noChangeShapeType="1"/>
          </p:cNvSpPr>
          <p:nvPr/>
        </p:nvSpPr>
        <p:spPr bwMode="auto">
          <a:xfrm>
            <a:off x="3733800" y="3810000"/>
            <a:ext cx="2209800" cy="457200"/>
          </a:xfrm>
          <a:prstGeom prst="line">
            <a:avLst/>
          </a:prstGeom>
          <a:noFill/>
          <a:ln w="25400">
            <a:solidFill>
              <a:srgbClr val="FF0000"/>
            </a:solidFill>
            <a:round/>
            <a:headEnd/>
            <a:tailEnd type="triangle" w="med" len="med"/>
          </a:ln>
        </p:spPr>
        <p:txBody>
          <a:bodyPr/>
          <a:lstStyle/>
          <a:p>
            <a:endParaRPr lang="en-US"/>
          </a:p>
        </p:txBody>
      </p:sp>
      <p:sp>
        <p:nvSpPr>
          <p:cNvPr id="54281" name="Text Box 9"/>
          <p:cNvSpPr txBox="1">
            <a:spLocks noChangeArrowheads="1"/>
          </p:cNvSpPr>
          <p:nvPr/>
        </p:nvSpPr>
        <p:spPr bwMode="auto">
          <a:xfrm>
            <a:off x="5943600" y="3962400"/>
            <a:ext cx="2744788" cy="528638"/>
          </a:xfrm>
          <a:prstGeom prst="rect">
            <a:avLst/>
          </a:prstGeom>
          <a:noFill/>
          <a:ln w="9525">
            <a:solidFill>
              <a:srgbClr val="FF0000"/>
            </a:solidFill>
            <a:miter lim="800000"/>
            <a:headEnd/>
            <a:tailEnd/>
          </a:ln>
        </p:spPr>
        <p:txBody>
          <a:bodyPr wrap="none">
            <a:spAutoFit/>
          </a:bodyPr>
          <a:lstStyle/>
          <a:p>
            <a:r>
              <a:rPr lang="en-US" sz="2800"/>
              <a:t>NEUTRON: udd</a:t>
            </a:r>
          </a:p>
        </p:txBody>
      </p:sp>
      <p:sp>
        <p:nvSpPr>
          <p:cNvPr id="54282" name="Text Box 10"/>
          <p:cNvSpPr txBox="1">
            <a:spLocks noChangeArrowheads="1"/>
          </p:cNvSpPr>
          <p:nvPr/>
        </p:nvSpPr>
        <p:spPr bwMode="auto">
          <a:xfrm>
            <a:off x="7772400" y="3505200"/>
            <a:ext cx="896938" cy="457200"/>
          </a:xfrm>
          <a:prstGeom prst="rect">
            <a:avLst/>
          </a:prstGeom>
          <a:noFill/>
          <a:ln w="9525">
            <a:noFill/>
            <a:miter lim="800000"/>
            <a:headEnd/>
            <a:tailEnd/>
          </a:ln>
        </p:spPr>
        <p:txBody>
          <a:bodyPr wrap="none">
            <a:spAutoFit/>
          </a:bodyPr>
          <a:lstStyle/>
          <a:p>
            <a:r>
              <a:rPr lang="en-US" sz="2400"/>
              <a:t>“dud”</a:t>
            </a:r>
          </a:p>
        </p:txBody>
      </p:sp>
      <p:sp>
        <p:nvSpPr>
          <p:cNvPr id="54283" name="Text Box 11"/>
          <p:cNvSpPr txBox="1">
            <a:spLocks noChangeArrowheads="1"/>
          </p:cNvSpPr>
          <p:nvPr/>
        </p:nvSpPr>
        <p:spPr bwMode="auto">
          <a:xfrm>
            <a:off x="5602288" y="5105400"/>
            <a:ext cx="3541712" cy="1552575"/>
          </a:xfrm>
          <a:prstGeom prst="rect">
            <a:avLst/>
          </a:prstGeom>
          <a:noFill/>
          <a:ln w="9525">
            <a:noFill/>
            <a:miter lim="800000"/>
            <a:headEnd/>
            <a:tailEnd/>
          </a:ln>
        </p:spPr>
        <p:txBody>
          <a:bodyPr wrap="none">
            <a:spAutoFit/>
          </a:bodyPr>
          <a:lstStyle/>
          <a:p>
            <a:r>
              <a:rPr lang="en-US" sz="2400"/>
              <a:t>When combining quarks </a:t>
            </a:r>
          </a:p>
          <a:p>
            <a:r>
              <a:rPr lang="en-US" sz="2400"/>
              <a:t>their combined charge </a:t>
            </a:r>
          </a:p>
          <a:p>
            <a:r>
              <a:rPr lang="en-US" sz="2400"/>
              <a:t>must add up to 0, +1, </a:t>
            </a:r>
          </a:p>
          <a:p>
            <a:r>
              <a:rPr lang="en-US" sz="2400"/>
              <a:t>or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2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2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2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8" grpId="0" animBg="1"/>
      <p:bldP spid="54279" grpId="0" animBg="1"/>
      <p:bldP spid="54280" grpId="0" animBg="1"/>
      <p:bldP spid="54281" grpId="0" animBg="1"/>
      <p:bldP spid="54282" grpId="0"/>
      <p:bldP spid="5428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4" descr="img63"/>
          <p:cNvPicPr>
            <a:picLocks noChangeAspect="1" noChangeArrowheads="1"/>
          </p:cNvPicPr>
          <p:nvPr/>
        </p:nvPicPr>
        <p:blipFill>
          <a:blip r:embed="rId2"/>
          <a:srcRect l="5075" t="13014" b="49608"/>
          <a:stretch>
            <a:fillRect/>
          </a:stretch>
        </p:blipFill>
        <p:spPr bwMode="auto">
          <a:xfrm>
            <a:off x="533400" y="381000"/>
            <a:ext cx="3133725" cy="1524000"/>
          </a:xfrm>
          <a:prstGeom prst="rect">
            <a:avLst/>
          </a:prstGeom>
          <a:noFill/>
          <a:ln w="9525">
            <a:noFill/>
            <a:miter lim="800000"/>
            <a:headEnd/>
            <a:tailEnd/>
          </a:ln>
        </p:spPr>
      </p:pic>
      <p:sp>
        <p:nvSpPr>
          <p:cNvPr id="55301" name="Line 5"/>
          <p:cNvSpPr>
            <a:spLocks noChangeShapeType="1"/>
          </p:cNvSpPr>
          <p:nvPr/>
        </p:nvSpPr>
        <p:spPr bwMode="auto">
          <a:xfrm>
            <a:off x="3048000" y="1828800"/>
            <a:ext cx="0" cy="1295400"/>
          </a:xfrm>
          <a:prstGeom prst="line">
            <a:avLst/>
          </a:prstGeom>
          <a:noFill/>
          <a:ln w="9525">
            <a:solidFill>
              <a:srgbClr val="FF0000"/>
            </a:solidFill>
            <a:round/>
            <a:headEnd/>
            <a:tailEnd type="triangle" w="med" len="med"/>
          </a:ln>
        </p:spPr>
        <p:txBody>
          <a:bodyPr/>
          <a:lstStyle/>
          <a:p>
            <a:endParaRPr lang="en-US"/>
          </a:p>
        </p:txBody>
      </p:sp>
      <p:sp>
        <p:nvSpPr>
          <p:cNvPr id="55302" name="Text Box 6"/>
          <p:cNvSpPr txBox="1">
            <a:spLocks noChangeArrowheads="1"/>
          </p:cNvSpPr>
          <p:nvPr/>
        </p:nvSpPr>
        <p:spPr bwMode="auto">
          <a:xfrm>
            <a:off x="215900" y="3124200"/>
            <a:ext cx="3635375" cy="1200150"/>
          </a:xfrm>
          <a:prstGeom prst="rect">
            <a:avLst/>
          </a:prstGeom>
          <a:noFill/>
          <a:ln w="9525">
            <a:solidFill>
              <a:srgbClr val="FF0000"/>
            </a:solidFill>
            <a:miter lim="800000"/>
            <a:headEnd/>
            <a:tailEnd/>
          </a:ln>
        </p:spPr>
        <p:txBody>
          <a:bodyPr wrap="none">
            <a:spAutoFit/>
          </a:bodyPr>
          <a:lstStyle/>
          <a:p>
            <a:pPr algn="ctr"/>
            <a:r>
              <a:rPr lang="en-US" b="1"/>
              <a:t>ELECTRONS AND NEUTRINOS</a:t>
            </a:r>
            <a:r>
              <a:rPr lang="en-US"/>
              <a:t> </a:t>
            </a:r>
          </a:p>
          <a:p>
            <a:pPr algn="ctr"/>
            <a:r>
              <a:rPr lang="en-US"/>
              <a:t>(neutral particle with little if any </a:t>
            </a:r>
          </a:p>
          <a:p>
            <a:pPr algn="ctr"/>
            <a:r>
              <a:rPr lang="en-US"/>
              <a:t>mass yet has energy and </a:t>
            </a:r>
          </a:p>
          <a:p>
            <a:pPr algn="ctr"/>
            <a:r>
              <a:rPr lang="en-US"/>
              <a:t>momentum. </a:t>
            </a:r>
          </a:p>
        </p:txBody>
      </p:sp>
      <p:pic>
        <p:nvPicPr>
          <p:cNvPr id="55304" name="Picture 8" descr="img62"/>
          <p:cNvPicPr>
            <a:picLocks noChangeAspect="1" noChangeArrowheads="1"/>
          </p:cNvPicPr>
          <p:nvPr/>
        </p:nvPicPr>
        <p:blipFill>
          <a:blip r:embed="rId3"/>
          <a:srcRect/>
          <a:stretch>
            <a:fillRect/>
          </a:stretch>
        </p:blipFill>
        <p:spPr bwMode="auto">
          <a:xfrm>
            <a:off x="4343400" y="2590800"/>
            <a:ext cx="4419600" cy="2374900"/>
          </a:xfrm>
          <a:prstGeom prst="rect">
            <a:avLst/>
          </a:prstGeom>
          <a:noFill/>
          <a:ln w="9525">
            <a:noFill/>
            <a:miter lim="800000"/>
            <a:headEnd/>
            <a:tailEnd/>
          </a:ln>
        </p:spPr>
      </p:pic>
      <p:sp>
        <p:nvSpPr>
          <p:cNvPr id="55305" name="Line 9"/>
          <p:cNvSpPr>
            <a:spLocks noChangeShapeType="1"/>
          </p:cNvSpPr>
          <p:nvPr/>
        </p:nvSpPr>
        <p:spPr bwMode="auto">
          <a:xfrm flipV="1">
            <a:off x="3810000" y="2819400"/>
            <a:ext cx="762000" cy="838200"/>
          </a:xfrm>
          <a:prstGeom prst="line">
            <a:avLst/>
          </a:prstGeom>
          <a:noFill/>
          <a:ln w="9525">
            <a:solidFill>
              <a:srgbClr val="FF0000"/>
            </a:solidFill>
            <a:round/>
            <a:headEnd/>
            <a:tailEnd type="triangle" w="med" len="med"/>
          </a:ln>
        </p:spPr>
        <p:txBody>
          <a:bodyPr/>
          <a:lstStyle/>
          <a:p>
            <a:endParaRPr lang="en-US"/>
          </a:p>
        </p:txBody>
      </p:sp>
      <p:sp>
        <p:nvSpPr>
          <p:cNvPr id="55306" name="Line 10"/>
          <p:cNvSpPr>
            <a:spLocks noChangeShapeType="1"/>
          </p:cNvSpPr>
          <p:nvPr/>
        </p:nvSpPr>
        <p:spPr bwMode="auto">
          <a:xfrm flipV="1">
            <a:off x="5486400" y="1447800"/>
            <a:ext cx="1066800" cy="1447800"/>
          </a:xfrm>
          <a:prstGeom prst="line">
            <a:avLst/>
          </a:prstGeom>
          <a:noFill/>
          <a:ln w="9525">
            <a:solidFill>
              <a:srgbClr val="FF0000"/>
            </a:solidFill>
            <a:round/>
            <a:headEnd/>
            <a:tailEnd type="triangle" w="med" len="med"/>
          </a:ln>
        </p:spPr>
        <p:txBody>
          <a:bodyPr/>
          <a:lstStyle/>
          <a:p>
            <a:endParaRPr lang="en-US"/>
          </a:p>
        </p:txBody>
      </p:sp>
      <p:sp>
        <p:nvSpPr>
          <p:cNvPr id="55307" name="Text Box 11"/>
          <p:cNvSpPr txBox="1">
            <a:spLocks noChangeArrowheads="1"/>
          </p:cNvSpPr>
          <p:nvPr/>
        </p:nvSpPr>
        <p:spPr bwMode="auto">
          <a:xfrm>
            <a:off x="6684963" y="1255713"/>
            <a:ext cx="2149475" cy="925512"/>
          </a:xfrm>
          <a:prstGeom prst="rect">
            <a:avLst/>
          </a:prstGeom>
          <a:noFill/>
          <a:ln w="9525">
            <a:solidFill>
              <a:srgbClr val="FF0000"/>
            </a:solidFill>
            <a:miter lim="800000"/>
            <a:headEnd/>
            <a:tailEnd/>
          </a:ln>
        </p:spPr>
        <p:txBody>
          <a:bodyPr wrap="none">
            <a:spAutoFit/>
          </a:bodyPr>
          <a:lstStyle/>
          <a:p>
            <a:pPr algn="ctr"/>
            <a:r>
              <a:rPr lang="en-US"/>
              <a:t>Antiparticle of an </a:t>
            </a:r>
          </a:p>
          <a:p>
            <a:pPr algn="ctr"/>
            <a:r>
              <a:rPr lang="en-US"/>
              <a:t>electron is called a </a:t>
            </a:r>
          </a:p>
          <a:p>
            <a:pPr algn="ctr"/>
            <a:r>
              <a:rPr lang="en-US" b="1"/>
              <a:t>positron</a:t>
            </a:r>
            <a:r>
              <a:rPr 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3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30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3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30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1" grpId="0" animBg="1"/>
      <p:bldP spid="55302" grpId="0" animBg="1"/>
      <p:bldP spid="55305" grpId="0" animBg="1"/>
      <p:bldP spid="55306" grpId="0" animBg="1"/>
      <p:bldP spid="5530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p:cNvSpPr>
          <p:nvPr>
            <p:ph type="title"/>
          </p:nvPr>
        </p:nvSpPr>
        <p:spPr>
          <a:xfrm>
            <a:off x="457200" y="762000"/>
            <a:ext cx="8229600" cy="1143000"/>
          </a:xfrm>
        </p:spPr>
        <p:txBody>
          <a:bodyPr/>
          <a:lstStyle/>
          <a:p>
            <a:r>
              <a:rPr lang="en-US" sz="3200" smtClean="0"/>
              <a:t>A lithium atom consists of 3 protons, 4 neutrons, and 3 electrons. What is the total number of quarks and leptons in this atom?</a:t>
            </a:r>
            <a:r>
              <a:rPr lang="en-US" sz="4000" smtClean="0"/>
              <a:t> </a:t>
            </a:r>
          </a:p>
        </p:txBody>
      </p:sp>
      <p:sp>
        <p:nvSpPr>
          <p:cNvPr id="56324" name="Text Box 4"/>
          <p:cNvSpPr txBox="1">
            <a:spLocks noChangeArrowheads="1"/>
          </p:cNvSpPr>
          <p:nvPr/>
        </p:nvSpPr>
        <p:spPr bwMode="auto">
          <a:xfrm>
            <a:off x="2514600" y="2743200"/>
            <a:ext cx="4487863" cy="457200"/>
          </a:xfrm>
          <a:prstGeom prst="rect">
            <a:avLst/>
          </a:prstGeom>
          <a:noFill/>
          <a:ln w="9525">
            <a:noFill/>
            <a:miter lim="800000"/>
            <a:headEnd/>
            <a:tailEnd/>
          </a:ln>
        </p:spPr>
        <p:txBody>
          <a:bodyPr wrap="none">
            <a:spAutoFit/>
          </a:bodyPr>
          <a:lstStyle/>
          <a:p>
            <a:r>
              <a:rPr lang="en-US" sz="2400"/>
              <a:t>3 protons = 3 quarks = </a:t>
            </a:r>
            <a:r>
              <a:rPr lang="en-US" sz="2400">
                <a:solidFill>
                  <a:srgbClr val="FF0000"/>
                </a:solidFill>
              </a:rPr>
              <a:t>9 quarks</a:t>
            </a:r>
          </a:p>
        </p:txBody>
      </p:sp>
      <p:sp>
        <p:nvSpPr>
          <p:cNvPr id="56325" name="Text Box 5"/>
          <p:cNvSpPr txBox="1">
            <a:spLocks noChangeArrowheads="1"/>
          </p:cNvSpPr>
          <p:nvPr/>
        </p:nvSpPr>
        <p:spPr bwMode="auto">
          <a:xfrm>
            <a:off x="2286000" y="3429000"/>
            <a:ext cx="4827588" cy="457200"/>
          </a:xfrm>
          <a:prstGeom prst="rect">
            <a:avLst/>
          </a:prstGeom>
          <a:noFill/>
          <a:ln w="9525">
            <a:noFill/>
            <a:miter lim="800000"/>
            <a:headEnd/>
            <a:tailEnd/>
          </a:ln>
        </p:spPr>
        <p:txBody>
          <a:bodyPr wrap="none">
            <a:spAutoFit/>
          </a:bodyPr>
          <a:lstStyle/>
          <a:p>
            <a:r>
              <a:rPr lang="en-US" sz="2400"/>
              <a:t>4 neutrons = 3 quarks = </a:t>
            </a:r>
            <a:r>
              <a:rPr lang="en-US" sz="2400">
                <a:solidFill>
                  <a:srgbClr val="FF0000"/>
                </a:solidFill>
              </a:rPr>
              <a:t>12 quarks</a:t>
            </a:r>
          </a:p>
        </p:txBody>
      </p:sp>
      <p:sp>
        <p:nvSpPr>
          <p:cNvPr id="56326" name="Text Box 6"/>
          <p:cNvSpPr txBox="1">
            <a:spLocks noChangeArrowheads="1"/>
          </p:cNvSpPr>
          <p:nvPr/>
        </p:nvSpPr>
        <p:spPr bwMode="auto">
          <a:xfrm>
            <a:off x="3048000" y="4114800"/>
            <a:ext cx="3260725" cy="457200"/>
          </a:xfrm>
          <a:prstGeom prst="rect">
            <a:avLst/>
          </a:prstGeom>
          <a:noFill/>
          <a:ln w="9525">
            <a:noFill/>
            <a:miter lim="800000"/>
            <a:headEnd/>
            <a:tailEnd/>
          </a:ln>
        </p:spPr>
        <p:txBody>
          <a:bodyPr wrap="none">
            <a:spAutoFit/>
          </a:bodyPr>
          <a:lstStyle/>
          <a:p>
            <a:r>
              <a:rPr lang="en-US" sz="2400"/>
              <a:t>3 electrons = </a:t>
            </a:r>
            <a:r>
              <a:rPr lang="en-US" sz="2400">
                <a:solidFill>
                  <a:srgbClr val="FF0000"/>
                </a:solidFill>
              </a:rPr>
              <a:t>3 leptons</a:t>
            </a:r>
          </a:p>
        </p:txBody>
      </p:sp>
      <p:sp>
        <p:nvSpPr>
          <p:cNvPr id="56327" name="Text Box 7"/>
          <p:cNvSpPr txBox="1">
            <a:spLocks noChangeArrowheads="1"/>
          </p:cNvSpPr>
          <p:nvPr/>
        </p:nvSpPr>
        <p:spPr bwMode="auto">
          <a:xfrm>
            <a:off x="2514600" y="4800600"/>
            <a:ext cx="4464050" cy="457200"/>
          </a:xfrm>
          <a:prstGeom prst="rect">
            <a:avLst/>
          </a:prstGeom>
          <a:noFill/>
          <a:ln w="9525">
            <a:noFill/>
            <a:miter lim="800000"/>
            <a:headEnd/>
            <a:tailEnd/>
          </a:ln>
        </p:spPr>
        <p:txBody>
          <a:bodyPr wrap="none">
            <a:spAutoFit/>
          </a:bodyPr>
          <a:lstStyle/>
          <a:p>
            <a:r>
              <a:rPr lang="en-US" sz="2400"/>
              <a:t>Total = </a:t>
            </a:r>
            <a:r>
              <a:rPr lang="en-US" sz="2400">
                <a:solidFill>
                  <a:srgbClr val="FF0000"/>
                </a:solidFill>
              </a:rPr>
              <a:t>21 quarks and 3 leptons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32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P spid="56325" grpId="0"/>
      <p:bldP spid="5632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p:cNvSpPr>
          <p:nvPr>
            <p:ph type="title"/>
          </p:nvPr>
        </p:nvSpPr>
        <p:spPr/>
        <p:txBody>
          <a:bodyPr/>
          <a:lstStyle/>
          <a:p>
            <a:r>
              <a:rPr lang="en-US" sz="4000" smtClean="0"/>
              <a:t>Which combination of quarks could produce a neutral baryon? </a:t>
            </a:r>
          </a:p>
        </p:txBody>
      </p:sp>
      <p:sp>
        <p:nvSpPr>
          <p:cNvPr id="57346" name="Rectangle 3"/>
          <p:cNvSpPr>
            <a:spLocks noGrp="1"/>
          </p:cNvSpPr>
          <p:nvPr>
            <p:ph type="body" idx="1"/>
          </p:nvPr>
        </p:nvSpPr>
        <p:spPr>
          <a:xfrm>
            <a:off x="457200" y="1600200"/>
            <a:ext cx="1752600" cy="2438400"/>
          </a:xfrm>
        </p:spPr>
        <p:txBody>
          <a:bodyPr/>
          <a:lstStyle/>
          <a:p>
            <a:pPr marL="609600" indent="-609600">
              <a:buFont typeface="Arial" charset="0"/>
              <a:buAutoNum type="alphaLcParenR"/>
            </a:pPr>
            <a:r>
              <a:rPr lang="en-US" smtClean="0"/>
              <a:t>cdt</a:t>
            </a:r>
          </a:p>
          <a:p>
            <a:pPr marL="609600" indent="-609600">
              <a:buFont typeface="Arial" charset="0"/>
              <a:buAutoNum type="alphaLcParenR"/>
            </a:pPr>
            <a:r>
              <a:rPr lang="en-US" smtClean="0"/>
              <a:t>cts</a:t>
            </a:r>
          </a:p>
          <a:p>
            <a:pPr marL="609600" indent="-609600">
              <a:buFont typeface="Arial" charset="0"/>
              <a:buAutoNum type="alphaLcParenR"/>
            </a:pPr>
            <a:r>
              <a:rPr lang="en-US" smtClean="0"/>
              <a:t>cdb</a:t>
            </a:r>
          </a:p>
          <a:p>
            <a:pPr marL="609600" indent="-609600">
              <a:buFont typeface="Arial" charset="0"/>
              <a:buAutoNum type="alphaLcParenR"/>
            </a:pPr>
            <a:r>
              <a:rPr lang="en-US" smtClean="0"/>
              <a:t>cdu</a:t>
            </a:r>
          </a:p>
        </p:txBody>
      </p:sp>
      <p:sp>
        <p:nvSpPr>
          <p:cNvPr id="57348" name="Text Box 4"/>
          <p:cNvSpPr txBox="1">
            <a:spLocks noChangeArrowheads="1"/>
          </p:cNvSpPr>
          <p:nvPr/>
        </p:nvSpPr>
        <p:spPr bwMode="auto">
          <a:xfrm>
            <a:off x="7696200" y="1524000"/>
            <a:ext cx="920750" cy="641350"/>
          </a:xfrm>
          <a:prstGeom prst="rect">
            <a:avLst/>
          </a:prstGeom>
          <a:noFill/>
          <a:ln w="9525">
            <a:noFill/>
            <a:miter lim="800000"/>
            <a:headEnd/>
            <a:tailEnd/>
          </a:ln>
        </p:spPr>
        <p:txBody>
          <a:bodyPr wrap="none">
            <a:spAutoFit/>
          </a:bodyPr>
          <a:lstStyle/>
          <a:p>
            <a:r>
              <a:rPr lang="en-US" sz="3600"/>
              <a:t>cdb</a:t>
            </a:r>
          </a:p>
        </p:txBody>
      </p:sp>
      <p:pic>
        <p:nvPicPr>
          <p:cNvPr id="2" name="Picture 5" descr="img6D"/>
          <p:cNvPicPr>
            <a:picLocks noChangeAspect="1" noChangeArrowheads="1"/>
          </p:cNvPicPr>
          <p:nvPr/>
        </p:nvPicPr>
        <p:blipFill>
          <a:blip r:embed="rId2"/>
          <a:srcRect/>
          <a:stretch>
            <a:fillRect/>
          </a:stretch>
        </p:blipFill>
        <p:spPr bwMode="auto">
          <a:xfrm>
            <a:off x="3048000" y="2819400"/>
            <a:ext cx="5257800" cy="2847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p:cNvSpPr>
          <p:nvPr>
            <p:ph type="title"/>
          </p:nvPr>
        </p:nvSpPr>
        <p:spPr/>
        <p:txBody>
          <a:bodyPr/>
          <a:lstStyle/>
          <a:p>
            <a:r>
              <a:rPr lang="en-US" sz="3600" smtClean="0"/>
              <a:t>What is the electric charge on a particle having quark composition ubb?</a:t>
            </a:r>
          </a:p>
        </p:txBody>
      </p:sp>
      <p:pic>
        <p:nvPicPr>
          <p:cNvPr id="58370" name="Picture 4" descr="img6D"/>
          <p:cNvPicPr>
            <a:picLocks noChangeAspect="1" noChangeArrowheads="1"/>
          </p:cNvPicPr>
          <p:nvPr/>
        </p:nvPicPr>
        <p:blipFill>
          <a:blip r:embed="rId2"/>
          <a:srcRect/>
          <a:stretch>
            <a:fillRect/>
          </a:stretch>
        </p:blipFill>
        <p:spPr bwMode="auto">
          <a:xfrm>
            <a:off x="1600200" y="2438400"/>
            <a:ext cx="6019800" cy="3260725"/>
          </a:xfrm>
          <a:prstGeom prst="rect">
            <a:avLst/>
          </a:prstGeom>
          <a:noFill/>
          <a:ln w="9525">
            <a:noFill/>
            <a:miter lim="800000"/>
            <a:headEnd/>
            <a:tailEnd/>
          </a:ln>
        </p:spPr>
      </p:pic>
      <p:sp>
        <p:nvSpPr>
          <p:cNvPr id="58373" name="Text Box 5"/>
          <p:cNvSpPr txBox="1">
            <a:spLocks noChangeArrowheads="1"/>
          </p:cNvSpPr>
          <p:nvPr/>
        </p:nvSpPr>
        <p:spPr bwMode="auto">
          <a:xfrm>
            <a:off x="7239000" y="1752600"/>
            <a:ext cx="635000" cy="579438"/>
          </a:xfrm>
          <a:prstGeom prst="rect">
            <a:avLst/>
          </a:prstGeom>
          <a:noFill/>
          <a:ln w="9525">
            <a:noFill/>
            <a:miter lim="800000"/>
            <a:headEnd/>
            <a:tailEnd/>
          </a:ln>
        </p:spPr>
        <p:txBody>
          <a:bodyPr wrap="none">
            <a:spAutoFit/>
          </a:bodyPr>
          <a:lstStyle/>
          <a:p>
            <a:r>
              <a:rPr lang="en-US" sz="3200"/>
              <a:t>0e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643</TotalTime>
  <Words>1579</Words>
  <Application>Microsoft Office PowerPoint</Application>
  <PresentationFormat>On-screen Show (4:3)</PresentationFormat>
  <Paragraphs>307</Paragraphs>
  <Slides>44</Slides>
  <Notes>0</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44</vt:i4>
      </vt:variant>
    </vt:vector>
  </HeadingPairs>
  <TitlesOfParts>
    <vt:vector size="48" baseType="lpstr">
      <vt:lpstr>Arial</vt:lpstr>
      <vt:lpstr>Calibri</vt:lpstr>
      <vt:lpstr>Book Antiqua</vt:lpstr>
      <vt:lpstr>Office Theme</vt:lpstr>
      <vt:lpstr>Modern Physics</vt:lpstr>
      <vt:lpstr>Wave-Particle Duality</vt:lpstr>
      <vt:lpstr>Light acting like a PARTICLE</vt:lpstr>
      <vt:lpstr>The Photoelectric Effect</vt:lpstr>
      <vt:lpstr>Quantum Theory</vt:lpstr>
      <vt:lpstr>The quantum of electromagnetic energy is called a photon.</vt:lpstr>
      <vt:lpstr>In which part of the electromagnetic spectrum does a photon have the most energy?</vt:lpstr>
      <vt:lpstr>A photon of orange light has a frequency of about 5 x 1014 Hz.  What is the energy associated with this photon?</vt:lpstr>
      <vt:lpstr>Try this…</vt:lpstr>
      <vt:lpstr>Slide 10</vt:lpstr>
      <vt:lpstr>Slide 11</vt:lpstr>
      <vt:lpstr>Let’s look at the photoelectric effect again…what happens when we increase the intensity of the light?</vt:lpstr>
      <vt:lpstr>What happens to the kinetic energy as the intensity increases?</vt:lpstr>
      <vt:lpstr>Slide 14</vt:lpstr>
      <vt:lpstr>Slide 15</vt:lpstr>
      <vt:lpstr>So light can act like a wave and a particle (or matter)…         Matter can also have a wave nature…</vt:lpstr>
      <vt:lpstr>Dr. Quantum</vt:lpstr>
      <vt:lpstr>All of this information is going to help us as physicists to better understand the inside of the atom.  Let’s review early models of the atom…</vt:lpstr>
      <vt:lpstr>1911: Rutherford’s Model</vt:lpstr>
      <vt:lpstr>Bohr Model- Energy Levels</vt:lpstr>
      <vt:lpstr>Slide 21</vt:lpstr>
      <vt:lpstr>Bohr Model of Hydrogen</vt:lpstr>
      <vt:lpstr>Slide 23</vt:lpstr>
      <vt:lpstr>Emission (Bright-Line) Spectra</vt:lpstr>
      <vt:lpstr>How many different spectral lines can be produced by an atom with 5 energy levels?</vt:lpstr>
      <vt:lpstr>The diagram below represents the bright-line spectra of four elements, A, B, C, and D, and the spectrum of an unknown gaseous sample.   Based on comparisons of these spectra, which two elements are found  in the unknown sample? </vt:lpstr>
      <vt:lpstr>Certain frequency light will have enough energy to bump and electron up an energy level, or more than one energy level, or cause it to completely ionize.</vt:lpstr>
      <vt:lpstr>What color light (frequency) would appear on an emission spectrum for hydrogen if an electron fell from energy level 3 to 2?</vt:lpstr>
      <vt:lpstr>Slide 29</vt:lpstr>
      <vt:lpstr>What color is emitted with a fall from energy level 2 to 1?</vt:lpstr>
      <vt:lpstr>Inside the nucleus…</vt:lpstr>
      <vt:lpstr>Universal Mass Unit (u)</vt:lpstr>
      <vt:lpstr>Where is the missing .016 u?</vt:lpstr>
      <vt:lpstr>E = mc2</vt:lpstr>
      <vt:lpstr>1 u = 1.66 x 10-27 kg.  Find the energy equivalent of 1 u in megaelectronvolts (MeV).</vt:lpstr>
      <vt:lpstr>The Standard Model</vt:lpstr>
      <vt:lpstr>The Fundamental Forces in Nature</vt:lpstr>
      <vt:lpstr>Classification of Particles</vt:lpstr>
      <vt:lpstr>Slide 39</vt:lpstr>
      <vt:lpstr>Protons and neutrons are made up of 3 quarks, no more, no less, always 3.</vt:lpstr>
      <vt:lpstr>Slide 41</vt:lpstr>
      <vt:lpstr>A lithium atom consists of 3 protons, 4 neutrons, and 3 electrons. What is the total number of quarks and leptons in this atom? </vt:lpstr>
      <vt:lpstr>Which combination of quarks could produce a neutral baryon? </vt:lpstr>
      <vt:lpstr>What is the electric charge on a particle having quark composition ubb?</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Physics</dc:title>
  <dc:creator>Marcy</dc:creator>
  <cp:lastModifiedBy>user</cp:lastModifiedBy>
  <cp:revision>59</cp:revision>
  <dcterms:created xsi:type="dcterms:W3CDTF">2010-05-17T21:55:51Z</dcterms:created>
  <dcterms:modified xsi:type="dcterms:W3CDTF">2010-05-25T15:43:26Z</dcterms:modified>
</cp:coreProperties>
</file>