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22"/>
  </p:handoutMasterIdLst>
  <p:sldIdLst>
    <p:sldId id="256" r:id="rId2"/>
    <p:sldId id="263" r:id="rId3"/>
    <p:sldId id="271" r:id="rId4"/>
    <p:sldId id="272" r:id="rId5"/>
    <p:sldId id="273" r:id="rId6"/>
    <p:sldId id="274" r:id="rId7"/>
    <p:sldId id="275" r:id="rId8"/>
    <p:sldId id="276" r:id="rId9"/>
    <p:sldId id="265" r:id="rId10"/>
    <p:sldId id="261" r:id="rId11"/>
    <p:sldId id="266" r:id="rId12"/>
    <p:sldId id="268" r:id="rId13"/>
    <p:sldId id="267" r:id="rId14"/>
    <p:sldId id="257" r:id="rId15"/>
    <p:sldId id="264" r:id="rId16"/>
    <p:sldId id="270" r:id="rId17"/>
    <p:sldId id="269" r:id="rId18"/>
    <p:sldId id="258" r:id="rId19"/>
    <p:sldId id="262" r:id="rId20"/>
    <p:sldId id="260" r:id="rId21"/>
  </p:sldIdLst>
  <p:sldSz cx="9144000" cy="6858000" type="screen4x3"/>
  <p:notesSz cx="71024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23EB01-5DCF-4B90-8148-47FF7DAE516E}" v="2" dt="2020-03-20T01:40:53.1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555"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ferguson" userId="fc588a7b-6dde-4559-909c-28e4b517ae50" providerId="ADAL" clId="{3823EB01-5DCF-4B90-8148-47FF7DAE516E}"/>
    <pc:docChg chg="modSld">
      <pc:chgData name="Kimberly ferguson" userId="fc588a7b-6dde-4559-909c-28e4b517ae50" providerId="ADAL" clId="{3823EB01-5DCF-4B90-8148-47FF7DAE516E}" dt="2020-03-20T01:40:30.007" v="0"/>
      <pc:docMkLst>
        <pc:docMk/>
      </pc:docMkLst>
      <pc:sldChg chg="modSp">
        <pc:chgData name="Kimberly ferguson" userId="fc588a7b-6dde-4559-909c-28e4b517ae50" providerId="ADAL" clId="{3823EB01-5DCF-4B90-8148-47FF7DAE516E}" dt="2020-03-20T01:40:30.007" v="0"/>
        <pc:sldMkLst>
          <pc:docMk/>
          <pc:sldMk cId="2165008182" sldId="266"/>
        </pc:sldMkLst>
        <pc:spChg chg="mod">
          <ac:chgData name="Kimberly ferguson" userId="fc588a7b-6dde-4559-909c-28e4b517ae50" providerId="ADAL" clId="{3823EB01-5DCF-4B90-8148-47FF7DAE516E}" dt="2020-03-20T01:40:30.007" v="0"/>
          <ac:spMkLst>
            <pc:docMk/>
            <pc:sldMk cId="2165008182" sldId="26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8471"/>
          </a:xfrm>
          <a:prstGeom prst="rect">
            <a:avLst/>
          </a:prstGeom>
        </p:spPr>
        <p:txBody>
          <a:bodyPr vert="horz" lIns="94119" tIns="47060" rIns="94119" bIns="47060"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8471"/>
          </a:xfrm>
          <a:prstGeom prst="rect">
            <a:avLst/>
          </a:prstGeom>
        </p:spPr>
        <p:txBody>
          <a:bodyPr vert="horz" lIns="94119" tIns="47060" rIns="94119" bIns="47060" rtlCol="0"/>
          <a:lstStyle>
            <a:lvl1pPr algn="r">
              <a:defRPr sz="1200"/>
            </a:lvl1pPr>
          </a:lstStyle>
          <a:p>
            <a:fld id="{5DE9E1BF-0CD2-4BAD-A837-D694DCEA59B1}" type="datetimeFigureOut">
              <a:rPr lang="en-US" smtClean="0"/>
              <a:t>3/19/2020</a:t>
            </a:fld>
            <a:endParaRPr lang="en-US"/>
          </a:p>
        </p:txBody>
      </p:sp>
      <p:sp>
        <p:nvSpPr>
          <p:cNvPr id="4" name="Footer Placeholder 3"/>
          <p:cNvSpPr>
            <a:spLocks noGrp="1"/>
          </p:cNvSpPr>
          <p:nvPr>
            <p:ph type="ftr" sz="quarter" idx="2"/>
          </p:nvPr>
        </p:nvSpPr>
        <p:spPr>
          <a:xfrm>
            <a:off x="0" y="8899328"/>
            <a:ext cx="3077739" cy="468471"/>
          </a:xfrm>
          <a:prstGeom prst="rect">
            <a:avLst/>
          </a:prstGeom>
        </p:spPr>
        <p:txBody>
          <a:bodyPr vert="horz" lIns="94119" tIns="47060" rIns="94119" bIns="47060"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899328"/>
            <a:ext cx="3077739" cy="468471"/>
          </a:xfrm>
          <a:prstGeom prst="rect">
            <a:avLst/>
          </a:prstGeom>
        </p:spPr>
        <p:txBody>
          <a:bodyPr vert="horz" lIns="94119" tIns="47060" rIns="94119" bIns="47060" rtlCol="0" anchor="b"/>
          <a:lstStyle>
            <a:lvl1pPr algn="r">
              <a:defRPr sz="1200"/>
            </a:lvl1pPr>
          </a:lstStyle>
          <a:p>
            <a:fld id="{9DD63742-27D2-4806-8F47-61823EF9DE7C}" type="slidenum">
              <a:rPr lang="en-US" smtClean="0"/>
              <a:t>‹#›</a:t>
            </a:fld>
            <a:endParaRPr lang="en-US"/>
          </a:p>
        </p:txBody>
      </p:sp>
    </p:spTree>
    <p:extLst>
      <p:ext uri="{BB962C8B-B14F-4D97-AF65-F5344CB8AC3E}">
        <p14:creationId xmlns:p14="http://schemas.microsoft.com/office/powerpoint/2010/main" val="32039367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7347DC-99AF-45F3-BF0C-DA63A9017AC3}"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9" name="Slide Number Placeholder 8"/>
          <p:cNvSpPr>
            <a:spLocks noGrp="1"/>
          </p:cNvSpPr>
          <p:nvPr>
            <p:ph type="sldNum" sz="quarter" idx="11"/>
          </p:nvPr>
        </p:nvSpPr>
        <p:spPr/>
        <p:txBody>
          <a:bodyPr/>
          <a:lstStyle/>
          <a:p>
            <a:fld id="{1D7347DC-99AF-45F3-BF0C-DA63A9017AC3}"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BFCDF3-A73B-4074-B712-F805F1269EF3}" type="datetimeFigureOut">
              <a:rPr lang="en-US" smtClean="0"/>
              <a:t>3/19/2020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7347DC-99AF-45F3-BF0C-DA63A9017AC3}"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D7347DC-99AF-45F3-BF0C-DA63A9017AC3}"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0BFCDF3-A73B-4074-B712-F805F1269EF3}" type="datetimeFigureOut">
              <a:rPr lang="en-US" smtClean="0"/>
              <a:t>3/19/2020</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h8I3cqpgn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youtube.com/watch?v=25sHr44Xy9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youtu.be/JDxvzDLWH4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QkKDHkwq59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aladpRIVdRI"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UXl8F-eIoi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washingtonpost.com/news/speaking-of-science/wp/2018/07/06/these-tiny-monkeys-have-entered-their-stone-age-with-a-bang/?utm_term=.d4aa1e081b1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youtube.com/watch?v=L54bxmZy_N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371600"/>
            <a:ext cx="7543800" cy="2593975"/>
          </a:xfrm>
        </p:spPr>
        <p:txBody>
          <a:bodyPr/>
          <a:lstStyle/>
          <a:p>
            <a:r>
              <a:rPr lang="en-US" dirty="0"/>
              <a:t>Adaptations in Organisms</a:t>
            </a:r>
          </a:p>
        </p:txBody>
      </p:sp>
      <p:sp>
        <p:nvSpPr>
          <p:cNvPr id="3" name="Subtitle 2"/>
          <p:cNvSpPr>
            <a:spLocks noGrp="1"/>
          </p:cNvSpPr>
          <p:nvPr>
            <p:ph type="subTitle" idx="1"/>
          </p:nvPr>
        </p:nvSpPr>
        <p:spPr/>
        <p:txBody>
          <a:bodyPr>
            <a:normAutofit fontScale="77500" lnSpcReduction="20000"/>
          </a:bodyPr>
          <a:lstStyle/>
          <a:p>
            <a:r>
              <a:rPr lang="en-US" sz="3600" dirty="0">
                <a:solidFill>
                  <a:schemeClr val="tx1"/>
                </a:solidFill>
              </a:rPr>
              <a:t>   “Why did the zebra get it stripes?” and answers to other interesting observations… </a:t>
            </a:r>
          </a:p>
          <a:p>
            <a:endParaRPr lang="en-US" sz="3600" dirty="0">
              <a:solidFill>
                <a:schemeClr val="tx1"/>
              </a:solidFill>
            </a:endParaRPr>
          </a:p>
        </p:txBody>
      </p:sp>
    </p:spTree>
    <p:extLst>
      <p:ext uri="{BB962C8B-B14F-4D97-AF65-F5344CB8AC3E}">
        <p14:creationId xmlns:p14="http://schemas.microsoft.com/office/powerpoint/2010/main" val="1027962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Adaptation?</a:t>
            </a:r>
          </a:p>
        </p:txBody>
      </p:sp>
      <p:sp>
        <p:nvSpPr>
          <p:cNvPr id="3" name="Content Placeholder 2"/>
          <p:cNvSpPr>
            <a:spLocks noGrp="1"/>
          </p:cNvSpPr>
          <p:nvPr>
            <p:ph idx="1"/>
          </p:nvPr>
        </p:nvSpPr>
        <p:spPr/>
        <p:txBody>
          <a:bodyPr>
            <a:normAutofit lnSpcReduction="10000"/>
          </a:bodyPr>
          <a:lstStyle/>
          <a:p>
            <a:r>
              <a:rPr lang="en-US" dirty="0"/>
              <a:t>- </a:t>
            </a:r>
            <a:r>
              <a:rPr lang="en-US" b="1" dirty="0"/>
              <a:t>Adaptations</a:t>
            </a:r>
            <a:r>
              <a:rPr lang="en-US" dirty="0"/>
              <a:t> are traits that help organisms survive in their ecological niche or habitat</a:t>
            </a:r>
          </a:p>
          <a:p>
            <a:endParaRPr lang="en-US" dirty="0"/>
          </a:p>
          <a:p>
            <a:r>
              <a:rPr lang="en-US" dirty="0"/>
              <a:t>Adaptations can be anatomical, physiological or behavioral  </a:t>
            </a:r>
          </a:p>
          <a:p>
            <a:pPr lvl="1"/>
            <a:r>
              <a:rPr lang="en-US" b="1" dirty="0"/>
              <a:t>Anatomical adaptations </a:t>
            </a:r>
            <a:r>
              <a:rPr lang="en-US" dirty="0"/>
              <a:t>are physical features such as an animals shape.</a:t>
            </a:r>
          </a:p>
          <a:p>
            <a:pPr lvl="1"/>
            <a:r>
              <a:rPr lang="en-US" b="1" dirty="0"/>
              <a:t>Physiological adaptations – </a:t>
            </a:r>
            <a:r>
              <a:rPr lang="en-US" dirty="0"/>
              <a:t>traits that occur within the body of an organism; typically in relation to metabolism and maintaining homeostasis</a:t>
            </a:r>
          </a:p>
          <a:p>
            <a:pPr lvl="2"/>
            <a:r>
              <a:rPr lang="en-US" dirty="0"/>
              <a:t>include the ability to make venom; but also more general functions such as temperature regulation.</a:t>
            </a:r>
          </a:p>
          <a:p>
            <a:pPr lvl="1"/>
            <a:r>
              <a:rPr lang="en-US" b="1" dirty="0"/>
              <a:t>Behavioral adaptations – </a:t>
            </a:r>
            <a:r>
              <a:rPr lang="en-US" dirty="0"/>
              <a:t>include an organisms actions or things that it does to survive</a:t>
            </a:r>
          </a:p>
          <a:p>
            <a:pPr lvl="2"/>
            <a:r>
              <a:rPr lang="en-US" b="1" dirty="0"/>
              <a:t> </a:t>
            </a:r>
            <a:r>
              <a:rPr lang="en-US" dirty="0"/>
              <a:t>can be inherited or learned behaviors and include tool use, language, herding etc. </a:t>
            </a:r>
          </a:p>
        </p:txBody>
      </p:sp>
    </p:spTree>
    <p:extLst>
      <p:ext uri="{BB962C8B-B14F-4D97-AF65-F5344CB8AC3E}">
        <p14:creationId xmlns:p14="http://schemas.microsoft.com/office/powerpoint/2010/main" val="2539016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Might Traits that Don’t Appear Advantageous Exist?</a:t>
            </a:r>
          </a:p>
        </p:txBody>
      </p:sp>
      <p:sp>
        <p:nvSpPr>
          <p:cNvPr id="3" name="Content Placeholder 2"/>
          <p:cNvSpPr>
            <a:spLocks noGrp="1"/>
          </p:cNvSpPr>
          <p:nvPr>
            <p:ph idx="1"/>
          </p:nvPr>
        </p:nvSpPr>
        <p:spPr/>
        <p:txBody>
          <a:bodyPr/>
          <a:lstStyle/>
          <a:p>
            <a:r>
              <a:rPr lang="en-US" dirty="0"/>
              <a:t>Look at the evolutionary history of the organism</a:t>
            </a:r>
          </a:p>
          <a:p>
            <a:endParaRPr lang="en-US" dirty="0"/>
          </a:p>
          <a:p>
            <a:r>
              <a:rPr lang="en-US" dirty="0"/>
              <a:t>For example, diabetes in humans</a:t>
            </a:r>
          </a:p>
          <a:p>
            <a:endParaRPr lang="en-US" dirty="0"/>
          </a:p>
          <a:p>
            <a:r>
              <a:rPr lang="en-US" dirty="0"/>
              <a:t>What is diabetes?</a:t>
            </a:r>
          </a:p>
          <a:p>
            <a:endParaRPr lang="en-US" dirty="0"/>
          </a:p>
        </p:txBody>
      </p:sp>
    </p:spTree>
    <p:extLst>
      <p:ext uri="{BB962C8B-B14F-4D97-AF65-F5344CB8AC3E}">
        <p14:creationId xmlns:p14="http://schemas.microsoft.com/office/powerpoint/2010/main" val="220416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Diabetes</a:t>
            </a:r>
          </a:p>
        </p:txBody>
      </p:sp>
      <p:sp>
        <p:nvSpPr>
          <p:cNvPr id="3" name="Content Placeholder 2"/>
          <p:cNvSpPr>
            <a:spLocks noGrp="1"/>
          </p:cNvSpPr>
          <p:nvPr>
            <p:ph idx="1"/>
          </p:nvPr>
        </p:nvSpPr>
        <p:spPr/>
        <p:txBody>
          <a:bodyPr/>
          <a:lstStyle/>
          <a:p>
            <a:r>
              <a:rPr lang="en-US" dirty="0"/>
              <a:t>1.  What sugar plays a role in diabetes?</a:t>
            </a:r>
          </a:p>
          <a:p>
            <a:pPr lvl="1"/>
            <a:r>
              <a:rPr lang="en-US" dirty="0"/>
              <a:t>Glucose</a:t>
            </a:r>
          </a:p>
          <a:p>
            <a:r>
              <a:rPr lang="en-US" dirty="0"/>
              <a:t>2. What hormone helps to maintain a proper balance of this sugar?</a:t>
            </a:r>
          </a:p>
          <a:p>
            <a:pPr lvl="1"/>
            <a:r>
              <a:rPr lang="en-US" dirty="0"/>
              <a:t>Insulin</a:t>
            </a:r>
          </a:p>
          <a:p>
            <a:r>
              <a:rPr lang="en-US" dirty="0"/>
              <a:t>3.  What disruption in homeostasis occurs in</a:t>
            </a:r>
          </a:p>
          <a:p>
            <a:pPr marL="114300" indent="0">
              <a:buNone/>
            </a:pPr>
            <a:r>
              <a:rPr lang="en-US" dirty="0"/>
              <a:t> diabetics?</a:t>
            </a:r>
          </a:p>
          <a:p>
            <a:pPr lvl="1"/>
            <a:r>
              <a:rPr lang="en-US" dirty="0"/>
              <a:t>The blood sugar (glucose) remains at high levels</a:t>
            </a:r>
          </a:p>
          <a:p>
            <a:pPr marL="411480" lvl="1" indent="0">
              <a:buNone/>
            </a:pPr>
            <a:r>
              <a:rPr lang="en-US" dirty="0"/>
              <a:t> in the bloodstream</a:t>
            </a:r>
          </a:p>
        </p:txBody>
      </p:sp>
      <p:pic>
        <p:nvPicPr>
          <p:cNvPr id="1026" name="Picture 2" descr="http://t3.gstatic.com/images?q=tbn:ANd9GcQOs_Y5wOBUFA1MmfsBaLaThae0Nivy6wQLFMqYIeShsGyQ8SKL:regentsprep.org/Regents/biology/units/homeostasis/bloodsugarregulat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895600"/>
            <a:ext cx="2590800" cy="3893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7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additive="base">
                                        <p:cTn id="2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down)">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wipe(down)">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Disruption of homeostasis….</a:t>
            </a:r>
          </a:p>
        </p:txBody>
      </p:sp>
      <p:sp>
        <p:nvSpPr>
          <p:cNvPr id="3" name="Content Placeholder 2"/>
          <p:cNvSpPr>
            <a:spLocks noGrp="1"/>
          </p:cNvSpPr>
          <p:nvPr>
            <p:ph idx="1"/>
          </p:nvPr>
        </p:nvSpPr>
        <p:spPr/>
        <p:txBody>
          <a:bodyPr/>
          <a:lstStyle/>
          <a:p>
            <a:r>
              <a:rPr lang="en-US" dirty="0"/>
              <a:t>4.  If left unmanaged, what are the effects that occur from diabetes?</a:t>
            </a:r>
          </a:p>
          <a:p>
            <a:pPr lvl="1"/>
            <a:r>
              <a:rPr lang="en-US" dirty="0"/>
              <a:t>If left unmanaged, high blood sugars can lead to rapid dehydration, coma, and death.</a:t>
            </a:r>
          </a:p>
          <a:p>
            <a:pPr lvl="1"/>
            <a:r>
              <a:rPr lang="en-US" dirty="0"/>
              <a:t>Even when it is managed, diabetes can lead to long-term complications including: blindness, heart disease, stroke, and vascular disease</a:t>
            </a:r>
          </a:p>
          <a:p>
            <a:pPr lvl="1"/>
            <a:endParaRPr lang="en-US" dirty="0"/>
          </a:p>
          <a:p>
            <a:endParaRPr lang="en-US" dirty="0"/>
          </a:p>
          <a:p>
            <a:pPr marL="114300" indent="0">
              <a:buNone/>
            </a:pPr>
            <a:endParaRPr lang="en-US" dirty="0"/>
          </a:p>
        </p:txBody>
      </p:sp>
    </p:spTree>
    <p:extLst>
      <p:ext uri="{BB962C8B-B14F-4D97-AF65-F5344CB8AC3E}">
        <p14:creationId xmlns:p14="http://schemas.microsoft.com/office/powerpoint/2010/main" val="292816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Why is Type 1 diabetes most common in people of Northern European Descent?</a:t>
            </a:r>
            <a:br>
              <a:rPr lang="en-US" dirty="0"/>
            </a:br>
            <a:endParaRPr lang="en-US" dirty="0"/>
          </a:p>
        </p:txBody>
      </p:sp>
      <p:sp>
        <p:nvSpPr>
          <p:cNvPr id="3" name="Content Placeholder 2"/>
          <p:cNvSpPr>
            <a:spLocks noGrp="1"/>
          </p:cNvSpPr>
          <p:nvPr>
            <p:ph idx="1"/>
          </p:nvPr>
        </p:nvSpPr>
        <p:spPr>
          <a:xfrm>
            <a:off x="457200" y="2133600"/>
            <a:ext cx="7620000" cy="4267200"/>
          </a:xfrm>
        </p:spPr>
        <p:txBody>
          <a:bodyPr>
            <a:normAutofit lnSpcReduction="10000"/>
          </a:bodyPr>
          <a:lstStyle/>
          <a:p>
            <a:r>
              <a:rPr lang="en-US" dirty="0"/>
              <a:t>12.  What environmental condition occurred during the Younger </a:t>
            </a:r>
            <a:r>
              <a:rPr lang="en-US" dirty="0" err="1"/>
              <a:t>Dryas</a:t>
            </a:r>
            <a:r>
              <a:rPr lang="en-US" dirty="0"/>
              <a:t> in Northern Europe?</a:t>
            </a:r>
          </a:p>
          <a:p>
            <a:pPr lvl="1"/>
            <a:r>
              <a:rPr lang="en-US" dirty="0"/>
              <a:t>In a decade, average yearly temperatures plunged nearly 30 degrees</a:t>
            </a:r>
          </a:p>
          <a:p>
            <a:pPr lvl="1"/>
            <a:r>
              <a:rPr lang="en-US" dirty="0"/>
              <a:t>Sea levels dropped by hundreds of feet as water froze in the ice caps</a:t>
            </a:r>
          </a:p>
          <a:p>
            <a:pPr lvl="1"/>
            <a:r>
              <a:rPr lang="en-US" dirty="0"/>
              <a:t>Forests and grasslands went into steep decline and coastlines were surround by hundreds of miles of ice</a:t>
            </a:r>
          </a:p>
          <a:p>
            <a:endParaRPr lang="en-US" dirty="0"/>
          </a:p>
          <a:p>
            <a:r>
              <a:rPr lang="en-US" dirty="0"/>
              <a:t>13.  What happens to human tissue when it freezes?</a:t>
            </a:r>
          </a:p>
          <a:p>
            <a:pPr lvl="1"/>
            <a:r>
              <a:rPr lang="en-US" dirty="0"/>
              <a:t> When human tissue is frozen, the water in our blood freezes, and the ice shards cut blood cells and cause capillaries to burst (like a pipe in an unheated house)</a:t>
            </a:r>
          </a:p>
          <a:p>
            <a:endParaRPr lang="en-US" dirty="0"/>
          </a:p>
          <a:p>
            <a:endParaRPr lang="en-US" dirty="0"/>
          </a:p>
          <a:p>
            <a:endParaRPr lang="en-US" dirty="0"/>
          </a:p>
        </p:txBody>
      </p:sp>
      <p:pic>
        <p:nvPicPr>
          <p:cNvPr id="10242" name="Picture 2" descr="http://t1.gstatic.com/images?q=tbn:ANd9GcQB7vKKmIMTaNuqZSFovEtpET8rCmyI5kPmPoRFNglfd_bhPnYs9w:media.npr.org/assets/img/2013/03/07/ice-age-science-source_wide-d8f2e49e2a416b047b36d027130576c1c415a662-s6-c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9871" y="53340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30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arn(inVertic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Why would the condition of high blood sugar be beneficial in cold climates?</a:t>
            </a:r>
          </a:p>
        </p:txBody>
      </p:sp>
      <p:sp>
        <p:nvSpPr>
          <p:cNvPr id="3" name="Content Placeholder 2"/>
          <p:cNvSpPr>
            <a:spLocks noGrp="1"/>
          </p:cNvSpPr>
          <p:nvPr>
            <p:ph idx="1"/>
          </p:nvPr>
        </p:nvSpPr>
        <p:spPr>
          <a:xfrm>
            <a:off x="457200" y="1600200"/>
            <a:ext cx="7620000" cy="5029200"/>
          </a:xfrm>
        </p:spPr>
        <p:txBody>
          <a:bodyPr>
            <a:normAutofit fontScale="85000" lnSpcReduction="20000"/>
          </a:bodyPr>
          <a:lstStyle/>
          <a:p>
            <a:r>
              <a:rPr lang="en-US" dirty="0"/>
              <a:t>15.  Why might grapes off-load water and have a sharp increase in sugar at the onset of a cold freeze?</a:t>
            </a:r>
          </a:p>
          <a:p>
            <a:pPr lvl="1"/>
            <a:r>
              <a:rPr lang="en-US" dirty="0"/>
              <a:t>The less water in the grape, the fewer ice crystals to damage the membranes of the fruit</a:t>
            </a:r>
          </a:p>
          <a:p>
            <a:pPr lvl="1"/>
            <a:r>
              <a:rPr lang="en-US" dirty="0"/>
              <a:t>Ice crystals are only made of pure water – when you add a solute (sugar) water will freeze at a lower temperature.  Just like antifreeze</a:t>
            </a:r>
          </a:p>
          <a:p>
            <a:endParaRPr lang="en-US" dirty="0"/>
          </a:p>
          <a:p>
            <a:r>
              <a:rPr lang="en-US" dirty="0"/>
              <a:t>18.  How does the wood frog change physiologically when it freezes?</a:t>
            </a:r>
          </a:p>
          <a:p>
            <a:pPr lvl="1"/>
            <a:r>
              <a:rPr lang="en-US" dirty="0"/>
              <a:t>Just before temperature drops to freezing, it begins to move water out of its organs and blood</a:t>
            </a:r>
          </a:p>
          <a:p>
            <a:pPr lvl="1"/>
            <a:r>
              <a:rPr lang="en-US" dirty="0"/>
              <a:t>Instead of urinating it pools water in abdomen – this will eventually freeze and keep the rest of the vital organ cool</a:t>
            </a:r>
          </a:p>
          <a:p>
            <a:pPr lvl="1"/>
            <a:r>
              <a:rPr lang="en-US" dirty="0"/>
              <a:t>Liver dumps massive amounts of sugar into bloodstream to lower the freezing point of water remaining in bloodstream</a:t>
            </a:r>
          </a:p>
          <a:p>
            <a:endParaRPr lang="en-US" dirty="0"/>
          </a:p>
          <a:p>
            <a:r>
              <a:rPr lang="en-US" dirty="0"/>
              <a:t>How does this relate to the environmental </a:t>
            </a:r>
          </a:p>
          <a:p>
            <a:pPr marL="114300" indent="0">
              <a:buNone/>
            </a:pPr>
            <a:r>
              <a:rPr lang="en-US" dirty="0"/>
              <a:t>condition during the Younger </a:t>
            </a:r>
            <a:r>
              <a:rPr lang="en-US" dirty="0" err="1"/>
              <a:t>Dryas</a:t>
            </a:r>
            <a:r>
              <a:rPr lang="en-US" dirty="0"/>
              <a:t> and diabetes in </a:t>
            </a:r>
          </a:p>
          <a:p>
            <a:pPr marL="114300" indent="0">
              <a:buNone/>
            </a:pPr>
            <a:r>
              <a:rPr lang="en-US" dirty="0"/>
              <a:t>humans?</a:t>
            </a:r>
          </a:p>
        </p:txBody>
      </p:sp>
      <p:pic>
        <p:nvPicPr>
          <p:cNvPr id="11266" name="Picture 2" descr="http://t2.gstatic.com/images?q=tbn:ANd9GcSZXMJ6pBvx4h0j9-_ZTZ7tqqoM17nd0hpiIkaQPkLPG9XMXNnX:www.nps.gov/gaar/naturescience/images/WoodFrog1b_285px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257800"/>
            <a:ext cx="2552700" cy="1119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37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barn(inVertical)">
                                      <p:cBhvr>
                                        <p:cTn id="13" dur="500"/>
                                        <p:tgtEl>
                                          <p:spTgt spid="3">
                                            <p:txEl>
                                              <p:pRg st="9" end="9"/>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barn(inVertical)">
                                      <p:cBhvr>
                                        <p:cTn id="16" dur="500"/>
                                        <p:tgtEl>
                                          <p:spTgt spid="3">
                                            <p:txEl>
                                              <p:pRg st="10" end="10"/>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barn(inVertical)">
                                      <p:cBhvr>
                                        <p:cTn id="19" dur="500"/>
                                        <p:tgtEl>
                                          <p:spTgt spid="3">
                                            <p:txEl>
                                              <p:pRg st="11" end="1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Vertical)">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arn(inVertical)">
                                      <p:cBhvr>
                                        <p:cTn id="35" dur="500"/>
                                        <p:tgtEl>
                                          <p:spTgt spid="3">
                                            <p:txEl>
                                              <p:pRg st="6" end="6"/>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arn(inVertic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087562"/>
          </a:xfrm>
        </p:spPr>
        <p:txBody>
          <a:bodyPr/>
          <a:lstStyle/>
          <a:p>
            <a:r>
              <a:rPr lang="en-US" dirty="0"/>
              <a:t>Let’s look at some other adaptations…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04894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Anatomical Adaptations</a:t>
            </a:r>
            <a:br>
              <a:rPr lang="en-US" dirty="0"/>
            </a:br>
            <a:r>
              <a:rPr lang="en-US" dirty="0"/>
              <a:t>	</a:t>
            </a:r>
            <a:r>
              <a:rPr lang="en-US" sz="4000" dirty="0"/>
              <a:t>Orchids – Mimicry and more!</a:t>
            </a:r>
          </a:p>
        </p:txBody>
      </p:sp>
      <p:sp>
        <p:nvSpPr>
          <p:cNvPr id="3" name="Content Placeholder 2"/>
          <p:cNvSpPr>
            <a:spLocks noGrp="1"/>
          </p:cNvSpPr>
          <p:nvPr>
            <p:ph idx="1"/>
          </p:nvPr>
        </p:nvSpPr>
        <p:spPr/>
        <p:txBody>
          <a:bodyPr>
            <a:normAutofit fontScale="92500" lnSpcReduction="20000"/>
          </a:bodyPr>
          <a:lstStyle/>
          <a:p>
            <a:r>
              <a:rPr lang="en-US" dirty="0"/>
              <a:t>Orchids are examples of Epiphytes</a:t>
            </a:r>
          </a:p>
          <a:p>
            <a:pPr lvl="1"/>
            <a:r>
              <a:rPr lang="en-US" dirty="0"/>
              <a:t>They grow in the canopy layer of tropical rainforests</a:t>
            </a:r>
          </a:p>
          <a:p>
            <a:pPr lvl="1"/>
            <a:r>
              <a:rPr lang="en-US" dirty="0"/>
              <a:t>Need to have adaptations for obtaining water, enough sunlight and nutrients and reproduction</a:t>
            </a:r>
          </a:p>
          <a:p>
            <a:r>
              <a:rPr lang="en-US" dirty="0"/>
              <a:t>Roots: In addition to anchoring the plants, the roots contain chloroplast and can perform photosynthesis</a:t>
            </a:r>
          </a:p>
          <a:p>
            <a:r>
              <a:rPr lang="en-US" dirty="0"/>
              <a:t>Flowers</a:t>
            </a:r>
          </a:p>
          <a:p>
            <a:pPr lvl="1"/>
            <a:r>
              <a:rPr lang="en-US" dirty="0"/>
              <a:t>Brightly colored flowers will attract certain insect pollinators</a:t>
            </a:r>
          </a:p>
          <a:p>
            <a:pPr lvl="1"/>
            <a:r>
              <a:rPr lang="en-US" dirty="0"/>
              <a:t>Some species flowers mimic their pollinators</a:t>
            </a:r>
          </a:p>
          <a:p>
            <a:r>
              <a:rPr lang="en-US" dirty="0"/>
              <a:t>Seeds</a:t>
            </a:r>
          </a:p>
          <a:p>
            <a:pPr lvl="1"/>
            <a:r>
              <a:rPr lang="en-US" dirty="0"/>
              <a:t>Very light so that they may be carried by the wind</a:t>
            </a:r>
          </a:p>
          <a:p>
            <a:pPr lvl="1"/>
            <a:r>
              <a:rPr lang="en-US" dirty="0"/>
              <a:t>Lack the endosperm and will receive nutrients from fungi in the area</a:t>
            </a:r>
          </a:p>
          <a:p>
            <a:r>
              <a:rPr lang="en-US" dirty="0"/>
              <a:t>Stems are enlarged and called pseudo-bulbs</a:t>
            </a:r>
          </a:p>
          <a:p>
            <a:pPr lvl="1"/>
            <a:r>
              <a:rPr lang="en-US" dirty="0"/>
              <a:t>Used for water and carbohydrate storage</a:t>
            </a:r>
          </a:p>
          <a:p>
            <a:endParaRPr lang="en-US" dirty="0"/>
          </a:p>
          <a:p>
            <a:r>
              <a:rPr lang="en-US" dirty="0">
                <a:hlinkClick r:id="rId2"/>
              </a:rPr>
              <a:t>https://www.youtube.com/watch?v=-h8I3cqpgnA</a:t>
            </a:r>
            <a:endParaRPr lang="en-US" dirty="0"/>
          </a:p>
        </p:txBody>
      </p:sp>
      <p:pic>
        <p:nvPicPr>
          <p:cNvPr id="2050" name="Picture 2" descr="http://t2.gstatic.com/images?q=tbn:ANd9GcSx5Qxyy7idCQIYgtUJI4bLGqQTmw-0LjVArX4eiLpWHq26Hkkw_w:m0.i.pbase.com/u16/rach1966/upload/38997490.2005CostaRica2005JanCostaRica08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1850" y="152400"/>
            <a:ext cx="1520654" cy="2030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13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Leafy Sea Dragon - Camouflage</a:t>
            </a:r>
          </a:p>
        </p:txBody>
      </p:sp>
      <p:sp>
        <p:nvSpPr>
          <p:cNvPr id="3" name="Content Placeholder 2"/>
          <p:cNvSpPr>
            <a:spLocks noGrp="1"/>
          </p:cNvSpPr>
          <p:nvPr>
            <p:ph idx="1"/>
          </p:nvPr>
        </p:nvSpPr>
        <p:spPr>
          <a:xfrm>
            <a:off x="152400" y="1295400"/>
            <a:ext cx="7924800" cy="5562600"/>
          </a:xfrm>
        </p:spPr>
        <p:txBody>
          <a:bodyPr>
            <a:normAutofit fontScale="55000" lnSpcReduction="20000"/>
          </a:bodyPr>
          <a:lstStyle/>
          <a:p>
            <a:endParaRPr lang="en-US" dirty="0"/>
          </a:p>
          <a:p>
            <a:r>
              <a:rPr lang="en-US" sz="3800" dirty="0"/>
              <a:t>Marine organisms - Adapted to hiding in the seaweed and kelp. </a:t>
            </a:r>
          </a:p>
          <a:p>
            <a:r>
              <a:rPr lang="en-US" sz="3800" dirty="0"/>
              <a:t>The leaf-like protrusions that make it so distinctive give it the appearance of seaweed. </a:t>
            </a:r>
          </a:p>
          <a:p>
            <a:r>
              <a:rPr lang="en-US" sz="3800" dirty="0"/>
              <a:t>This helps to trick predators as well as the small fish and crustaceans that the Leafy Sea dragon likes to eat.</a:t>
            </a:r>
          </a:p>
          <a:p>
            <a:r>
              <a:rPr lang="en-US" sz="3800" dirty="0"/>
              <a:t>The Leafy Sea dragon uses tiny translucent fins on its head to steer while similar fins on its back propel it gently through the water, creating the illusion of a piece of floating seaweed. </a:t>
            </a:r>
          </a:p>
          <a:p>
            <a:r>
              <a:rPr lang="en-US" sz="3800" dirty="0"/>
              <a:t>It can even change color to blend in with its surroundings. </a:t>
            </a:r>
          </a:p>
          <a:p>
            <a:r>
              <a:rPr lang="en-US" sz="3800" dirty="0"/>
              <a:t>During reproduction, like it’s cousin the sea horse, the male looks after the eggs! </a:t>
            </a:r>
          </a:p>
          <a:p>
            <a:r>
              <a:rPr lang="en-US" sz="3800" dirty="0"/>
              <a:t>The female produces up to 250 bright pink eggs and deposits them on to the male's tail. </a:t>
            </a:r>
          </a:p>
          <a:p>
            <a:r>
              <a:rPr lang="en-US" sz="3800" dirty="0"/>
              <a:t>The eggs then attach themselves to a ‘brood patch’, </a:t>
            </a:r>
          </a:p>
          <a:p>
            <a:pPr marL="114300" indent="0">
              <a:buNone/>
            </a:pPr>
            <a:r>
              <a:rPr lang="en-US" sz="3800" dirty="0"/>
              <a:t>which keeps them supplied with oxygen until the hatch</a:t>
            </a:r>
          </a:p>
          <a:p>
            <a:r>
              <a:rPr lang="en-US" dirty="0">
                <a:hlinkClick r:id="rId2"/>
              </a:rPr>
              <a:t>https://www.youtube.com/watch?v=25sHr44Xy9M</a:t>
            </a:r>
            <a:r>
              <a:rPr lang="en-US" dirty="0"/>
              <a:t>         at 5:18</a:t>
            </a:r>
          </a:p>
          <a:p>
            <a:endParaRPr lang="en-US" dirty="0"/>
          </a:p>
        </p:txBody>
      </p:sp>
      <p:pic>
        <p:nvPicPr>
          <p:cNvPr id="2050" name="Picture 2" descr="Photo: A leafy sea drag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5043055"/>
            <a:ext cx="21336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583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Zebra - Stripes</a:t>
            </a:r>
          </a:p>
        </p:txBody>
      </p:sp>
      <p:sp>
        <p:nvSpPr>
          <p:cNvPr id="3" name="Content Placeholder 2"/>
          <p:cNvSpPr>
            <a:spLocks noGrp="1"/>
          </p:cNvSpPr>
          <p:nvPr>
            <p:ph idx="1"/>
          </p:nvPr>
        </p:nvSpPr>
        <p:spPr>
          <a:xfrm>
            <a:off x="457200" y="1371600"/>
            <a:ext cx="7620000" cy="5486400"/>
          </a:xfrm>
        </p:spPr>
        <p:txBody>
          <a:bodyPr>
            <a:normAutofit fontScale="92500" lnSpcReduction="10000"/>
          </a:bodyPr>
          <a:lstStyle/>
          <a:p>
            <a:r>
              <a:rPr lang="en-US" dirty="0"/>
              <a:t>Stripes</a:t>
            </a:r>
          </a:p>
          <a:p>
            <a:pPr lvl="1"/>
            <a:r>
              <a:rPr lang="en-US" dirty="0"/>
              <a:t>- Dazzle effect - it breaks up his outline and makes it harder for predators to judge distances -- throwing off their strikes when hunting</a:t>
            </a:r>
          </a:p>
          <a:p>
            <a:pPr lvl="1"/>
            <a:r>
              <a:rPr lang="en-US" dirty="0"/>
              <a:t>- Stripes might confuse certain parasitic flies, since the zebra's patterns don't resemble other mammals from a fly's-eye-view.</a:t>
            </a:r>
          </a:p>
          <a:p>
            <a:r>
              <a:rPr lang="en-US" dirty="0"/>
              <a:t>Teeth</a:t>
            </a:r>
          </a:p>
          <a:p>
            <a:pPr lvl="1"/>
            <a:r>
              <a:rPr lang="en-US" dirty="0"/>
              <a:t>- Unlike other mammals, zebras feature large, high-crowned grinding teeth, since many of the grasses they eat feature a high silica content that can wear down teeth.</a:t>
            </a:r>
          </a:p>
          <a:p>
            <a:pPr lvl="1"/>
            <a:r>
              <a:rPr lang="en-US" dirty="0"/>
              <a:t>- Males have enlarged canine teeth for fighting. This adaptation is the result of sexual selection; males that perform better in fights have a better chance of getting a mate and reproducing</a:t>
            </a:r>
          </a:p>
          <a:p>
            <a:r>
              <a:rPr lang="en-US" dirty="0"/>
              <a:t>Herding Behavior</a:t>
            </a:r>
          </a:p>
          <a:p>
            <a:pPr lvl="1"/>
            <a:r>
              <a:rPr lang="en-US" dirty="0"/>
              <a:t>- Zebra often herd with other animals as well, such as giraffes - more eyes to spot predators -- living in groups enhances some other zebra adaptions. </a:t>
            </a:r>
          </a:p>
          <a:p>
            <a:r>
              <a:rPr lang="en-US" dirty="0">
                <a:hlinkClick r:id="rId2"/>
              </a:rPr>
              <a:t>https://youtu.be/JDxvzDLWH4c</a:t>
            </a:r>
            <a:endParaRPr lang="en-US" dirty="0"/>
          </a:p>
          <a:p>
            <a:endParaRPr lang="en-US" dirty="0"/>
          </a:p>
        </p:txBody>
      </p:sp>
      <p:pic>
        <p:nvPicPr>
          <p:cNvPr id="3074" name="Picture 2" descr="http://t2.gstatic.com/images?q=tbn:ANd9GcRDo4UyVIOzpxfnhsgXCpc_7tTKr4q50fqSLS3F2SX5quaHTe30:alumnus.caltech.edu/~kantner/zebras/pictures/zebra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73230"/>
            <a:ext cx="2238375" cy="1489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008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Colugo - Gliding</a:t>
            </a:r>
          </a:p>
        </p:txBody>
      </p:sp>
      <p:sp>
        <p:nvSpPr>
          <p:cNvPr id="3" name="Content Placeholder 2"/>
          <p:cNvSpPr>
            <a:spLocks noGrp="1"/>
          </p:cNvSpPr>
          <p:nvPr>
            <p:ph idx="1"/>
          </p:nvPr>
        </p:nvSpPr>
        <p:spPr/>
        <p:txBody>
          <a:bodyPr>
            <a:normAutofit fontScale="92500" lnSpcReduction="10000"/>
          </a:bodyPr>
          <a:lstStyle/>
          <a:p>
            <a:endParaRPr lang="en-US" dirty="0"/>
          </a:p>
          <a:p>
            <a:r>
              <a:rPr lang="en-US" dirty="0"/>
              <a:t>Live in the tropical rainforest in Southeast Asia – competition is very high</a:t>
            </a:r>
          </a:p>
          <a:p>
            <a:r>
              <a:rPr lang="en-US" dirty="0"/>
              <a:t>Are nocturnal</a:t>
            </a:r>
          </a:p>
          <a:p>
            <a:pPr lvl="1"/>
            <a:r>
              <a:rPr lang="en-US" dirty="0"/>
              <a:t>Eyes are large and front-facing</a:t>
            </a:r>
          </a:p>
          <a:p>
            <a:r>
              <a:rPr lang="en-US" dirty="0"/>
              <a:t>Have a flap of skin called the </a:t>
            </a:r>
            <a:r>
              <a:rPr lang="en-US" dirty="0" err="1"/>
              <a:t>patagium</a:t>
            </a:r>
            <a:r>
              <a:rPr lang="en-US" dirty="0"/>
              <a:t> – extends from front paw to rear paw. Also webbing between their fingers and toes</a:t>
            </a:r>
          </a:p>
          <a:p>
            <a:pPr lvl="1"/>
            <a:r>
              <a:rPr lang="en-US" dirty="0"/>
              <a:t>Of all the gliding mammals, colugos are most skilled</a:t>
            </a:r>
          </a:p>
          <a:p>
            <a:pPr lvl="1"/>
            <a:r>
              <a:rPr lang="en-US" dirty="0"/>
              <a:t>Expend little energy</a:t>
            </a:r>
          </a:p>
          <a:p>
            <a:r>
              <a:rPr lang="en-US" dirty="0"/>
              <a:t>Are herbivores – eat leaves, shoots, sap, fruits and flowers</a:t>
            </a:r>
          </a:p>
          <a:p>
            <a:pPr lvl="1"/>
            <a:r>
              <a:rPr lang="en-US" dirty="0"/>
              <a:t>Intestine is very long in proportion to body size- allows them to extract all the nutrients from their food </a:t>
            </a:r>
          </a:p>
          <a:p>
            <a:endParaRPr lang="en-US" dirty="0"/>
          </a:p>
          <a:p>
            <a:r>
              <a:rPr lang="en-US" dirty="0">
                <a:hlinkClick r:id="rId2"/>
              </a:rPr>
              <a:t>https://www.youtube.com/watch?v=QkKDHkwq59Y</a:t>
            </a:r>
            <a:endParaRPr lang="en-US" dirty="0"/>
          </a:p>
          <a:p>
            <a:endParaRPr lang="en-US" dirty="0"/>
          </a:p>
          <a:p>
            <a:endParaRPr lang="en-US" dirty="0"/>
          </a:p>
        </p:txBody>
      </p:sp>
      <p:pic>
        <p:nvPicPr>
          <p:cNvPr id="4098" name="Picture 2" descr="http://t0.gstatic.com/images?q=tbn:ANd9GcTmJFYW56_nTkq1KvPHKNA68vjm4tT9cGWxX4cyubY7TBMwxcu9EQ:www.origins.org.ua/pictures/calu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2145"/>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217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124200"/>
            <a:ext cx="7620000" cy="1143000"/>
          </a:xfrm>
        </p:spPr>
        <p:txBody>
          <a:bodyPr/>
          <a:lstStyle/>
          <a:p>
            <a:r>
              <a:rPr lang="en-US" dirty="0"/>
              <a:t>Physiological Adaptations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137093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Butterwort – Deadly Leaves</a:t>
            </a:r>
          </a:p>
        </p:txBody>
      </p:sp>
      <p:sp>
        <p:nvSpPr>
          <p:cNvPr id="3" name="Content Placeholder 2"/>
          <p:cNvSpPr>
            <a:spLocks noGrp="1"/>
          </p:cNvSpPr>
          <p:nvPr>
            <p:ph idx="1"/>
          </p:nvPr>
        </p:nvSpPr>
        <p:spPr>
          <a:xfrm>
            <a:off x="441183" y="1295400"/>
            <a:ext cx="7620000" cy="5410200"/>
          </a:xfrm>
        </p:spPr>
        <p:txBody>
          <a:bodyPr>
            <a:normAutofit fontScale="92500" lnSpcReduction="10000"/>
          </a:bodyPr>
          <a:lstStyle/>
          <a:p>
            <a:r>
              <a:rPr lang="en-US" dirty="0"/>
              <a:t>The Butterwort also known as the </a:t>
            </a:r>
            <a:r>
              <a:rPr lang="en-US" i="1" dirty="0"/>
              <a:t>Pinguicula vulgaris</a:t>
            </a:r>
            <a:r>
              <a:rPr lang="en-US" dirty="0"/>
              <a:t>, </a:t>
            </a:r>
          </a:p>
          <a:p>
            <a:pPr marL="114300" indent="0">
              <a:buNone/>
            </a:pPr>
            <a:r>
              <a:rPr lang="en-US" dirty="0"/>
              <a:t>feeds itself by trapping insects. </a:t>
            </a:r>
          </a:p>
          <a:p>
            <a:r>
              <a:rPr lang="en-US" dirty="0"/>
              <a:t>Bright purple flowers are used to attract the insects along with the sticky mucilage on the yellowish bear-haired star shaped leafs. </a:t>
            </a:r>
          </a:p>
          <a:p>
            <a:r>
              <a:rPr lang="en-US" dirty="0"/>
              <a:t>Once the insect is stuck, the leaf edge slowly rolls over. When the insect is digested the leaf unrolls and becomes nearly flat. </a:t>
            </a:r>
          </a:p>
          <a:p>
            <a:r>
              <a:rPr lang="en-US" dirty="0"/>
              <a:t>The plant has to feed on insects to pollinate. </a:t>
            </a:r>
          </a:p>
          <a:p>
            <a:r>
              <a:rPr lang="en-US" dirty="0"/>
              <a:t>These plants are usually found in sunny, open and wet areas where there is less nutrients (nitrogen) in the soil, so the plant has adapted to eating insects, to supplement it’s diet.</a:t>
            </a:r>
          </a:p>
          <a:p>
            <a:r>
              <a:rPr lang="en-US" dirty="0"/>
              <a:t> The Genus name Pinguicula means "little fat one" in Latin; this is because of the "fatty" glossy leaves. </a:t>
            </a:r>
          </a:p>
          <a:p>
            <a:r>
              <a:rPr lang="en-US" dirty="0"/>
              <a:t>The common name Steepgrass originated in Europe (Ireland in particular), where it was steeped in milk to curdle it.</a:t>
            </a:r>
          </a:p>
          <a:p>
            <a:endParaRPr lang="en-US" dirty="0"/>
          </a:p>
          <a:p>
            <a:r>
              <a:rPr lang="en-US" dirty="0">
                <a:hlinkClick r:id="rId2"/>
              </a:rPr>
              <a:t>https://www.youtube.com/watch?v=aladpRIVdRI</a:t>
            </a:r>
            <a:endParaRPr lang="en-US" dirty="0"/>
          </a:p>
        </p:txBody>
      </p:sp>
      <p:pic>
        <p:nvPicPr>
          <p:cNvPr id="1026" name="Picture 2" descr="http://www.voyageurcountry.com/htmls/floweringplants/plants/jpegs/butterwort0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9497"/>
            <a:ext cx="1285488"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917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1143000"/>
          </a:xfrm>
        </p:spPr>
        <p:txBody>
          <a:bodyPr/>
          <a:lstStyle/>
          <a:p>
            <a:r>
              <a:rPr lang="en-US" sz="4000" dirty="0"/>
              <a:t>Bar-headed Geese – High Altitudes</a:t>
            </a:r>
          </a:p>
        </p:txBody>
      </p:sp>
      <p:sp>
        <p:nvSpPr>
          <p:cNvPr id="3" name="Content Placeholder 2"/>
          <p:cNvSpPr>
            <a:spLocks noGrp="1"/>
          </p:cNvSpPr>
          <p:nvPr>
            <p:ph idx="1"/>
          </p:nvPr>
        </p:nvSpPr>
        <p:spPr>
          <a:xfrm>
            <a:off x="76200" y="1143000"/>
            <a:ext cx="8305800" cy="5715000"/>
          </a:xfrm>
        </p:spPr>
        <p:txBody>
          <a:bodyPr>
            <a:normAutofit fontScale="62500" lnSpcReduction="20000"/>
          </a:bodyPr>
          <a:lstStyle/>
          <a:p>
            <a:r>
              <a:rPr lang="en-US" sz="2600" dirty="0"/>
              <a:t>Migratory birds over the Himalayas – exposed to very high altitudes</a:t>
            </a:r>
          </a:p>
          <a:p>
            <a:endParaRPr lang="en-US" sz="2600" dirty="0"/>
          </a:p>
          <a:p>
            <a:r>
              <a:rPr lang="en-US" sz="2600" dirty="0"/>
              <a:t>Structural - Bar-headed geese have a slightly larger wingspan and lower wing loading than other similar goose species yielding greater lift and reducing the power required for flight</a:t>
            </a:r>
          </a:p>
          <a:p>
            <a:endParaRPr lang="en-US" sz="2600" dirty="0"/>
          </a:p>
          <a:p>
            <a:r>
              <a:rPr lang="en-US" sz="2600" dirty="0"/>
              <a:t>Bird lungs are superior to mammalian lungs, having a counter exchange system, which extracts O2 much more efficiently and they are larger in bar-headed geese than in other species of waterfowl </a:t>
            </a:r>
          </a:p>
          <a:p>
            <a:endParaRPr lang="en-US" sz="2600" dirty="0"/>
          </a:p>
          <a:p>
            <a:r>
              <a:rPr lang="en-US" sz="2600" dirty="0"/>
              <a:t>In hypoxic conditions, bar-headed geese can hyperventilate 7.2 times faster than their rate at sea level, and suffer no ill effects as a result of this (which increases blood pH – in humans this makes us restrict blood flow to the brain, causing a dizzy sensation).</a:t>
            </a:r>
          </a:p>
          <a:p>
            <a:endParaRPr lang="en-US" sz="2600" dirty="0"/>
          </a:p>
          <a:p>
            <a:r>
              <a:rPr lang="en-US" sz="2600" dirty="0"/>
              <a:t>Their hemoglobin is also adapted to load more O2 to the blood than most other vertebrates </a:t>
            </a:r>
          </a:p>
          <a:p>
            <a:endParaRPr lang="en-US" sz="2600" dirty="0"/>
          </a:p>
          <a:p>
            <a:r>
              <a:rPr lang="en-US" sz="2600" dirty="0"/>
              <a:t>Complete most of their journeys not during the day with the uplifting winds at their backs, but during the night or early morning, when headwinds are likely</a:t>
            </a:r>
          </a:p>
          <a:p>
            <a:pPr lvl="1"/>
            <a:r>
              <a:rPr lang="en-US" sz="2600" dirty="0"/>
              <a:t>The cooler night and early-morning temperatures would help dissipate body heat and increase oxygen availability, may be more helpful than any tailwind assist</a:t>
            </a:r>
          </a:p>
          <a:p>
            <a:endParaRPr lang="en-US" dirty="0"/>
          </a:p>
          <a:p>
            <a:endParaRPr lang="en-US" dirty="0"/>
          </a:p>
        </p:txBody>
      </p:sp>
      <p:pic>
        <p:nvPicPr>
          <p:cNvPr id="5122" name="Picture 2" descr="http://t3.gstatic.com/images?q=tbn:ANd9GcSzV7T1mMhf2q0lyh5Jupsahs4r8CzZ5ttUoE2IJQ7Wn629oStnkg:www.ejphoto.com/images_FL/FL_BarHeadedGoose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5334000"/>
            <a:ext cx="2286000" cy="1535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27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lstStyle/>
          <a:p>
            <a:r>
              <a:rPr lang="en-US" sz="3200" dirty="0"/>
              <a:t>                                  Angler Fish – Bioluminescence</a:t>
            </a:r>
          </a:p>
        </p:txBody>
      </p:sp>
      <p:sp>
        <p:nvSpPr>
          <p:cNvPr id="3" name="Content Placeholder 2"/>
          <p:cNvSpPr>
            <a:spLocks noGrp="1"/>
          </p:cNvSpPr>
          <p:nvPr>
            <p:ph idx="1"/>
          </p:nvPr>
        </p:nvSpPr>
        <p:spPr/>
        <p:txBody>
          <a:bodyPr>
            <a:normAutofit fontScale="92500" lnSpcReduction="20000"/>
          </a:bodyPr>
          <a:lstStyle/>
          <a:p>
            <a:r>
              <a:rPr lang="en-US" dirty="0"/>
              <a:t>Live in the Atlantic and Antarctic Oceans – 3,000 feet below the surface (benthic)</a:t>
            </a:r>
          </a:p>
          <a:p>
            <a:r>
              <a:rPr lang="en-US" dirty="0"/>
              <a:t>Dark, water is about freezing temperature, not many organisms found at this depth</a:t>
            </a:r>
          </a:p>
          <a:p>
            <a:r>
              <a:rPr lang="en-US" dirty="0"/>
              <a:t>Spine with a flashing rod that is bioluminescent</a:t>
            </a:r>
          </a:p>
          <a:p>
            <a:pPr lvl="1"/>
            <a:r>
              <a:rPr lang="en-US" dirty="0"/>
              <a:t>This light will attract other organisms and is how they catch their prey</a:t>
            </a:r>
          </a:p>
          <a:p>
            <a:pPr lvl="1"/>
            <a:r>
              <a:rPr lang="en-US" dirty="0"/>
              <a:t>Spine of the dorsal fin acts as a “fishing rod” – this is how the species got its common name</a:t>
            </a:r>
          </a:p>
          <a:p>
            <a:r>
              <a:rPr lang="en-US" dirty="0"/>
              <a:t>Sexual Dimorphism – 2 distinct body forms to distinguish sexes</a:t>
            </a:r>
          </a:p>
          <a:p>
            <a:pPr lvl="1"/>
            <a:r>
              <a:rPr lang="en-US" dirty="0"/>
              <a:t>Males are much smaller in comparison to females</a:t>
            </a:r>
          </a:p>
          <a:p>
            <a:pPr lvl="1"/>
            <a:r>
              <a:rPr lang="en-US" dirty="0"/>
              <a:t>When a male finds a female, the small male ill put himself to her body by biting her belly.  His teeth and jaw ill recedes and the skin and blood system will fuse as the animals merge</a:t>
            </a:r>
          </a:p>
          <a:p>
            <a:endParaRPr lang="en-US" dirty="0"/>
          </a:p>
          <a:p>
            <a:r>
              <a:rPr lang="en-US" dirty="0">
                <a:hlinkClick r:id="rId2"/>
              </a:rPr>
              <a:t>https://www.youtube.com/watch?v=UXl8F-eIoiM</a:t>
            </a:r>
            <a:endParaRPr lang="en-US" dirty="0"/>
          </a:p>
          <a:p>
            <a:endParaRPr lang="en-US" dirty="0"/>
          </a:p>
        </p:txBody>
      </p:sp>
      <p:pic>
        <p:nvPicPr>
          <p:cNvPr id="6146" name="Picture 2" descr="http://t2.gstatic.com/images?q=tbn:ANd9GcTKDtv2gSOLMoquYe3jEDbnvsafjBS1A-CIVeDm4VEEdsxk86Ce:images.nationalgeographic.com/wpf/media-live/photos/000/002/cache/angler-fish_222_600x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4413"/>
            <a:ext cx="1981200" cy="1483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72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7620000" cy="1143000"/>
          </a:xfrm>
        </p:spPr>
        <p:txBody>
          <a:bodyPr/>
          <a:lstStyle/>
          <a:p>
            <a:r>
              <a:rPr lang="en-US" dirty="0"/>
              <a:t>Behavioral Adaptations</a:t>
            </a:r>
          </a:p>
        </p:txBody>
      </p:sp>
      <p:sp>
        <p:nvSpPr>
          <p:cNvPr id="3" name="Content Placeholder 2"/>
          <p:cNvSpPr>
            <a:spLocks noGrp="1"/>
          </p:cNvSpPr>
          <p:nvPr>
            <p:ph idx="1"/>
          </p:nvPr>
        </p:nvSpPr>
        <p:spPr>
          <a:xfrm>
            <a:off x="4648200" y="5334000"/>
            <a:ext cx="3429000" cy="1066800"/>
          </a:xfrm>
        </p:spPr>
        <p:txBody>
          <a:bodyPr/>
          <a:lstStyle/>
          <a:p>
            <a:endParaRPr lang="en-US" dirty="0"/>
          </a:p>
        </p:txBody>
      </p:sp>
    </p:spTree>
    <p:extLst>
      <p:ext uri="{BB962C8B-B14F-4D97-AF65-F5344CB8AC3E}">
        <p14:creationId xmlns:p14="http://schemas.microsoft.com/office/powerpoint/2010/main" val="1732752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Capuchin – Tool Use</a:t>
            </a:r>
          </a:p>
        </p:txBody>
      </p:sp>
      <p:sp>
        <p:nvSpPr>
          <p:cNvPr id="3" name="Content Placeholder 2"/>
          <p:cNvSpPr>
            <a:spLocks noGrp="1"/>
          </p:cNvSpPr>
          <p:nvPr>
            <p:ph idx="1"/>
          </p:nvPr>
        </p:nvSpPr>
        <p:spPr/>
        <p:txBody>
          <a:bodyPr>
            <a:normAutofit/>
          </a:bodyPr>
          <a:lstStyle/>
          <a:p>
            <a:r>
              <a:rPr lang="en-US" dirty="0"/>
              <a:t>Live in the rain forests of Central and South America</a:t>
            </a:r>
          </a:p>
          <a:p>
            <a:r>
              <a:rPr lang="en-US" dirty="0"/>
              <a:t>Intelligence</a:t>
            </a:r>
          </a:p>
          <a:p>
            <a:pPr lvl="1"/>
            <a:r>
              <a:rPr lang="en-US" dirty="0"/>
              <a:t>Considered the most intelligent of the New World monkeys</a:t>
            </a:r>
          </a:p>
          <a:p>
            <a:pPr lvl="1"/>
            <a:r>
              <a:rPr lang="en-US" dirty="0"/>
              <a:t>Will collect rocks , store them, and use them as tools to open hard nuts and shellfish</a:t>
            </a:r>
          </a:p>
          <a:p>
            <a:pPr lvl="1"/>
            <a:r>
              <a:rPr lang="en-US" dirty="0"/>
              <a:t>Use twigs to collect honey and insects from trees</a:t>
            </a:r>
          </a:p>
          <a:p>
            <a:pPr lvl="1"/>
            <a:r>
              <a:rPr lang="en-US" dirty="0"/>
              <a:t>Learned behavior – as they grow older, their ability to use tools effectively increases</a:t>
            </a:r>
          </a:p>
          <a:p>
            <a:endParaRPr lang="en-US" dirty="0"/>
          </a:p>
          <a:p>
            <a:r>
              <a:rPr lang="en-US" dirty="0">
                <a:hlinkClick r:id="rId2"/>
              </a:rPr>
              <a:t>https://www.washingtonpost.com/news/speaking-of-science/wp/2018/07/06/these-tiny-monkeys-have-entered-their-stone-age-with-a-bang/?utm_term=.d4aa1e081b16</a:t>
            </a:r>
            <a:endParaRPr lang="en-US" dirty="0"/>
          </a:p>
          <a:p>
            <a:endParaRPr lang="en-US" dirty="0"/>
          </a:p>
        </p:txBody>
      </p:sp>
      <p:pic>
        <p:nvPicPr>
          <p:cNvPr id="7170" name="Picture 2" descr="http://t3.gstatic.com/images?q=tbn:ANd9GcSeW5VdaqauraUMJd0MJj6iGgK_p7UXL7J1746_ChXS-q0ybL53QA:www.heathwood.org/simpson/quicklinks/animalsoftherainforest/capuchin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71335"/>
            <a:ext cx="1943100" cy="23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934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72400" cy="1143000"/>
          </a:xfrm>
        </p:spPr>
        <p:txBody>
          <a:bodyPr/>
          <a:lstStyle/>
          <a:p>
            <a:r>
              <a:rPr lang="en-US" dirty="0"/>
              <a:t>Monarch Butterflies - Migration</a:t>
            </a:r>
          </a:p>
        </p:txBody>
      </p:sp>
      <p:sp>
        <p:nvSpPr>
          <p:cNvPr id="3" name="Content Placeholder 2"/>
          <p:cNvSpPr>
            <a:spLocks noGrp="1"/>
          </p:cNvSpPr>
          <p:nvPr>
            <p:ph idx="1"/>
          </p:nvPr>
        </p:nvSpPr>
        <p:spPr>
          <a:xfrm>
            <a:off x="457200" y="1600200"/>
            <a:ext cx="7620000" cy="4953000"/>
          </a:xfrm>
        </p:spPr>
        <p:txBody>
          <a:bodyPr>
            <a:normAutofit fontScale="92500"/>
          </a:bodyPr>
          <a:lstStyle/>
          <a:p>
            <a:r>
              <a:rPr lang="en-US" dirty="0"/>
              <a:t>Habitat is open fields and meadows</a:t>
            </a:r>
          </a:p>
          <a:p>
            <a:r>
              <a:rPr lang="en-US" dirty="0"/>
              <a:t>Adult butterflies consume nectar from flowers – strictly liquid diet</a:t>
            </a:r>
          </a:p>
          <a:p>
            <a:pPr lvl="1"/>
            <a:r>
              <a:rPr lang="en-US" dirty="0"/>
              <a:t>Proboscis – coiled straw that is underneath the head most of the time aids in obtaining nectar</a:t>
            </a:r>
          </a:p>
          <a:p>
            <a:endParaRPr lang="en-US" dirty="0"/>
          </a:p>
          <a:p>
            <a:r>
              <a:rPr lang="en-US" dirty="0"/>
              <a:t>Larvae will eat the milkweed plants in which </a:t>
            </a:r>
          </a:p>
          <a:p>
            <a:pPr marL="114300" indent="0">
              <a:buNone/>
            </a:pPr>
            <a:r>
              <a:rPr lang="en-US" dirty="0"/>
              <a:t>they hatch upon</a:t>
            </a:r>
          </a:p>
          <a:p>
            <a:pPr marL="114300" indent="0">
              <a:buNone/>
            </a:pPr>
            <a:endParaRPr lang="en-US" dirty="0"/>
          </a:p>
          <a:p>
            <a:r>
              <a:rPr lang="en-US" dirty="0"/>
              <a:t>Colorful pattern that makes them easy to</a:t>
            </a:r>
          </a:p>
          <a:p>
            <a:pPr marL="114300" indent="0">
              <a:buNone/>
            </a:pPr>
            <a:r>
              <a:rPr lang="en-US" dirty="0"/>
              <a:t>Identify-  will warn predators away</a:t>
            </a:r>
          </a:p>
          <a:p>
            <a:pPr lvl="1"/>
            <a:r>
              <a:rPr lang="en-US" dirty="0"/>
              <a:t>Majority of poison toxin is in the wings and exoskeleton</a:t>
            </a:r>
          </a:p>
          <a:p>
            <a:pPr lvl="1"/>
            <a:r>
              <a:rPr lang="en-US" dirty="0"/>
              <a:t>Abdomen is a rough, leathery texture which makes it difficult for predators to bit into</a:t>
            </a:r>
          </a:p>
          <a:p>
            <a:r>
              <a:rPr lang="en-US" dirty="0"/>
              <a:t>Migrate up to 3,000 miles from Southern Canada to Mexico each fall</a:t>
            </a:r>
          </a:p>
          <a:p>
            <a:endParaRPr lang="en-US" dirty="0"/>
          </a:p>
        </p:txBody>
      </p:sp>
      <p:pic>
        <p:nvPicPr>
          <p:cNvPr id="8194" name="Picture 2" descr="http://t2.gstatic.com/images?q=tbn:ANd9GcSfToPbRxijpd_-GSrXF5Okc2KMt-zoh4DG-AwIO6nEAk2QOKqD:images-2.redbubble.net/img/art/backingcolor:white/product:greeting-card/view:preview/2242871-2-probosc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514600"/>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679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Birds of Paradise – </a:t>
            </a:r>
            <a:br>
              <a:rPr lang="en-US" sz="4000" dirty="0"/>
            </a:br>
            <a:r>
              <a:rPr lang="en-US" sz="4000" dirty="0"/>
              <a:t>  Mating Behaviors</a:t>
            </a:r>
          </a:p>
        </p:txBody>
      </p:sp>
      <p:sp>
        <p:nvSpPr>
          <p:cNvPr id="3" name="Content Placeholder 2"/>
          <p:cNvSpPr>
            <a:spLocks noGrp="1"/>
          </p:cNvSpPr>
          <p:nvPr>
            <p:ph idx="1"/>
          </p:nvPr>
        </p:nvSpPr>
        <p:spPr/>
        <p:txBody>
          <a:bodyPr>
            <a:normAutofit/>
          </a:bodyPr>
          <a:lstStyle/>
          <a:p>
            <a:endParaRPr lang="en-US" dirty="0"/>
          </a:p>
          <a:p>
            <a:r>
              <a:rPr lang="en-US" dirty="0"/>
              <a:t>Live in tropical rainforests – require a humid forest to live</a:t>
            </a:r>
          </a:p>
          <a:p>
            <a:r>
              <a:rPr lang="en-US" dirty="0"/>
              <a:t>Males have spectacular plumage to attract mates</a:t>
            </a:r>
          </a:p>
          <a:p>
            <a:r>
              <a:rPr lang="en-US" dirty="0"/>
              <a:t>Males within some species will put on special displays and dances</a:t>
            </a:r>
          </a:p>
          <a:p>
            <a:r>
              <a:rPr lang="en-US" dirty="0"/>
              <a:t>This species will also produce loud, harsh vocalizations</a:t>
            </a:r>
          </a:p>
          <a:p>
            <a:pPr lvl="1"/>
            <a:r>
              <a:rPr lang="en-US" dirty="0"/>
              <a:t>Blue Bird of Paradise will produce a sound that resembles an “electric motor humming”</a:t>
            </a:r>
          </a:p>
          <a:p>
            <a:pPr lvl="1"/>
            <a:r>
              <a:rPr lang="en-US" dirty="0"/>
              <a:t>King of Saxony Bird of Paradise will produce a radio-static sound</a:t>
            </a:r>
          </a:p>
          <a:p>
            <a:pPr lvl="1"/>
            <a:r>
              <a:rPr lang="en-US" dirty="0"/>
              <a:t>Females tend to be very quiet</a:t>
            </a:r>
          </a:p>
          <a:p>
            <a:endParaRPr lang="en-US" dirty="0"/>
          </a:p>
          <a:p>
            <a:r>
              <a:rPr lang="en-US" dirty="0">
                <a:hlinkClick r:id="rId2"/>
              </a:rPr>
              <a:t>https://www.youtube.com/watch?v=L54bxmZy_NE</a:t>
            </a:r>
            <a:endParaRPr lang="en-US" dirty="0"/>
          </a:p>
          <a:p>
            <a:endParaRPr lang="en-US" dirty="0"/>
          </a:p>
        </p:txBody>
      </p:sp>
      <p:pic>
        <p:nvPicPr>
          <p:cNvPr id="9218" name="Picture 2" descr="http://t3.gstatic.com/images?q=tbn:ANd9GcQK8oWaFTqXVYvXF-f9gidIkolwuvjhVHoK0zZSJo0bGrxELDCq:cdn.lightgalleries.net/4bd5ec0079abc/images/MM7163_0609131063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28600"/>
            <a:ext cx="2619375"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5119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986</TotalTime>
  <Words>1621</Words>
  <Application>Microsoft Office PowerPoint</Application>
  <PresentationFormat>On-screen Show (4:3)</PresentationFormat>
  <Paragraphs>173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Cambria</vt:lpstr>
      <vt:lpstr>Adjacency</vt:lpstr>
      <vt:lpstr>Adaptations in Organisms</vt:lpstr>
      <vt:lpstr>What is an Adaptation?</vt:lpstr>
      <vt:lpstr>Why Might Traits that Don’t Appear Advantageous Exist?</vt:lpstr>
      <vt:lpstr>Diabetes</vt:lpstr>
      <vt:lpstr>Disruption of homeostasis….</vt:lpstr>
      <vt:lpstr>Why is Type 1 diabetes most common in people of Northern European Descent? </vt:lpstr>
      <vt:lpstr>Why would the condition of high blood sugar be beneficial in cold climates?</vt:lpstr>
      <vt:lpstr>Let’s look at some other adaptations…</vt:lpstr>
      <vt:lpstr>Anatomical Adaptations  Orchids – Mimicry and more!</vt:lpstr>
      <vt:lpstr>Leafy Sea Dragon - Camouflage</vt:lpstr>
      <vt:lpstr>Zebra - Stripes</vt:lpstr>
      <vt:lpstr>Colugo - Gliding</vt:lpstr>
      <vt:lpstr>Physiological Adaptations</vt:lpstr>
      <vt:lpstr>Butterwort – Deadly Leaves</vt:lpstr>
      <vt:lpstr>Bar-headed Geese – High Altitudes</vt:lpstr>
      <vt:lpstr>                                  Angler Fish – Bioluminescence</vt:lpstr>
      <vt:lpstr>Behavioral Adaptations</vt:lpstr>
      <vt:lpstr>Capuchin – Tool Use</vt:lpstr>
      <vt:lpstr>Monarch Butterflies - Migration</vt:lpstr>
      <vt:lpstr>Birds of Paradise –    Mating Behaviors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Adaptations in Organisms</dc:title>
  <dc:creator>kim ferguson</dc:creator>
  <cp:lastModifiedBy>Kimberly ferguson</cp:lastModifiedBy>
  <cp:revision>37</cp:revision>
  <cp:lastPrinted>2014-03-30T15:43:17Z</cp:lastPrinted>
  <dcterms:created xsi:type="dcterms:W3CDTF">2014-03-29T15:37:20Z</dcterms:created>
  <dcterms:modified xsi:type="dcterms:W3CDTF">2020-03-20T01:43:07Z</dcterms:modified>
</cp:coreProperties>
</file>