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3" r:id="rId23"/>
    <p:sldId id="278" r:id="rId24"/>
    <p:sldId id="279" r:id="rId25"/>
    <p:sldId id="280" r:id="rId26"/>
    <p:sldId id="281" r:id="rId27"/>
    <p:sldId id="282" r:id="rId28"/>
    <p:sldId id="283" r:id="rId29"/>
    <p:sldId id="285" r:id="rId30"/>
    <p:sldId id="286" r:id="rId31"/>
    <p:sldId id="287" r:id="rId32"/>
    <p:sldId id="288" r:id="rId33"/>
    <p:sldId id="289" r:id="rId34"/>
    <p:sldId id="290" r:id="rId35"/>
    <p:sldId id="291" r:id="rId36"/>
    <p:sldId id="292" r:id="rId37"/>
    <p:sldId id="29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240"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FDFDE4-F29F-4584-99AF-440FDB69509A}" type="datetimeFigureOut">
              <a:rPr lang="en-US" smtClean="0"/>
              <a:t>2/1/2018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FB0012-7635-4101-A805-3D08B94720C0}" type="slidenum">
              <a:rPr lang="en-US" smtClean="0"/>
              <a:t>‹#›</a:t>
            </a:fld>
            <a:endParaRPr lang="en-US"/>
          </a:p>
        </p:txBody>
      </p:sp>
    </p:spTree>
    <p:extLst>
      <p:ext uri="{BB962C8B-B14F-4D97-AF65-F5344CB8AC3E}">
        <p14:creationId xmlns:p14="http://schemas.microsoft.com/office/powerpoint/2010/main" val="782143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FB0012-7635-4101-A805-3D08B94720C0}" type="slidenum">
              <a:rPr lang="en-US" smtClean="0"/>
              <a:t>17</a:t>
            </a:fld>
            <a:endParaRPr lang="en-US"/>
          </a:p>
        </p:txBody>
      </p:sp>
    </p:spTree>
    <p:extLst>
      <p:ext uri="{BB962C8B-B14F-4D97-AF65-F5344CB8AC3E}">
        <p14:creationId xmlns:p14="http://schemas.microsoft.com/office/powerpoint/2010/main" val="1962496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401C73B3-745E-4C9A-8B09-072DBF3DF550}" type="datetimeFigureOut">
              <a:rPr lang="en-US" smtClean="0"/>
              <a:t>2/1/2018</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62A30CA8-B09C-4907-9EFD-A21E2EFC9F6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401C73B3-745E-4C9A-8B09-072DBF3DF550}" type="datetimeFigureOut">
              <a:rPr lang="en-US" smtClean="0"/>
              <a:t>2/1/2018</a:t>
            </a:fld>
            <a:endParaRPr lang="en-US"/>
          </a:p>
        </p:txBody>
      </p:sp>
      <p:sp>
        <p:nvSpPr>
          <p:cNvPr id="9" name="Slide Number Placeholder 8"/>
          <p:cNvSpPr>
            <a:spLocks noGrp="1"/>
          </p:cNvSpPr>
          <p:nvPr>
            <p:ph type="sldNum" sz="quarter" idx="15"/>
          </p:nvPr>
        </p:nvSpPr>
        <p:spPr/>
        <p:txBody>
          <a:bodyPr rtlCol="0"/>
          <a:lstStyle/>
          <a:p>
            <a:fld id="{62A30CA8-B09C-4907-9EFD-A21E2EFC9F66}"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401C73B3-745E-4C9A-8B09-072DBF3DF550}" type="datetimeFigureOut">
              <a:rPr lang="en-US" smtClean="0"/>
              <a:t>2/1/2018</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62A30CA8-B09C-4907-9EFD-A21E2EFC9F6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01C73B3-745E-4C9A-8B09-072DBF3DF550}" type="datetimeFigureOut">
              <a:rPr lang="en-US" smtClean="0"/>
              <a:t>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A30CA8-B09C-4907-9EFD-A21E2EFC9F66}"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401C73B3-745E-4C9A-8B09-072DBF3DF550}" type="datetimeFigureOut">
              <a:rPr lang="en-US" smtClean="0"/>
              <a:t>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A30CA8-B09C-4907-9EFD-A21E2EFC9F66}"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401C73B3-745E-4C9A-8B09-072DBF3DF550}" type="datetimeFigureOut">
              <a:rPr lang="en-US" smtClean="0"/>
              <a:t>2/1/2018</a:t>
            </a:fld>
            <a:endParaRPr lang="en-US"/>
          </a:p>
        </p:txBody>
      </p:sp>
      <p:sp>
        <p:nvSpPr>
          <p:cNvPr id="7" name="Slide Number Placeholder 6"/>
          <p:cNvSpPr>
            <a:spLocks noGrp="1"/>
          </p:cNvSpPr>
          <p:nvPr>
            <p:ph type="sldNum" sz="quarter" idx="11"/>
          </p:nvPr>
        </p:nvSpPr>
        <p:spPr/>
        <p:txBody>
          <a:bodyPr rtlCol="0"/>
          <a:lstStyle/>
          <a:p>
            <a:fld id="{62A30CA8-B09C-4907-9EFD-A21E2EFC9F66}"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C73B3-745E-4C9A-8B09-072DBF3DF550}" type="datetimeFigureOut">
              <a:rPr lang="en-US" smtClean="0"/>
              <a:t>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A30CA8-B09C-4907-9EFD-A21E2EFC9F6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401C73B3-745E-4C9A-8B09-072DBF3DF550}" type="datetimeFigureOut">
              <a:rPr lang="en-US" smtClean="0"/>
              <a:t>2/1/2018</a:t>
            </a:fld>
            <a:endParaRPr lang="en-US"/>
          </a:p>
        </p:txBody>
      </p:sp>
      <p:sp>
        <p:nvSpPr>
          <p:cNvPr id="22" name="Slide Number Placeholder 21"/>
          <p:cNvSpPr>
            <a:spLocks noGrp="1"/>
          </p:cNvSpPr>
          <p:nvPr>
            <p:ph type="sldNum" sz="quarter" idx="15"/>
          </p:nvPr>
        </p:nvSpPr>
        <p:spPr/>
        <p:txBody>
          <a:bodyPr rtlCol="0"/>
          <a:lstStyle/>
          <a:p>
            <a:fld id="{62A30CA8-B09C-4907-9EFD-A21E2EFC9F66}"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401C73B3-745E-4C9A-8B09-072DBF3DF550}" type="datetimeFigureOut">
              <a:rPr lang="en-US" smtClean="0"/>
              <a:t>2/1/2018</a:t>
            </a:fld>
            <a:endParaRPr lang="en-US"/>
          </a:p>
        </p:txBody>
      </p:sp>
      <p:sp>
        <p:nvSpPr>
          <p:cNvPr id="18" name="Slide Number Placeholder 17"/>
          <p:cNvSpPr>
            <a:spLocks noGrp="1"/>
          </p:cNvSpPr>
          <p:nvPr>
            <p:ph type="sldNum" sz="quarter" idx="11"/>
          </p:nvPr>
        </p:nvSpPr>
        <p:spPr/>
        <p:txBody>
          <a:bodyPr rtlCol="0"/>
          <a:lstStyle/>
          <a:p>
            <a:fld id="{62A30CA8-B09C-4907-9EFD-A21E2EFC9F66}"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1C73B3-745E-4C9A-8B09-072DBF3DF550}" type="datetimeFigureOut">
              <a:rPr lang="en-US" smtClean="0"/>
              <a:t>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30CA8-B09C-4907-9EFD-A21E2EFC9F6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1C73B3-745E-4C9A-8B09-072DBF3DF550}" type="datetimeFigureOut">
              <a:rPr lang="en-US" smtClean="0"/>
              <a:t>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30CA8-B09C-4907-9EFD-A21E2EFC9F6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01C73B3-745E-4C9A-8B09-072DBF3DF550}" type="datetimeFigureOut">
              <a:rPr lang="en-US" smtClean="0"/>
              <a:t>2/1/2018</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2A30CA8-B09C-4907-9EFD-A21E2EFC9F6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2133600"/>
            <a:ext cx="6172200" cy="1894362"/>
          </a:xfrm>
        </p:spPr>
        <p:txBody>
          <a:bodyPr/>
          <a:lstStyle/>
          <a:p>
            <a:r>
              <a:rPr lang="en-US" dirty="0" smtClean="0"/>
              <a:t>Introduction to Human Disease	</a:t>
            </a:r>
            <a:endParaRPr lang="en-US" dirty="0"/>
          </a:p>
        </p:txBody>
      </p:sp>
      <p:sp>
        <p:nvSpPr>
          <p:cNvPr id="3" name="Subtitle 2"/>
          <p:cNvSpPr>
            <a:spLocks noGrp="1"/>
          </p:cNvSpPr>
          <p:nvPr>
            <p:ph type="subTitle" idx="1"/>
          </p:nvPr>
        </p:nvSpPr>
        <p:spPr>
          <a:xfrm>
            <a:off x="2362200" y="4267200"/>
            <a:ext cx="6172200" cy="1371600"/>
          </a:xfrm>
        </p:spPr>
        <p:txBody>
          <a:bodyPr/>
          <a:lstStyle/>
          <a:p>
            <a:r>
              <a:rPr lang="en-US" dirty="0" smtClean="0"/>
              <a:t>An Introduction to Pathology</a:t>
            </a:r>
            <a:endParaRPr lang="en-US" dirty="0"/>
          </a:p>
        </p:txBody>
      </p:sp>
    </p:spTree>
    <p:extLst>
      <p:ext uri="{BB962C8B-B14F-4D97-AF65-F5344CB8AC3E}">
        <p14:creationId xmlns:p14="http://schemas.microsoft.com/office/powerpoint/2010/main" val="11201628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1752600"/>
            <a:ext cx="6172200" cy="2053590"/>
          </a:xfrm>
        </p:spPr>
        <p:txBody>
          <a:bodyPr>
            <a:normAutofit/>
          </a:bodyPr>
          <a:lstStyle/>
          <a:p>
            <a:r>
              <a:rPr lang="en-US" sz="5400" dirty="0" smtClean="0"/>
              <a:t>Disease</a:t>
            </a:r>
            <a:endParaRPr lang="en-US" sz="5400"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576281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Disease</a:t>
            </a:r>
            <a:endParaRPr lang="en-US" dirty="0"/>
          </a:p>
        </p:txBody>
      </p:sp>
      <p:sp>
        <p:nvSpPr>
          <p:cNvPr id="3" name="Content Placeholder 2"/>
          <p:cNvSpPr>
            <a:spLocks noGrp="1"/>
          </p:cNvSpPr>
          <p:nvPr>
            <p:ph sz="quarter" idx="1"/>
          </p:nvPr>
        </p:nvSpPr>
        <p:spPr/>
        <p:txBody>
          <a:bodyPr/>
          <a:lstStyle/>
          <a:p>
            <a:r>
              <a:rPr lang="en-US" dirty="0" smtClean="0"/>
              <a:t>Disease – structural or functional change in the body that is harmful to the organism</a:t>
            </a:r>
          </a:p>
          <a:p>
            <a:endParaRPr lang="en-US" dirty="0"/>
          </a:p>
          <a:p>
            <a:r>
              <a:rPr lang="en-US" dirty="0" smtClean="0"/>
              <a:t>Occurs when cellular environment changes to such a degree that tissues are no longer able to perform their function optimally</a:t>
            </a:r>
          </a:p>
          <a:p>
            <a:endParaRPr lang="en-US" dirty="0"/>
          </a:p>
          <a:p>
            <a:endParaRPr lang="en-US" dirty="0" smtClean="0"/>
          </a:p>
          <a:p>
            <a:endParaRPr lang="en-US" dirty="0"/>
          </a:p>
          <a:p>
            <a:r>
              <a:rPr lang="en-US" dirty="0" smtClean="0"/>
              <a:t>                               </a:t>
            </a:r>
            <a:r>
              <a:rPr lang="en-US" sz="1000" dirty="0" smtClean="0"/>
              <a:t>Child with measles</a:t>
            </a:r>
            <a:endParaRPr lang="en-US" sz="1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4114800"/>
            <a:ext cx="2914650" cy="2214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70568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Cataracts</a:t>
            </a:r>
            <a:endParaRPr lang="en-US" dirty="0"/>
          </a:p>
        </p:txBody>
      </p:sp>
      <p:sp>
        <p:nvSpPr>
          <p:cNvPr id="3" name="Content Placeholder 2"/>
          <p:cNvSpPr>
            <a:spLocks noGrp="1"/>
          </p:cNvSpPr>
          <p:nvPr>
            <p:ph sz="quarter" idx="1"/>
          </p:nvPr>
        </p:nvSpPr>
        <p:spPr/>
        <p:txBody>
          <a:bodyPr/>
          <a:lstStyle/>
          <a:p>
            <a:r>
              <a:rPr lang="en-US" dirty="0" smtClean="0"/>
              <a:t>Crystalline lens of the eye undergoes degenerative changes, becomes cloudy, obstructs the passage of light and causes decreased visual acuity</a:t>
            </a:r>
          </a:p>
          <a:p>
            <a:r>
              <a:rPr lang="en-US" dirty="0" smtClean="0"/>
              <a:t>Occurs over time</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300970"/>
            <a:ext cx="2581275"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3048000"/>
            <a:ext cx="3981450" cy="3476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07604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Diabetes</a:t>
            </a:r>
            <a:endParaRPr lang="en-US" dirty="0"/>
          </a:p>
        </p:txBody>
      </p:sp>
      <p:sp>
        <p:nvSpPr>
          <p:cNvPr id="3" name="Content Placeholder 2"/>
          <p:cNvSpPr>
            <a:spLocks noGrp="1"/>
          </p:cNvSpPr>
          <p:nvPr>
            <p:ph sz="quarter" idx="1"/>
          </p:nvPr>
        </p:nvSpPr>
        <p:spPr/>
        <p:txBody>
          <a:bodyPr/>
          <a:lstStyle/>
          <a:p>
            <a:r>
              <a:rPr lang="en-US" dirty="0" smtClean="0"/>
              <a:t>Extracellular tissue of blood vessel walls undergoes changes that lead to narrowing of blood vessels</a:t>
            </a:r>
          </a:p>
          <a:p>
            <a:r>
              <a:rPr lang="en-US" dirty="0" smtClean="0"/>
              <a:t>This leads to decreased blood flow, decreased oxygen delivery and eventual irreversible damage to tissues such as the retina, skin, heart, and kidney</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4386263"/>
            <a:ext cx="2705976" cy="2166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3886200"/>
            <a:ext cx="2895600" cy="2808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76871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Cancer</a:t>
            </a:r>
            <a:endParaRPr lang="en-US" dirty="0"/>
          </a:p>
        </p:txBody>
      </p:sp>
      <p:sp>
        <p:nvSpPr>
          <p:cNvPr id="3" name="Content Placeholder 2"/>
          <p:cNvSpPr>
            <a:spLocks noGrp="1"/>
          </p:cNvSpPr>
          <p:nvPr>
            <p:ph sz="quarter" idx="1"/>
          </p:nvPr>
        </p:nvSpPr>
        <p:spPr/>
        <p:txBody>
          <a:bodyPr/>
          <a:lstStyle/>
          <a:p>
            <a:r>
              <a:rPr lang="en-US" dirty="0" smtClean="0"/>
              <a:t>Mutations accumulate in the nucleic acids of cells which result in the distorted function and structure of proteins</a:t>
            </a:r>
          </a:p>
          <a:p>
            <a:r>
              <a:rPr lang="en-US" dirty="0" smtClean="0"/>
              <a:t>This affects the way the cells interact with or react to other cells, growth factors, hormones, and the extracellular matrix of the environment</a:t>
            </a:r>
          </a:p>
          <a:p>
            <a:endParaRPr lang="en-US" dirty="0"/>
          </a:p>
          <a:p>
            <a:r>
              <a:rPr lang="en-US" dirty="0" smtClean="0"/>
              <a:t>                           </a:t>
            </a:r>
            <a:r>
              <a:rPr lang="en-US" sz="1050" dirty="0" smtClean="0"/>
              <a:t>Pancreatic </a:t>
            </a:r>
          </a:p>
          <a:p>
            <a:pPr lvl="8"/>
            <a:r>
              <a:rPr lang="en-US" sz="1050" dirty="0" smtClean="0"/>
              <a:t>Cancer</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4178877"/>
            <a:ext cx="3209137" cy="217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56821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Sclerosis</a:t>
            </a:r>
            <a:endParaRPr lang="en-US" dirty="0"/>
          </a:p>
        </p:txBody>
      </p:sp>
      <p:sp>
        <p:nvSpPr>
          <p:cNvPr id="3" name="Content Placeholder 2"/>
          <p:cNvSpPr>
            <a:spLocks noGrp="1"/>
          </p:cNvSpPr>
          <p:nvPr>
            <p:ph sz="quarter" idx="1"/>
          </p:nvPr>
        </p:nvSpPr>
        <p:spPr/>
        <p:txBody>
          <a:bodyPr/>
          <a:lstStyle/>
          <a:p>
            <a:r>
              <a:rPr lang="en-US" dirty="0" smtClean="0"/>
              <a:t>Destruction of the protective myelin sheath around axons in the brain which results in decreased electrical conduction</a:t>
            </a:r>
          </a:p>
          <a:p>
            <a:r>
              <a:rPr lang="en-US" dirty="0" smtClean="0"/>
              <a:t>Signs and symptoms include weakness, double vision and incoordination</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3429000"/>
            <a:ext cx="4064000"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34142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Cellular basis for disease</a:t>
            </a:r>
            <a:endParaRPr lang="en-US" dirty="0"/>
          </a:p>
        </p:txBody>
      </p:sp>
      <p:sp>
        <p:nvSpPr>
          <p:cNvPr id="3" name="Content Placeholder 2"/>
          <p:cNvSpPr>
            <a:spLocks noGrp="1"/>
          </p:cNvSpPr>
          <p:nvPr>
            <p:ph sz="quarter" idx="1"/>
          </p:nvPr>
        </p:nvSpPr>
        <p:spPr/>
        <p:txBody>
          <a:bodyPr/>
          <a:lstStyle/>
          <a:p>
            <a:r>
              <a:rPr lang="en-US" dirty="0" smtClean="0"/>
              <a:t>With the Enlightenment, people began to look at workings of the body in a scientific manner</a:t>
            </a:r>
          </a:p>
          <a:p>
            <a:pPr marL="0" indent="0">
              <a:buNone/>
            </a:pPr>
            <a:endParaRPr lang="en-US" dirty="0" smtClean="0"/>
          </a:p>
          <a:p>
            <a:r>
              <a:rPr lang="en-US" dirty="0" smtClean="0"/>
              <a:t>Scientifically oriented doctors formed idea that disease is not caused by an external force that takes possession of the body, but arises from organs and tissues and leaves visible traces there</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648200"/>
            <a:ext cx="22860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668982"/>
            <a:ext cx="249555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07740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Clinicopathologic</a:t>
            </a:r>
            <a:r>
              <a:rPr lang="en-US" dirty="0" smtClean="0"/>
              <a:t> observations</a:t>
            </a:r>
            <a:endParaRPr lang="en-US" dirty="0"/>
          </a:p>
        </p:txBody>
      </p:sp>
      <p:sp>
        <p:nvSpPr>
          <p:cNvPr id="3" name="Content Placeholder 2"/>
          <p:cNvSpPr>
            <a:spLocks noGrp="1"/>
          </p:cNvSpPr>
          <p:nvPr>
            <p:ph sz="quarter" idx="1"/>
          </p:nvPr>
        </p:nvSpPr>
        <p:spPr/>
        <p:txBody>
          <a:bodyPr/>
          <a:lstStyle/>
          <a:p>
            <a:r>
              <a:rPr lang="en-US" dirty="0" smtClean="0"/>
              <a:t>Physicians gained insights by closely observing the course of disease on a patient’s body</a:t>
            </a:r>
          </a:p>
          <a:p>
            <a:r>
              <a:rPr lang="en-US" dirty="0" smtClean="0"/>
              <a:t>Concluded that diseases can be traced to deranged structures or functions of organs, tissues, or cells (has been extended to molecular level of proteins and genes)</a:t>
            </a:r>
          </a:p>
          <a:p>
            <a:r>
              <a:rPr lang="en-US" dirty="0" smtClean="0"/>
              <a:t>Called allopathic medicine, biomedicine, Western medicine</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4495800"/>
            <a:ext cx="22098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2390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62200" y="1828800"/>
            <a:ext cx="6172200" cy="2053590"/>
          </a:xfrm>
        </p:spPr>
        <p:txBody>
          <a:bodyPr>
            <a:normAutofit/>
          </a:bodyPr>
          <a:lstStyle/>
          <a:p>
            <a:r>
              <a:rPr lang="en-US" sz="6600" dirty="0" smtClean="0"/>
              <a:t>Pathology</a:t>
            </a:r>
            <a:endParaRPr lang="en-US" sz="6600"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319516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Pathology	</a:t>
            </a:r>
            <a:endParaRPr lang="en-US" dirty="0"/>
          </a:p>
        </p:txBody>
      </p:sp>
      <p:sp>
        <p:nvSpPr>
          <p:cNvPr id="3" name="Content Placeholder 2"/>
          <p:cNvSpPr>
            <a:spLocks noGrp="1"/>
          </p:cNvSpPr>
          <p:nvPr>
            <p:ph sz="quarter" idx="1"/>
          </p:nvPr>
        </p:nvSpPr>
        <p:spPr/>
        <p:txBody>
          <a:bodyPr/>
          <a:lstStyle/>
          <a:p>
            <a:r>
              <a:rPr lang="en-US" dirty="0" smtClean="0"/>
              <a:t>Definition – the study of disease</a:t>
            </a:r>
          </a:p>
          <a:p>
            <a:pPr lvl="1"/>
            <a:r>
              <a:rPr lang="en-US" dirty="0" smtClean="0"/>
              <a:t>Includes:</a:t>
            </a:r>
          </a:p>
          <a:p>
            <a:pPr lvl="1"/>
            <a:r>
              <a:rPr lang="en-US" dirty="0" smtClean="0"/>
              <a:t> the basic structural and functional changes associated with disease</a:t>
            </a:r>
          </a:p>
          <a:p>
            <a:pPr lvl="1"/>
            <a:r>
              <a:rPr lang="en-US" dirty="0" smtClean="0"/>
              <a:t>The study of causes that leads to these changes</a:t>
            </a:r>
          </a:p>
          <a:p>
            <a:pPr lvl="1"/>
            <a:r>
              <a:rPr lang="en-US" dirty="0" smtClean="0"/>
              <a:t>Sequence of events that leads from structural and functional abnormalities to clinical manifestations</a:t>
            </a:r>
            <a:endParaRPr lang="en-US" dirty="0"/>
          </a:p>
        </p:txBody>
      </p:sp>
    </p:spTree>
    <p:extLst>
      <p:ext uri="{BB962C8B-B14F-4D97-AF65-F5344CB8AC3E}">
        <p14:creationId xmlns:p14="http://schemas.microsoft.com/office/powerpoint/2010/main" val="6432885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Etiology</a:t>
            </a:r>
            <a:endParaRPr lang="en-US" dirty="0"/>
          </a:p>
        </p:txBody>
      </p:sp>
      <p:sp>
        <p:nvSpPr>
          <p:cNvPr id="3" name="Content Placeholder 2"/>
          <p:cNvSpPr>
            <a:spLocks noGrp="1"/>
          </p:cNvSpPr>
          <p:nvPr>
            <p:ph sz="quarter" idx="1"/>
          </p:nvPr>
        </p:nvSpPr>
        <p:spPr/>
        <p:txBody>
          <a:bodyPr/>
          <a:lstStyle/>
          <a:p>
            <a:r>
              <a:rPr lang="en-US" dirty="0" smtClean="0"/>
              <a:t>Definition – the study of causes, the cause of disease</a:t>
            </a:r>
          </a:p>
          <a:p>
            <a:endParaRPr lang="en-US" dirty="0"/>
          </a:p>
          <a:p>
            <a:pPr lvl="1"/>
            <a:r>
              <a:rPr lang="en-US" dirty="0" smtClean="0"/>
              <a:t>Involves – environment, vectors (host),  pathogen</a:t>
            </a:r>
            <a:endParaRPr lang="en-US" dirty="0"/>
          </a:p>
        </p:txBody>
      </p:sp>
    </p:spTree>
    <p:extLst>
      <p:ext uri="{BB962C8B-B14F-4D97-AF65-F5344CB8AC3E}">
        <p14:creationId xmlns:p14="http://schemas.microsoft.com/office/powerpoint/2010/main" val="17415207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Disease Paradigm (simplified)</a:t>
            </a:r>
            <a:endParaRPr lang="en-US" dirty="0"/>
          </a:p>
        </p:txBody>
      </p:sp>
      <p:pic>
        <p:nvPicPr>
          <p:cNvPr id="102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981200" y="1905000"/>
            <a:ext cx="4648200" cy="4127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74296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Disease Paradigm (Complex)</a:t>
            </a:r>
            <a:endParaRPr lang="en-US" dirty="0"/>
          </a:p>
        </p:txBody>
      </p:sp>
      <p:pic>
        <p:nvPicPr>
          <p:cNvPr id="2050"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019836" y="1600200"/>
            <a:ext cx="6342328" cy="487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15993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Subdivision of Pathologists</a:t>
            </a:r>
            <a:endParaRPr lang="en-US" dirty="0"/>
          </a:p>
        </p:txBody>
      </p:sp>
      <p:sp>
        <p:nvSpPr>
          <p:cNvPr id="3" name="Content Placeholder 2"/>
          <p:cNvSpPr>
            <a:spLocks noGrp="1"/>
          </p:cNvSpPr>
          <p:nvPr>
            <p:ph sz="quarter" idx="1"/>
          </p:nvPr>
        </p:nvSpPr>
        <p:spPr/>
        <p:txBody>
          <a:bodyPr/>
          <a:lstStyle/>
          <a:p>
            <a:r>
              <a:rPr lang="en-US" dirty="0" smtClean="0"/>
              <a:t>Experimental pathologists – scientists spending most of their time in research</a:t>
            </a:r>
          </a:p>
          <a:p>
            <a:pPr lvl="1"/>
            <a:r>
              <a:rPr lang="en-US" dirty="0" smtClean="0"/>
              <a:t>Investigate cause and mechanisms of disease</a:t>
            </a:r>
          </a:p>
          <a:p>
            <a:pPr lvl="1"/>
            <a:r>
              <a:rPr lang="en-US" dirty="0" smtClean="0"/>
              <a:t>Jobs include – research and teaching</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429000"/>
            <a:ext cx="4572000" cy="2650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22482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Anatomic Pathologists</a:t>
            </a:r>
            <a:endParaRPr lang="en-US" dirty="0"/>
          </a:p>
        </p:txBody>
      </p:sp>
      <p:sp>
        <p:nvSpPr>
          <p:cNvPr id="3" name="Content Placeholder 2"/>
          <p:cNvSpPr>
            <a:spLocks noGrp="1"/>
          </p:cNvSpPr>
          <p:nvPr>
            <p:ph sz="quarter" idx="1"/>
          </p:nvPr>
        </p:nvSpPr>
        <p:spPr/>
        <p:txBody>
          <a:bodyPr/>
          <a:lstStyle/>
          <a:p>
            <a:r>
              <a:rPr lang="en-US" dirty="0" smtClean="0"/>
              <a:t>Perform autopsies, examine all tissues removed from live patients, and examine cell preparations to look for cancer cells</a:t>
            </a:r>
          </a:p>
          <a:p>
            <a:pPr lvl="1"/>
            <a:r>
              <a:rPr lang="en-US" dirty="0" smtClean="0"/>
              <a:t>Includes:</a:t>
            </a:r>
          </a:p>
          <a:p>
            <a:pPr lvl="2"/>
            <a:r>
              <a:rPr lang="en-US" dirty="0" smtClean="0"/>
              <a:t>Autopsy pathology</a:t>
            </a:r>
          </a:p>
          <a:p>
            <a:pPr lvl="2"/>
            <a:r>
              <a:rPr lang="en-US" dirty="0" smtClean="0"/>
              <a:t>Surgical pathology</a:t>
            </a:r>
          </a:p>
          <a:p>
            <a:pPr lvl="2"/>
            <a:r>
              <a:rPr lang="en-US" dirty="0" smtClean="0"/>
              <a:t>Cytopathology</a:t>
            </a:r>
          </a:p>
          <a:p>
            <a:pPr lvl="2"/>
            <a:r>
              <a:rPr lang="en-US" dirty="0" smtClean="0"/>
              <a:t>Molecular (DNA, RNA) diagnosis</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1688" y="2543608"/>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3673" y="4648200"/>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4738687"/>
            <a:ext cx="2514600" cy="166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12663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Pathologists</a:t>
            </a:r>
            <a:endParaRPr lang="en-US" dirty="0"/>
          </a:p>
        </p:txBody>
      </p:sp>
      <p:sp>
        <p:nvSpPr>
          <p:cNvPr id="3" name="Content Placeholder 2"/>
          <p:cNvSpPr>
            <a:spLocks noGrp="1"/>
          </p:cNvSpPr>
          <p:nvPr>
            <p:ph sz="quarter" idx="1"/>
          </p:nvPr>
        </p:nvSpPr>
        <p:spPr/>
        <p:txBody>
          <a:bodyPr/>
          <a:lstStyle/>
          <a:p>
            <a:r>
              <a:rPr lang="en-US" dirty="0" smtClean="0"/>
              <a:t>Analyze various specimens removed from patients, such as blood, urine, feces, spinal fluid, or sputum for chemical substances, microorganism, antigens and antibodies, nucleic acids, atypical blood cells, and coagulation factors</a:t>
            </a:r>
          </a:p>
          <a:p>
            <a:pPr lvl="1"/>
            <a:r>
              <a:rPr lang="en-US" dirty="0" smtClean="0"/>
              <a:t>Includes:</a:t>
            </a:r>
          </a:p>
          <a:p>
            <a:pPr lvl="2"/>
            <a:r>
              <a:rPr lang="en-US" dirty="0" smtClean="0"/>
              <a:t>Chemistry</a:t>
            </a:r>
          </a:p>
          <a:p>
            <a:pPr lvl="2"/>
            <a:r>
              <a:rPr lang="en-US" dirty="0" smtClean="0"/>
              <a:t>Microbiology</a:t>
            </a:r>
          </a:p>
          <a:p>
            <a:pPr lvl="2"/>
            <a:r>
              <a:rPr lang="en-US" dirty="0" smtClean="0"/>
              <a:t>Hematology</a:t>
            </a:r>
          </a:p>
          <a:p>
            <a:pPr lvl="2"/>
            <a:r>
              <a:rPr lang="en-US" dirty="0" smtClean="0"/>
              <a:t>Blood Banking</a:t>
            </a:r>
          </a:p>
          <a:p>
            <a:pPr lvl="2"/>
            <a:r>
              <a:rPr lang="en-US" dirty="0" err="1" smtClean="0"/>
              <a:t>Immunopathy</a:t>
            </a:r>
            <a:endParaRPr lang="en-US" dirty="0" smtClean="0"/>
          </a:p>
          <a:p>
            <a:pPr lvl="2"/>
            <a:r>
              <a:rPr lang="en-US" dirty="0" smtClean="0"/>
              <a:t>Molecular Diagnosis</a:t>
            </a:r>
            <a:endParaRPr lang="en-US"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3829050"/>
            <a:ext cx="1905000"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3581400"/>
            <a:ext cx="2076450" cy="1483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5425" y="5243944"/>
            <a:ext cx="2257425" cy="1612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01507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2362200"/>
            <a:ext cx="6172200" cy="2053590"/>
          </a:xfrm>
        </p:spPr>
        <p:txBody>
          <a:bodyPr>
            <a:normAutofit/>
          </a:bodyPr>
          <a:lstStyle/>
          <a:p>
            <a:r>
              <a:rPr lang="en-US" sz="5400" dirty="0" smtClean="0"/>
              <a:t>Manifestations of Disease</a:t>
            </a:r>
            <a:endParaRPr lang="en-US" sz="5400"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352552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Symptoms</a:t>
            </a:r>
            <a:endParaRPr lang="en-US" dirty="0"/>
          </a:p>
        </p:txBody>
      </p:sp>
      <p:sp>
        <p:nvSpPr>
          <p:cNvPr id="3" name="Content Placeholder 2"/>
          <p:cNvSpPr>
            <a:spLocks noGrp="1"/>
          </p:cNvSpPr>
          <p:nvPr>
            <p:ph sz="quarter" idx="1"/>
          </p:nvPr>
        </p:nvSpPr>
        <p:spPr/>
        <p:txBody>
          <a:bodyPr/>
          <a:lstStyle/>
          <a:p>
            <a:r>
              <a:rPr lang="en-US" dirty="0" smtClean="0"/>
              <a:t>Evidence of disease perceived by patients</a:t>
            </a:r>
          </a:p>
          <a:p>
            <a:pPr lvl="1"/>
            <a:r>
              <a:rPr lang="en-US" dirty="0" smtClean="0"/>
              <a:t>i.e. pain, lump, diarrhea</a:t>
            </a:r>
          </a:p>
          <a:p>
            <a:pPr marL="365760" lvl="1" indent="0">
              <a:buNone/>
            </a:pPr>
            <a:endParaRPr lang="en-US" dirty="0" smtClean="0"/>
          </a:p>
          <a:p>
            <a:r>
              <a:rPr lang="en-US" dirty="0" smtClean="0"/>
              <a:t>Health practitioners elicit these during an interview with the patient and record them in the patient’s chart as the history</a:t>
            </a:r>
            <a:endParaRPr lang="en-US" dirty="0"/>
          </a:p>
        </p:txBody>
      </p:sp>
    </p:spTree>
    <p:extLst>
      <p:ext uri="{BB962C8B-B14F-4D97-AF65-F5344CB8AC3E}">
        <p14:creationId xmlns:p14="http://schemas.microsoft.com/office/powerpoint/2010/main" val="7120930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Signs</a:t>
            </a:r>
            <a:endParaRPr lang="en-US" dirty="0"/>
          </a:p>
        </p:txBody>
      </p:sp>
      <p:sp>
        <p:nvSpPr>
          <p:cNvPr id="3" name="Content Placeholder 2"/>
          <p:cNvSpPr>
            <a:spLocks noGrp="1"/>
          </p:cNvSpPr>
          <p:nvPr>
            <p:ph sz="quarter" idx="1"/>
          </p:nvPr>
        </p:nvSpPr>
        <p:spPr/>
        <p:txBody>
          <a:bodyPr/>
          <a:lstStyle/>
          <a:p>
            <a:r>
              <a:rPr lang="en-US" dirty="0" smtClean="0"/>
              <a:t>Physical observations made by the person who examines the patient</a:t>
            </a:r>
          </a:p>
          <a:p>
            <a:pPr lvl="1"/>
            <a:r>
              <a:rPr lang="en-US" dirty="0" err="1" smtClean="0"/>
              <a:t>i.e</a:t>
            </a:r>
            <a:r>
              <a:rPr lang="en-US" dirty="0" smtClean="0"/>
              <a:t> tenderness, a mass, abnormal heart sounds</a:t>
            </a:r>
          </a:p>
          <a:p>
            <a:r>
              <a:rPr lang="en-US" dirty="0" smtClean="0"/>
              <a:t>Elicited and observed during the physical examination</a:t>
            </a:r>
          </a:p>
          <a:p>
            <a:r>
              <a:rPr lang="en-US" dirty="0" smtClean="0"/>
              <a:t>Results are recorded in the patient’s chart.</a:t>
            </a:r>
            <a:endParaRPr lang="en-US" dirty="0"/>
          </a:p>
        </p:txBody>
      </p:sp>
    </p:spTree>
    <p:extLst>
      <p:ext uri="{BB962C8B-B14F-4D97-AF65-F5344CB8AC3E}">
        <p14:creationId xmlns:p14="http://schemas.microsoft.com/office/powerpoint/2010/main" val="19683223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Laboratory Findings</a:t>
            </a:r>
            <a:endParaRPr lang="en-US" dirty="0"/>
          </a:p>
        </p:txBody>
      </p:sp>
      <p:sp>
        <p:nvSpPr>
          <p:cNvPr id="3" name="Content Placeholder 2"/>
          <p:cNvSpPr>
            <a:spLocks noGrp="1"/>
          </p:cNvSpPr>
          <p:nvPr>
            <p:ph sz="quarter" idx="1"/>
          </p:nvPr>
        </p:nvSpPr>
        <p:spPr/>
        <p:txBody>
          <a:bodyPr/>
          <a:lstStyle/>
          <a:p>
            <a:r>
              <a:rPr lang="en-US" dirty="0" smtClean="0"/>
              <a:t>Observations made by the application  of tests or special procedures</a:t>
            </a:r>
          </a:p>
          <a:p>
            <a:pPr lvl="1"/>
            <a:r>
              <a:rPr lang="en-US" dirty="0" smtClean="0"/>
              <a:t>X-rays, blood counts, biopsies</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04800"/>
            <a:ext cx="1828800" cy="1280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352800"/>
            <a:ext cx="2390775" cy="1914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2819400"/>
            <a:ext cx="2362200" cy="3504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00750" y="2971800"/>
            <a:ext cx="2857500"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04096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sz="quarter" idx="1"/>
          </p:nvPr>
        </p:nvSpPr>
        <p:spPr/>
        <p:txBody>
          <a:bodyPr/>
          <a:lstStyle/>
          <a:p>
            <a:r>
              <a:rPr lang="en-US" dirty="0" smtClean="0"/>
              <a:t>Assimilating the information from patient’s history, physical examination, and laboratory findings to identify the condition causing the disease.</a:t>
            </a:r>
          </a:p>
          <a:p>
            <a:endParaRPr lang="en-US" dirty="0"/>
          </a:p>
          <a:p>
            <a:r>
              <a:rPr lang="en-US" dirty="0" smtClean="0"/>
              <a:t>Also refers to the name given to the disease</a:t>
            </a:r>
          </a:p>
          <a:p>
            <a:pPr lvl="1"/>
            <a:r>
              <a:rPr lang="en-US" dirty="0" smtClean="0"/>
              <a:t>i.e. Diabetes, multiple sclerosis</a:t>
            </a:r>
            <a:endParaRPr lang="en-US" dirty="0"/>
          </a:p>
        </p:txBody>
      </p:sp>
    </p:spTree>
    <p:extLst>
      <p:ext uri="{BB962C8B-B14F-4D97-AF65-F5344CB8AC3E}">
        <p14:creationId xmlns:p14="http://schemas.microsoft.com/office/powerpoint/2010/main" val="4860553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t>Structural vs. Functional Disease</a:t>
            </a:r>
            <a:endParaRPr lang="en-US" sz="4800"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616987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Structural Diseases</a:t>
            </a:r>
            <a:endParaRPr lang="en-US" dirty="0"/>
          </a:p>
        </p:txBody>
      </p:sp>
      <p:sp>
        <p:nvSpPr>
          <p:cNvPr id="3" name="Content Placeholder 2"/>
          <p:cNvSpPr>
            <a:spLocks noGrp="1"/>
          </p:cNvSpPr>
          <p:nvPr>
            <p:ph sz="quarter" idx="1"/>
          </p:nvPr>
        </p:nvSpPr>
        <p:spPr/>
        <p:txBody>
          <a:bodyPr/>
          <a:lstStyle/>
          <a:p>
            <a:r>
              <a:rPr lang="en-US" dirty="0" smtClean="0"/>
              <a:t>Also called organic disease</a:t>
            </a:r>
          </a:p>
          <a:p>
            <a:r>
              <a:rPr lang="en-US" dirty="0" smtClean="0"/>
              <a:t>Characterized by structural changes within the body, called lesions</a:t>
            </a:r>
          </a:p>
          <a:p>
            <a:r>
              <a:rPr lang="en-US" dirty="0" smtClean="0"/>
              <a:t>Lesions can be visually identified</a:t>
            </a:r>
          </a:p>
          <a:p>
            <a:r>
              <a:rPr lang="en-US" dirty="0" smtClean="0"/>
              <a:t>With molecular medicine and technology, they can also now be identified at the molecular level of proteins and genes</a:t>
            </a:r>
          </a:p>
          <a:p>
            <a:r>
              <a:rPr lang="en-US" dirty="0" smtClean="0"/>
              <a:t>Three broad categories:</a:t>
            </a:r>
          </a:p>
          <a:p>
            <a:pPr lvl="1"/>
            <a:r>
              <a:rPr lang="en-US" dirty="0" smtClean="0"/>
              <a:t>Genetic diseases</a:t>
            </a:r>
          </a:p>
          <a:p>
            <a:pPr lvl="1"/>
            <a:r>
              <a:rPr lang="en-US" dirty="0" smtClean="0"/>
              <a:t>Degenerative and Inflammatory diseases</a:t>
            </a:r>
          </a:p>
          <a:p>
            <a:pPr lvl="1"/>
            <a:r>
              <a:rPr lang="en-US" dirty="0" smtClean="0"/>
              <a:t>Hyperplastic and Neoplastic diseases</a:t>
            </a:r>
          </a:p>
        </p:txBody>
      </p:sp>
    </p:spTree>
    <p:extLst>
      <p:ext uri="{BB962C8B-B14F-4D97-AF65-F5344CB8AC3E}">
        <p14:creationId xmlns:p14="http://schemas.microsoft.com/office/powerpoint/2010/main" val="6436326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Diseases</a:t>
            </a:r>
            <a:endParaRPr lang="en-US" dirty="0"/>
          </a:p>
        </p:txBody>
      </p:sp>
      <p:sp>
        <p:nvSpPr>
          <p:cNvPr id="3" name="Content Placeholder 2"/>
          <p:cNvSpPr>
            <a:spLocks noGrp="1"/>
          </p:cNvSpPr>
          <p:nvPr>
            <p:ph sz="quarter" idx="1"/>
          </p:nvPr>
        </p:nvSpPr>
        <p:spPr/>
        <p:txBody>
          <a:bodyPr/>
          <a:lstStyle/>
          <a:p>
            <a:r>
              <a:rPr lang="en-US" dirty="0" smtClean="0"/>
              <a:t>Caused by abnormalities in the genetic makeup at the chromosomal or genetic (gene) level</a:t>
            </a:r>
          </a:p>
          <a:p>
            <a:r>
              <a:rPr lang="en-US" dirty="0" smtClean="0"/>
              <a:t>Developmental diseases develop during embryonic or fetal development</a:t>
            </a:r>
          </a:p>
          <a:p>
            <a:r>
              <a:rPr lang="en-US" dirty="0" smtClean="0"/>
              <a:t>Range of abnormalities very broad</a:t>
            </a:r>
          </a:p>
          <a:p>
            <a:pPr lvl="1"/>
            <a:r>
              <a:rPr lang="en-US" dirty="0" smtClean="0"/>
              <a:t>Deformities can be preset at birth (congenital abnormalities)</a:t>
            </a:r>
          </a:p>
          <a:p>
            <a:pPr lvl="1"/>
            <a:r>
              <a:rPr lang="en-US" dirty="0" smtClean="0"/>
              <a:t>Biochemical changes caused by genes but influenced by the environment can appear later on (</a:t>
            </a:r>
            <a:r>
              <a:rPr lang="en-US" dirty="0" err="1" smtClean="0"/>
              <a:t>i.e</a:t>
            </a:r>
            <a:r>
              <a:rPr lang="en-US" dirty="0" smtClean="0"/>
              <a:t> diabetes)</a:t>
            </a:r>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5029200"/>
            <a:ext cx="3124200" cy="1881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43062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Degenerative and Inflammatory Disease</a:t>
            </a:r>
            <a:endParaRPr lang="en-US" dirty="0"/>
          </a:p>
        </p:txBody>
      </p:sp>
      <p:sp>
        <p:nvSpPr>
          <p:cNvPr id="3" name="Content Placeholder 2"/>
          <p:cNvSpPr>
            <a:spLocks noGrp="1"/>
          </p:cNvSpPr>
          <p:nvPr>
            <p:ph sz="quarter" idx="1"/>
          </p:nvPr>
        </p:nvSpPr>
        <p:spPr/>
        <p:txBody>
          <a:bodyPr/>
          <a:lstStyle/>
          <a:p>
            <a:r>
              <a:rPr lang="en-US" dirty="0" smtClean="0"/>
              <a:t>Caused by forces or agents that destroy cells, or intercellular substances, deposit abnormal substances in tissues or cells, or cause the body to injure itself by means of the inflammatory process</a:t>
            </a:r>
          </a:p>
          <a:p>
            <a:r>
              <a:rPr lang="en-US" dirty="0" smtClean="0"/>
              <a:t>External agents of injury</a:t>
            </a:r>
          </a:p>
          <a:p>
            <a:pPr lvl="1"/>
            <a:r>
              <a:rPr lang="en-US" dirty="0" smtClean="0"/>
              <a:t>Chemical substances and microbes</a:t>
            </a:r>
          </a:p>
          <a:p>
            <a:r>
              <a:rPr lang="en-US" dirty="0" smtClean="0"/>
              <a:t>Internal mechanisms of injury</a:t>
            </a:r>
          </a:p>
          <a:p>
            <a:pPr lvl="1"/>
            <a:r>
              <a:rPr lang="en-US" dirty="0" smtClean="0"/>
              <a:t>Vascular insufficiency, immunologic reactions, metabolic disturbances</a:t>
            </a:r>
            <a:endParaRPr lang="en-US" dirty="0"/>
          </a:p>
        </p:txBody>
      </p:sp>
    </p:spTree>
    <p:extLst>
      <p:ext uri="{BB962C8B-B14F-4D97-AF65-F5344CB8AC3E}">
        <p14:creationId xmlns:p14="http://schemas.microsoft.com/office/powerpoint/2010/main" val="21375226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Effects of Injury</a:t>
            </a:r>
            <a:endParaRPr lang="en-US" dirty="0"/>
          </a:p>
        </p:txBody>
      </p:sp>
      <p:sp>
        <p:nvSpPr>
          <p:cNvPr id="3" name="Content Placeholder 2"/>
          <p:cNvSpPr>
            <a:spLocks noGrp="1"/>
          </p:cNvSpPr>
          <p:nvPr>
            <p:ph sz="quarter" idx="1"/>
          </p:nvPr>
        </p:nvSpPr>
        <p:spPr/>
        <p:txBody>
          <a:bodyPr/>
          <a:lstStyle/>
          <a:p>
            <a:r>
              <a:rPr lang="en-US" dirty="0" smtClean="0"/>
              <a:t>Necrosis – if cells are killed in injured area</a:t>
            </a:r>
          </a:p>
          <a:p>
            <a:endParaRPr lang="en-US" dirty="0"/>
          </a:p>
          <a:p>
            <a:r>
              <a:rPr lang="en-US" dirty="0" err="1" smtClean="0"/>
              <a:t>Sublethal</a:t>
            </a:r>
            <a:r>
              <a:rPr lang="en-US" dirty="0" smtClean="0"/>
              <a:t> cell injury – if injured cells are capable of recovery</a:t>
            </a:r>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3429000"/>
            <a:ext cx="3320738"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45949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Reactions to Injury</a:t>
            </a:r>
            <a:endParaRPr lang="en-US" dirty="0"/>
          </a:p>
        </p:txBody>
      </p:sp>
      <p:sp>
        <p:nvSpPr>
          <p:cNvPr id="3" name="Content Placeholder 2"/>
          <p:cNvSpPr>
            <a:spLocks noGrp="1"/>
          </p:cNvSpPr>
          <p:nvPr>
            <p:ph sz="quarter" idx="1"/>
          </p:nvPr>
        </p:nvSpPr>
        <p:spPr/>
        <p:txBody>
          <a:bodyPr/>
          <a:lstStyle/>
          <a:p>
            <a:r>
              <a:rPr lang="en-US" dirty="0" smtClean="0"/>
              <a:t>Inflammation – a vascular and cellular reaction</a:t>
            </a:r>
          </a:p>
          <a:p>
            <a:pPr lvl="1"/>
            <a:r>
              <a:rPr lang="en-US" dirty="0" smtClean="0"/>
              <a:t>Attempts to localize the injury, destroy the offending agent, remove damaged cells and other materials</a:t>
            </a:r>
          </a:p>
          <a:p>
            <a:pPr lvl="1"/>
            <a:endParaRPr lang="en-US" dirty="0" smtClean="0"/>
          </a:p>
          <a:p>
            <a:r>
              <a:rPr lang="en-US" dirty="0" smtClean="0"/>
              <a:t>Repair- replacement of damaged tissue by new tissue</a:t>
            </a:r>
          </a:p>
          <a:p>
            <a:pPr lvl="1"/>
            <a:r>
              <a:rPr lang="en-US" dirty="0" smtClean="0"/>
              <a:t>Greatly influenced by the type of tissue or organ that has been injured</a:t>
            </a:r>
            <a:endParaRPr lang="en-US"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4441680"/>
            <a:ext cx="3194051" cy="2395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46625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Hyperplastic and Neoplastic Diseases</a:t>
            </a:r>
            <a:endParaRPr lang="en-US" dirty="0"/>
          </a:p>
        </p:txBody>
      </p:sp>
      <p:sp>
        <p:nvSpPr>
          <p:cNvPr id="3" name="Content Placeholder 2"/>
          <p:cNvSpPr>
            <a:spLocks noGrp="1"/>
          </p:cNvSpPr>
          <p:nvPr>
            <p:ph sz="quarter" idx="1"/>
          </p:nvPr>
        </p:nvSpPr>
        <p:spPr/>
        <p:txBody>
          <a:bodyPr/>
          <a:lstStyle/>
          <a:p>
            <a:r>
              <a:rPr lang="en-US" dirty="0" smtClean="0"/>
              <a:t>Basic abnormality is an increase in cell populations</a:t>
            </a:r>
          </a:p>
          <a:p>
            <a:endParaRPr lang="en-US" dirty="0"/>
          </a:p>
          <a:p>
            <a:r>
              <a:rPr lang="en-US" dirty="0" smtClean="0"/>
              <a:t>Hyperplasia – proliferation (division and reproduction) of cells with exposure to a prolonged stimulus.  Regresses or stops when stimulus is removed</a:t>
            </a:r>
          </a:p>
          <a:p>
            <a:endParaRPr lang="en-US" dirty="0"/>
          </a:p>
          <a:p>
            <a:r>
              <a:rPr lang="en-US" dirty="0" smtClean="0"/>
              <a:t>Neoplasia – results from genetic changes that favor the growth of a single population of cells</a:t>
            </a:r>
          </a:p>
          <a:p>
            <a:pPr lvl="1"/>
            <a:r>
              <a:rPr lang="en-US" dirty="0" smtClean="0"/>
              <a:t>Two groups – benign and malignant (ability to localize or spread)</a:t>
            </a:r>
            <a:endParaRPr lang="en-US" dirty="0"/>
          </a:p>
        </p:txBody>
      </p:sp>
    </p:spTree>
    <p:extLst>
      <p:ext uri="{BB962C8B-B14F-4D97-AF65-F5344CB8AC3E}">
        <p14:creationId xmlns:p14="http://schemas.microsoft.com/office/powerpoint/2010/main" val="12242631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 Diseases</a:t>
            </a:r>
            <a:endParaRPr lang="en-US" dirty="0"/>
          </a:p>
        </p:txBody>
      </p:sp>
      <p:sp>
        <p:nvSpPr>
          <p:cNvPr id="3" name="Content Placeholder 2"/>
          <p:cNvSpPr>
            <a:spLocks noGrp="1"/>
          </p:cNvSpPr>
          <p:nvPr>
            <p:ph sz="quarter" idx="1"/>
          </p:nvPr>
        </p:nvSpPr>
        <p:spPr/>
        <p:txBody>
          <a:bodyPr/>
          <a:lstStyle/>
          <a:p>
            <a:r>
              <a:rPr lang="en-US" dirty="0" smtClean="0"/>
              <a:t>Diseases in which there are no visible lesions, at least not at the onset of the disease</a:t>
            </a:r>
          </a:p>
          <a:p>
            <a:r>
              <a:rPr lang="en-US" dirty="0" smtClean="0"/>
              <a:t>The basic change away from homeostasis is a physiologic or functional one</a:t>
            </a:r>
          </a:p>
          <a:p>
            <a:r>
              <a:rPr lang="en-US" dirty="0" smtClean="0"/>
              <a:t>More common functional disorders:	</a:t>
            </a:r>
          </a:p>
          <a:p>
            <a:pPr lvl="1"/>
            <a:r>
              <a:rPr lang="en-US" dirty="0" smtClean="0"/>
              <a:t>Tension headache</a:t>
            </a:r>
          </a:p>
          <a:p>
            <a:pPr lvl="1"/>
            <a:r>
              <a:rPr lang="en-US" dirty="0" smtClean="0"/>
              <a:t>Functional bowel syndrome</a:t>
            </a:r>
          </a:p>
          <a:p>
            <a:pPr lvl="1"/>
            <a:r>
              <a:rPr lang="en-US" dirty="0" smtClean="0"/>
              <a:t>Hypertension</a:t>
            </a:r>
          </a:p>
          <a:p>
            <a:pPr lvl="1"/>
            <a:r>
              <a:rPr lang="en-US" dirty="0" smtClean="0"/>
              <a:t>Mental illnesses</a:t>
            </a:r>
            <a:endParaRPr lang="en-US" dirty="0"/>
          </a:p>
        </p:txBody>
      </p:sp>
    </p:spTree>
    <p:extLst>
      <p:ext uri="{BB962C8B-B14F-4D97-AF65-F5344CB8AC3E}">
        <p14:creationId xmlns:p14="http://schemas.microsoft.com/office/powerpoint/2010/main" val="15388565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1676400"/>
            <a:ext cx="6172200" cy="2053590"/>
          </a:xfrm>
        </p:spPr>
        <p:txBody>
          <a:bodyPr>
            <a:normAutofit/>
          </a:bodyPr>
          <a:lstStyle/>
          <a:p>
            <a:r>
              <a:rPr lang="en-US" sz="4800" dirty="0" smtClean="0"/>
              <a:t>Causes of Disease</a:t>
            </a:r>
            <a:endParaRPr lang="en-US" sz="4800"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795070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Exogenous – agents causing injury acting from outside the body</a:t>
            </a:r>
            <a:endParaRPr lang="en-US" dirty="0"/>
          </a:p>
        </p:txBody>
      </p:sp>
      <p:sp>
        <p:nvSpPr>
          <p:cNvPr id="3" name="Content Placeholder 2"/>
          <p:cNvSpPr>
            <a:spLocks noGrp="1"/>
          </p:cNvSpPr>
          <p:nvPr>
            <p:ph sz="quarter" idx="1"/>
          </p:nvPr>
        </p:nvSpPr>
        <p:spPr/>
        <p:txBody>
          <a:bodyPr/>
          <a:lstStyle/>
          <a:p>
            <a:r>
              <a:rPr lang="en-US" dirty="0" smtClean="0"/>
              <a:t>Direct Physical injury is called TRAUMA</a:t>
            </a:r>
          </a:p>
          <a:p>
            <a:pPr lvl="1"/>
            <a:r>
              <a:rPr lang="en-US" dirty="0" smtClean="0"/>
              <a:t>Physical agents causing disease include:</a:t>
            </a:r>
          </a:p>
          <a:p>
            <a:pPr lvl="2"/>
            <a:r>
              <a:rPr lang="en-US" dirty="0" smtClean="0"/>
              <a:t>Heat and cold</a:t>
            </a:r>
          </a:p>
          <a:p>
            <a:pPr lvl="2"/>
            <a:r>
              <a:rPr lang="en-US" dirty="0" smtClean="0"/>
              <a:t>Electricity</a:t>
            </a:r>
          </a:p>
          <a:p>
            <a:pPr lvl="2"/>
            <a:r>
              <a:rPr lang="en-US" dirty="0" smtClean="0"/>
              <a:t>Atmospheric Pressure changes</a:t>
            </a:r>
          </a:p>
          <a:p>
            <a:pPr lvl="2"/>
            <a:r>
              <a:rPr lang="en-US" dirty="0" smtClean="0"/>
              <a:t>Radiation (electromagnetic and particulate)</a:t>
            </a:r>
            <a:endParaRPr lang="en-US"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962400"/>
            <a:ext cx="243840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21612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 Injuries</a:t>
            </a:r>
            <a:endParaRPr lang="en-US" dirty="0"/>
          </a:p>
        </p:txBody>
      </p:sp>
      <p:sp>
        <p:nvSpPr>
          <p:cNvPr id="3" name="Content Placeholder 2"/>
          <p:cNvSpPr>
            <a:spLocks noGrp="1"/>
          </p:cNvSpPr>
          <p:nvPr>
            <p:ph sz="quarter" idx="1"/>
          </p:nvPr>
        </p:nvSpPr>
        <p:spPr/>
        <p:txBody>
          <a:bodyPr/>
          <a:lstStyle/>
          <a:p>
            <a:r>
              <a:rPr lang="en-US" dirty="0" smtClean="0"/>
              <a:t>Subdivided into the manner of injury</a:t>
            </a:r>
          </a:p>
          <a:p>
            <a:endParaRPr lang="en-US" dirty="0" smtClean="0"/>
          </a:p>
          <a:p>
            <a:r>
              <a:rPr lang="en-US" dirty="0" smtClean="0"/>
              <a:t>Poisoning (accidental, homicidal, or suicidal) </a:t>
            </a:r>
          </a:p>
          <a:p>
            <a:endParaRPr lang="en-US" dirty="0" smtClean="0"/>
          </a:p>
          <a:p>
            <a:r>
              <a:rPr lang="en-US" dirty="0" smtClean="0"/>
              <a:t>Drug Reactions</a:t>
            </a:r>
          </a:p>
          <a:p>
            <a:pPr lvl="1"/>
            <a:r>
              <a:rPr lang="en-US" dirty="0" smtClean="0"/>
              <a:t>Toxic effects of prescription or proprietary drugs taken to treat disease)</a:t>
            </a:r>
            <a:endParaRPr lang="en-US" dirty="0"/>
          </a:p>
        </p:txBody>
      </p:sp>
    </p:spTree>
    <p:extLst>
      <p:ext uri="{BB962C8B-B14F-4D97-AF65-F5344CB8AC3E}">
        <p14:creationId xmlns:p14="http://schemas.microsoft.com/office/powerpoint/2010/main" val="37557811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Microbiologic Injuries</a:t>
            </a:r>
            <a:endParaRPr lang="en-US" dirty="0"/>
          </a:p>
        </p:txBody>
      </p:sp>
      <p:sp>
        <p:nvSpPr>
          <p:cNvPr id="3" name="Content Placeholder 2"/>
          <p:cNvSpPr>
            <a:spLocks noGrp="1"/>
          </p:cNvSpPr>
          <p:nvPr>
            <p:ph sz="quarter" idx="1"/>
          </p:nvPr>
        </p:nvSpPr>
        <p:spPr/>
        <p:txBody>
          <a:bodyPr/>
          <a:lstStyle/>
          <a:p>
            <a:r>
              <a:rPr lang="en-US" dirty="0" smtClean="0"/>
              <a:t>Usually classified by the type of offending organism</a:t>
            </a:r>
          </a:p>
          <a:p>
            <a:pPr lvl="1"/>
            <a:r>
              <a:rPr lang="en-US" dirty="0" smtClean="0"/>
              <a:t>Bacteria</a:t>
            </a:r>
          </a:p>
          <a:p>
            <a:pPr lvl="1"/>
            <a:r>
              <a:rPr lang="en-US" dirty="0" smtClean="0"/>
              <a:t>Fungi</a:t>
            </a:r>
          </a:p>
          <a:p>
            <a:pPr lvl="1"/>
            <a:r>
              <a:rPr lang="en-US" dirty="0" smtClean="0"/>
              <a:t>Protozoa</a:t>
            </a:r>
          </a:p>
          <a:p>
            <a:pPr lvl="1"/>
            <a:r>
              <a:rPr lang="en-US" dirty="0" smtClean="0"/>
              <a:t>Viruses</a:t>
            </a:r>
          </a:p>
          <a:p>
            <a:pPr lvl="1"/>
            <a:endParaRPr lang="en-US" dirty="0"/>
          </a:p>
          <a:p>
            <a:pPr lvl="1"/>
            <a:r>
              <a:rPr lang="en-US" dirty="0" smtClean="0"/>
              <a:t>These are called infections and diseases caused are infectious diseases</a:t>
            </a:r>
            <a:endParaRPr lang="en-US"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4876800"/>
            <a:ext cx="2971800" cy="153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28886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Endogenous diseases – Acting from within the body</a:t>
            </a:r>
            <a:endParaRPr lang="en-US" dirty="0"/>
          </a:p>
        </p:txBody>
      </p:sp>
      <p:sp>
        <p:nvSpPr>
          <p:cNvPr id="3" name="Content Placeholder 2"/>
          <p:cNvSpPr>
            <a:spLocks noGrp="1"/>
          </p:cNvSpPr>
          <p:nvPr>
            <p:ph sz="quarter" idx="1"/>
          </p:nvPr>
        </p:nvSpPr>
        <p:spPr/>
        <p:txBody>
          <a:bodyPr/>
          <a:lstStyle/>
          <a:p>
            <a:r>
              <a:rPr lang="en-US" dirty="0" smtClean="0"/>
              <a:t>Vascular Diseases</a:t>
            </a:r>
          </a:p>
          <a:p>
            <a:pPr lvl="1"/>
            <a:r>
              <a:rPr lang="en-US" dirty="0" smtClean="0"/>
              <a:t>Obstruction to blood supply to an organ or tissue (myocardial ischemia caused by arteriosclerosis)</a:t>
            </a:r>
          </a:p>
          <a:p>
            <a:pPr lvl="1"/>
            <a:r>
              <a:rPr lang="en-US" dirty="0" smtClean="0"/>
              <a:t>Hemorrhage</a:t>
            </a:r>
            <a:r>
              <a:rPr lang="en-US" dirty="0"/>
              <a:t> </a:t>
            </a:r>
            <a:r>
              <a:rPr lang="en-US" dirty="0" smtClean="0"/>
              <a:t>(ruptured abdominal aortic aneurysm)</a:t>
            </a:r>
          </a:p>
          <a:p>
            <a:pPr lvl="1"/>
            <a:r>
              <a:rPr lang="en-US" dirty="0" smtClean="0"/>
              <a:t>Altered blood flow (microvascular changes in diabetes or hypertension)</a:t>
            </a:r>
            <a:endParaRPr lang="en-US"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348162"/>
            <a:ext cx="2295525"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886199"/>
            <a:ext cx="2514600" cy="25020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59907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Immunologic Diseases</a:t>
            </a:r>
            <a:endParaRPr lang="en-US" dirty="0"/>
          </a:p>
        </p:txBody>
      </p:sp>
      <p:sp>
        <p:nvSpPr>
          <p:cNvPr id="3" name="Content Placeholder 2"/>
          <p:cNvSpPr>
            <a:spLocks noGrp="1"/>
          </p:cNvSpPr>
          <p:nvPr>
            <p:ph sz="quarter" idx="1"/>
          </p:nvPr>
        </p:nvSpPr>
        <p:spPr/>
        <p:txBody>
          <a:bodyPr/>
          <a:lstStyle/>
          <a:p>
            <a:r>
              <a:rPr lang="en-US" dirty="0" smtClean="0"/>
              <a:t>Caused by aberrations to the immune system</a:t>
            </a:r>
          </a:p>
          <a:p>
            <a:r>
              <a:rPr lang="en-US" dirty="0" smtClean="0"/>
              <a:t>Failure of the immune system to work = immunodeficiency disease</a:t>
            </a:r>
          </a:p>
          <a:p>
            <a:r>
              <a:rPr lang="en-US" dirty="0" smtClean="0"/>
              <a:t>Overreaction of the immune system causes allergic or hypersensitivity diseases</a:t>
            </a:r>
          </a:p>
          <a:p>
            <a:r>
              <a:rPr lang="en-US" dirty="0" smtClean="0"/>
              <a:t>Abnormal reaction of the immune system to substances that the body produces = autoimmune diseases</a:t>
            </a:r>
            <a:endParaRPr 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4644201"/>
            <a:ext cx="2590800" cy="2074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79689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Time</a:t>
            </a:r>
            <a:endParaRPr lang="en-US" dirty="0"/>
          </a:p>
        </p:txBody>
      </p:sp>
      <p:sp>
        <p:nvSpPr>
          <p:cNvPr id="3" name="Content Placeholder 2"/>
          <p:cNvSpPr>
            <a:spLocks noGrp="1"/>
          </p:cNvSpPr>
          <p:nvPr>
            <p:ph sz="quarter" idx="1"/>
          </p:nvPr>
        </p:nvSpPr>
        <p:spPr/>
        <p:txBody>
          <a:bodyPr/>
          <a:lstStyle/>
          <a:p>
            <a:r>
              <a:rPr lang="en-US" dirty="0" smtClean="0"/>
              <a:t>Work on the Body Systems Poster – due Monday, February 9</a:t>
            </a:r>
            <a:r>
              <a:rPr lang="en-US" baseline="30000" dirty="0" smtClean="0"/>
              <a:t>th</a:t>
            </a:r>
            <a:r>
              <a:rPr lang="en-US" dirty="0" smtClean="0"/>
              <a:t>  (no exceptions)</a:t>
            </a:r>
          </a:p>
          <a:p>
            <a:endParaRPr lang="en-US" dirty="0"/>
          </a:p>
          <a:p>
            <a:r>
              <a:rPr lang="en-US" dirty="0" smtClean="0"/>
              <a:t>When finished work on….</a:t>
            </a:r>
          </a:p>
          <a:p>
            <a:endParaRPr lang="en-US" dirty="0"/>
          </a:p>
          <a:p>
            <a:r>
              <a:rPr lang="en-US" dirty="0" smtClean="0"/>
              <a:t>Emergency Room Report in your Medical Terminology Packet – due Monday</a:t>
            </a:r>
            <a:endParaRPr lang="en-US" dirty="0"/>
          </a:p>
        </p:txBody>
      </p:sp>
    </p:spTree>
    <p:extLst>
      <p:ext uri="{BB962C8B-B14F-4D97-AF65-F5344CB8AC3E}">
        <p14:creationId xmlns:p14="http://schemas.microsoft.com/office/powerpoint/2010/main" val="29245290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1537</TotalTime>
  <Words>1188</Words>
  <Application>Microsoft Office PowerPoint</Application>
  <PresentationFormat>On-screen Show (4:3)</PresentationFormat>
  <Paragraphs>173</Paragraphs>
  <Slides>37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Calibri</vt:lpstr>
      <vt:lpstr>Century Schoolbook</vt:lpstr>
      <vt:lpstr>Wingdings</vt:lpstr>
      <vt:lpstr>Wingdings 2</vt:lpstr>
      <vt:lpstr>Oriel</vt:lpstr>
      <vt:lpstr>Introduction to Human Disease </vt:lpstr>
      <vt:lpstr>Disease</vt:lpstr>
      <vt:lpstr>What is Disease</vt:lpstr>
      <vt:lpstr>Cataracts</vt:lpstr>
      <vt:lpstr>Diabetes</vt:lpstr>
      <vt:lpstr>Cancer</vt:lpstr>
      <vt:lpstr>Multiple Sclerosis</vt:lpstr>
      <vt:lpstr>Cellular basis for disease</vt:lpstr>
      <vt:lpstr>Clinicopathologic observations</vt:lpstr>
      <vt:lpstr>Pathology</vt:lpstr>
      <vt:lpstr>Pathology </vt:lpstr>
      <vt:lpstr>Etiology</vt:lpstr>
      <vt:lpstr>The Disease Paradigm (simplified)</vt:lpstr>
      <vt:lpstr>The Disease Paradigm (Complex)</vt:lpstr>
      <vt:lpstr>Subdivision of Pathologists</vt:lpstr>
      <vt:lpstr>Anatomic Pathologists</vt:lpstr>
      <vt:lpstr>Clinical Pathologists</vt:lpstr>
      <vt:lpstr>Manifestations of Disease</vt:lpstr>
      <vt:lpstr>Symptoms</vt:lpstr>
      <vt:lpstr>Signs</vt:lpstr>
      <vt:lpstr>Laboratory Findings</vt:lpstr>
      <vt:lpstr>Diagnosis</vt:lpstr>
      <vt:lpstr>Structural vs. Functional Disease</vt:lpstr>
      <vt:lpstr>Structural Diseases</vt:lpstr>
      <vt:lpstr>Genetic Diseases</vt:lpstr>
      <vt:lpstr>Degenerative and Inflammatory Disease</vt:lpstr>
      <vt:lpstr>Direct Effects of Injury</vt:lpstr>
      <vt:lpstr>General Reactions to Injury</vt:lpstr>
      <vt:lpstr>Hyperplastic and Neoplastic Diseases</vt:lpstr>
      <vt:lpstr>Functional Diseases</vt:lpstr>
      <vt:lpstr>Causes of Disease</vt:lpstr>
      <vt:lpstr>Exogenous – agents causing injury acting from outside the body</vt:lpstr>
      <vt:lpstr>Chemical Injuries</vt:lpstr>
      <vt:lpstr>Microbiologic Injuries</vt:lpstr>
      <vt:lpstr>Endogenous diseases – Acting from within the body</vt:lpstr>
      <vt:lpstr>Immunologic Diseases</vt:lpstr>
      <vt:lpstr>Class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dc:creator>
  <cp:lastModifiedBy>Ferguson, Kimberly</cp:lastModifiedBy>
  <cp:revision>24</cp:revision>
  <dcterms:created xsi:type="dcterms:W3CDTF">2015-02-03T23:51:41Z</dcterms:created>
  <dcterms:modified xsi:type="dcterms:W3CDTF">2018-02-02T15:15:15Z</dcterms:modified>
</cp:coreProperties>
</file>