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73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274" r:id="rId40"/>
    <p:sldId id="275" r:id="rId41"/>
    <p:sldId id="276" r:id="rId42"/>
    <p:sldId id="277" r:id="rId43"/>
    <p:sldId id="278" r:id="rId44"/>
    <p:sldId id="279" r:id="rId45"/>
    <p:sldId id="259" r:id="rId46"/>
    <p:sldId id="260" r:id="rId47"/>
    <p:sldId id="261" r:id="rId48"/>
    <p:sldId id="262" r:id="rId49"/>
    <p:sldId id="263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72" y="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FC6-A7EF-4D1C-B2EB-5B1A46996734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DE763-7B6B-4B56-BD5C-756FA7C246B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FC6-A7EF-4D1C-B2EB-5B1A46996734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DE763-7B6B-4B56-BD5C-756FA7C246B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FC6-A7EF-4D1C-B2EB-5B1A46996734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DE763-7B6B-4B56-BD5C-756FA7C246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FC6-A7EF-4D1C-B2EB-5B1A46996734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DE763-7B6B-4B56-BD5C-756FA7C246B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FC6-A7EF-4D1C-B2EB-5B1A46996734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DE763-7B6B-4B56-BD5C-756FA7C246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FC6-A7EF-4D1C-B2EB-5B1A46996734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DE763-7B6B-4B56-BD5C-756FA7C246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FC6-A7EF-4D1C-B2EB-5B1A46996734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DE763-7B6B-4B56-BD5C-756FA7C246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FC6-A7EF-4D1C-B2EB-5B1A46996734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DE763-7B6B-4B56-BD5C-756FA7C246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FC6-A7EF-4D1C-B2EB-5B1A46996734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DE763-7B6B-4B56-BD5C-756FA7C246B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FC6-A7EF-4D1C-B2EB-5B1A46996734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DE763-7B6B-4B56-BD5C-756FA7C246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D6FC6-A7EF-4D1C-B2EB-5B1A46996734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DE763-7B6B-4B56-BD5C-756FA7C246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91D6FC6-A7EF-4D1C-B2EB-5B1A46996734}" type="datetimeFigureOut">
              <a:rPr lang="en-US" smtClean="0"/>
              <a:t>2/2/2015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F8DE763-7B6B-4B56-BD5C-756FA7C246B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Medical Terminology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691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06395215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Dextro</a:t>
                      </a:r>
                      <a:r>
                        <a:rPr lang="en-US" dirty="0" smtClean="0"/>
                        <a:t>-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Right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-Gastric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Stomach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dextrogastric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Pertaining to the right side of the stomach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220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61219082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Ecto</a:t>
                      </a:r>
                      <a:r>
                        <a:rPr lang="en-US" dirty="0" smtClean="0"/>
                        <a:t> –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Out;</a:t>
                      </a:r>
                      <a:r>
                        <a:rPr lang="en-US" baseline="0" dirty="0" smtClean="0"/>
                        <a:t> outside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Derm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Skin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ectoderm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Outer skin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57028433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Erythro</a:t>
                      </a:r>
                      <a:r>
                        <a:rPr lang="en-US" dirty="0" smtClean="0"/>
                        <a:t> –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Cyte</a:t>
                      </a:r>
                      <a:r>
                        <a:rPr lang="en-US" baseline="0" dirty="0" smtClean="0"/>
                        <a:t> </a:t>
                      </a:r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Cell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erythrocyte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Red Cell (referring to red blood cells)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6576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04656935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Inter –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Between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Vertebral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Vertebra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intervertebral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Between</a:t>
                      </a:r>
                      <a:r>
                        <a:rPr lang="en-US" baseline="0" dirty="0" smtClean="0"/>
                        <a:t> the vertebra (backbone)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733800"/>
            <a:ext cx="4064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92493761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Mid-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middle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Carpal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Wrist bones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midcarpal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Pertaining to the middle of the bones in</a:t>
                      </a:r>
                      <a:r>
                        <a:rPr lang="en-US" baseline="0" dirty="0" smtClean="0"/>
                        <a:t> the wrist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10000"/>
            <a:ext cx="2547010" cy="183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96236494"/>
              </p:ext>
            </p:extLst>
          </p:nvPr>
        </p:nvGraphicFramePr>
        <p:xfrm>
          <a:off x="533400" y="731838"/>
          <a:ext cx="8001000" cy="45136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Per –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Deformed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Oral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Mouth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peroral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Deformity</a:t>
                      </a:r>
                      <a:r>
                        <a:rPr lang="en-US" baseline="0" dirty="0" smtClean="0"/>
                        <a:t> of the mouth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26545652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Sub-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Under; below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Hepatic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liver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subhepatic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Below the liver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5841282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Post-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After; behind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-nasal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nose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postnasal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Behind the nose; nasal cavity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581400"/>
            <a:ext cx="2590800" cy="2072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24076116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Pro-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Before; forward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Chondral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cartilage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prochondral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r>
                        <a:rPr lang="en-US" baseline="0" dirty="0" smtClean="0"/>
                        <a:t> the formation of cartilage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07926502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Hepat</a:t>
                      </a:r>
                      <a:r>
                        <a:rPr lang="en-US" dirty="0" smtClean="0"/>
                        <a:t>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Liver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-it is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Inflammation of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hepatitis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Inflammation of the liver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6576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97169332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Arthr</a:t>
                      </a:r>
                      <a:r>
                        <a:rPr lang="en-US" dirty="0" smtClean="0"/>
                        <a:t>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Joint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r>
                        <a:rPr lang="en-US" dirty="0" err="1" smtClean="0"/>
                        <a:t>algia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Pain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arthralgia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Joint pain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19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888651129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My-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Muscle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-asthenia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Lack</a:t>
                      </a:r>
                      <a:r>
                        <a:rPr lang="en-US" baseline="0" dirty="0" smtClean="0"/>
                        <a:t> of strength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myasthenia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Lack of strength in the muscle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19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5453699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Amnio</a:t>
                      </a:r>
                      <a:r>
                        <a:rPr lang="en-US" dirty="0" smtClean="0"/>
                        <a:t>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Amnion (fluid surrounding the embryo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Centesis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Surgical puncture to remove fluid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amniocentesis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Surgical puncture to remove </a:t>
                      </a:r>
                      <a:r>
                        <a:rPr lang="en-US" dirty="0" err="1" smtClean="0"/>
                        <a:t>amnionic</a:t>
                      </a:r>
                      <a:r>
                        <a:rPr lang="en-US" dirty="0" smtClean="0"/>
                        <a:t> fluid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581400"/>
            <a:ext cx="3017822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19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66529900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Urethra- 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Urethra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Tresia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Opening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urethratresia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Opening of the urethra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19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00710137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Leuko</a:t>
                      </a:r>
                      <a:r>
                        <a:rPr lang="en-US" dirty="0" smtClean="0"/>
                        <a:t>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white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Emia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Blood condition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leukemia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Blood condition involving the white blood cells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24" y="3657599"/>
            <a:ext cx="3152775" cy="231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19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0605890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Nephro</a:t>
                      </a:r>
                      <a:r>
                        <a:rPr lang="en-US" dirty="0" smtClean="0"/>
                        <a:t>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Kidney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Lith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Stone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nephrolith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Kidney stone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3276600"/>
            <a:ext cx="2457450" cy="289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19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4669981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Osteo</a:t>
                      </a:r>
                      <a:r>
                        <a:rPr lang="en-US" dirty="0" smtClean="0"/>
                        <a:t>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Bone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Malacia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Softening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osteomalacia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Softening of the bone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196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879564321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Acro-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extremities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Megaly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enlargement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acromegaly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Enlargement</a:t>
                      </a:r>
                      <a:r>
                        <a:rPr lang="en-US" baseline="0" dirty="0" smtClean="0"/>
                        <a:t> of the extremities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612356"/>
            <a:ext cx="3256326" cy="216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119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2786291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rhino-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Nose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Rrhea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Flow; discharge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rhinorrhea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Discharge from the nose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19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93738169"/>
              </p:ext>
            </p:extLst>
          </p:nvPr>
        </p:nvGraphicFramePr>
        <p:xfrm>
          <a:off x="990600" y="609600"/>
          <a:ext cx="7010400" cy="2537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080"/>
                <a:gridCol w="1402080"/>
                <a:gridCol w="1402080"/>
                <a:gridCol w="1402080"/>
                <a:gridCol w="1402080"/>
              </a:tblGrid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</a:t>
                      </a:r>
                      <a:r>
                        <a:rPr lang="en-US" baseline="0" dirty="0" smtClean="0"/>
                        <a:t>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485900">
                <a:tc>
                  <a:txBody>
                    <a:bodyPr/>
                    <a:lstStyle/>
                    <a:p>
                      <a:r>
                        <a:rPr lang="en-US" dirty="0" smtClean="0"/>
                        <a:t>Ortho-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straight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odont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tooth</a:t>
                      </a:r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r>
                        <a:rPr lang="en-US" dirty="0" err="1" smtClean="0"/>
                        <a:t>ist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specialist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orthodontist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Specialist</a:t>
                      </a:r>
                      <a:r>
                        <a:rPr lang="en-US" sz="1600" baseline="0" dirty="0" smtClean="0"/>
                        <a:t> in straightening teeth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351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41938330"/>
              </p:ext>
            </p:extLst>
          </p:nvPr>
        </p:nvGraphicFramePr>
        <p:xfrm>
          <a:off x="990600" y="609600"/>
          <a:ext cx="7010400" cy="2354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080"/>
                <a:gridCol w="1402080"/>
                <a:gridCol w="1402080"/>
                <a:gridCol w="1402080"/>
                <a:gridCol w="1402080"/>
              </a:tblGrid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</a:t>
                      </a:r>
                      <a:r>
                        <a:rPr lang="en-US" baseline="0" dirty="0" smtClean="0"/>
                        <a:t>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4859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Poly-</a:t>
                      </a:r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many</a:t>
                      </a:r>
                    </a:p>
                    <a:p>
                      <a:endParaRPr lang="en-US" sz="1600" dirty="0" smtClean="0"/>
                    </a:p>
                    <a:p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Aden-</a:t>
                      </a:r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Glands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It is</a:t>
                      </a:r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inflammation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polyadenitis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Inflammation/swelling of many glands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425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706158762"/>
              </p:ext>
            </p:extLst>
          </p:nvPr>
        </p:nvGraphicFramePr>
        <p:xfrm>
          <a:off x="990600" y="609600"/>
          <a:ext cx="7010400" cy="2354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080"/>
                <a:gridCol w="1402080"/>
                <a:gridCol w="1402080"/>
                <a:gridCol w="1402080"/>
                <a:gridCol w="1402080"/>
              </a:tblGrid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</a:t>
                      </a:r>
                      <a:r>
                        <a:rPr lang="en-US" baseline="0" dirty="0" smtClean="0"/>
                        <a:t>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485900">
                <a:tc>
                  <a:txBody>
                    <a:bodyPr/>
                    <a:lstStyle/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Hypo</a:t>
                      </a:r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below</a:t>
                      </a:r>
                    </a:p>
                    <a:p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Chondr</a:t>
                      </a:r>
                      <a:r>
                        <a:rPr lang="en-US" sz="1600" dirty="0" smtClean="0"/>
                        <a:t>-</a:t>
                      </a:r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Cartilage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Aic</a:t>
                      </a:r>
                      <a:r>
                        <a:rPr lang="en-US" sz="1600" dirty="0" smtClean="0"/>
                        <a:t>-</a:t>
                      </a:r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Pertaining to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hypochondraic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Pertaining to below</a:t>
                      </a:r>
                      <a:r>
                        <a:rPr lang="en-US" sz="1600" baseline="0" dirty="0" smtClean="0"/>
                        <a:t> the cartilage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4258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54003191"/>
              </p:ext>
            </p:extLst>
          </p:nvPr>
        </p:nvGraphicFramePr>
        <p:xfrm>
          <a:off x="990600" y="609600"/>
          <a:ext cx="7010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080"/>
                <a:gridCol w="1402080"/>
                <a:gridCol w="1402080"/>
                <a:gridCol w="1402080"/>
                <a:gridCol w="1402080"/>
              </a:tblGrid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</a:t>
                      </a:r>
                      <a:r>
                        <a:rPr lang="en-US" baseline="0" dirty="0" smtClean="0"/>
                        <a:t>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4859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Electro</a:t>
                      </a:r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electricity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Encephalo</a:t>
                      </a:r>
                      <a:r>
                        <a:rPr lang="en-US" sz="1400" dirty="0" smtClean="0"/>
                        <a:t>-</a:t>
                      </a:r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Brain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Gram</a:t>
                      </a:r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measurement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Electroencephalo</a:t>
                      </a:r>
                      <a:r>
                        <a:rPr lang="en-US" sz="1200" dirty="0" smtClean="0"/>
                        <a:t>-gram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Measurement</a:t>
                      </a:r>
                      <a:r>
                        <a:rPr lang="en-US" sz="1400" baseline="0" dirty="0" smtClean="0"/>
                        <a:t> of brain’s electrical activity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971800"/>
            <a:ext cx="4419600" cy="2474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64258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37189529"/>
              </p:ext>
            </p:extLst>
          </p:nvPr>
        </p:nvGraphicFramePr>
        <p:xfrm>
          <a:off x="990600" y="609600"/>
          <a:ext cx="7010400" cy="2537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080"/>
                <a:gridCol w="1402080"/>
                <a:gridCol w="1402080"/>
                <a:gridCol w="1402080"/>
                <a:gridCol w="1402080"/>
              </a:tblGrid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</a:t>
                      </a:r>
                      <a:r>
                        <a:rPr lang="en-US" baseline="0" dirty="0" smtClean="0"/>
                        <a:t>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4859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Erythro</a:t>
                      </a:r>
                      <a:r>
                        <a:rPr lang="en-US" dirty="0" smtClean="0"/>
                        <a:t>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red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Cyto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Cell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Penia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deficiency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erythrocytopenia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Deficiency</a:t>
                      </a:r>
                      <a:r>
                        <a:rPr lang="en-US" baseline="0" dirty="0" smtClean="0"/>
                        <a:t> of red blood cells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425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03960749"/>
              </p:ext>
            </p:extLst>
          </p:nvPr>
        </p:nvGraphicFramePr>
        <p:xfrm>
          <a:off x="990600" y="609600"/>
          <a:ext cx="7010400" cy="2537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080"/>
                <a:gridCol w="1402080"/>
                <a:gridCol w="1402080"/>
                <a:gridCol w="1402080"/>
                <a:gridCol w="1402080"/>
              </a:tblGrid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</a:t>
                      </a:r>
                      <a:r>
                        <a:rPr lang="en-US" baseline="0" dirty="0" smtClean="0"/>
                        <a:t>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485900">
                <a:tc>
                  <a:txBody>
                    <a:bodyPr/>
                    <a:lstStyle/>
                    <a:p>
                      <a:r>
                        <a:rPr lang="en-US" dirty="0" smtClean="0"/>
                        <a:t>Hyper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above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Glyc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Glucose/ sugar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Emia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Blood condition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hyperglycemia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Blood condition of high levels of blood</a:t>
                      </a:r>
                      <a:r>
                        <a:rPr lang="en-US" baseline="0" dirty="0" smtClean="0"/>
                        <a:t> sugar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4258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24299768"/>
              </p:ext>
            </p:extLst>
          </p:nvPr>
        </p:nvGraphicFramePr>
        <p:xfrm>
          <a:off x="990600" y="609600"/>
          <a:ext cx="7010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080"/>
                <a:gridCol w="1402080"/>
                <a:gridCol w="1402080"/>
                <a:gridCol w="1402080"/>
                <a:gridCol w="1402080"/>
              </a:tblGrid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</a:t>
                      </a:r>
                      <a:r>
                        <a:rPr lang="en-US" baseline="0" dirty="0" smtClean="0"/>
                        <a:t>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485900">
                <a:tc>
                  <a:txBody>
                    <a:bodyPr/>
                    <a:lstStyle/>
                    <a:p>
                      <a:r>
                        <a:rPr lang="en-US" dirty="0" smtClean="0"/>
                        <a:t>hydro</a:t>
                      </a:r>
                    </a:p>
                    <a:p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Water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nephro</a:t>
                      </a:r>
                      <a:r>
                        <a:rPr lang="en-US" dirty="0" smtClean="0"/>
                        <a:t>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Kidney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Sis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State of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hydronephrosis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Condition of water on the kidney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4258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663083476"/>
              </p:ext>
            </p:extLst>
          </p:nvPr>
        </p:nvGraphicFramePr>
        <p:xfrm>
          <a:off x="990600" y="609600"/>
          <a:ext cx="70104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080"/>
                <a:gridCol w="1402080"/>
                <a:gridCol w="1402080"/>
                <a:gridCol w="1402080"/>
                <a:gridCol w="1402080"/>
              </a:tblGrid>
              <a:tr h="80010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Prefix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Root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Suffix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Medical</a:t>
                      </a:r>
                      <a:r>
                        <a:rPr lang="en-US" sz="1400" baseline="0" dirty="0" smtClean="0"/>
                        <a:t> Term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Definition</a:t>
                      </a:r>
                      <a:endParaRPr lang="en-US" sz="1400" dirty="0"/>
                    </a:p>
                  </a:txBody>
                  <a:tcPr/>
                </a:tc>
              </a:tr>
              <a:tr h="1485900"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Megalo</a:t>
                      </a:r>
                      <a:r>
                        <a:rPr lang="en-US" sz="1400" dirty="0" smtClean="0"/>
                        <a:t>-</a:t>
                      </a:r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enlargement</a:t>
                      </a:r>
                    </a:p>
                    <a:p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Cephal</a:t>
                      </a:r>
                      <a:endParaRPr lang="en-US" sz="1400" dirty="0" smtClean="0"/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Head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It is</a:t>
                      </a:r>
                    </a:p>
                    <a:p>
                      <a:endParaRPr lang="en-US" sz="1400" dirty="0" smtClean="0"/>
                    </a:p>
                    <a:p>
                      <a:r>
                        <a:rPr lang="en-US" sz="1400" dirty="0" smtClean="0"/>
                        <a:t>Inflammation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 smtClean="0"/>
                        <a:t>Megalocephal-itis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Inflammation causing the</a:t>
                      </a:r>
                      <a:r>
                        <a:rPr lang="en-US" sz="1400" baseline="0" dirty="0" smtClean="0"/>
                        <a:t> enlargement of the head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425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586908624"/>
              </p:ext>
            </p:extLst>
          </p:nvPr>
        </p:nvGraphicFramePr>
        <p:xfrm>
          <a:off x="990600" y="609600"/>
          <a:ext cx="7010400" cy="2354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080"/>
                <a:gridCol w="1402080"/>
                <a:gridCol w="1402080"/>
                <a:gridCol w="1402080"/>
                <a:gridCol w="1402080"/>
              </a:tblGrid>
              <a:tr h="800100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Suffix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</a:t>
                      </a:r>
                      <a:r>
                        <a:rPr lang="en-US" baseline="0" dirty="0" smtClean="0"/>
                        <a:t>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485900">
                <a:tc>
                  <a:txBody>
                    <a:bodyPr/>
                    <a:lstStyle/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Fibro</a:t>
                      </a:r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fiber</a:t>
                      </a:r>
                    </a:p>
                    <a:p>
                      <a:endParaRPr lang="en-US" sz="1600" dirty="0" smtClean="0"/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My-</a:t>
                      </a:r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Muscle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Algia</a:t>
                      </a:r>
                      <a:endParaRPr lang="en-US" sz="1600" dirty="0" smtClean="0"/>
                    </a:p>
                    <a:p>
                      <a:endParaRPr lang="en-US" sz="1600" dirty="0" smtClean="0"/>
                    </a:p>
                    <a:p>
                      <a:r>
                        <a:rPr lang="en-US" sz="1600" dirty="0" smtClean="0"/>
                        <a:t>Pain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fibromyalgia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Pain of</a:t>
                      </a:r>
                      <a:r>
                        <a:rPr lang="en-US" sz="1600" baseline="0" dirty="0" smtClean="0"/>
                        <a:t> muscle fibers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64258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39867871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Gastro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Stomach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Intestinal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Intestine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Gastrointestinal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Pertaining to the stomach and</a:t>
                      </a:r>
                      <a:r>
                        <a:rPr lang="en-US" baseline="0" dirty="0" smtClean="0"/>
                        <a:t> intestinal region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10000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24083859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Cardio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Heart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Vascular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Blood vessels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Cardiovascular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System of the</a:t>
                      </a:r>
                      <a:r>
                        <a:rPr lang="en-US" baseline="0" dirty="0" smtClean="0"/>
                        <a:t> heart and blood vessels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12" y="381000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21529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93204710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Arterio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Artery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Sclerosis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Hardening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arteriosclerosis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Hardening of the arteries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21529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683680130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Cardio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Heart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Pulmonary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Lung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cardiopulmonary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Pertaining</a:t>
                      </a:r>
                      <a:r>
                        <a:rPr lang="en-US" baseline="0" dirty="0" smtClean="0"/>
                        <a:t> to the heart and lungs (circulation)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799" y="3733800"/>
            <a:ext cx="3899647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1529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77414001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Cerebro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Cerebrum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Spinal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Spinal cord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cerebrospinal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Pertaining to the cerebrum</a:t>
                      </a:r>
                      <a:r>
                        <a:rPr lang="en-US" baseline="0" dirty="0" smtClean="0"/>
                        <a:t> (brain) and spine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581399"/>
            <a:ext cx="2971800" cy="3011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1529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965767327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Cholecysto</a:t>
                      </a:r>
                      <a:r>
                        <a:rPr lang="en-US" dirty="0" smtClean="0"/>
                        <a:t>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Gallbladder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Gram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err="1" smtClean="0"/>
                        <a:t>Measurment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cholecystogram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Measurement of the gallbladder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657600"/>
            <a:ext cx="3657600" cy="2598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1529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76313521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Dermato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Skin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Mycosis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Fungal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dermatomycosis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Fungal infection of the</a:t>
                      </a:r>
                      <a:r>
                        <a:rPr lang="en-US" baseline="0" dirty="0" smtClean="0"/>
                        <a:t> skin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657600"/>
            <a:ext cx="2590800" cy="255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1529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47794932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Osteo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Bone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Sarcoma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Fleshy/  Connective</a:t>
                      </a:r>
                      <a:r>
                        <a:rPr lang="en-US" baseline="0" dirty="0" smtClean="0"/>
                        <a:t> tissue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osteosarcoma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Fleshy bone, cancerous tumor of the bone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505200"/>
            <a:ext cx="2057400" cy="3091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1529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690444643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smtClean="0"/>
                        <a:t>Pharyngeal-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Throat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Esophageal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Esophagus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pharyngealesophageal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Pertaining to the throat and esophagus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886200"/>
            <a:ext cx="2780104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1529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06338038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Cerebro</a:t>
                      </a:r>
                      <a:endParaRPr lang="en-US" dirty="0" smtClean="0"/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Cerebrum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Vascular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Blood vessels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cerebrovascular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Pertaining to the blood vessels of the cerebrum</a:t>
                      </a:r>
                      <a:r>
                        <a:rPr lang="en-US" baseline="0" dirty="0" smtClean="0"/>
                        <a:t> (brain)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599" y="3962400"/>
            <a:ext cx="2491991" cy="236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44324562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44324562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44324562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44324562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944324562"/>
              </p:ext>
            </p:extLst>
          </p:nvPr>
        </p:nvGraphicFramePr>
        <p:xfrm>
          <a:off x="533400" y="731838"/>
          <a:ext cx="8001000" cy="2773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1033046">
                <a:tc>
                  <a:txBody>
                    <a:bodyPr/>
                    <a:lstStyle/>
                    <a:p>
                      <a:r>
                        <a:rPr lang="en-US" dirty="0" smtClean="0"/>
                        <a:t>Prefix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Root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Medical Term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Definition</a:t>
                      </a:r>
                      <a:endParaRPr lang="en-US" dirty="0"/>
                    </a:p>
                  </a:txBody>
                  <a:tcPr/>
                </a:tc>
              </a:tr>
              <a:tr h="174031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81685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45682"/>
            <a:ext cx="6400800" cy="2247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62049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45682"/>
            <a:ext cx="6400800" cy="2247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62309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45682"/>
            <a:ext cx="6400800" cy="2247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73532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45682"/>
            <a:ext cx="6400800" cy="2247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5466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45682"/>
            <a:ext cx="6400800" cy="2247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132257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95</TotalTime>
  <Words>696</Words>
  <Application>Microsoft Office PowerPoint</Application>
  <PresentationFormat>On-screen Show (4:3)</PresentationFormat>
  <Paragraphs>524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Slipstream</vt:lpstr>
      <vt:lpstr>Medical Terminology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Medical Terminology</dc:title>
  <dc:creator>kim</dc:creator>
  <cp:lastModifiedBy>kim ferguson</cp:lastModifiedBy>
  <cp:revision>11</cp:revision>
  <dcterms:created xsi:type="dcterms:W3CDTF">2015-02-02T01:32:16Z</dcterms:created>
  <dcterms:modified xsi:type="dcterms:W3CDTF">2015-02-02T17:45:54Z</dcterms:modified>
</cp:coreProperties>
</file>