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2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88C68D-4873-4EE5-B93E-42E5D0B99241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52AAD8-4338-4276-A650-04A624495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be.org/microbes/bacterium1.asp" TargetMode="External"/><Relationship Id="rId7" Type="http://schemas.openxmlformats.org/officeDocument/2006/relationships/hyperlink" Target="http://www.microbe.org/microbes/where_live.as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cmp.berkeley.edu/bacteria/spirochetes.html" TargetMode="External"/><Relationship Id="rId5" Type="http://schemas.openxmlformats.org/officeDocument/2006/relationships/hyperlink" Target="http://whyfiles.org/shorties/count_bact.html" TargetMode="External"/><Relationship Id="rId4" Type="http://schemas.openxmlformats.org/officeDocument/2006/relationships/hyperlink" Target="http://www.bacteriamuseum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be.org/microbes/friend_or_foe.as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mnh.org/nationalcenter/youngnaturalistawards/1998/bacteria.htmlQuestions" TargetMode="External"/><Relationship Id="rId5" Type="http://schemas.openxmlformats.org/officeDocument/2006/relationships/hyperlink" Target="http://www.microbeworld.org/mlc/pages/roles.asp" TargetMode="External"/><Relationship Id="rId4" Type="http://schemas.openxmlformats.org/officeDocument/2006/relationships/hyperlink" Target="http://www.microbe.org/microbes/at_work.as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nh.org/nationalcenter/youngnaturalistawards/1998/bacteria.htmlQuestions" TargetMode="External"/><Relationship Id="rId7" Type="http://schemas.openxmlformats.org/officeDocument/2006/relationships/hyperlink" Target="http://hna.ffh.vic.gov.au/phb/hprot/food/fhpp/fp1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m.cfsan.fda.gov/~MOW/chap7.html" TargetMode="External"/><Relationship Id="rId5" Type="http://schemas.openxmlformats.org/officeDocument/2006/relationships/hyperlink" Target="http://www.cdc.gov/ncidod/dbmd/diseaseinfo/groupastreptococcal_g.htm" TargetMode="External"/><Relationship Id="rId4" Type="http://schemas.openxmlformats.org/officeDocument/2006/relationships/hyperlink" Target="http://www.bacteriamuseum.org/niches/pbacteria/pathogens.s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be.org/microbes/bacterium1.as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Bacteria </a:t>
            </a:r>
            <a:r>
              <a:rPr lang="en-US" dirty="0" err="1" smtClean="0"/>
              <a:t>Webquest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3 Days</a:t>
            </a:r>
          </a:p>
          <a:p>
            <a:endParaRPr lang="en-US" dirty="0" smtClean="0"/>
          </a:p>
          <a:p>
            <a:r>
              <a:rPr lang="en-US" dirty="0" smtClean="0"/>
              <a:t>Day 1: General Bacteria research in groups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Day 2: Break out: Friend / Foe research, then create visual piece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Day 3: Gallery Walk / Assessment / </a:t>
            </a:r>
            <a:r>
              <a:rPr lang="en-US" dirty="0" err="1" smtClean="0"/>
              <a:t>Extention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Bacteria Webquest 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7358063" cy="5206008"/>
          </a:xfrm>
          <a:ln/>
        </p:spPr>
        <p:txBody>
          <a:bodyPr lIns="64291" tIns="32146" rIns="64291" bIns="32146">
            <a:normAutofit/>
          </a:bodyPr>
          <a:lstStyle/>
          <a:p>
            <a:pPr marL="627288">
              <a:spcBef>
                <a:spcPct val="0"/>
              </a:spcBef>
              <a:buBlip>
                <a:blip r:embed="rId2"/>
              </a:buBlip>
            </a:pPr>
            <a:r>
              <a:rPr lang="en-US" sz="1400" u="sng" dirty="0">
                <a:solidFill>
                  <a:srgbClr val="4496CC"/>
                </a:solidFill>
                <a:latin typeface="Arial" charset="0"/>
                <a:cs typeface="Arial" charset="0"/>
                <a:sym typeface="Arial" charset="0"/>
                <a:hlinkClick r:id="rId3"/>
              </a:rPr>
              <a:t>Bacteria</a:t>
            </a:r>
            <a: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  <a:t/>
            </a:r>
            <a:b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</a:br>
            <a:r>
              <a:rPr lang="en-US" sz="1400" u="sng" dirty="0">
                <a:solidFill>
                  <a:srgbClr val="4496CC"/>
                </a:solidFill>
                <a:latin typeface="Arial" charset="0"/>
                <a:cs typeface="Arial" charset="0"/>
                <a:sym typeface="Arial" charset="0"/>
                <a:hlinkClick r:id="rId4"/>
              </a:rPr>
              <a:t>Virtual Museum of Bacteria</a:t>
            </a:r>
            <a: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  <a:t/>
            </a:r>
            <a:b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</a:br>
            <a:r>
              <a:rPr lang="en-US" sz="1400" u="sng" dirty="0">
                <a:solidFill>
                  <a:srgbClr val="4496CC"/>
                </a:solidFill>
                <a:latin typeface="Arial" charset="0"/>
                <a:cs typeface="Arial" charset="0"/>
                <a:sym typeface="Arial" charset="0"/>
                <a:hlinkClick r:id="rId5"/>
              </a:rPr>
              <a:t>Counting bacteria</a:t>
            </a:r>
            <a: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  <a:t/>
            </a:r>
            <a:b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</a:br>
            <a:r>
              <a:rPr lang="en-US" sz="1400" u="sng" dirty="0">
                <a:solidFill>
                  <a:srgbClr val="4496CC"/>
                </a:solidFill>
                <a:latin typeface="Arial" charset="0"/>
                <a:cs typeface="Arial" charset="0"/>
                <a:sym typeface="Arial" charset="0"/>
                <a:hlinkClick r:id="rId6"/>
              </a:rPr>
              <a:t>Introduction to the Spirochetes</a:t>
            </a:r>
            <a: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  <a:t/>
            </a:r>
            <a:br>
              <a:rPr lang="en-US" sz="1400" dirty="0">
                <a:solidFill>
                  <a:srgbClr val="333333"/>
                </a:solidFill>
                <a:latin typeface="Arial" charset="0"/>
                <a:sym typeface="Arial" charset="0"/>
              </a:rPr>
            </a:br>
            <a:r>
              <a:rPr lang="en-US" sz="1400" u="sng" dirty="0">
                <a:solidFill>
                  <a:srgbClr val="4496CC"/>
                </a:solidFill>
                <a:latin typeface="Arial" charset="0"/>
                <a:cs typeface="Arial" charset="0"/>
                <a:sym typeface="Arial" charset="0"/>
                <a:hlinkClick r:id="rId7"/>
              </a:rPr>
              <a:t>Where Microbes Live</a:t>
            </a:r>
            <a:r>
              <a:rPr lang="en-US" sz="1400">
                <a:solidFill>
                  <a:srgbClr val="333333"/>
                </a:solidFill>
                <a:latin typeface="Arial" charset="0"/>
                <a:sym typeface="Arial" charset="0"/>
              </a:rPr>
              <a:t/>
            </a:r>
            <a:br>
              <a:rPr lang="en-US" sz="1400">
                <a:solidFill>
                  <a:srgbClr val="333333"/>
                </a:solidFill>
                <a:latin typeface="Arial" charset="0"/>
                <a:sym typeface="Arial" charset="0"/>
              </a:rPr>
            </a:br>
            <a:endParaRPr lang="en-US" sz="1400" smtClean="0">
              <a:solidFill>
                <a:srgbClr val="333333"/>
              </a:solidFill>
              <a:latin typeface="Arial" charset="0"/>
              <a:sym typeface="Arial" charset="0"/>
            </a:endParaRPr>
          </a:p>
          <a:p>
            <a:pPr marL="627288">
              <a:spcBef>
                <a:spcPct val="0"/>
              </a:spcBef>
              <a:buBlip>
                <a:blip r:embed="rId2"/>
              </a:buBlip>
            </a:pPr>
            <a:r>
              <a:rPr lang="en-US" sz="1500" smtClean="0">
                <a:latin typeface="Verdana" charset="0"/>
                <a:ea typeface="Verdana" charset="0"/>
                <a:cs typeface="Verdana" charset="0"/>
                <a:sym typeface="Verdana" charset="0"/>
              </a:rPr>
              <a:t>What </a:t>
            </a: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do bacteria look like?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Blip>
                <a:blip r:embed="rId2"/>
              </a:buBlip>
            </a:pP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What are the three basic shapes?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Blip>
                <a:blip r:embed="rId2"/>
              </a:buBlip>
            </a:pP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 How are bacteria classified? Name the two large classes.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Blip>
                <a:blip r:embed="rId2"/>
              </a:buBlip>
            </a:pP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 Where have bacteria been located? Name as many places as possible.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Blip>
                <a:blip r:embed="rId2"/>
              </a:buBlip>
            </a:pP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 How many bacteria live on Earth? (The third Web site listed above has information on this.)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Blip>
                <a:blip r:embed="rId2"/>
              </a:buBlip>
            </a:pP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How quickly do bacteria reproduce? Try to show this pattern as a graph or other visual display.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Blip>
                <a:blip r:embed="rId2"/>
              </a:buBlip>
            </a:pPr>
            <a:r>
              <a:rPr lang="en-US" sz="15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What do bacteria eat? How do they take in their food?</a:t>
            </a:r>
            <a:endParaRPr lang="en-US" sz="1500" dirty="0">
              <a:latin typeface="Verdana" charset="0"/>
              <a:sym typeface="Verdana" charset="0"/>
            </a:endParaRPr>
          </a:p>
          <a:p>
            <a:pPr marL="627288">
              <a:spcBef>
                <a:spcPts val="1872"/>
              </a:spcBef>
              <a:buNone/>
            </a:pPr>
            <a:endParaRPr lang="en-US" sz="1500" dirty="0">
              <a:latin typeface="Verdana" charset="0"/>
              <a:sym typeface="Verdan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Friend or Foe 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idx="1"/>
          </p:nvPr>
        </p:nvSpPr>
        <p:spPr>
          <a:xfrm>
            <a:off x="741164" y="1205508"/>
            <a:ext cx="7358063" cy="5179219"/>
          </a:xfrm>
          <a:ln/>
        </p:spPr>
        <p:txBody>
          <a:bodyPr lIns="64291" tIns="32146" rIns="64291" bIns="32146">
            <a:normAutofit lnSpcReduction="10000"/>
          </a:bodyPr>
          <a:lstStyle/>
          <a:p>
            <a:pPr marL="627288">
              <a:spcBef>
                <a:spcPct val="0"/>
              </a:spcBef>
              <a:buBlip>
                <a:blip r:embed="rId2"/>
              </a:buBlip>
            </a:pPr>
            <a:r>
              <a:rPr lang="en-US" sz="2200" dirty="0" smtClean="0"/>
              <a:t>Support a claim to state whether bacteria should be considered a Friend of Foe.  </a:t>
            </a:r>
            <a:r>
              <a:rPr lang="en-US" sz="2200" dirty="0" smtClean="0"/>
              <a:t>Design </a:t>
            </a:r>
            <a:r>
              <a:rPr lang="en-US" sz="2200" dirty="0"/>
              <a:t>a poster that teaches about helpful OR harmful bacteria. Each display should include  at least  one micrograph- </a:t>
            </a:r>
            <a:r>
              <a:rPr lang="en-US" sz="2200" u="sng" dirty="0"/>
              <a:t>a photograph of bacteria taken under a high-powered microscope</a:t>
            </a:r>
            <a:r>
              <a:rPr lang="en-US" sz="2200" dirty="0"/>
              <a:t>. BE CREATIVE. You can include </a:t>
            </a:r>
            <a:r>
              <a:rPr lang="en-US" sz="2200" dirty="0" smtClean="0"/>
              <a:t>comic </a:t>
            </a:r>
            <a:r>
              <a:rPr lang="en-US" sz="2200" dirty="0"/>
              <a:t>strips, diagrams, charts, graphs, or any other device that conveys the information in an interesting way</a:t>
            </a:r>
            <a:r>
              <a:rPr lang="en-US" sz="2200" dirty="0" smtClean="0"/>
              <a:t>.</a:t>
            </a:r>
          </a:p>
          <a:p>
            <a:pPr marL="627288">
              <a:spcBef>
                <a:spcPct val="0"/>
              </a:spcBef>
              <a:buBlip>
                <a:blip r:embed="rId2"/>
              </a:buBlip>
            </a:pPr>
            <a:endParaRPr lang="en-US" sz="2200" dirty="0" smtClean="0"/>
          </a:p>
          <a:p>
            <a:pPr marL="627288">
              <a:spcBef>
                <a:spcPts val="1898"/>
              </a:spcBef>
              <a:buBlip>
                <a:blip r:embed="rId2"/>
              </a:buBlip>
            </a:pPr>
            <a:r>
              <a:rPr lang="en-US" sz="2200" dirty="0" smtClean="0"/>
              <a:t>Groups 1, 3, 5 support the claim that bacteria are Friends</a:t>
            </a:r>
          </a:p>
          <a:p>
            <a:pPr marL="627288">
              <a:spcBef>
                <a:spcPts val="1898"/>
              </a:spcBef>
              <a:buBlip>
                <a:blip r:embed="rId2"/>
              </a:buBlip>
            </a:pPr>
            <a:r>
              <a:rPr lang="en-US" sz="2200" dirty="0" smtClean="0"/>
              <a:t>Groups 2, 4, 6 support the claim that </a:t>
            </a:r>
            <a:r>
              <a:rPr lang="en-US" sz="2200" smtClean="0"/>
              <a:t>bacteria are Foes</a:t>
            </a:r>
            <a:endParaRPr lang="en-US" sz="2200" dirty="0" smtClean="0"/>
          </a:p>
          <a:p>
            <a:pPr marL="627288">
              <a:spcBef>
                <a:spcPts val="1898"/>
              </a:spcBef>
              <a:buBlip>
                <a:blip r:embed="rId2"/>
              </a:buBlip>
            </a:pPr>
            <a:r>
              <a:rPr lang="en-US" sz="2200" dirty="0" smtClean="0"/>
              <a:t>Go </a:t>
            </a:r>
            <a:r>
              <a:rPr lang="en-US" sz="2200" dirty="0"/>
              <a:t>to the next 2 slides to see your guiding questions</a:t>
            </a:r>
          </a:p>
          <a:p>
            <a:pPr marL="627288">
              <a:spcBef>
                <a:spcPts val="1898"/>
              </a:spcBef>
              <a:buNone/>
            </a:pPr>
            <a:endParaRPr lang="en-US" sz="700" dirty="0">
              <a:solidFill>
                <a:srgbClr val="000000"/>
              </a:solidFill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</p:txBody>
      </p:sp>
      <p:pic>
        <p:nvPicPr>
          <p:cNvPr id="31747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7" y="5625703"/>
            <a:ext cx="785813" cy="41969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Friend or Foe? 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lIns="64291" tIns="32146" rIns="64291" bIns="32146"/>
          <a:lstStyle/>
          <a:p>
            <a:pPr marL="627288">
              <a:buBlip>
                <a:blip r:embed="rId2"/>
              </a:buBlip>
            </a:pPr>
            <a:r>
              <a:rPr lang="en-US" dirty="0"/>
              <a:t>Friends: </a:t>
            </a:r>
            <a:r>
              <a:rPr lang="en-US" dirty="0">
                <a:latin typeface="Times" charset="0"/>
                <a:cs typeface="Times" charset="0"/>
                <a:sym typeface="Times" charset="0"/>
              </a:rPr>
              <a:t>Helpful Bacteria- use these links to help answer the questions below </a:t>
            </a:r>
            <a:endParaRPr lang="en-US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u="sng" dirty="0">
                <a:latin typeface="Times" charset="0"/>
                <a:cs typeface="Times" charset="0"/>
                <a:sym typeface="Times" charset="0"/>
                <a:hlinkClick r:id="rId3"/>
              </a:rPr>
              <a:t>http://www.microbe.org/microbes/friend_or_foe.asp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u="sng" dirty="0">
                <a:latin typeface="Times" charset="0"/>
                <a:cs typeface="Times" charset="0"/>
                <a:sym typeface="Times" charset="0"/>
                <a:hlinkClick r:id="rId4"/>
              </a:rPr>
              <a:t>http://www.microbe.org/microbes/at_work.asp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u="sng" dirty="0">
                <a:latin typeface="Times" charset="0"/>
                <a:cs typeface="Times" charset="0"/>
                <a:sym typeface="Times" charset="0"/>
                <a:hlinkClick r:id="rId5"/>
              </a:rPr>
              <a:t>http://www.microbeworld.org/mlc/pages/roles.asp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u="sng" dirty="0">
                <a:latin typeface="Times" charset="0"/>
                <a:cs typeface="Times" charset="0"/>
                <a:sym typeface="Times" charset="0"/>
                <a:hlinkClick r:id="rId6"/>
              </a:rPr>
              <a:t>http://www.amnh.org/nationalcenter/youngnaturalistawards/1998/bacteria.html</a:t>
            </a:r>
            <a:endParaRPr lang="en-US" sz="1700" u="sng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endParaRPr lang="en-US" sz="1700" u="sng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u="sng" dirty="0">
                <a:latin typeface="Times" charset="0"/>
                <a:cs typeface="Times" charset="0"/>
                <a:sym typeface="Times" charset="0"/>
                <a:hlinkClick r:id="rId6"/>
              </a:rPr>
              <a:t>Questions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a. Name some helpful bacteria.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b. How are bacteria helpful to humans? Give at least four examples.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c. How do bacteria help keep ecosystems healthy?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d. What do bacteria do that is especially helpful to plants?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Friend or Foe?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idx="1"/>
          </p:nvPr>
        </p:nvSpPr>
        <p:spPr>
          <a:xfrm>
            <a:off x="892969" y="1437679"/>
            <a:ext cx="7393781" cy="5214938"/>
          </a:xfrm>
          <a:ln/>
        </p:spPr>
        <p:txBody>
          <a:bodyPr lIns="64291" tIns="32146" rIns="64291" bIns="32146"/>
          <a:lstStyle/>
          <a:p>
            <a:pPr marL="627288">
              <a:buBlip>
                <a:blip r:embed="rId2"/>
              </a:buBlip>
            </a:pPr>
            <a:r>
              <a:rPr lang="en-US" dirty="0"/>
              <a:t>Foe: Harmful Bacteria- </a:t>
            </a:r>
            <a:r>
              <a:rPr lang="en-US" dirty="0">
                <a:latin typeface="Times" charset="0"/>
                <a:cs typeface="Times" charset="0"/>
                <a:sym typeface="Times" charset="0"/>
              </a:rPr>
              <a:t>use these links to help answer the questions below </a:t>
            </a:r>
            <a:endParaRPr lang="en-US" dirty="0"/>
          </a:p>
          <a:p>
            <a:pPr marL="822960" indent="-457200">
              <a:buBlip>
                <a:blip r:embed="rId2"/>
              </a:buBlip>
            </a:pPr>
            <a:r>
              <a:rPr lang="en-US" sz="1400" u="sng" dirty="0">
                <a:solidFill>
                  <a:srgbClr val="001F67"/>
                </a:solidFill>
                <a:hlinkClick r:id="rId3"/>
              </a:rPr>
              <a:t>http://www.bacteriamuseum.org/niches/pbacteria/pathogens.shtml</a:t>
            </a:r>
            <a:endParaRPr lang="en-US" sz="1400" dirty="0">
              <a:solidFill>
                <a:srgbClr val="001F67"/>
              </a:solidFill>
            </a:endParaRPr>
          </a:p>
          <a:p>
            <a:pPr marL="822960" indent="-457200">
              <a:buBlip>
                <a:blip r:embed="rId2"/>
              </a:buBlip>
            </a:pPr>
            <a:r>
              <a:rPr lang="en-US" sz="1400" u="sng" dirty="0">
                <a:solidFill>
                  <a:srgbClr val="001F67"/>
                </a:solidFill>
                <a:hlinkClick r:id="rId4"/>
              </a:rPr>
              <a:t>http://www.cdc.gov/ncidod/dbmd/diseaseinfo/groupastreptococcal_g.htm</a:t>
            </a:r>
            <a:endParaRPr lang="en-US" sz="1400" dirty="0">
              <a:solidFill>
                <a:srgbClr val="001F67"/>
              </a:solidFill>
            </a:endParaRPr>
          </a:p>
          <a:p>
            <a:pPr marL="822960" indent="-457200">
              <a:buBlip>
                <a:blip r:embed="rId2"/>
              </a:buBlip>
            </a:pPr>
            <a:r>
              <a:rPr lang="en-US" sz="1400" u="sng" dirty="0">
                <a:solidFill>
                  <a:srgbClr val="001F67"/>
                </a:solidFill>
                <a:hlinkClick r:id="rId5"/>
              </a:rPr>
              <a:t>http://vm.cfsan.fda.gov/~MOW/chap7.html</a:t>
            </a:r>
            <a:endParaRPr lang="en-US" sz="1400" dirty="0">
              <a:solidFill>
                <a:srgbClr val="001F67"/>
              </a:solidFill>
            </a:endParaRPr>
          </a:p>
          <a:p>
            <a:pPr marL="822960" indent="-457200">
              <a:buBlip>
                <a:blip r:embed="rId2"/>
              </a:buBlip>
            </a:pPr>
            <a:r>
              <a:rPr lang="en-US" sz="1400" u="sng" dirty="0">
                <a:solidFill>
                  <a:srgbClr val="001F67"/>
                </a:solidFill>
                <a:hlinkClick r:id="rId6"/>
              </a:rPr>
              <a:t>http://hna.ffh.vic.gov.au/phb/hprot/food/fhpp/fp1.html</a:t>
            </a:r>
            <a:endParaRPr lang="en-US" sz="1400" dirty="0">
              <a:solidFill>
                <a:srgbClr val="001F67"/>
              </a:solidFill>
            </a:endParaRPr>
          </a:p>
          <a:p>
            <a:pPr marL="822960" indent="-457200">
              <a:buBlip>
                <a:blip r:embed="rId2"/>
              </a:buBlip>
            </a:pPr>
            <a:r>
              <a:rPr lang="en-US" sz="1400" u="sng" dirty="0">
                <a:solidFill>
                  <a:srgbClr val="001F67"/>
                </a:solidFill>
                <a:hlinkClick r:id="rId7"/>
              </a:rPr>
              <a:t>http://www.microbe.org/microbes/bacterium1.asp</a:t>
            </a:r>
            <a:endParaRPr lang="en-US" sz="1400" dirty="0">
              <a:solidFill>
                <a:srgbClr val="001F67"/>
              </a:solidFill>
            </a:endParaRPr>
          </a:p>
          <a:p>
            <a:pPr marL="822960" indent="-457200">
              <a:buNone/>
            </a:pPr>
            <a:r>
              <a:rPr lang="en-US" sz="1800" dirty="0">
                <a:latin typeface="Times" charset="0"/>
                <a:cs typeface="Times" charset="0"/>
                <a:sym typeface="Times" charset="0"/>
              </a:rPr>
              <a:t>Questions</a:t>
            </a:r>
            <a:endParaRPr lang="en-US" sz="18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a. What are pathogenic bacteria?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b. Where do these harmful bacteria usually live?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c. Describe how bacteria can cause food poisoning.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d. Give two examples of bacteria that cause disease. Include their names and how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the bacteria spread.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r>
              <a:rPr lang="en-US" sz="1700" dirty="0">
                <a:latin typeface="Times" charset="0"/>
                <a:cs typeface="Times" charset="0"/>
                <a:sym typeface="Times" charset="0"/>
              </a:rPr>
              <a:t>e. How can these diseases be prevented?</a:t>
            </a:r>
            <a:endParaRPr lang="en-US" sz="1700" dirty="0"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  <a:p>
            <a:pPr marL="627288">
              <a:buNone/>
            </a:pPr>
            <a:endParaRPr lang="en-US" sz="800" dirty="0">
              <a:solidFill>
                <a:srgbClr val="0000FF"/>
              </a:solidFill>
              <a:latin typeface="Times" charset="0"/>
              <a:ea typeface="ヒラギノ明朝 ProN W3" charset="0"/>
              <a:cs typeface="ヒラギノ明朝 ProN W3" charset="0"/>
              <a:sym typeface="Times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>
            <a:normAutofit fontScale="90000"/>
          </a:bodyPr>
          <a:lstStyle/>
          <a:p>
            <a:r>
              <a:rPr lang="en-US" dirty="0" smtClean="0"/>
              <a:t>Day 3: For </a:t>
            </a:r>
            <a:r>
              <a:rPr lang="en-US" dirty="0"/>
              <a:t>a </a:t>
            </a:r>
            <a:r>
              <a:rPr lang="en-US" dirty="0" smtClean="0"/>
              <a:t>grade- By yourself on separate piece of paper </a:t>
            </a:r>
            <a:endParaRPr lang="en-US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lIns="64291" tIns="32146" rIns="64291" bIns="32146"/>
          <a:lstStyle/>
          <a:p>
            <a:pPr marL="627288">
              <a:buBlip>
                <a:blip r:embed="rId2"/>
              </a:buBlip>
            </a:pPr>
            <a:endParaRPr lang="en-US" sz="900" dirty="0">
              <a:latin typeface="Arial" charset="0"/>
              <a:sym typeface="Arial" charset="0"/>
            </a:endParaRPr>
          </a:p>
          <a:p>
            <a:pPr marL="627288">
              <a:buNone/>
            </a:pPr>
            <a:r>
              <a:rPr lang="en-US" sz="1700" dirty="0">
                <a:latin typeface="Arial Bold" charset="0"/>
                <a:cs typeface="Arial Bold" charset="0"/>
                <a:sym typeface="Arial Bold" charset="0"/>
              </a:rPr>
              <a:t>1. What was the single most surprising fact you learned about bacteria? For example, did you know that bacteria live in your body? How have your ideas about bacteria changed as a result of working on this lesson?</a:t>
            </a:r>
            <a:endParaRPr lang="en-US" sz="1700" dirty="0"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7288">
              <a:lnSpc>
                <a:spcPts val="1266"/>
              </a:lnSpc>
              <a:buNone/>
            </a:pPr>
            <a:endParaRPr lang="en-US" sz="1700" dirty="0">
              <a:latin typeface="Arial" charset="0"/>
              <a:sym typeface="Arial" charset="0"/>
            </a:endParaRPr>
          </a:p>
          <a:p>
            <a:pPr marL="627288">
              <a:lnSpc>
                <a:spcPts val="1266"/>
              </a:lnSpc>
              <a:buNone/>
            </a:pPr>
            <a:r>
              <a:rPr lang="en-US" sz="1700" dirty="0">
                <a:latin typeface="Arial Bold" charset="0"/>
                <a:cs typeface="Arial Bold" charset="0"/>
                <a:sym typeface="Arial Bold" charset="0"/>
              </a:rPr>
              <a:t>2. You may have read in the newspaper or heard your parents talking about bacteria that are resistant to antibiotics. This means that streptococcus or harmful bacteria may not die when a person takes an antibiotic. Based on what you have learned about bacteria, why do you think they can become resistant? Hint: Remember how quickly bacteria reproduce.</a:t>
            </a:r>
            <a:endParaRPr lang="en-US" sz="1700" dirty="0"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7288">
              <a:lnSpc>
                <a:spcPts val="1266"/>
              </a:lnSpc>
              <a:buNone/>
            </a:pPr>
            <a:endParaRPr lang="en-US" sz="1700" dirty="0"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  <a:p>
            <a:pPr marL="627288">
              <a:lnSpc>
                <a:spcPts val="1266"/>
              </a:lnSpc>
              <a:buNone/>
            </a:pPr>
            <a:r>
              <a:rPr lang="en-US" sz="1700" dirty="0">
                <a:latin typeface="Arial Bold" charset="0"/>
                <a:cs typeface="Arial Bold" charset="0"/>
                <a:sym typeface="Arial Bold" charset="0"/>
              </a:rPr>
              <a:t>3.</a:t>
            </a:r>
            <a:r>
              <a:rPr lang="en-US" sz="1700" dirty="0">
                <a:latin typeface="Arial" charset="0"/>
                <a:cs typeface="Arial" charset="0"/>
                <a:sym typeface="Arial" charset="0"/>
              </a:rPr>
              <a:t> </a:t>
            </a:r>
            <a:r>
              <a:rPr lang="en-US" sz="1700" dirty="0">
                <a:latin typeface="Arial Bold" charset="0"/>
                <a:cs typeface="Arial Bold" charset="0"/>
                <a:sym typeface="Arial Bold" charset="0"/>
              </a:rPr>
              <a:t>What do you think microbiologists, or scientists who study bacteria, look for in their research? </a:t>
            </a:r>
            <a:endParaRPr lang="en-US" sz="1700" dirty="0"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64291" tIns="32146" rIns="64291" bIns="32146"/>
          <a:lstStyle/>
          <a:p>
            <a:r>
              <a:rPr lang="en-US"/>
              <a:t>Extension 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lIns="64291" tIns="32146" rIns="64291" bIns="32146"/>
          <a:lstStyle/>
          <a:p>
            <a:pPr marL="627288">
              <a:spcBef>
                <a:spcPct val="0"/>
              </a:spcBef>
              <a:buBlip>
                <a:blip r:embed="rId2"/>
              </a:buBlip>
            </a:pPr>
            <a:r>
              <a:rPr lang="en-US" sz="2700" dirty="0">
                <a:latin typeface="Arial Bold" charset="0"/>
                <a:cs typeface="Arial Bold" charset="0"/>
                <a:sym typeface="Arial Bold" charset="0"/>
              </a:rPr>
              <a:t>Bacteria and World Events</a:t>
            </a:r>
            <a:endParaRPr lang="en-US" sz="2700" dirty="0">
              <a:latin typeface="Arial" charset="0"/>
              <a:sym typeface="Arial" charset="0"/>
            </a:endParaRPr>
          </a:p>
          <a:p>
            <a:pPr marL="627288">
              <a:spcBef>
                <a:spcPts val="1749"/>
              </a:spcBef>
              <a:buNone/>
            </a:pPr>
            <a:r>
              <a:rPr lang="en-US" sz="2700" dirty="0">
                <a:latin typeface="Arial" charset="0"/>
                <a:cs typeface="Arial" charset="0"/>
                <a:sym typeface="Arial" charset="0"/>
              </a:rPr>
              <a:t>Did you know that bacteria have had—and continue to have—a role in world events? Go to the following Web site and read about how bacteria changed the course of history: </a:t>
            </a:r>
            <a:r>
              <a:rPr lang="en-US" sz="2700" u="sng" dirty="0">
                <a:latin typeface="Arial" charset="0"/>
                <a:cs typeface="Arial" charset="0"/>
                <a:sym typeface="Arial" charset="0"/>
                <a:hlinkClick r:id="rId3"/>
              </a:rPr>
              <a:t>Microbial Facts and Trivia</a:t>
            </a:r>
            <a:r>
              <a:rPr lang="en-US" sz="2700" dirty="0">
                <a:latin typeface="Arial" charset="0"/>
                <a:cs typeface="Arial" charset="0"/>
                <a:sym typeface="Arial" charset="0"/>
              </a:rPr>
              <a:t>. Pick one story and write what could have happened if bacteria had not been around. Would the outcome have been better or worse?</a:t>
            </a:r>
            <a:endParaRPr lang="en-US" sz="2700" dirty="0">
              <a:latin typeface="Arial" charset="0"/>
              <a:sym typeface="Arial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526</Words>
  <Application>Microsoft Office PowerPoint</Application>
  <PresentationFormat>On-screen Show (4:3)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Arial Bold</vt:lpstr>
      <vt:lpstr>Book Antiqua</vt:lpstr>
      <vt:lpstr>Lucida Sans</vt:lpstr>
      <vt:lpstr>Times</vt:lpstr>
      <vt:lpstr>Verdana</vt:lpstr>
      <vt:lpstr>Wingdings</vt:lpstr>
      <vt:lpstr>Wingdings 2</vt:lpstr>
      <vt:lpstr>Wingdings 3</vt:lpstr>
      <vt:lpstr>ヒラギノ明朝 ProN W3</vt:lpstr>
      <vt:lpstr>ヒラギノ角ゴ ProN W6</vt:lpstr>
      <vt:lpstr>Apex</vt:lpstr>
      <vt:lpstr>Bacteria Webquest </vt:lpstr>
      <vt:lpstr>Bacteria Webquest </vt:lpstr>
      <vt:lpstr>Friend or Foe </vt:lpstr>
      <vt:lpstr>Friend or Foe? </vt:lpstr>
      <vt:lpstr>Friend or Foe?</vt:lpstr>
      <vt:lpstr>Day 3: For a grade- By yourself on separate piece of paper </vt:lpstr>
      <vt:lpstr>Extension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Bacteria Webquest</dc:title>
  <dc:creator>lgreer</dc:creator>
  <cp:lastModifiedBy>Ferguson, Kimberly</cp:lastModifiedBy>
  <cp:revision>4</cp:revision>
  <dcterms:created xsi:type="dcterms:W3CDTF">2011-05-09T12:04:01Z</dcterms:created>
  <dcterms:modified xsi:type="dcterms:W3CDTF">2017-11-01T11:51:44Z</dcterms:modified>
</cp:coreProperties>
</file>