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9"/>
  </p:notesMasterIdLst>
  <p:sldIdLst>
    <p:sldId id="319" r:id="rId2"/>
    <p:sldId id="318" r:id="rId3"/>
    <p:sldId id="297" r:id="rId4"/>
    <p:sldId id="259" r:id="rId5"/>
    <p:sldId id="261" r:id="rId6"/>
    <p:sldId id="262" r:id="rId7"/>
    <p:sldId id="291" r:id="rId8"/>
    <p:sldId id="263" r:id="rId9"/>
    <p:sldId id="292" r:id="rId10"/>
    <p:sldId id="264" r:id="rId11"/>
    <p:sldId id="293" r:id="rId12"/>
    <p:sldId id="265" r:id="rId13"/>
    <p:sldId id="294" r:id="rId14"/>
    <p:sldId id="295" r:id="rId15"/>
    <p:sldId id="290" r:id="rId16"/>
    <p:sldId id="256" r:id="rId17"/>
    <p:sldId id="296" r:id="rId18"/>
    <p:sldId id="260" r:id="rId19"/>
    <p:sldId id="302" r:id="rId20"/>
    <p:sldId id="303" r:id="rId21"/>
    <p:sldId id="266" r:id="rId22"/>
    <p:sldId id="300" r:id="rId23"/>
    <p:sldId id="299" r:id="rId24"/>
    <p:sldId id="267" r:id="rId25"/>
    <p:sldId id="304" r:id="rId26"/>
    <p:sldId id="301" r:id="rId27"/>
    <p:sldId id="269" r:id="rId28"/>
    <p:sldId id="298" r:id="rId29"/>
    <p:sldId id="270" r:id="rId30"/>
    <p:sldId id="271" r:id="rId31"/>
    <p:sldId id="305" r:id="rId32"/>
    <p:sldId id="306" r:id="rId33"/>
    <p:sldId id="307" r:id="rId34"/>
    <p:sldId id="308" r:id="rId35"/>
    <p:sldId id="310" r:id="rId36"/>
    <p:sldId id="313" r:id="rId37"/>
    <p:sldId id="312" r:id="rId38"/>
    <p:sldId id="311" r:id="rId39"/>
    <p:sldId id="314" r:id="rId40"/>
    <p:sldId id="317" r:id="rId41"/>
    <p:sldId id="316" r:id="rId42"/>
    <p:sldId id="315" r:id="rId43"/>
    <p:sldId id="326" r:id="rId44"/>
    <p:sldId id="325" r:id="rId45"/>
    <p:sldId id="272" r:id="rId46"/>
    <p:sldId id="327" r:id="rId47"/>
    <p:sldId id="273" r:id="rId48"/>
    <p:sldId id="320" r:id="rId49"/>
    <p:sldId id="321" r:id="rId50"/>
    <p:sldId id="322" r:id="rId51"/>
    <p:sldId id="323" r:id="rId52"/>
    <p:sldId id="324" r:id="rId53"/>
    <p:sldId id="284" r:id="rId54"/>
    <p:sldId id="285" r:id="rId55"/>
    <p:sldId id="288" r:id="rId56"/>
    <p:sldId id="287" r:id="rId57"/>
    <p:sldId id="274" r:id="rId58"/>
    <p:sldId id="289" r:id="rId59"/>
    <p:sldId id="286" r:id="rId60"/>
    <p:sldId id="275" r:id="rId61"/>
    <p:sldId id="276" r:id="rId62"/>
    <p:sldId id="277" r:id="rId63"/>
    <p:sldId id="283" r:id="rId64"/>
    <p:sldId id="278" r:id="rId65"/>
    <p:sldId id="279" r:id="rId66"/>
    <p:sldId id="280" r:id="rId67"/>
    <p:sldId id="281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0" autoAdjust="0"/>
    <p:restoredTop sz="94660"/>
  </p:normalViewPr>
  <p:slideViewPr>
    <p:cSldViewPr>
      <p:cViewPr varScale="1">
        <p:scale>
          <a:sx n="103" d="100"/>
          <a:sy n="103" d="100"/>
        </p:scale>
        <p:origin x="-2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7D811-5DE7-4136-855F-5EED55C40527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23B861-6AC7-4DE6-BDC9-0AB7D858D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9447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Discovered DNA: isolated it from pus</a:t>
            </a:r>
            <a:r>
              <a:rPr lang="en-US" baseline="0" dirty="0" smtClean="0"/>
              <a:t> (nuclei of </a:t>
            </a:r>
            <a:r>
              <a:rPr lang="en-US" baseline="0" dirty="0" err="1" smtClean="0"/>
              <a:t>wbc</a:t>
            </a:r>
            <a:r>
              <a:rPr lang="en-US" baseline="0" dirty="0" smtClean="0"/>
              <a:t>); named it </a:t>
            </a:r>
            <a:r>
              <a:rPr lang="en-US" baseline="0" dirty="0" err="1" smtClean="0"/>
              <a:t>nuclein</a:t>
            </a:r>
            <a:r>
              <a:rPr lang="en-US" baseline="0" dirty="0" smtClean="0"/>
              <a:t> (later nucleic acid) and discovered high in P and N.  Importance of his discovery went unnoticed for next 100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B861-6AC7-4DE6-BDC9-0AB7D858D5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33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Alfred Hershey and Martha</a:t>
            </a:r>
            <a:r>
              <a:rPr lang="en-US" baseline="0" dirty="0" smtClean="0"/>
              <a:t> </a:t>
            </a:r>
            <a:r>
              <a:rPr lang="en-US" dirty="0" smtClean="0"/>
              <a:t>Chase experiments with bacteriophages</a:t>
            </a:r>
            <a:r>
              <a:rPr lang="en-US" baseline="0" dirty="0" smtClean="0"/>
              <a:t> helped confirm DNA as genetic information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B861-6AC7-4DE6-BDC9-0AB7D858D56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94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Hershey, chase experiment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23B861-6AC7-4DE6-BDC9-0AB7D858D5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99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8F6D133-5670-4A89-B804-9AA03699DBF0}" type="datetimeFigureOut">
              <a:rPr lang="en-US" smtClean="0"/>
              <a:t>2/24/2016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923C5E2-43B4-4D74-AC28-01027DF164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Friedrich_Miescher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highered.mheducation.com/sites/0072943696/student_view0/chapter3/animation__dna_replication__quiz_1_.html" TargetMode="Externa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ng.com/videos/search?q=dna+replication&amp;view=detail&amp;mid=CAF485D216DC2A95A7ABCAF485D216DC2A95A7AB&amp;first=21&amp;adlt=strict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hyperlink" Target="http://www.google.com/url?sa=i&amp;rct=j&amp;q=&amp;esrc=s&amp;source=images&amp;cd=&amp;cad=rja&amp;uact=8&amp;ved=0ahUKEwiv8q_R5u3KAhXKVT4KHSZRBWAQjRwIBw&amp;url=http://www.stylepinner.com/polypeptide-chain-translation-of/cG9seXBlcHRpZGUtY2hhaW4tdHJhbnNsYXRpb24tb2Y/&amp;psig=AFQjCNHzhHbxoJVugvg4MysW_hAPmdqvjQ&amp;ust=1455214453952685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ng.com/videos/search?q=protein+transcription+translation+video&amp;&amp;view=detail&amp;mid=B08A110C954A59179FA1B08A110C954A59179FA1&amp;rvsmid=B08A110C954A59179FA1B08A110C954A59179FA1&amp;FORM=VDMCNL&amp;fsscr=0" TargetMode="Externa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2T8Y3-8674" TargetMode="External"/><Relationship Id="rId2" Type="http://schemas.openxmlformats.org/officeDocument/2006/relationships/hyperlink" Target="https://www.youtube.com/watch?v=8FqMUF96cPE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Scholar’s </a:t>
            </a:r>
            <a:r>
              <a:rPr lang="en-US" dirty="0" smtClean="0"/>
              <a:t>Days: </a:t>
            </a:r>
            <a:br>
              <a:rPr lang="en-US" dirty="0" smtClean="0"/>
            </a:br>
            <a:r>
              <a:rPr lang="en-US" dirty="0" smtClean="0"/>
              <a:t>Poster </a:t>
            </a:r>
            <a:r>
              <a:rPr lang="en-US" dirty="0" smtClean="0"/>
              <a:t>Presentations</a:t>
            </a:r>
            <a:endParaRPr lang="en-US" dirty="0"/>
          </a:p>
        </p:txBody>
      </p:sp>
      <p:pic>
        <p:nvPicPr>
          <p:cNvPr id="6" name="Picture 2" descr="http://www.cur.org/assets/1/7/MainFCKEditorDimension/posterday2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810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www.calvin.edu/admin/igs/images/36x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36" y="381000"/>
            <a:ext cx="6226834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5181600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INTRODUCTION, PURPOSE, METHODS, RESULTS, CONCLUSIONS, REFERENCES.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668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371600" y="1060450"/>
            <a:ext cx="7772400" cy="1828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8194" name="Picture 2" descr="http://cdnimg.visualizeus.com/thumbs/1b/87/funny,genetic,fun-1b87ffa012878462d8780f8c8c90a9ce_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863"/>
            <a:ext cx="8636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26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First to isolate DNA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Fredrick </a:t>
            </a:r>
            <a:r>
              <a:rPr lang="en-US" dirty="0" err="1" smtClean="0"/>
              <a:t>Meischer</a:t>
            </a:r>
            <a:r>
              <a:rPr lang="en-US" dirty="0" smtClean="0"/>
              <a:t> (1868)</a:t>
            </a:r>
            <a:endParaRPr lang="en-US" dirty="0"/>
          </a:p>
        </p:txBody>
      </p:sp>
      <p:pic>
        <p:nvPicPr>
          <p:cNvPr id="2050" name="Picture 2" descr="http://upload.wikimedia.org/wikipedia/commons/thumb/b/bc/Friedrich_Miescher.jpg/150px-Friedrich_Miescher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71600"/>
            <a:ext cx="3810000" cy="520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91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1950’s: What is the material of heredity?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Protein?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DNA?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njscuba.net/zzz_artifacts/protein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382998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blog.growingwithscience.com/wp-content/uploads/2012/04/Bdn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794" y="1600200"/>
            <a:ext cx="384644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81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dnalc.org/content/c16/16406/16406_hershey_cha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19200"/>
            <a:ext cx="6048375" cy="557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Martha Chase, Alfred Hershey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57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Bacteriophage-</a:t>
            </a:r>
            <a:br>
              <a:rPr lang="en-US" dirty="0" smtClean="0"/>
            </a:br>
            <a:r>
              <a:rPr lang="en-US" sz="3600" dirty="0" smtClean="0"/>
              <a:t>virus that attacks bacteria</a:t>
            </a:r>
            <a:endParaRPr lang="en-US" sz="3600" dirty="0"/>
          </a:p>
        </p:txBody>
      </p:sp>
      <p:pic>
        <p:nvPicPr>
          <p:cNvPr id="2050" name="Picture 2" descr="https://o.quizlet.com/5ijnUW3q4tg0vyhQKXGvvg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63750"/>
            <a:ext cx="4347688" cy="418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955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paulingblog.files.wordpress.com/2009/01/hersheychase-experimen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412"/>
            <a:ext cx="8750538" cy="685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20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upload.wikimedia.org/wikipedia/commons/thumb/3/32/Hershey_Chase_experiment.png/357px-Hershey_Chase_experimen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0999"/>
            <a:ext cx="8077200" cy="638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34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www.lifesciencesfoundation.org/content/media/2011/06/18/1952_The_Hershey-Chase_blender_experiment_kentsimmons.uwinnipeg.ca-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81838"/>
            <a:ext cx="7785100" cy="674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79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the Hershey-Chase Experiment prove in 1952?</a:t>
            </a:r>
            <a:endParaRPr lang="en-US" dirty="0"/>
          </a:p>
        </p:txBody>
      </p:sp>
      <p:pic>
        <p:nvPicPr>
          <p:cNvPr id="4098" name="Picture 2" descr="http://library.cshl.edu/DNAinNY/Previews/exhibit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239000" cy="498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387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DNA</a:t>
            </a:r>
            <a:endParaRPr lang="en-US" dirty="0"/>
          </a:p>
        </p:txBody>
      </p:sp>
      <p:pic>
        <p:nvPicPr>
          <p:cNvPr id="5122" name="Picture 2" descr="http://c3e308.medialib.glogster.com/media/1a/1a214bbf88439143b1e9c7eedfd609175c79ca3df11b201b5215a95e5a5b1084/rosalind-frankli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2" y="1289825"/>
            <a:ext cx="193637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kingscollections.org/media/exh_spc/images/006656/01_Wilkins19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95401"/>
            <a:ext cx="2071397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4267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Rosalind Franklin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267200"/>
            <a:ext cx="2071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Maurice</a:t>
            </a:r>
          </a:p>
          <a:p>
            <a:r>
              <a:rPr lang="en-US" dirty="0" smtClean="0"/>
              <a:t>Wilkins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617220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James Watson, Francis Crick</a:t>
            </a:r>
            <a:endParaRPr lang="en-US" dirty="0"/>
          </a:p>
        </p:txBody>
      </p:sp>
      <p:pic>
        <p:nvPicPr>
          <p:cNvPr id="5126" name="Picture 6" descr="http://i2.cdn.turner.com/cnn/dam/assets/130628164406-watson-crick-cambridge-story-to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397" y="3124200"/>
            <a:ext cx="4648200" cy="261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60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Franklin’s photograph (1953)</a:t>
            </a:r>
            <a:endParaRPr lang="en-US" dirty="0"/>
          </a:p>
        </p:txBody>
      </p:sp>
      <p:pic>
        <p:nvPicPr>
          <p:cNvPr id="6146" name="Picture 2" descr="http://www.humanistperspectives.org/issue151/images/photo-DarkLa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51736"/>
            <a:ext cx="8001000" cy="39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67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Watson and Crick Model (1953)</a:t>
            </a:r>
            <a:endParaRPr lang="en-US" dirty="0"/>
          </a:p>
        </p:txBody>
      </p:sp>
      <p:pic>
        <p:nvPicPr>
          <p:cNvPr id="7170" name="Picture 2" descr="https://www2.estrellamountain.edu/faculty/farabee/BIOBK/aWatson%26Cri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5105400" cy="4835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045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Let’s look at DNA!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448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400"/>
            <a:ext cx="7620000" cy="4876799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</a:rPr>
              <a:t>DNA is a very thin molecule. However, it was able to be visualized in this investigation. How is this possible?</a:t>
            </a:r>
          </a:p>
          <a:p>
            <a:endParaRPr lang="en-US" sz="2800" dirty="0" smtClean="0">
              <a:solidFill>
                <a:srgbClr val="7030A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DNA in a single human cell totals </a:t>
            </a:r>
            <a:r>
              <a:rPr lang="en-US" sz="2800" b="1" dirty="0" smtClean="0">
                <a:solidFill>
                  <a:srgbClr val="FF0000"/>
                </a:solidFill>
              </a:rPr>
              <a:t>3 m </a:t>
            </a:r>
            <a:r>
              <a:rPr lang="en-US" sz="2800" dirty="0" smtClean="0">
                <a:solidFill>
                  <a:srgbClr val="FF0000"/>
                </a:solidFill>
              </a:rPr>
              <a:t>in length! How can it all fit in the nucleus?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ISOLATION OF DNA</a:t>
            </a:r>
            <a:endParaRPr lang="en-US" dirty="0"/>
          </a:p>
        </p:txBody>
      </p:sp>
      <p:pic>
        <p:nvPicPr>
          <p:cNvPr id="1026" name="Picture 2" descr="http://cdn.zmescience.com/wp-content/uploads/2014/11/DNA_sto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495800"/>
            <a:ext cx="5943600" cy="220980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11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3048000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dirty="0" smtClean="0"/>
              <a:t>DETAILS of DNA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building blocks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base pairing</a:t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dirty="0" smtClean="0"/>
              <a:t>replication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2290" name="Picture 2" descr="https://s-media-cache-ak0.pinimg.com/236x/fd/14/52/fd1452fa1201c46dd9b4ad7b8de5ab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200400"/>
            <a:ext cx="2247900" cy="2562225"/>
          </a:xfrm>
          <a:prstGeom prst="rect">
            <a:avLst/>
          </a:prstGeom>
          <a:noFill/>
          <a:ln w="76200">
            <a:solidFill>
              <a:schemeClr val="accent3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384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Phosphate</a:t>
            </a:r>
          </a:p>
          <a:p>
            <a:r>
              <a:rPr lang="en-US" dirty="0" smtClean="0"/>
              <a:t>Sugar</a:t>
            </a:r>
          </a:p>
          <a:p>
            <a:r>
              <a:rPr lang="en-US" dirty="0" smtClean="0"/>
              <a:t>Base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Monomers of DNA</a:t>
            </a:r>
            <a:endParaRPr lang="en-US" dirty="0"/>
          </a:p>
        </p:txBody>
      </p:sp>
      <p:pic>
        <p:nvPicPr>
          <p:cNvPr id="15362" name="Picture 2" descr="http://2.bp.blogspot.com/-xPuNVM4cKX8/UWnyfXlVm2I/AAAAAAAAAGM/XsOazwduK9I/s1600/three+parts+of+nucleot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600200"/>
            <a:ext cx="5265325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45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ntranet.tdmu.edu.ua/data/kafedra/internal/chemistry/classes_stud/en/nurse/BSN/ptn/2/17.%20Biosynthesis%20and%20catabolism%20of%20purine%20and%20pyrimidine%20nucleotides.files/image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435" y="457200"/>
            <a:ext cx="6174365" cy="5950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599" y="415636"/>
            <a:ext cx="19028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</a:rPr>
              <a:t>BASES</a:t>
            </a:r>
            <a:r>
              <a:rPr lang="en-US" dirty="0" smtClean="0">
                <a:solidFill>
                  <a:srgbClr val="C00000"/>
                </a:solidFill>
              </a:rPr>
              <a:t>: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519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biochemistry3rst.files.wordpress.com/2014/04/hydrogen-bond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371600"/>
            <a:ext cx="4114800" cy="468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609600"/>
            <a:ext cx="236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BASE PAIRING</a:t>
            </a:r>
            <a:endParaRPr lang="en-US" sz="3600" b="1" dirty="0">
              <a:solidFill>
                <a:srgbClr val="C00000"/>
              </a:solidFill>
            </a:endParaRPr>
          </a:p>
        </p:txBody>
      </p:sp>
      <p:pic>
        <p:nvPicPr>
          <p:cNvPr id="14340" name="Picture 4" descr="http://rlv.zcache.com/atgc_base_pairs_classic_round_sticker-r2c66570564424024970d9cf6b5a6fd39_v9waf_8byvr_1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3289011" cy="3289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23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Directionality: 5’, 3’</a:t>
            </a:r>
            <a:endParaRPr lang="en-US" dirty="0"/>
          </a:p>
        </p:txBody>
      </p:sp>
      <p:pic>
        <p:nvPicPr>
          <p:cNvPr id="8194" name="Picture 2" descr="http://ts4.mm.bing.net/th?id=H.4712623700575247&amp;pid=1.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785" y="1295400"/>
            <a:ext cx="3505200" cy="515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22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bio.miami.edu/dana/pix/leadingstra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"/>
            <a:ext cx="5257800" cy="6204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609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INITIATION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genmed.yolasite.com/resources/DNA20replic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02" y="1600200"/>
            <a:ext cx="8912698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4572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SYNTHESIS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28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DNA REPLICATION summary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9218" name="Picture 2" descr="http://academic.pgcc.edu/~kroberts/Lecture/Chapter%207/07-05_DNAReplication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838199"/>
            <a:ext cx="7467600" cy="588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88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age.slidesharecdn.com/dnareplication-141011235112-conversion-gate01/95/dna-replication-25-638.jpg?cb=14130722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51" y="76200"/>
            <a:ext cx="8614299" cy="646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32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82883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/>
              </a:rPr>
              <a:t>http://highered.mheducation.com/sites/0072943696/student_view0/chapter3/animation__dna_replication__quiz_1_.</a:t>
            </a:r>
            <a:r>
              <a:rPr lang="en-US" dirty="0" smtClean="0">
                <a:hlinkClick r:id="rId2"/>
              </a:rPr>
              <a:t>html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67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>
                <a:hlinkClick r:id="rId2"/>
              </a:rPr>
              <a:t/>
            </a:r>
            <a:br>
              <a:rPr lang="en-US" dirty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>
                <a:hlinkClick r:id="rId2"/>
              </a:rPr>
              <a:t/>
            </a:r>
            <a:br>
              <a:rPr lang="en-US" dirty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>
                <a:hlinkClick r:id="rId2"/>
              </a:rPr>
              <a:t/>
            </a:r>
            <a:br>
              <a:rPr lang="en-US" dirty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err="1" smtClean="0">
                <a:hlinkClick r:id="rId2"/>
              </a:rPr>
              <a:t>dna</a:t>
            </a:r>
            <a:r>
              <a:rPr lang="en-US" dirty="0" smtClean="0">
                <a:hlinkClick r:id="rId2"/>
              </a:rPr>
              <a:t> replication animation</a:t>
            </a:r>
            <a:r>
              <a:rPr lang="en-US" dirty="0">
                <a:hlinkClick r:id="rId2"/>
              </a:rPr>
              <a:t/>
            </a:r>
            <a:br>
              <a:rPr lang="en-US" dirty="0">
                <a:hlinkClick r:id="rId2"/>
              </a:rPr>
            </a:br>
            <a:r>
              <a:rPr lang="en-US" dirty="0" smtClean="0">
                <a:hlinkClick r:id="rId2"/>
              </a:rPr>
              <a:t/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http://www.bing.com/videos/search?q=d</a:t>
            </a:r>
            <a:r>
              <a:rPr lang="en-US" b="1" dirty="0" smtClean="0">
                <a:hlinkClick r:id="rId2"/>
              </a:rPr>
              <a:t>na+replication&amp;view=detail&amp;mid=CAF485D216DC2A95A7ABCAF485D216D</a:t>
            </a:r>
            <a:r>
              <a:rPr lang="en-US" dirty="0" smtClean="0">
                <a:hlinkClick r:id="rId2"/>
              </a:rPr>
              <a:t>C2A95A7AB&amp;first=21&amp;adlt=strict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22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cdn.someecards.com/someecards/usercards/943d340c75dd8e67d34738dd47ba8eade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610600" cy="602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2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Initiation</a:t>
            </a:r>
          </a:p>
          <a:p>
            <a:r>
              <a:rPr lang="en-US" dirty="0" smtClean="0"/>
              <a:t>Enzymes involved</a:t>
            </a:r>
          </a:p>
          <a:p>
            <a:r>
              <a:rPr lang="en-US" dirty="0" smtClean="0">
                <a:sym typeface="Wingdings" pitchFamily="2" charset="2"/>
              </a:rPr>
              <a:t>Leading strand formation</a:t>
            </a:r>
          </a:p>
          <a:p>
            <a:r>
              <a:rPr lang="en-US" dirty="0" smtClean="0">
                <a:sym typeface="Wingdings" pitchFamily="2" charset="2"/>
              </a:rPr>
              <a:t>Lagging strand formation</a:t>
            </a:r>
          </a:p>
          <a:p>
            <a:r>
              <a:rPr lang="en-US" dirty="0" smtClean="0">
                <a:sym typeface="Wingdings" pitchFamily="2" charset="2"/>
              </a:rPr>
              <a:t>proofreading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REPLICATION REVIEW: talk it over!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92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DNA is packaged with proteins </a:t>
            </a:r>
          </a:p>
          <a:p>
            <a:r>
              <a:rPr lang="en-US" dirty="0" smtClean="0"/>
              <a:t>Chromatin that is extended is called </a:t>
            </a:r>
            <a:r>
              <a:rPr lang="en-US" dirty="0" err="1" smtClean="0"/>
              <a:t>euchromatin</a:t>
            </a:r>
            <a:r>
              <a:rPr lang="en-US" dirty="0" smtClean="0"/>
              <a:t>, and is available for transcription</a:t>
            </a:r>
          </a:p>
          <a:p>
            <a:r>
              <a:rPr lang="en-US" dirty="0" smtClean="0"/>
              <a:t>Chromatin that is condensed is called heterochromatin, and is inaccessible.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to Protein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33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“Central Dogma” of Biology</a:t>
            </a:r>
            <a:endParaRPr lang="en-US" dirty="0"/>
          </a:p>
        </p:txBody>
      </p:sp>
      <p:pic>
        <p:nvPicPr>
          <p:cNvPr id="17410" name="Picture 2" descr="http://www.nclack.k12.or.us/cms/lib6/OR01000992/Centricity/Domain/516/I10-11-DNAprote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562600" cy="502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40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6" name="Picture 4" descr="http://classconnection.s3.amazonaws.com/733/flashcards/364733/png/picture2213528697625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04800"/>
            <a:ext cx="5620773" cy="624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800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images.slideplayer.com/2/738141/slides/slide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361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RNA processing</a:t>
            </a:r>
            <a:endParaRPr lang="en-US" dirty="0"/>
          </a:p>
        </p:txBody>
      </p:sp>
      <p:pic>
        <p:nvPicPr>
          <p:cNvPr id="20482" name="Picture 2" descr="https://apbio-werle.wikispaces.com/file/view/c8.18x8.processing.jpg/68536799/c8.18x8.process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72" y="2133600"/>
            <a:ext cx="8949313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86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8" y="1828800"/>
            <a:ext cx="8692444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02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1981200"/>
            <a:ext cx="83851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29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4" descr="http://utminers.utep.edu/rwebb/assets/images/tlelong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52600"/>
            <a:ext cx="46863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907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http://www.phschool.com/science/biology_place/biocoach/translation/images/tlelong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22237"/>
            <a:ext cx="3733800" cy="6460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7240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 descr="http://www.phschool.com/science/biology_place/biocoach/translation/images/tlter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4305300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9424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jacksonstrickland.weebly.com/uploads/1/3/5/8/13584186/4324322.jpg?4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99" y="76200"/>
            <a:ext cx="7364337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1471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http://www.bing.com/videos/search?q=protein+transcription+translation+video&amp;&amp;</a:t>
            </a:r>
            <a:r>
              <a:rPr lang="en-US" dirty="0" smtClean="0">
                <a:hlinkClick r:id="rId2"/>
              </a:rPr>
              <a:t>view=detail&amp;mid=B08A110C954A59179FA1B08A110C954A59179FA1&amp;rvsmid=B08A110C954A59179FA1B08A110C954A59179FA1&amp;FORM=VDMCNL&amp;fsscr=0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transcription in prokaryotes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3045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Pearson </a:t>
            </a:r>
            <a:r>
              <a:rPr lang="en-US" dirty="0" err="1" smtClean="0"/>
              <a:t>biocoach</a:t>
            </a:r>
            <a:r>
              <a:rPr lang="en-US" smtClean="0"/>
              <a:t>..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http://www.phschool.com/science/biology_place/biocoach/</a:t>
            </a:r>
          </a:p>
        </p:txBody>
      </p:sp>
    </p:spTree>
    <p:extLst>
      <p:ext uri="{BB962C8B-B14F-4D97-AF65-F5344CB8AC3E}">
        <p14:creationId xmlns:p14="http://schemas.microsoft.com/office/powerpoint/2010/main" val="41265266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you know?</a:t>
            </a:r>
            <a:endParaRPr lang="en-US" dirty="0"/>
          </a:p>
        </p:txBody>
      </p:sp>
      <p:pic>
        <p:nvPicPr>
          <p:cNvPr id="9218" name="Picture 2" descr="https://www.gmogone.org/wp-content/uploads/2015/09/What-You-Need-To-Know-About-GMOs-740x4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7048500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892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this??!</a:t>
            </a:r>
            <a:endParaRPr lang="en-US" dirty="0"/>
          </a:p>
        </p:txBody>
      </p:sp>
      <p:pic>
        <p:nvPicPr>
          <p:cNvPr id="8194" name="Picture 2" descr="https://pbs.twimg.com/media/BcvvBv0CQAEKFz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7620000" cy="5050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15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GENETIC KNOWLEDGE</a:t>
            </a:r>
            <a:endParaRPr lang="en-US" dirty="0"/>
          </a:p>
        </p:txBody>
      </p:sp>
      <p:pic>
        <p:nvPicPr>
          <p:cNvPr id="4098" name="Picture 2" descr="http://nutritionwonderland.com/wp-content/uploads/2010/02/gmo_fis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0536554" cy="696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685800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APPLICATIONS: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DNA </a:t>
            </a:r>
            <a:r>
              <a:rPr lang="en-US" sz="3200" dirty="0" smtClean="0">
                <a:solidFill>
                  <a:schemeClr val="bg1"/>
                </a:solidFill>
              </a:rPr>
              <a:t>TECHNOLOGY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40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 engineering involves the modification of DNA in organisms to produce new genes within an organism, giving that individual new characteristics.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 descr="https://upload.wikimedia.org/wikipedia/commons/9/93/Inzul%C3%AD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124200"/>
            <a:ext cx="3810000" cy="2308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northeastern.edu/sei/wp-content/uploads/2015/11/rtx12n8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86200"/>
            <a:ext cx="4129585" cy="276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1027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organisms share same genetic code: DNA; with universal base pair rule</a:t>
            </a:r>
          </a:p>
          <a:p>
            <a:r>
              <a:rPr lang="en-US" b="1" dirty="0" smtClean="0"/>
              <a:t>Recombinant DNA </a:t>
            </a:r>
            <a:r>
              <a:rPr lang="en-US" dirty="0" smtClean="0"/>
              <a:t>brings together genes (DNA) from multiple sources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RECOMBINANT DNA</a:t>
            </a:r>
            <a:endParaRPr lang="en-US" dirty="0"/>
          </a:p>
        </p:txBody>
      </p:sp>
      <p:pic>
        <p:nvPicPr>
          <p:cNvPr id="11266" name="Picture 2" descr="http://www.moyoway.com/images/gmo-fish-toma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05200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35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“tools in the tool box”</a:t>
            </a:r>
            <a:endParaRPr lang="en-US" dirty="0"/>
          </a:p>
        </p:txBody>
      </p:sp>
      <p:pic>
        <p:nvPicPr>
          <p:cNvPr id="2050" name="Picture 2" descr="http://upload.wikimedia.org/wikipedia/commons/thumb/c/cf/Plasmid_(english).svg/500px-Plasmid_(english)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00200"/>
            <a:ext cx="47625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5010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Bacterial transformation</a:t>
            </a:r>
            <a:endParaRPr lang="en-US" dirty="0"/>
          </a:p>
        </p:txBody>
      </p:sp>
      <p:pic>
        <p:nvPicPr>
          <p:cNvPr id="4098" name="Picture 2" descr="http://vignette2.wikia.nocookie.net/mmg-233-2013-genetics-genomics/images/e/e2/Transformation.png/revision/latest?cb=201310022055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6076950" cy="46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7765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Viruses as vectors</a:t>
            </a:r>
            <a:endParaRPr lang="en-US" dirty="0"/>
          </a:p>
        </p:txBody>
      </p:sp>
      <p:pic>
        <p:nvPicPr>
          <p:cNvPr id="5122" name="Picture 2" descr="https://upload.wikimedia.org/wikipedia/commons/thumb/2/29/Phage_injecting_its_genome_into_bacteria.svg/2316px-Phage_injecting_its_genome_into_bacteria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495925" cy="477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913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Reverse transcriptase</a:t>
            </a:r>
            <a:endParaRPr lang="en-US" dirty="0"/>
          </a:p>
        </p:txBody>
      </p:sp>
      <p:pic>
        <p:nvPicPr>
          <p:cNvPr id="6146" name="Picture 2" descr="http://wiki.biomine.skelleftea.se/biomine/molecular/images/pic00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47800"/>
            <a:ext cx="4800600" cy="519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2431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Restriction enzymes</a:t>
            </a:r>
            <a:endParaRPr lang="en-US" dirty="0"/>
          </a:p>
        </p:txBody>
      </p:sp>
      <p:pic>
        <p:nvPicPr>
          <p:cNvPr id="7172" name="Picture 4" descr="http://cdn.rcsb.org/pdb101/motm/images/stickyend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533400"/>
            <a:ext cx="24003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7141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EYE</a:t>
            </a:r>
          </a:p>
          <a:p>
            <a:r>
              <a:rPr lang="en-US" dirty="0" smtClean="0"/>
              <a:t>DON’T NOD</a:t>
            </a:r>
          </a:p>
          <a:p>
            <a:r>
              <a:rPr lang="en-US" dirty="0" smtClean="0"/>
              <a:t>NEVER ODD OR EVEN</a:t>
            </a:r>
          </a:p>
          <a:p>
            <a:r>
              <a:rPr lang="en-US" dirty="0" smtClean="0"/>
              <a:t>DO GEESE SEE GOD?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the puzzle?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3314" name="Picture 2" descr="http://www.billandnancy.com/2005/1winter/circus-go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819400"/>
            <a:ext cx="31908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44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cat-review.org/palindrome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00200" y="3048000"/>
            <a:ext cx="5797826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DNA PALINDROMES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10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RESTRICTION ENZYMES:</a:t>
            </a:r>
            <a:br>
              <a:rPr lang="en-US" dirty="0" smtClean="0"/>
            </a:br>
            <a:r>
              <a:rPr lang="en-US" dirty="0" smtClean="0"/>
              <a:t>cut DNA at specific palindromes</a:t>
            </a:r>
            <a:endParaRPr lang="en-US" dirty="0"/>
          </a:p>
        </p:txBody>
      </p:sp>
      <p:pic>
        <p:nvPicPr>
          <p:cNvPr id="3074" name="Picture 2" descr="http://snhs-plin.barry.edu/cell-biology-lab/Restriction_Digest_MIT_Lippert_files/100000000000052F000003E8CBEA8C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0548"/>
            <a:ext cx="6553200" cy="4925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89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arleyworld.org/sites/default/files/figure-11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492903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14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dirty="0" smtClean="0"/>
              <a:t>RESTRICTION ENZYMES: CUT DNA IN SPECIFIC PLACES (restriction sites)</a:t>
            </a:r>
          </a:p>
          <a:p>
            <a:r>
              <a:rPr lang="en-US" dirty="0" smtClean="0"/>
              <a:t>DNA CAN BE “BLUNT CUT” OR HAVE “STICKY ENDS”</a:t>
            </a:r>
            <a:endParaRPr lang="en-US" dirty="0"/>
          </a:p>
        </p:txBody>
      </p:sp>
      <p:pic>
        <p:nvPicPr>
          <p:cNvPr id="2050" name="Picture 2" descr="http://users.rcn.com/jkimball.ma.ultranet/BiologyPages/R/RestrictionEnzymes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8275" y="2086769"/>
            <a:ext cx="283845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RESTRICTION ENZYMES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for identification of unknown DNA</a:t>
            </a:r>
          </a:p>
          <a:p>
            <a:pPr lvl="1"/>
            <a:r>
              <a:rPr lang="en-US" dirty="0" smtClean="0"/>
              <a:t>DNA fingerprinting (100 m bases cut with EcoR1 yields 750,000 fragments)</a:t>
            </a:r>
          </a:p>
          <a:p>
            <a:pPr lvl="1"/>
            <a:r>
              <a:rPr lang="en-US" dirty="0" smtClean="0"/>
              <a:t>Evidence in criminal and paternity cases</a:t>
            </a:r>
          </a:p>
          <a:p>
            <a:pPr lvl="1"/>
            <a:r>
              <a:rPr lang="en-US" dirty="0" smtClean="0"/>
              <a:t>Determine prenatal conditions and diseases</a:t>
            </a:r>
          </a:p>
          <a:p>
            <a:r>
              <a:rPr lang="en-US" dirty="0" smtClean="0"/>
              <a:t>Used as a research tool to map DNA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what to do with cut up DNA?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86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/>
          <a:lstStyle/>
          <a:p>
            <a:r>
              <a:rPr lang="en-US" dirty="0" smtClean="0"/>
              <a:t>WE CAN CUT DNA FROM TWO DIFFERENT SOURCES </a:t>
            </a:r>
          </a:p>
          <a:p>
            <a:r>
              <a:rPr lang="en-US" dirty="0" smtClean="0"/>
              <a:t>THEY MAKE THE SAME STICKY ENDS</a:t>
            </a:r>
          </a:p>
          <a:p>
            <a:r>
              <a:rPr lang="en-US" dirty="0" smtClean="0"/>
              <a:t>THE TWO PIECES OF DNA WILL ANNEAL WHEN WE USE LIGASE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5162"/>
          </a:xfrm>
        </p:spPr>
        <p:txBody>
          <a:bodyPr>
            <a:normAutofit/>
          </a:bodyPr>
          <a:lstStyle/>
          <a:p>
            <a:r>
              <a:rPr lang="en-US" dirty="0" smtClean="0"/>
              <a:t>How do we use this to make recombinant DNA?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8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sers.rcn.com/jkimball.ma.ultranet/BiologyPages/M/Making_rDN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271482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59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Genetically engineered organisms (GMO)</a:t>
            </a:r>
          </a:p>
          <a:p>
            <a:pPr lvl="1"/>
            <a:r>
              <a:rPr lang="en-US" dirty="0" smtClean="0"/>
              <a:t>Food- golden rice, disease resistant, </a:t>
            </a:r>
            <a:r>
              <a:rPr lang="en-US" dirty="0" err="1" smtClean="0"/>
              <a:t>etc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Pets-</a:t>
            </a:r>
            <a:r>
              <a:rPr lang="en-US" dirty="0" err="1" smtClean="0"/>
              <a:t>glo</a:t>
            </a:r>
            <a:r>
              <a:rPr lang="en-US" dirty="0" smtClean="0"/>
              <a:t> fish, </a:t>
            </a:r>
            <a:r>
              <a:rPr lang="en-US" dirty="0" err="1" smtClean="0"/>
              <a:t>glo</a:t>
            </a:r>
            <a:r>
              <a:rPr lang="en-US" dirty="0" smtClean="0"/>
              <a:t> mice</a:t>
            </a:r>
          </a:p>
          <a:p>
            <a:r>
              <a:rPr lang="en-US" dirty="0" smtClean="0"/>
              <a:t>Gene therapy</a:t>
            </a:r>
          </a:p>
          <a:p>
            <a:r>
              <a:rPr lang="en-US" dirty="0" smtClean="0"/>
              <a:t>research</a:t>
            </a:r>
          </a:p>
          <a:p>
            <a:r>
              <a:rPr lang="en-US" dirty="0" smtClean="0"/>
              <a:t>Cloned genes (inserted into bacteria)</a:t>
            </a:r>
          </a:p>
          <a:p>
            <a:pPr lvl="1"/>
            <a:r>
              <a:rPr lang="en-US" dirty="0" smtClean="0"/>
              <a:t>Medication- insulin, GH, antibodies, </a:t>
            </a:r>
            <a:r>
              <a:rPr lang="en-US" dirty="0" err="1" smtClean="0"/>
              <a:t>etc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 of Recombinant DNA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0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honorsgenetictechnology2012-2.wikispaces.com/file/view/117844-004-46C4F162.gif/294657002/117844-004-46C4F16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04800"/>
            <a:ext cx="3733800" cy="622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922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 smtClean="0"/>
              <a:t>Plasmids</a:t>
            </a:r>
          </a:p>
          <a:p>
            <a:r>
              <a:rPr lang="en-US" dirty="0" smtClean="0"/>
              <a:t>Plasmids are small, circular, </a:t>
            </a:r>
            <a:r>
              <a:rPr lang="en-US" dirty="0" err="1" smtClean="0"/>
              <a:t>extrachromosomal</a:t>
            </a:r>
            <a:r>
              <a:rPr lang="en-US" dirty="0" smtClean="0"/>
              <a:t> DNA molecules found in bacteria, which can</a:t>
            </a:r>
          </a:p>
          <a:p>
            <a:r>
              <a:rPr lang="en-US" dirty="0" smtClean="0"/>
              <a:t>replicate on their own, outside of a host cell. They have a cloning limit of 100 to 10,000 base pairs or</a:t>
            </a:r>
          </a:p>
          <a:p>
            <a:r>
              <a:rPr lang="en-US" dirty="0" smtClean="0"/>
              <a:t>0.1-10 </a:t>
            </a:r>
            <a:r>
              <a:rPr lang="en-US" dirty="0" err="1" smtClean="0"/>
              <a:t>kilobases</a:t>
            </a:r>
            <a:r>
              <a:rPr lang="en-US" dirty="0" smtClean="0"/>
              <a:t> (kb). A plasmid vector is made from natural plasmids by removing unnecessary</a:t>
            </a:r>
          </a:p>
          <a:p>
            <a:r>
              <a:rPr lang="en-US" dirty="0" smtClean="0"/>
              <a:t>segments and adding essential sequences. Plasmids make excellent cloning vectors for various</a:t>
            </a:r>
          </a:p>
          <a:p>
            <a:r>
              <a:rPr lang="en-US" dirty="0" smtClean="0"/>
              <a:t>laboratory techniques, including recombinant DNA.</a:t>
            </a:r>
          </a:p>
          <a:p>
            <a:r>
              <a:rPr lang="en-US" dirty="0" smtClean="0"/>
              <a:t>Transformation is the modification of the genotype of a cell (usually prokaryotic) by introducing DNA</a:t>
            </a:r>
          </a:p>
          <a:p>
            <a:r>
              <a:rPr lang="en-US" dirty="0" smtClean="0"/>
              <a:t>from another source. During transformation, genetic information is transferred via the uptake of</a:t>
            </a:r>
          </a:p>
          <a:p>
            <a:r>
              <a:rPr lang="en-US" dirty="0" smtClean="0"/>
              <a:t>free DNA. Often these sources of DNA come from plasmids that are deliberately introduced into a</a:t>
            </a:r>
          </a:p>
          <a:p>
            <a:r>
              <a:rPr lang="en-US" dirty="0" smtClean="0"/>
              <a:t>cell, transforming the cell with its genes. Transformation occurs naturally, and the resulting uptake</a:t>
            </a:r>
          </a:p>
          <a:p>
            <a:r>
              <a:rPr lang="en-US" dirty="0" smtClean="0"/>
              <a:t>of foreign DNA by the cell is not typically considered recombinant DNA.</a:t>
            </a:r>
          </a:p>
          <a:p>
            <a:r>
              <a:rPr lang="en-US" dirty="0" smtClean="0"/>
              <a:t>If the plasmid being introduced to the cell has not been genetically altered, in vitro, then the plasmid</a:t>
            </a:r>
          </a:p>
          <a:p>
            <a:r>
              <a:rPr lang="en-US" dirty="0" smtClean="0"/>
              <a:t>is not considered to contain recombinant DNA.</a:t>
            </a:r>
          </a:p>
          <a:p>
            <a:r>
              <a:rPr lang="en-US" dirty="0" smtClean="0"/>
              <a:t>Plasmids that have been genetically altered, such as by the insertion of an antibiotic resistance gene,</a:t>
            </a:r>
          </a:p>
          <a:p>
            <a:r>
              <a:rPr lang="en-US" dirty="0" smtClean="0"/>
              <a:t>do contain recombinant DNA because the original genetic composition of the plasmid has been</a:t>
            </a:r>
          </a:p>
          <a:p>
            <a:r>
              <a:rPr lang="en-US" dirty="0" smtClean="0"/>
              <a:t>artificially altered. These plasmids can be used to incorporate bacterial cells with the antibiotic</a:t>
            </a:r>
          </a:p>
          <a:p>
            <a:r>
              <a:rPr lang="en-US" dirty="0" smtClean="0"/>
              <a:t>resistance gene via transformation.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Plasmids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69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www.youtube.com/watch?v=8FqMUF96cPE</a:t>
            </a:r>
            <a:endParaRPr lang="en-US" dirty="0" smtClean="0"/>
          </a:p>
          <a:p>
            <a:endParaRPr lang="en-US" dirty="0"/>
          </a:p>
          <a:p>
            <a:r>
              <a:rPr lang="en-US">
                <a:hlinkClick r:id="rId3"/>
              </a:rPr>
              <a:t>https://</a:t>
            </a:r>
            <a:r>
              <a:rPr lang="en-US" smtClean="0">
                <a:hlinkClick r:id="rId3"/>
              </a:rPr>
              <a:t>www.youtube.com/watch?v=v2T8Y3-8674</a:t>
            </a:r>
            <a:endParaRPr lang="en-US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construct a plasmid 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42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9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653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138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2620</TotalTime>
  <Words>793</Words>
  <Application>Microsoft Office PowerPoint</Application>
  <PresentationFormat>On-screen Show (4:3)</PresentationFormat>
  <Paragraphs>123</Paragraphs>
  <Slides>67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Concourse</vt:lpstr>
      <vt:lpstr>Scholar’s Days:  Poster Presentations</vt:lpstr>
      <vt:lpstr>PowerPoint Presentation</vt:lpstr>
      <vt:lpstr>PowerPoint Presentation</vt:lpstr>
      <vt:lpstr>Fredrick Meischer (1868)</vt:lpstr>
      <vt:lpstr>1950’s: What is the material of heredity?</vt:lpstr>
      <vt:lpstr>Martha Chase, Alfred Hershey</vt:lpstr>
      <vt:lpstr>Bacteriophage- virus that attacks bacteria</vt:lpstr>
      <vt:lpstr>PowerPoint Presentation</vt:lpstr>
      <vt:lpstr>PowerPoint Presentation</vt:lpstr>
      <vt:lpstr>PowerPoint Presentation</vt:lpstr>
      <vt:lpstr>What did the Hershey-Chase Experiment prove in 1952?</vt:lpstr>
      <vt:lpstr>STRUCTURE OF DNA</vt:lpstr>
      <vt:lpstr>Franklin’s photograph (1953)</vt:lpstr>
      <vt:lpstr>Watson and Crick Model (1953)</vt:lpstr>
      <vt:lpstr>Let’s look at DNA!</vt:lpstr>
      <vt:lpstr>ISOLATION OF DNA</vt:lpstr>
      <vt:lpstr>DETAILS of DNA  building blocks  base pairing  replication   </vt:lpstr>
      <vt:lpstr>Monomers of DNA</vt:lpstr>
      <vt:lpstr>PowerPoint Presentation</vt:lpstr>
      <vt:lpstr>PowerPoint Presentation</vt:lpstr>
      <vt:lpstr>Directionality: 5’, 3’</vt:lpstr>
      <vt:lpstr>PowerPoint Presentation</vt:lpstr>
      <vt:lpstr>PowerPoint Presentation</vt:lpstr>
      <vt:lpstr>DNA REPLICATION summary </vt:lpstr>
      <vt:lpstr>PowerPoint Presentation</vt:lpstr>
      <vt:lpstr>PowerPoint Presentation</vt:lpstr>
      <vt:lpstr>       dna replication animation  http://www.bing.com/videos/search?q=dna+replication&amp;view=detail&amp;mid=CAF485D216DC2A95A7ABCAF485D216DC2A95A7AB&amp;first=21&amp;adlt=strict </vt:lpstr>
      <vt:lpstr>PowerPoint Presentation</vt:lpstr>
      <vt:lpstr>REPLICATION REVIEW: talk it over!</vt:lpstr>
      <vt:lpstr>DNA to Protein</vt:lpstr>
      <vt:lpstr>“Central Dogma” of Biology</vt:lpstr>
      <vt:lpstr>PowerPoint Presentation</vt:lpstr>
      <vt:lpstr>PowerPoint Presentation</vt:lpstr>
      <vt:lpstr>RNA processing</vt:lpstr>
      <vt:lpstr>translation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http://www.bing.com/videos/search?q=protein+transcription+translation+video&amp;&amp;view=detail&amp;mid=B08A110C954A59179FA1B08A110C954A59179FA1&amp;rvsmid=B08A110C954A59179FA1B08A110C954A59179FA1&amp;FORM=VDMCNL&amp;fsscr=0  transcription in prokaryotes</vt:lpstr>
      <vt:lpstr>Pearson biocoach..</vt:lpstr>
      <vt:lpstr>What do you know?</vt:lpstr>
      <vt:lpstr>What’s this??!</vt:lpstr>
      <vt:lpstr>APPLICATIONS OF GENETIC KNOWLEDGE</vt:lpstr>
      <vt:lpstr>PowerPoint Presentation</vt:lpstr>
      <vt:lpstr>RECOMBINANT DNA</vt:lpstr>
      <vt:lpstr>“tools in the tool box”</vt:lpstr>
      <vt:lpstr>Bacterial transformation</vt:lpstr>
      <vt:lpstr>Viruses as vectors</vt:lpstr>
      <vt:lpstr>Reverse transcriptase</vt:lpstr>
      <vt:lpstr>Restriction enzymes</vt:lpstr>
      <vt:lpstr>What’s the puzzle? </vt:lpstr>
      <vt:lpstr>DNA PALINDROMES</vt:lpstr>
      <vt:lpstr>RESTRICTION ENZYMES: cut DNA at specific palindromes</vt:lpstr>
      <vt:lpstr>PowerPoint Presentation</vt:lpstr>
      <vt:lpstr>RESTRICTION ENZYMES</vt:lpstr>
      <vt:lpstr>So what to do with cut up DNA?</vt:lpstr>
      <vt:lpstr>How do we use this to make recombinant DNA?</vt:lpstr>
      <vt:lpstr>PowerPoint Presentation</vt:lpstr>
      <vt:lpstr>Uses of Recombinant DNA</vt:lpstr>
      <vt:lpstr>PowerPoint Presentation</vt:lpstr>
      <vt:lpstr>Plasmids</vt:lpstr>
      <vt:lpstr>How to construct a plasmid map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ISOLATION OF DNA</dc:title>
  <dc:creator>hbecher</dc:creator>
  <cp:lastModifiedBy>Holly Becher</cp:lastModifiedBy>
  <cp:revision>45</cp:revision>
  <dcterms:created xsi:type="dcterms:W3CDTF">2013-01-28T12:48:42Z</dcterms:created>
  <dcterms:modified xsi:type="dcterms:W3CDTF">2016-02-24T18:27:14Z</dcterms:modified>
</cp:coreProperties>
</file>