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3"/>
  </p:notesMasterIdLst>
  <p:sldIdLst>
    <p:sldId id="267" r:id="rId2"/>
    <p:sldId id="258" r:id="rId3"/>
    <p:sldId id="257" r:id="rId4"/>
    <p:sldId id="256" r:id="rId5"/>
    <p:sldId id="266" r:id="rId6"/>
    <p:sldId id="260" r:id="rId7"/>
    <p:sldId id="259"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F9CD44-3605-46AF-B5E7-E1CC7D08B06C}" type="datetimeFigureOut">
              <a:rPr lang="en-US" smtClean="0"/>
              <a:t>12/9/2015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D5019C-EE84-452F-8460-B8590D0323E1}" type="slidenum">
              <a:rPr lang="en-US" smtClean="0"/>
              <a:t>‹#›</a:t>
            </a:fld>
            <a:endParaRPr lang="en-US"/>
          </a:p>
        </p:txBody>
      </p:sp>
    </p:spTree>
    <p:extLst>
      <p:ext uri="{BB962C8B-B14F-4D97-AF65-F5344CB8AC3E}">
        <p14:creationId xmlns:p14="http://schemas.microsoft.com/office/powerpoint/2010/main" val="363314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Golgi complex is very polar. Membranes at one end of the stack differ in both composition and in thickness from those at the other end. One end (cis face) acts as the "receiving" department while the other (trans face) acts as the "shipping" department. The cis face is closely associated with the ER.</a:t>
            </a:r>
            <a:endParaRPr lang="en-US" dirty="0"/>
          </a:p>
        </p:txBody>
      </p:sp>
      <p:sp>
        <p:nvSpPr>
          <p:cNvPr id="4" name="Slide Number Placeholder 3"/>
          <p:cNvSpPr>
            <a:spLocks noGrp="1"/>
          </p:cNvSpPr>
          <p:nvPr>
            <p:ph type="sldNum" sz="quarter" idx="10"/>
          </p:nvPr>
        </p:nvSpPr>
        <p:spPr/>
        <p:txBody>
          <a:bodyPr/>
          <a:lstStyle/>
          <a:p>
            <a:fld id="{7AD5019C-EE84-452F-8460-B8590D0323E1}" type="slidenum">
              <a:rPr lang="en-US" smtClean="0"/>
              <a:t>9</a:t>
            </a:fld>
            <a:endParaRPr lang="en-US"/>
          </a:p>
        </p:txBody>
      </p:sp>
    </p:spTree>
    <p:extLst>
      <p:ext uri="{BB962C8B-B14F-4D97-AF65-F5344CB8AC3E}">
        <p14:creationId xmlns:p14="http://schemas.microsoft.com/office/powerpoint/2010/main" val="2523137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95F32C7C-725F-4634-852F-CEE6A3C1A27F}" type="datetimeFigureOut">
              <a:rPr lang="en-US" smtClean="0"/>
              <a:t>12/9/2015</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D9F6E33-C634-4C13-B07A-D43B1D853D0F}"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32C7C-725F-4634-852F-CEE6A3C1A27F}"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F6E33-C634-4C13-B07A-D43B1D853D0F}"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F32C7C-725F-4634-852F-CEE6A3C1A27F}"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F6E33-C634-4C13-B07A-D43B1D853D0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5F32C7C-725F-4634-852F-CEE6A3C1A27F}"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F6E33-C634-4C13-B07A-D43B1D853D0F}"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F32C7C-725F-4634-852F-CEE6A3C1A27F}" type="datetimeFigureOut">
              <a:rPr lang="en-US" smtClean="0"/>
              <a:t>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9F6E33-C634-4C13-B07A-D43B1D853D0F}"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5F32C7C-725F-4634-852F-CEE6A3C1A27F}" type="datetimeFigureOut">
              <a:rPr lang="en-US" smtClean="0"/>
              <a:t>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9F6E33-C634-4C13-B07A-D43B1D853D0F}"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F32C7C-725F-4634-852F-CEE6A3C1A27F}" type="datetimeFigureOut">
              <a:rPr lang="en-US" smtClean="0"/>
              <a:t>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9F6E33-C634-4C13-B07A-D43B1D853D0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F32C7C-725F-4634-852F-CEE6A3C1A27F}"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F6E33-C634-4C13-B07A-D43B1D853D0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F32C7C-725F-4634-852F-CEE6A3C1A27F}" type="datetimeFigureOut">
              <a:rPr lang="en-US" smtClean="0"/>
              <a:t>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F6E33-C634-4C13-B07A-D43B1D853D0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32C7C-725F-4634-852F-CEE6A3C1A27F}"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F6E33-C634-4C13-B07A-D43B1D853D0F}"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32C7C-725F-4634-852F-CEE6A3C1A27F}" type="datetimeFigureOut">
              <a:rPr lang="en-US" smtClean="0"/>
              <a:t>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F6E33-C634-4C13-B07A-D43B1D853D0F}"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95F32C7C-725F-4634-852F-CEE6A3C1A27F}" type="datetimeFigureOut">
              <a:rPr lang="en-US" smtClean="0"/>
              <a:t>12/9/2015</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D9F6E33-C634-4C13-B07A-D43B1D853D0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BI2: Organelles</a:t>
            </a:r>
            <a:endParaRPr lang="en-US" dirty="0"/>
          </a:p>
        </p:txBody>
      </p:sp>
      <p:sp>
        <p:nvSpPr>
          <p:cNvPr id="3" name="Subtitle 2"/>
          <p:cNvSpPr>
            <a:spLocks noGrp="1"/>
          </p:cNvSpPr>
          <p:nvPr>
            <p:ph type="subTitle" idx="1"/>
          </p:nvPr>
        </p:nvSpPr>
        <p:spPr/>
        <p:txBody>
          <a:bodyPr/>
          <a:lstStyle/>
          <a:p>
            <a:r>
              <a:rPr lang="en-US" dirty="0" smtClean="0"/>
              <a:t>2.b.3: Eukaryotic cells maintain internal membranes that partition the cell into specialized regions.</a:t>
            </a:r>
          </a:p>
          <a:p>
            <a:r>
              <a:rPr lang="en-US" dirty="0" smtClean="0"/>
              <a:t>Text: Ch. 6 (6.2-6.5)</a:t>
            </a:r>
            <a:endParaRPr lang="en-US" dirty="0"/>
          </a:p>
        </p:txBody>
      </p:sp>
    </p:spTree>
    <p:extLst>
      <p:ext uri="{BB962C8B-B14F-4D97-AF65-F5344CB8AC3E}">
        <p14:creationId xmlns:p14="http://schemas.microsoft.com/office/powerpoint/2010/main" val="291755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ib.bioninja.com.au/_Media/cell_scale_med.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8686800" cy="321411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9582" y="337127"/>
            <a:ext cx="7010400" cy="1477328"/>
          </a:xfrm>
          <a:prstGeom prst="rect">
            <a:avLst/>
          </a:prstGeom>
          <a:noFill/>
        </p:spPr>
        <p:txBody>
          <a:bodyPr wrap="square" rtlCol="0">
            <a:spAutoFit/>
          </a:bodyPr>
          <a:lstStyle/>
          <a:p>
            <a:r>
              <a:rPr lang="en-US" dirty="0" smtClean="0"/>
              <a:t>The basic unit of life is the cell.</a:t>
            </a:r>
          </a:p>
          <a:p>
            <a:r>
              <a:rPr lang="en-US" dirty="0" smtClean="0"/>
              <a:t>There are two basic types of cells: </a:t>
            </a:r>
            <a:r>
              <a:rPr lang="en-US" u="sng" dirty="0" smtClean="0">
                <a:solidFill>
                  <a:schemeClr val="bg2">
                    <a:lumMod val="25000"/>
                  </a:schemeClr>
                </a:solidFill>
              </a:rPr>
              <a:t>prokaryotes </a:t>
            </a:r>
            <a:r>
              <a:rPr lang="en-US" dirty="0" smtClean="0">
                <a:solidFill>
                  <a:schemeClr val="bg2">
                    <a:lumMod val="25000"/>
                  </a:schemeClr>
                </a:solidFill>
              </a:rPr>
              <a:t>and </a:t>
            </a:r>
            <a:r>
              <a:rPr lang="en-US" u="sng" dirty="0" smtClean="0">
                <a:solidFill>
                  <a:schemeClr val="bg2">
                    <a:lumMod val="25000"/>
                  </a:schemeClr>
                </a:solidFill>
              </a:rPr>
              <a:t>eukaryotes.</a:t>
            </a:r>
          </a:p>
          <a:p>
            <a:endParaRPr lang="en-US" dirty="0"/>
          </a:p>
          <a:p>
            <a:r>
              <a:rPr lang="en-US" dirty="0" smtClean="0"/>
              <a:t>Viruses are much smaller than cells, and do not share similar structures.</a:t>
            </a:r>
            <a:endParaRPr lang="en-US" dirty="0"/>
          </a:p>
        </p:txBody>
      </p:sp>
    </p:spTree>
    <p:extLst>
      <p:ext uri="{BB962C8B-B14F-4D97-AF65-F5344CB8AC3E}">
        <p14:creationId xmlns:p14="http://schemas.microsoft.com/office/powerpoint/2010/main" val="176234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2050" name="Picture 2" descr="http://www.goldiesroom.org/Multimedia/Bio_Images/03%20Cytology/36%20Virus%20vs%20Cel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8554206" cy="3962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5181600"/>
            <a:ext cx="8325606" cy="646331"/>
          </a:xfrm>
          <a:prstGeom prst="rect">
            <a:avLst/>
          </a:prstGeom>
          <a:noFill/>
        </p:spPr>
        <p:txBody>
          <a:bodyPr wrap="square" rtlCol="0">
            <a:spAutoFit/>
          </a:bodyPr>
          <a:lstStyle/>
          <a:p>
            <a:r>
              <a:rPr lang="en-US" dirty="0" smtClean="0"/>
              <a:t>While viruses are not considered by many to be alive, they interact with life on many different levels, and have influenced the evolution of life.</a:t>
            </a:r>
            <a:endParaRPr lang="en-US" dirty="0"/>
          </a:p>
        </p:txBody>
      </p:sp>
    </p:spTree>
    <p:extLst>
      <p:ext uri="{BB962C8B-B14F-4D97-AF65-F5344CB8AC3E}">
        <p14:creationId xmlns:p14="http://schemas.microsoft.com/office/powerpoint/2010/main" val="2000118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micro.digitalproteus.com/pics/proeukcompa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4914900" cy="68199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15000" y="609600"/>
            <a:ext cx="3124200" cy="2031325"/>
          </a:xfrm>
          <a:prstGeom prst="rect">
            <a:avLst/>
          </a:prstGeom>
          <a:noFill/>
          <a:ln>
            <a:solidFill>
              <a:schemeClr val="accent1">
                <a:lumMod val="60000"/>
                <a:lumOff val="40000"/>
              </a:schemeClr>
            </a:solidFill>
          </a:ln>
        </p:spPr>
        <p:txBody>
          <a:bodyPr wrap="square" rtlCol="0">
            <a:spAutoFit/>
          </a:bodyPr>
          <a:lstStyle/>
          <a:p>
            <a:r>
              <a:rPr lang="en-US" dirty="0" smtClean="0"/>
              <a:t>All cells have the following basic structures:</a:t>
            </a:r>
          </a:p>
          <a:p>
            <a:endParaRPr lang="en-US" dirty="0"/>
          </a:p>
          <a:p>
            <a:r>
              <a:rPr lang="en-US" dirty="0" smtClean="0"/>
              <a:t>Cell (plasma) membrane</a:t>
            </a:r>
          </a:p>
          <a:p>
            <a:r>
              <a:rPr lang="en-US" dirty="0" smtClean="0"/>
              <a:t>Cytoplasm</a:t>
            </a:r>
          </a:p>
          <a:p>
            <a:r>
              <a:rPr lang="en-US" dirty="0" smtClean="0"/>
              <a:t>Ribosomes</a:t>
            </a:r>
          </a:p>
          <a:p>
            <a:r>
              <a:rPr lang="en-US" dirty="0" smtClean="0"/>
              <a:t>DNA</a:t>
            </a:r>
          </a:p>
        </p:txBody>
      </p:sp>
    </p:spTree>
    <p:extLst>
      <p:ext uri="{BB962C8B-B14F-4D97-AF65-F5344CB8AC3E}">
        <p14:creationId xmlns:p14="http://schemas.microsoft.com/office/powerpoint/2010/main" val="938321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s://figures.boundless.com/18984/large/figure-16-01-0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674132"/>
            <a:ext cx="6572250" cy="27835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14325" y="304800"/>
            <a:ext cx="7467600" cy="369332"/>
          </a:xfrm>
          <a:prstGeom prst="rect">
            <a:avLst/>
          </a:prstGeom>
          <a:noFill/>
        </p:spPr>
        <p:txBody>
          <a:bodyPr wrap="square" rtlCol="0">
            <a:spAutoFit/>
          </a:bodyPr>
          <a:lstStyle/>
          <a:p>
            <a:pPr algn="ctr"/>
            <a:r>
              <a:rPr lang="en-US" dirty="0" smtClean="0"/>
              <a:t>DNA in prokaryotes and Eukaryotes</a:t>
            </a:r>
            <a:endParaRPr lang="en-US" dirty="0"/>
          </a:p>
        </p:txBody>
      </p:sp>
      <p:pic>
        <p:nvPicPr>
          <p:cNvPr id="1026" name="Picture 2" descr="http://hemankumar.files.wordpress.com/2012/07/imag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7" y="3552825"/>
            <a:ext cx="5743575" cy="33051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858000" y="4343400"/>
            <a:ext cx="2133600" cy="584775"/>
          </a:xfrm>
          <a:prstGeom prst="rect">
            <a:avLst/>
          </a:prstGeom>
          <a:noFill/>
        </p:spPr>
        <p:txBody>
          <a:bodyPr wrap="square" rtlCol="0">
            <a:spAutoFit/>
          </a:bodyPr>
          <a:lstStyle/>
          <a:p>
            <a:r>
              <a:rPr lang="en-US" sz="1600" dirty="0" smtClean="0"/>
              <a:t>(and in plants, in the chloroplasts)</a:t>
            </a:r>
            <a:endParaRPr lang="en-US" sz="1600" dirty="0"/>
          </a:p>
        </p:txBody>
      </p:sp>
    </p:spTree>
    <p:extLst>
      <p:ext uri="{BB962C8B-B14F-4D97-AF65-F5344CB8AC3E}">
        <p14:creationId xmlns:p14="http://schemas.microsoft.com/office/powerpoint/2010/main" val="1705878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237345"/>
            <a:ext cx="3733800" cy="2308324"/>
          </a:xfrm>
          <a:prstGeom prst="rect">
            <a:avLst/>
          </a:prstGeom>
          <a:noFill/>
        </p:spPr>
        <p:txBody>
          <a:bodyPr wrap="square" rtlCol="0">
            <a:spAutoFit/>
          </a:bodyPr>
          <a:lstStyle/>
          <a:p>
            <a:r>
              <a:rPr lang="en-US" dirty="0" smtClean="0">
                <a:solidFill>
                  <a:srgbClr val="FF0000"/>
                </a:solidFill>
              </a:rPr>
              <a:t>Ribosomes:</a:t>
            </a:r>
          </a:p>
          <a:p>
            <a:pPr marL="285750" indent="-285750">
              <a:buFont typeface="Arial" panose="020B0604020202020204" pitchFamily="34" charset="0"/>
              <a:buChar char="•"/>
            </a:pPr>
            <a:r>
              <a:rPr lang="en-US" dirty="0" smtClean="0">
                <a:solidFill>
                  <a:schemeClr val="accent6">
                    <a:lumMod val="50000"/>
                  </a:schemeClr>
                </a:solidFill>
              </a:rPr>
              <a:t>In cytoplasm (free)</a:t>
            </a:r>
          </a:p>
          <a:p>
            <a:pPr marL="742950" lvl="1" indent="-285750">
              <a:buFont typeface="Arial" panose="020B0604020202020204" pitchFamily="34" charset="0"/>
              <a:buChar char="•"/>
            </a:pPr>
            <a:r>
              <a:rPr lang="en-US" dirty="0" smtClean="0">
                <a:solidFill>
                  <a:schemeClr val="accent6">
                    <a:lumMod val="50000"/>
                  </a:schemeClr>
                </a:solidFill>
              </a:rPr>
              <a:t>Make proteins that remain in the cytosol.</a:t>
            </a:r>
            <a:endParaRPr lang="en-US" dirty="0" smtClean="0">
              <a:solidFill>
                <a:schemeClr val="accent6">
                  <a:lumMod val="50000"/>
                </a:schemeClr>
              </a:solidFill>
            </a:endParaRPr>
          </a:p>
          <a:p>
            <a:pPr marL="285750" indent="-285750">
              <a:buFont typeface="Arial" panose="020B0604020202020204" pitchFamily="34" charset="0"/>
              <a:buChar char="•"/>
            </a:pPr>
            <a:r>
              <a:rPr lang="en-US" dirty="0" smtClean="0">
                <a:solidFill>
                  <a:schemeClr val="bg2">
                    <a:lumMod val="25000"/>
                  </a:schemeClr>
                </a:solidFill>
              </a:rPr>
              <a:t>Attached to </a:t>
            </a:r>
            <a:r>
              <a:rPr lang="en-US" dirty="0" smtClean="0">
                <a:solidFill>
                  <a:schemeClr val="bg2">
                    <a:lumMod val="25000"/>
                  </a:schemeClr>
                </a:solidFill>
              </a:rPr>
              <a:t>ER (rough ER)</a:t>
            </a:r>
          </a:p>
          <a:p>
            <a:pPr marL="742950" lvl="1" indent="-285750">
              <a:buFont typeface="Arial" panose="020B0604020202020204" pitchFamily="34" charset="0"/>
              <a:buChar char="•"/>
            </a:pPr>
            <a:r>
              <a:rPr lang="en-US" dirty="0" smtClean="0">
                <a:solidFill>
                  <a:schemeClr val="bg2">
                    <a:lumMod val="25000"/>
                  </a:schemeClr>
                </a:solidFill>
              </a:rPr>
              <a:t>Make proteins that are used within the membrane or expelled from the cell.</a:t>
            </a:r>
            <a:endParaRPr lang="en-US" dirty="0" smtClean="0">
              <a:solidFill>
                <a:schemeClr val="bg2">
                  <a:lumMod val="25000"/>
                </a:schemeClr>
              </a:solidFill>
            </a:endParaRPr>
          </a:p>
        </p:txBody>
      </p:sp>
      <p:cxnSp>
        <p:nvCxnSpPr>
          <p:cNvPr id="4" name="Straight Arrow Connector 3"/>
          <p:cNvCxnSpPr/>
          <p:nvPr/>
        </p:nvCxnSpPr>
        <p:spPr>
          <a:xfrm flipV="1">
            <a:off x="4191000" y="5562600"/>
            <a:ext cx="16764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050" name="Picture 2" descr="http://faculty.southwest.tn.edu/rburkett/Cell%20s1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3865555" cy="2895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2.estrellamountain.edu/faculty/farabee/biobk/polysom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971799"/>
            <a:ext cx="4838700" cy="28956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43400" y="304800"/>
            <a:ext cx="4495800" cy="1477328"/>
          </a:xfrm>
          <a:prstGeom prst="rect">
            <a:avLst/>
          </a:prstGeom>
          <a:noFill/>
        </p:spPr>
        <p:txBody>
          <a:bodyPr wrap="square" rtlCol="0">
            <a:spAutoFit/>
          </a:bodyPr>
          <a:lstStyle/>
          <a:p>
            <a:r>
              <a:rPr lang="en-US" dirty="0" smtClean="0"/>
              <a:t>Ribosomes are composed of two subunits of </a:t>
            </a:r>
            <a:r>
              <a:rPr lang="en-US" dirty="0" err="1" smtClean="0"/>
              <a:t>rRNA</a:t>
            </a:r>
            <a:r>
              <a:rPr lang="en-US" dirty="0" smtClean="0"/>
              <a:t> and protein (no membrane surrounds them).</a:t>
            </a:r>
          </a:p>
          <a:p>
            <a:endParaRPr lang="en-US" dirty="0"/>
          </a:p>
          <a:p>
            <a:r>
              <a:rPr lang="en-US" dirty="0" smtClean="0"/>
              <a:t>Ribosomes are used for </a:t>
            </a:r>
            <a:r>
              <a:rPr lang="en-US" u="sng" dirty="0" smtClean="0"/>
              <a:t>protein synthesis</a:t>
            </a:r>
            <a:r>
              <a:rPr lang="en-US" dirty="0" smtClean="0"/>
              <a:t>. </a:t>
            </a:r>
            <a:endParaRPr lang="en-US" dirty="0"/>
          </a:p>
        </p:txBody>
      </p:sp>
    </p:spTree>
    <p:extLst>
      <p:ext uri="{BB962C8B-B14F-4D97-AF65-F5344CB8AC3E}">
        <p14:creationId xmlns:p14="http://schemas.microsoft.com/office/powerpoint/2010/main" val="2647306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mun.ca/biology/desmid/brian/BIOL2060/BIOL2060-12/12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5675" y="2054692"/>
            <a:ext cx="5837126" cy="45621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228600"/>
            <a:ext cx="7848600" cy="1754326"/>
          </a:xfrm>
          <a:prstGeom prst="rect">
            <a:avLst/>
          </a:prstGeom>
          <a:noFill/>
        </p:spPr>
        <p:txBody>
          <a:bodyPr wrap="square" rtlCol="0">
            <a:spAutoFit/>
          </a:bodyPr>
          <a:lstStyle/>
          <a:p>
            <a:r>
              <a:rPr lang="en-US" b="1" u="sng" dirty="0" smtClean="0"/>
              <a:t>ENDOMEMBRANE SYSTEM</a:t>
            </a:r>
            <a:r>
              <a:rPr lang="en-US" dirty="0" smtClean="0"/>
              <a:t>: Internal membranes compartmentalize the cell for various functions.  The interconnected inner membranes increase surface area for metabolic processes.</a:t>
            </a:r>
          </a:p>
          <a:p>
            <a:endParaRPr lang="en-US" dirty="0"/>
          </a:p>
          <a:p>
            <a:r>
              <a:rPr lang="en-US" dirty="0" smtClean="0"/>
              <a:t>Includes: nuclear membrane, ER, Golgi, Vesicles, lysosomes, and plasma membrane</a:t>
            </a:r>
            <a:endParaRPr lang="en-US" dirty="0"/>
          </a:p>
        </p:txBody>
      </p:sp>
    </p:spTree>
    <p:extLst>
      <p:ext uri="{BB962C8B-B14F-4D97-AF65-F5344CB8AC3E}">
        <p14:creationId xmlns:p14="http://schemas.microsoft.com/office/powerpoint/2010/main" val="1660104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media-2.web.britannica.com/eb-media/79/117279-004-4B7393C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4953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867400" y="762000"/>
            <a:ext cx="2590800" cy="2031325"/>
          </a:xfrm>
          <a:prstGeom prst="rect">
            <a:avLst/>
          </a:prstGeom>
          <a:noFill/>
        </p:spPr>
        <p:txBody>
          <a:bodyPr wrap="square" rtlCol="0">
            <a:spAutoFit/>
          </a:bodyPr>
          <a:lstStyle/>
          <a:p>
            <a:r>
              <a:rPr lang="en-US" b="1" dirty="0" smtClean="0">
                <a:solidFill>
                  <a:schemeClr val="accent5">
                    <a:lumMod val="75000"/>
                  </a:schemeClr>
                </a:solidFill>
              </a:rPr>
              <a:t>Smooth ER</a:t>
            </a:r>
            <a:r>
              <a:rPr lang="en-US" dirty="0" smtClean="0"/>
              <a:t>:</a:t>
            </a:r>
          </a:p>
          <a:p>
            <a:r>
              <a:rPr lang="en-US" dirty="0" smtClean="0"/>
              <a:t>Chemical synthesis and modification of small molecules, lipid and steroid synthesis. Also, drug detox, hydrolysis of glycogen to glucose</a:t>
            </a:r>
            <a:endParaRPr lang="en-US" dirty="0"/>
          </a:p>
        </p:txBody>
      </p:sp>
      <p:sp>
        <p:nvSpPr>
          <p:cNvPr id="3" name="TextBox 2"/>
          <p:cNvSpPr txBox="1"/>
          <p:nvPr/>
        </p:nvSpPr>
        <p:spPr>
          <a:xfrm>
            <a:off x="6096000" y="3352800"/>
            <a:ext cx="2133600" cy="2031325"/>
          </a:xfrm>
          <a:prstGeom prst="rect">
            <a:avLst/>
          </a:prstGeom>
          <a:noFill/>
        </p:spPr>
        <p:txBody>
          <a:bodyPr wrap="square" rtlCol="0">
            <a:spAutoFit/>
          </a:bodyPr>
          <a:lstStyle/>
          <a:p>
            <a:r>
              <a:rPr lang="en-US" b="1" dirty="0" smtClean="0">
                <a:solidFill>
                  <a:schemeClr val="accent4">
                    <a:lumMod val="75000"/>
                  </a:schemeClr>
                </a:solidFill>
              </a:rPr>
              <a:t>Rough ER:</a:t>
            </a:r>
          </a:p>
          <a:p>
            <a:r>
              <a:rPr lang="en-US" dirty="0" smtClean="0"/>
              <a:t>Ribosomes attached; makes proteins for transport </a:t>
            </a:r>
            <a:r>
              <a:rPr lang="en-US" dirty="0" smtClean="0"/>
              <a:t>(export) and </a:t>
            </a:r>
            <a:r>
              <a:rPr lang="en-US" dirty="0" smtClean="0"/>
              <a:t>for the </a:t>
            </a:r>
            <a:r>
              <a:rPr lang="en-US" dirty="0" smtClean="0"/>
              <a:t>membrane</a:t>
            </a:r>
            <a:endParaRPr lang="en-US" dirty="0"/>
          </a:p>
        </p:txBody>
      </p:sp>
    </p:spTree>
    <p:extLst>
      <p:ext uri="{BB962C8B-B14F-4D97-AF65-F5344CB8AC3E}">
        <p14:creationId xmlns:p14="http://schemas.microsoft.com/office/powerpoint/2010/main" val="3111407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desktopclass.com/wp-content/uploads/2011/09/Golgi-Apparatus-and-ER-459x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655" y="533400"/>
            <a:ext cx="5929745" cy="51675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248400" y="685800"/>
            <a:ext cx="2667000" cy="4247317"/>
          </a:xfrm>
          <a:prstGeom prst="rect">
            <a:avLst/>
          </a:prstGeom>
          <a:noFill/>
        </p:spPr>
        <p:txBody>
          <a:bodyPr wrap="square" rtlCol="0">
            <a:spAutoFit/>
          </a:bodyPr>
          <a:lstStyle/>
          <a:p>
            <a:r>
              <a:rPr lang="en-US" b="1" dirty="0" smtClean="0">
                <a:solidFill>
                  <a:schemeClr val="accent1">
                    <a:lumMod val="60000"/>
                    <a:lumOff val="40000"/>
                  </a:schemeClr>
                </a:solidFill>
              </a:rPr>
              <a:t>Golgi Complex</a:t>
            </a:r>
          </a:p>
          <a:p>
            <a:r>
              <a:rPr lang="en-US" dirty="0" smtClean="0"/>
              <a:t>Packages, sorts and modifies molecules </a:t>
            </a:r>
            <a:r>
              <a:rPr lang="en-US" dirty="0" smtClean="0"/>
              <a:t>received on </a:t>
            </a:r>
            <a:r>
              <a:rPr lang="en-US" dirty="0" smtClean="0"/>
              <a:t>cis </a:t>
            </a:r>
            <a:r>
              <a:rPr lang="en-US" dirty="0" smtClean="0"/>
              <a:t>side and released on trans </a:t>
            </a:r>
            <a:r>
              <a:rPr lang="en-US" dirty="0" smtClean="0"/>
              <a:t>side in vesicles.</a:t>
            </a:r>
          </a:p>
          <a:p>
            <a:endParaRPr lang="en-US" dirty="0" smtClean="0"/>
          </a:p>
          <a:p>
            <a:r>
              <a:rPr lang="en-US" dirty="0" smtClean="0"/>
              <a:t>Cells that </a:t>
            </a:r>
            <a:r>
              <a:rPr lang="en-US" dirty="0" smtClean="0"/>
              <a:t>export (secrete)  </a:t>
            </a:r>
            <a:r>
              <a:rPr lang="en-US" dirty="0" smtClean="0"/>
              <a:t>a lot of molecules have many </a:t>
            </a:r>
            <a:r>
              <a:rPr lang="en-US" dirty="0" err="1" smtClean="0"/>
              <a:t>golgi</a:t>
            </a:r>
            <a:r>
              <a:rPr lang="en-US" dirty="0" smtClean="0"/>
              <a:t> complexes</a:t>
            </a:r>
            <a:r>
              <a:rPr lang="en-US" dirty="0" smtClean="0"/>
              <a:t>.</a:t>
            </a:r>
          </a:p>
          <a:p>
            <a:endParaRPr lang="en-US" dirty="0"/>
          </a:p>
          <a:p>
            <a:r>
              <a:rPr lang="en-US" dirty="0" smtClean="0"/>
              <a:t>Lysosomes are one type of vesicle made by the </a:t>
            </a:r>
            <a:r>
              <a:rPr lang="en-US" dirty="0" err="1" smtClean="0"/>
              <a:t>golgi</a:t>
            </a:r>
            <a:endParaRPr lang="en-US" dirty="0"/>
          </a:p>
        </p:txBody>
      </p:sp>
    </p:spTree>
    <p:extLst>
      <p:ext uri="{BB962C8B-B14F-4D97-AF65-F5344CB8AC3E}">
        <p14:creationId xmlns:p14="http://schemas.microsoft.com/office/powerpoint/2010/main" val="614474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faculty.muhs.edu/klestinski/cellcity/lysosomedata_files/image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5274"/>
            <a:ext cx="2667000" cy="26098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48200" y="1066800"/>
            <a:ext cx="3429000" cy="2585323"/>
          </a:xfrm>
          <a:prstGeom prst="rect">
            <a:avLst/>
          </a:prstGeom>
          <a:noFill/>
        </p:spPr>
        <p:txBody>
          <a:bodyPr wrap="square" rtlCol="0">
            <a:spAutoFit/>
          </a:bodyPr>
          <a:lstStyle/>
          <a:p>
            <a:r>
              <a:rPr lang="en-US" dirty="0" smtClean="0">
                <a:solidFill>
                  <a:srgbClr val="FF0000"/>
                </a:solidFill>
              </a:rPr>
              <a:t>Lysosomes:</a:t>
            </a:r>
          </a:p>
          <a:p>
            <a:r>
              <a:rPr lang="en-US" dirty="0" smtClean="0"/>
              <a:t>Made by </a:t>
            </a:r>
            <a:r>
              <a:rPr lang="en-US" dirty="0" err="1" smtClean="0"/>
              <a:t>golgi</a:t>
            </a:r>
            <a:r>
              <a:rPr lang="en-US" dirty="0" smtClean="0"/>
              <a:t>; filled with </a:t>
            </a:r>
            <a:r>
              <a:rPr lang="en-US" dirty="0" err="1" smtClean="0"/>
              <a:t>hydolytic</a:t>
            </a:r>
            <a:r>
              <a:rPr lang="en-US" dirty="0" smtClean="0"/>
              <a:t> enzymes that digest macromolecules.</a:t>
            </a:r>
          </a:p>
          <a:p>
            <a:r>
              <a:rPr lang="en-US" dirty="0" smtClean="0"/>
              <a:t>Important in </a:t>
            </a:r>
            <a:r>
              <a:rPr lang="en-US" dirty="0" smtClean="0"/>
              <a:t>apoptosis and autophagy</a:t>
            </a:r>
          </a:p>
          <a:p>
            <a:endParaRPr lang="en-US" dirty="0" smtClean="0"/>
          </a:p>
          <a:p>
            <a:endParaRPr lang="en-US" dirty="0"/>
          </a:p>
          <a:p>
            <a:endParaRPr lang="en-US" dirty="0"/>
          </a:p>
        </p:txBody>
      </p:sp>
      <p:sp>
        <p:nvSpPr>
          <p:cNvPr id="3" name="TextBox 2"/>
          <p:cNvSpPr txBox="1"/>
          <p:nvPr/>
        </p:nvSpPr>
        <p:spPr>
          <a:xfrm>
            <a:off x="2590800" y="304800"/>
            <a:ext cx="4006273" cy="369332"/>
          </a:xfrm>
          <a:prstGeom prst="rect">
            <a:avLst/>
          </a:prstGeom>
          <a:noFill/>
        </p:spPr>
        <p:txBody>
          <a:bodyPr wrap="square" rtlCol="0">
            <a:spAutoFit/>
          </a:bodyPr>
          <a:lstStyle/>
          <a:p>
            <a:r>
              <a:rPr lang="en-US" b="1" dirty="0" smtClean="0">
                <a:solidFill>
                  <a:schemeClr val="accent5">
                    <a:lumMod val="50000"/>
                  </a:schemeClr>
                </a:solidFill>
              </a:rPr>
              <a:t>VESICLES and VACUOLES</a:t>
            </a:r>
            <a:endParaRPr lang="en-US" b="1" dirty="0">
              <a:solidFill>
                <a:schemeClr val="accent5">
                  <a:lumMod val="50000"/>
                </a:schemeClr>
              </a:solidFill>
            </a:endParaRPr>
          </a:p>
        </p:txBody>
      </p:sp>
      <p:sp>
        <p:nvSpPr>
          <p:cNvPr id="4" name="TextBox 3"/>
          <p:cNvSpPr txBox="1"/>
          <p:nvPr/>
        </p:nvSpPr>
        <p:spPr>
          <a:xfrm>
            <a:off x="4800600" y="3295650"/>
            <a:ext cx="3581400" cy="1200329"/>
          </a:xfrm>
          <a:prstGeom prst="rect">
            <a:avLst/>
          </a:prstGeom>
          <a:noFill/>
        </p:spPr>
        <p:txBody>
          <a:bodyPr wrap="square" rtlCol="0">
            <a:spAutoFit/>
          </a:bodyPr>
          <a:lstStyle/>
          <a:p>
            <a:r>
              <a:rPr lang="en-US" dirty="0" smtClean="0">
                <a:solidFill>
                  <a:srgbClr val="FF0000"/>
                </a:solidFill>
              </a:rPr>
              <a:t>Vacuoles include</a:t>
            </a:r>
            <a:r>
              <a:rPr lang="en-US" dirty="0" smtClean="0"/>
              <a:t>:</a:t>
            </a:r>
            <a:endParaRPr lang="en-US" dirty="0" smtClean="0"/>
          </a:p>
          <a:p>
            <a:r>
              <a:rPr lang="en-US" dirty="0" smtClean="0"/>
              <a:t>Food vacuole</a:t>
            </a:r>
          </a:p>
          <a:p>
            <a:r>
              <a:rPr lang="en-US" dirty="0" smtClean="0"/>
              <a:t>Contractile </a:t>
            </a:r>
            <a:r>
              <a:rPr lang="en-US" dirty="0" smtClean="0"/>
              <a:t>vacuole </a:t>
            </a:r>
            <a:r>
              <a:rPr lang="en-US" smtClean="0"/>
              <a:t>(protists)</a:t>
            </a:r>
            <a:endParaRPr lang="en-US" dirty="0" smtClean="0"/>
          </a:p>
          <a:p>
            <a:r>
              <a:rPr lang="en-US" dirty="0" err="1" smtClean="0"/>
              <a:t>Cental</a:t>
            </a:r>
            <a:r>
              <a:rPr lang="en-US" dirty="0" smtClean="0"/>
              <a:t> </a:t>
            </a:r>
            <a:r>
              <a:rPr lang="en-US" dirty="0" smtClean="0"/>
              <a:t>vacuole (plants)</a:t>
            </a:r>
            <a:endParaRPr lang="en-US" dirty="0"/>
          </a:p>
        </p:txBody>
      </p:sp>
      <p:sp>
        <p:nvSpPr>
          <p:cNvPr id="5" name="TextBox 4"/>
          <p:cNvSpPr txBox="1"/>
          <p:nvPr/>
        </p:nvSpPr>
        <p:spPr>
          <a:xfrm>
            <a:off x="1295400" y="3895814"/>
            <a:ext cx="2590800" cy="923330"/>
          </a:xfrm>
          <a:prstGeom prst="rect">
            <a:avLst/>
          </a:prstGeom>
          <a:noFill/>
        </p:spPr>
        <p:txBody>
          <a:bodyPr wrap="square" rtlCol="0">
            <a:spAutoFit/>
          </a:bodyPr>
          <a:lstStyle/>
          <a:p>
            <a:r>
              <a:rPr lang="en-US" dirty="0" smtClean="0">
                <a:solidFill>
                  <a:srgbClr val="FF0000"/>
                </a:solidFill>
              </a:rPr>
              <a:t>Peroxisomes</a:t>
            </a:r>
            <a:r>
              <a:rPr lang="en-US" dirty="0" smtClean="0"/>
              <a:t>: </a:t>
            </a:r>
          </a:p>
          <a:p>
            <a:r>
              <a:rPr lang="en-US" dirty="0" smtClean="0"/>
              <a:t>Form H</a:t>
            </a:r>
            <a:r>
              <a:rPr lang="en-US" baseline="-25000" dirty="0" smtClean="0"/>
              <a:t>2</a:t>
            </a:r>
            <a:r>
              <a:rPr lang="en-US" dirty="0" smtClean="0"/>
              <a:t>O</a:t>
            </a:r>
            <a:r>
              <a:rPr lang="en-US" baseline="-25000" dirty="0" smtClean="0"/>
              <a:t>2  </a:t>
            </a:r>
            <a:r>
              <a:rPr lang="en-US" dirty="0" smtClean="0"/>
              <a:t> used for oxidative purposes</a:t>
            </a:r>
            <a:endParaRPr lang="en-US" baseline="-25000" dirty="0"/>
          </a:p>
        </p:txBody>
      </p:sp>
    </p:spTree>
    <p:extLst>
      <p:ext uri="{BB962C8B-B14F-4D97-AF65-F5344CB8AC3E}">
        <p14:creationId xmlns:p14="http://schemas.microsoft.com/office/powerpoint/2010/main" val="3838159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o.quizlet.com/i/rbj_1_479XRNdWBPU-SxSg_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895600"/>
            <a:ext cx="4470400" cy="3352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9600" y="381000"/>
            <a:ext cx="5486400" cy="2031325"/>
          </a:xfrm>
          <a:prstGeom prst="rect">
            <a:avLst/>
          </a:prstGeom>
          <a:noFill/>
        </p:spPr>
        <p:txBody>
          <a:bodyPr wrap="square" rtlCol="0">
            <a:spAutoFit/>
          </a:bodyPr>
          <a:lstStyle/>
          <a:p>
            <a:r>
              <a:rPr lang="en-US" dirty="0" smtClean="0"/>
              <a:t>MITOCHONDRIA AND CHLOROPLASTS</a:t>
            </a:r>
          </a:p>
          <a:p>
            <a:endParaRPr lang="en-US" dirty="0"/>
          </a:p>
          <a:p>
            <a:r>
              <a:rPr lang="en-US" dirty="0" smtClean="0"/>
              <a:t>These have their own DNA (plasmids), own ribosomes, and a double plasma membrane.</a:t>
            </a:r>
          </a:p>
          <a:p>
            <a:endParaRPr lang="en-US" dirty="0"/>
          </a:p>
          <a:p>
            <a:r>
              <a:rPr lang="en-US" dirty="0" smtClean="0"/>
              <a:t>Mitochondria are the site of aerobic respiration</a:t>
            </a:r>
          </a:p>
          <a:p>
            <a:r>
              <a:rPr lang="en-US" dirty="0" smtClean="0"/>
              <a:t>Chloroplasts are the site of photosynthesis</a:t>
            </a:r>
            <a:endParaRPr lang="en-US" dirty="0"/>
          </a:p>
        </p:txBody>
      </p:sp>
    </p:spTree>
    <p:extLst>
      <p:ext uri="{BB962C8B-B14F-4D97-AF65-F5344CB8AC3E}">
        <p14:creationId xmlns:p14="http://schemas.microsoft.com/office/powerpoint/2010/main" val="371374013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505</TotalTime>
  <Words>450</Words>
  <Application>Microsoft Office PowerPoint</Application>
  <PresentationFormat>On-screen Show (4:3)</PresentationFormat>
  <Paragraphs>56</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Hardcover</vt:lpstr>
      <vt:lpstr>BI2: Organelles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Holly Becher</dc:creator>
  <cp:lastModifiedBy>Holly Becher</cp:lastModifiedBy>
  <cp:revision>12</cp:revision>
  <dcterms:created xsi:type="dcterms:W3CDTF">2015-12-07T12:40:21Z</dcterms:created>
  <dcterms:modified xsi:type="dcterms:W3CDTF">2015-12-09T18:25:05Z</dcterms:modified>
</cp:coreProperties>
</file>