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7"/>
  </p:notesMasterIdLst>
  <p:handoutMasterIdLst>
    <p:handoutMasterId r:id="rId38"/>
  </p:handoutMasterIdLst>
  <p:sldIdLst>
    <p:sldId id="274" r:id="rId2"/>
    <p:sldId id="273" r:id="rId3"/>
    <p:sldId id="280" r:id="rId4"/>
    <p:sldId id="279" r:id="rId5"/>
    <p:sldId id="275" r:id="rId6"/>
    <p:sldId id="277" r:id="rId7"/>
    <p:sldId id="276" r:id="rId8"/>
    <p:sldId id="278" r:id="rId9"/>
    <p:sldId id="257" r:id="rId10"/>
    <p:sldId id="258" r:id="rId11"/>
    <p:sldId id="259" r:id="rId12"/>
    <p:sldId id="260" r:id="rId13"/>
    <p:sldId id="287" r:id="rId14"/>
    <p:sldId id="256" r:id="rId15"/>
    <p:sldId id="281" r:id="rId16"/>
    <p:sldId id="261" r:id="rId17"/>
    <p:sldId id="262" r:id="rId18"/>
    <p:sldId id="263" r:id="rId19"/>
    <p:sldId id="268" r:id="rId20"/>
    <p:sldId id="264" r:id="rId21"/>
    <p:sldId id="266" r:id="rId22"/>
    <p:sldId id="265" r:id="rId23"/>
    <p:sldId id="269" r:id="rId24"/>
    <p:sldId id="270" r:id="rId25"/>
    <p:sldId id="271" r:id="rId26"/>
    <p:sldId id="272" r:id="rId27"/>
    <p:sldId id="282" r:id="rId28"/>
    <p:sldId id="283" r:id="rId29"/>
    <p:sldId id="288" r:id="rId30"/>
    <p:sldId id="289" r:id="rId31"/>
    <p:sldId id="286" r:id="rId32"/>
    <p:sldId id="290" r:id="rId33"/>
    <p:sldId id="291" r:id="rId34"/>
    <p:sldId id="292" r:id="rId35"/>
    <p:sldId id="284"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199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3F5D90B-1080-4731-B4AE-051304B6E448}" type="datetimeFigureOut">
              <a:rPr lang="en-US" smtClean="0"/>
              <a:t>12/9/2015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6C5038F-01C7-43EF-AA92-9A3E74D85219}" type="slidenum">
              <a:rPr lang="en-US" smtClean="0"/>
              <a:t>‹#›</a:t>
            </a:fld>
            <a:endParaRPr lang="en-US"/>
          </a:p>
        </p:txBody>
      </p:sp>
    </p:spTree>
    <p:extLst>
      <p:ext uri="{BB962C8B-B14F-4D97-AF65-F5344CB8AC3E}">
        <p14:creationId xmlns:p14="http://schemas.microsoft.com/office/powerpoint/2010/main" val="710076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81D898-3B38-4A4F-9C6E-957FC10C975D}" type="datetimeFigureOut">
              <a:rPr lang="en-US" smtClean="0"/>
              <a:t>12/9/2015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F0833D-5639-4BB2-94E3-C66C6D0F3404}" type="slidenum">
              <a:rPr lang="en-US" smtClean="0"/>
              <a:t>‹#›</a:t>
            </a:fld>
            <a:endParaRPr lang="en-US"/>
          </a:p>
        </p:txBody>
      </p:sp>
    </p:spTree>
    <p:extLst>
      <p:ext uri="{BB962C8B-B14F-4D97-AF65-F5344CB8AC3E}">
        <p14:creationId xmlns:p14="http://schemas.microsoft.com/office/powerpoint/2010/main" val="127064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F0833D-5639-4BB2-94E3-C66C6D0F3404}" type="slidenum">
              <a:rPr lang="en-US" smtClean="0"/>
              <a:t>9</a:t>
            </a:fld>
            <a:endParaRPr lang="en-US"/>
          </a:p>
        </p:txBody>
      </p:sp>
    </p:spTree>
    <p:extLst>
      <p:ext uri="{BB962C8B-B14F-4D97-AF65-F5344CB8AC3E}">
        <p14:creationId xmlns:p14="http://schemas.microsoft.com/office/powerpoint/2010/main" val="3914740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F0833D-5639-4BB2-94E3-C66C6D0F3404}" type="slidenum">
              <a:rPr lang="en-US" smtClean="0"/>
              <a:t>10</a:t>
            </a:fld>
            <a:endParaRPr lang="en-US"/>
          </a:p>
        </p:txBody>
      </p:sp>
    </p:spTree>
    <p:extLst>
      <p:ext uri="{BB962C8B-B14F-4D97-AF65-F5344CB8AC3E}">
        <p14:creationId xmlns:p14="http://schemas.microsoft.com/office/powerpoint/2010/main" val="1268747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F0833D-5639-4BB2-94E3-C66C6D0F3404}" type="slidenum">
              <a:rPr lang="en-US" smtClean="0"/>
              <a:t>11</a:t>
            </a:fld>
            <a:endParaRPr lang="en-US"/>
          </a:p>
        </p:txBody>
      </p:sp>
    </p:spTree>
    <p:extLst>
      <p:ext uri="{BB962C8B-B14F-4D97-AF65-F5344CB8AC3E}">
        <p14:creationId xmlns:p14="http://schemas.microsoft.com/office/powerpoint/2010/main" val="1494107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F0833D-5639-4BB2-94E3-C66C6D0F3404}" type="slidenum">
              <a:rPr lang="en-US" smtClean="0"/>
              <a:t>12</a:t>
            </a:fld>
            <a:endParaRPr lang="en-US"/>
          </a:p>
        </p:txBody>
      </p:sp>
    </p:spTree>
    <p:extLst>
      <p:ext uri="{BB962C8B-B14F-4D97-AF65-F5344CB8AC3E}">
        <p14:creationId xmlns:p14="http://schemas.microsoft.com/office/powerpoint/2010/main" val="3533668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F0833D-5639-4BB2-94E3-C66C6D0F3404}" type="slidenum">
              <a:rPr lang="en-US" smtClean="0"/>
              <a:t>14</a:t>
            </a:fld>
            <a:endParaRPr lang="en-US"/>
          </a:p>
        </p:txBody>
      </p:sp>
    </p:spTree>
    <p:extLst>
      <p:ext uri="{BB962C8B-B14F-4D97-AF65-F5344CB8AC3E}">
        <p14:creationId xmlns:p14="http://schemas.microsoft.com/office/powerpoint/2010/main" val="1701169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F0833D-5639-4BB2-94E3-C66C6D0F3404}" type="slidenum">
              <a:rPr lang="en-US" smtClean="0"/>
              <a:t>16</a:t>
            </a:fld>
            <a:endParaRPr lang="en-US"/>
          </a:p>
        </p:txBody>
      </p:sp>
    </p:spTree>
    <p:extLst>
      <p:ext uri="{BB962C8B-B14F-4D97-AF65-F5344CB8AC3E}">
        <p14:creationId xmlns:p14="http://schemas.microsoft.com/office/powerpoint/2010/main" val="1538734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F0833D-5639-4BB2-94E3-C66C6D0F3404}" type="slidenum">
              <a:rPr lang="en-US" smtClean="0"/>
              <a:t>17</a:t>
            </a:fld>
            <a:endParaRPr lang="en-US"/>
          </a:p>
        </p:txBody>
      </p:sp>
    </p:spTree>
    <p:extLst>
      <p:ext uri="{BB962C8B-B14F-4D97-AF65-F5344CB8AC3E}">
        <p14:creationId xmlns:p14="http://schemas.microsoft.com/office/powerpoint/2010/main" val="1692445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F0833D-5639-4BB2-94E3-C66C6D0F3404}" type="slidenum">
              <a:rPr lang="en-US" smtClean="0"/>
              <a:t>18</a:t>
            </a:fld>
            <a:endParaRPr lang="en-US"/>
          </a:p>
        </p:txBody>
      </p:sp>
    </p:spTree>
    <p:extLst>
      <p:ext uri="{BB962C8B-B14F-4D97-AF65-F5344CB8AC3E}">
        <p14:creationId xmlns:p14="http://schemas.microsoft.com/office/powerpoint/2010/main" val="1959530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F0833D-5639-4BB2-94E3-C66C6D0F3404}" type="slidenum">
              <a:rPr lang="en-US" smtClean="0"/>
              <a:t>19</a:t>
            </a:fld>
            <a:endParaRPr lang="en-US"/>
          </a:p>
        </p:txBody>
      </p:sp>
    </p:spTree>
    <p:extLst>
      <p:ext uri="{BB962C8B-B14F-4D97-AF65-F5344CB8AC3E}">
        <p14:creationId xmlns:p14="http://schemas.microsoft.com/office/powerpoint/2010/main" val="4181509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F0833D-5639-4BB2-94E3-C66C6D0F3404}" type="slidenum">
              <a:rPr lang="en-US" smtClean="0"/>
              <a:t>20</a:t>
            </a:fld>
            <a:endParaRPr lang="en-US"/>
          </a:p>
        </p:txBody>
      </p:sp>
    </p:spTree>
    <p:extLst>
      <p:ext uri="{BB962C8B-B14F-4D97-AF65-F5344CB8AC3E}">
        <p14:creationId xmlns:p14="http://schemas.microsoft.com/office/powerpoint/2010/main" val="336131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F0833D-5639-4BB2-94E3-C66C6D0F3404}" type="slidenum">
              <a:rPr lang="en-US" smtClean="0"/>
              <a:t>21</a:t>
            </a:fld>
            <a:endParaRPr lang="en-US"/>
          </a:p>
        </p:txBody>
      </p:sp>
    </p:spTree>
    <p:extLst>
      <p:ext uri="{BB962C8B-B14F-4D97-AF65-F5344CB8AC3E}">
        <p14:creationId xmlns:p14="http://schemas.microsoft.com/office/powerpoint/2010/main" val="36399887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F0833D-5639-4BB2-94E3-C66C6D0F3404}" type="slidenum">
              <a:rPr lang="en-US" smtClean="0"/>
              <a:t>22</a:t>
            </a:fld>
            <a:endParaRPr lang="en-US"/>
          </a:p>
        </p:txBody>
      </p:sp>
    </p:spTree>
    <p:extLst>
      <p:ext uri="{BB962C8B-B14F-4D97-AF65-F5344CB8AC3E}">
        <p14:creationId xmlns:p14="http://schemas.microsoft.com/office/powerpoint/2010/main" val="41364140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233F3E46-6982-45CE-BC1B-C23EF525F51F}" type="datetimeFigureOut">
              <a:rPr lang="en-US" smtClean="0"/>
              <a:t>12/9/2015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792D94D-93D4-48E7-A5DC-0DA2E7D5DC0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33F3E46-6982-45CE-BC1B-C23EF525F51F}" type="datetimeFigureOut">
              <a:rPr lang="en-US" smtClean="0"/>
              <a:t>12/9/2015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792D94D-93D4-48E7-A5DC-0DA2E7D5DC09}"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33F3E46-6982-45CE-BC1B-C23EF525F51F}" type="datetimeFigureOut">
              <a:rPr lang="en-US" smtClean="0"/>
              <a:t>12/9/2015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792D94D-93D4-48E7-A5DC-0DA2E7D5DC09}"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33F3E46-6982-45CE-BC1B-C23EF525F51F}" type="datetimeFigureOut">
              <a:rPr lang="en-US" smtClean="0"/>
              <a:t>12/9/2015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792D94D-93D4-48E7-A5DC-0DA2E7D5DC09}"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33F3E46-6982-45CE-BC1B-C23EF525F51F}" type="datetimeFigureOut">
              <a:rPr lang="en-US" smtClean="0"/>
              <a:t>12/9/2015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D792D94D-93D4-48E7-A5DC-0DA2E7D5DC09}"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233F3E46-6982-45CE-BC1B-C23EF525F51F}" type="datetimeFigureOut">
              <a:rPr lang="en-US" smtClean="0"/>
              <a:t>12/9/2015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D792D94D-93D4-48E7-A5DC-0DA2E7D5DC09}"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233F3E46-6982-45CE-BC1B-C23EF525F51F}" type="datetimeFigureOut">
              <a:rPr lang="en-US" smtClean="0"/>
              <a:t>12/9/2015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D792D94D-93D4-48E7-A5DC-0DA2E7D5DC0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233F3E46-6982-45CE-BC1B-C23EF525F51F}" type="datetimeFigureOut">
              <a:rPr lang="en-US" smtClean="0"/>
              <a:t>12/9/2015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792D94D-93D4-48E7-A5DC-0DA2E7D5DC09}"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233F3E46-6982-45CE-BC1B-C23EF525F51F}" type="datetimeFigureOut">
              <a:rPr lang="en-US" smtClean="0"/>
              <a:t>12/9/2015</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792D94D-93D4-48E7-A5DC-0DA2E7D5DC09}"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33F3E46-6982-45CE-BC1B-C23EF525F51F}" type="datetimeFigureOut">
              <a:rPr lang="en-US" smtClean="0"/>
              <a:t>12/9/2015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792D94D-93D4-48E7-A5DC-0DA2E7D5DC0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33F3E46-6982-45CE-BC1B-C23EF525F51F}" type="datetimeFigureOut">
              <a:rPr lang="en-US" smtClean="0"/>
              <a:t>12/9/2015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792D94D-93D4-48E7-A5DC-0DA2E7D5DC0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233F3E46-6982-45CE-BC1B-C23EF525F51F}" type="datetimeFigureOut">
              <a:rPr lang="en-US" smtClean="0"/>
              <a:t>12/9/2015</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792D94D-93D4-48E7-A5DC-0DA2E7D5DC0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Large animals- examples</a:t>
            </a:r>
            <a:endParaRPr lang="en-US" dirty="0"/>
          </a:p>
        </p:txBody>
      </p:sp>
      <p:sp>
        <p:nvSpPr>
          <p:cNvPr id="3" name="Subtitle 2"/>
          <p:cNvSpPr>
            <a:spLocks noGrp="1"/>
          </p:cNvSpPr>
          <p:nvPr>
            <p:ph type="subTitle" idx="1"/>
          </p:nvPr>
        </p:nvSpPr>
        <p:spPr/>
        <p:txBody>
          <a:bodyPr/>
          <a:lstStyle/>
          <a:p>
            <a:r>
              <a:rPr lang="en-US" dirty="0"/>
              <a:t>https://www.youtube.com/watch?v=5m8XNwLl798</a:t>
            </a:r>
          </a:p>
        </p:txBody>
      </p:sp>
    </p:spTree>
    <p:extLst>
      <p:ext uri="{BB962C8B-B14F-4D97-AF65-F5344CB8AC3E}">
        <p14:creationId xmlns:p14="http://schemas.microsoft.com/office/powerpoint/2010/main" val="12719387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Smallest animals in the world</a:t>
            </a:r>
            <a:endParaRPr lang="en-US" dirty="0"/>
          </a:p>
        </p:txBody>
      </p:sp>
      <p:sp>
        <p:nvSpPr>
          <p:cNvPr id="3" name="Subtitle 2"/>
          <p:cNvSpPr>
            <a:spLocks noGrp="1"/>
          </p:cNvSpPr>
          <p:nvPr>
            <p:ph type="subTitle" idx="1"/>
          </p:nvPr>
        </p:nvSpPr>
        <p:spPr/>
        <p:txBody>
          <a:bodyPr/>
          <a:lstStyle/>
          <a:p>
            <a:r>
              <a:rPr lang="en-US" dirty="0"/>
              <a:t>https://www.youtube.com/watch?v=NSBaxVidcqo</a:t>
            </a:r>
          </a:p>
        </p:txBody>
      </p:sp>
    </p:spTree>
    <p:extLst>
      <p:ext uri="{BB962C8B-B14F-4D97-AF65-F5344CB8AC3E}">
        <p14:creationId xmlns:p14="http://schemas.microsoft.com/office/powerpoint/2010/main" val="3629607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jameswharris.files.wordpress.com/2013/12/mous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86225" y="685800"/>
            <a:ext cx="400050" cy="268156"/>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76200" y="0"/>
            <a:ext cx="8610600" cy="6007291"/>
          </a:xfrm>
        </p:spPr>
        <p:txBody>
          <a:bodyPr/>
          <a:lstStyle/>
          <a:p>
            <a:endParaRPr lang="en-US" dirty="0"/>
          </a:p>
        </p:txBody>
      </p:sp>
      <p:sp>
        <p:nvSpPr>
          <p:cNvPr id="3" name="Title 2"/>
          <p:cNvSpPr>
            <a:spLocks noGrp="1"/>
          </p:cNvSpPr>
          <p:nvPr>
            <p:ph type="title"/>
          </p:nvPr>
        </p:nvSpPr>
        <p:spPr/>
        <p:txBody>
          <a:bodyPr/>
          <a:lstStyle/>
          <a:p>
            <a:endParaRPr lang="en-US" dirty="0"/>
          </a:p>
        </p:txBody>
      </p:sp>
      <p:pic>
        <p:nvPicPr>
          <p:cNvPr id="5122" name="Picture 2" descr="http://www.stevescottsite.com/elepha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60" y="76200"/>
            <a:ext cx="8807419" cy="6968869"/>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jameswharris.files.wordpress.com/2013/12/mous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0" y="6324600"/>
            <a:ext cx="414755" cy="27801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541377" y="4495800"/>
            <a:ext cx="2764423" cy="923330"/>
          </a:xfrm>
          <a:prstGeom prst="rect">
            <a:avLst/>
          </a:prstGeom>
          <a:noFill/>
        </p:spPr>
        <p:txBody>
          <a:bodyPr wrap="square" rtlCol="0">
            <a:spAutoFit/>
          </a:bodyPr>
          <a:lstStyle/>
          <a:p>
            <a:r>
              <a:rPr lang="en-US" dirty="0" smtClean="0"/>
              <a:t>Do elephants and mice have the same size cells??</a:t>
            </a:r>
            <a:endParaRPr lang="en-US" dirty="0"/>
          </a:p>
        </p:txBody>
      </p:sp>
    </p:spTree>
    <p:extLst>
      <p:ext uri="{BB962C8B-B14F-4D97-AF65-F5344CB8AC3E}">
        <p14:creationId xmlns:p14="http://schemas.microsoft.com/office/powerpoint/2010/main" val="18061022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Why aren’t cells big?</a:t>
            </a:r>
            <a:endParaRPr lang="en-US" dirty="0"/>
          </a:p>
        </p:txBody>
      </p:sp>
      <p:pic>
        <p:nvPicPr>
          <p:cNvPr id="4098" name="Picture 2" descr="https://figures.boundless.com/18585/full/figure-04-02-02.jp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57400"/>
            <a:ext cx="7239000" cy="4517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64420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normAutofit fontScale="90000"/>
          </a:bodyPr>
          <a:lstStyle/>
          <a:p>
            <a:r>
              <a:rPr lang="en-US" dirty="0" smtClean="0"/>
              <a:t>Activity: Investigate Cell Size and Surface Area to Volume Ratios</a:t>
            </a:r>
            <a:endParaRPr lang="en-US" dirty="0"/>
          </a:p>
        </p:txBody>
      </p:sp>
      <p:pic>
        <p:nvPicPr>
          <p:cNvPr id="1026" name="Picture 2" descr="https://i.ytimg.com/vi/xuG4ZZ1GbzI/hq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550266"/>
            <a:ext cx="6248400" cy="468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33950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p:txBody>
          <a:bodyPr>
            <a:normAutofit fontScale="92500" lnSpcReduction="10000"/>
          </a:bodyPr>
          <a:lstStyle/>
          <a:p>
            <a:r>
              <a:rPr lang="en-US" dirty="0" smtClean="0"/>
              <a:t>Minimize diffusion time</a:t>
            </a:r>
          </a:p>
          <a:p>
            <a:r>
              <a:rPr lang="en-US" dirty="0" smtClean="0"/>
              <a:t>No “donut holes”</a:t>
            </a:r>
          </a:p>
          <a:p>
            <a:r>
              <a:rPr lang="en-US" dirty="0" smtClean="0"/>
              <a:t>No poking holes into cell</a:t>
            </a:r>
          </a:p>
          <a:p>
            <a:r>
              <a:rPr lang="en-US" dirty="0" smtClean="0"/>
              <a:t>Done when 100% color gone</a:t>
            </a:r>
          </a:p>
          <a:p>
            <a:r>
              <a:rPr lang="en-US" dirty="0" smtClean="0"/>
              <a:t>Disqualified if cell breaks apart</a:t>
            </a:r>
          </a:p>
          <a:p>
            <a:r>
              <a:rPr lang="en-US" dirty="0" smtClean="0"/>
              <a:t>mass/time ratio identifies winner!</a:t>
            </a:r>
          </a:p>
        </p:txBody>
      </p:sp>
      <p:sp>
        <p:nvSpPr>
          <p:cNvPr id="5" name="Content Placeholder 4"/>
          <p:cNvSpPr>
            <a:spLocks noGrp="1"/>
          </p:cNvSpPr>
          <p:nvPr>
            <p:ph sz="half" idx="2"/>
          </p:nvPr>
        </p:nvSpPr>
        <p:spPr/>
        <p:txBody>
          <a:bodyPr>
            <a:normAutofit fontScale="92500" lnSpcReduction="10000"/>
          </a:bodyPr>
          <a:lstStyle/>
          <a:p>
            <a:endParaRPr lang="en-US"/>
          </a:p>
        </p:txBody>
      </p:sp>
      <p:sp>
        <p:nvSpPr>
          <p:cNvPr id="3" name="Title 2"/>
          <p:cNvSpPr>
            <a:spLocks noGrp="1"/>
          </p:cNvSpPr>
          <p:nvPr>
            <p:ph type="title"/>
          </p:nvPr>
        </p:nvSpPr>
        <p:spPr/>
        <p:txBody>
          <a:bodyPr/>
          <a:lstStyle/>
          <a:p>
            <a:r>
              <a:rPr lang="en-US" dirty="0" smtClean="0"/>
              <a:t>Design your own cell!</a:t>
            </a:r>
            <a:endParaRPr lang="en-US" dirty="0"/>
          </a:p>
        </p:txBody>
      </p:sp>
      <p:pic>
        <p:nvPicPr>
          <p:cNvPr id="2050" name="Picture 2" descr="http://www.explorebiology.com/images/celldesigns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8309" y="2057400"/>
            <a:ext cx="3556000"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47916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Print out or draw a picture of your cell (color)</a:t>
            </a:r>
          </a:p>
          <a:p>
            <a:endParaRPr lang="en-US" dirty="0" smtClean="0"/>
          </a:p>
          <a:p>
            <a:r>
              <a:rPr lang="en-US" dirty="0" smtClean="0"/>
              <a:t>Include a typed description of the cell, its function, and how it has overcome the SA:V ratio problem.</a:t>
            </a:r>
          </a:p>
          <a:p>
            <a:endParaRPr lang="en-US" dirty="0" smtClean="0"/>
          </a:p>
          <a:p>
            <a:r>
              <a:rPr lang="en-US" dirty="0" smtClean="0"/>
              <a:t>This should be on a piece of cardstock or printer paper</a:t>
            </a:r>
            <a:endParaRPr lang="en-US" dirty="0"/>
          </a:p>
        </p:txBody>
      </p:sp>
      <p:sp>
        <p:nvSpPr>
          <p:cNvPr id="3" name="Title 2"/>
          <p:cNvSpPr>
            <a:spLocks noGrp="1"/>
          </p:cNvSpPr>
          <p:nvPr>
            <p:ph type="title"/>
          </p:nvPr>
        </p:nvSpPr>
        <p:spPr/>
        <p:txBody>
          <a:bodyPr>
            <a:normAutofit fontScale="90000"/>
          </a:bodyPr>
          <a:lstStyle/>
          <a:p>
            <a:r>
              <a:rPr lang="en-US" dirty="0" smtClean="0"/>
              <a:t>HW Find an example of </a:t>
            </a:r>
            <a:r>
              <a:rPr lang="en-US" dirty="0" err="1" smtClean="0"/>
              <a:t>acell</a:t>
            </a:r>
            <a:r>
              <a:rPr lang="en-US" dirty="0" smtClean="0"/>
              <a:t> that has overcome the SA:V problem.</a:t>
            </a:r>
            <a:endParaRPr lang="en-US" dirty="0"/>
          </a:p>
        </p:txBody>
      </p:sp>
    </p:spTree>
    <p:extLst>
      <p:ext uri="{BB962C8B-B14F-4D97-AF65-F5344CB8AC3E}">
        <p14:creationId xmlns:p14="http://schemas.microsoft.com/office/powerpoint/2010/main" val="12455266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p:txBody>
          <a:bodyPr>
            <a:normAutofit fontScale="70000" lnSpcReduction="20000"/>
          </a:bodyPr>
          <a:lstStyle/>
          <a:p>
            <a:r>
              <a:rPr lang="en-US" dirty="0"/>
              <a:t>Erythrocytes, also known as red blood cells (RBCs), function to transport oxygen in the blood. The shape of erythrocytes is ideal for this function. Seen from the top, erythrocytes appear to be circular, but a side view shows that they are actually </a:t>
            </a:r>
            <a:r>
              <a:rPr lang="en-US" dirty="0" err="1"/>
              <a:t>biconcaved</a:t>
            </a:r>
            <a:r>
              <a:rPr lang="en-US" dirty="0"/>
              <a:t> discs. This shape increases the surface area-to-volume ratio of the cell, thus increasing the efficiency of diffusion of oxygen </a:t>
            </a:r>
            <a:r>
              <a:rPr lang="en-US" dirty="0" smtClean="0"/>
              <a:t>into </a:t>
            </a:r>
            <a:r>
              <a:rPr lang="en-US" dirty="0"/>
              <a:t>and out of the cell.</a:t>
            </a:r>
          </a:p>
        </p:txBody>
      </p:sp>
      <p:sp>
        <p:nvSpPr>
          <p:cNvPr id="5" name="Content Placeholder 4"/>
          <p:cNvSpPr>
            <a:spLocks noGrp="1"/>
          </p:cNvSpPr>
          <p:nvPr>
            <p:ph sz="half" idx="2"/>
          </p:nvPr>
        </p:nvSpPr>
        <p:spPr/>
        <p:txBody>
          <a:bodyPr>
            <a:normAutofit fontScale="70000" lnSpcReduction="20000"/>
          </a:bodyPr>
          <a:lstStyle/>
          <a:p>
            <a:endParaRPr lang="en-US"/>
          </a:p>
        </p:txBody>
      </p:sp>
      <p:sp>
        <p:nvSpPr>
          <p:cNvPr id="3" name="Title 2"/>
          <p:cNvSpPr>
            <a:spLocks noGrp="1"/>
          </p:cNvSpPr>
          <p:nvPr>
            <p:ph type="title"/>
          </p:nvPr>
        </p:nvSpPr>
        <p:spPr/>
        <p:txBody>
          <a:bodyPr/>
          <a:lstStyle/>
          <a:p>
            <a:r>
              <a:rPr lang="en-US" dirty="0" smtClean="0"/>
              <a:t>The Shape of A Red Blood Cell</a:t>
            </a:r>
            <a:endParaRPr lang="en-US" dirty="0"/>
          </a:p>
        </p:txBody>
      </p:sp>
      <p:pic>
        <p:nvPicPr>
          <p:cNvPr id="3074" name="Picture 2" descr="http://2.bp.blogspot.com/_ZWqgYBROGHw/TSAAiaKanYI/AAAAAAAACGI/dR1SN64O-7o/s1600/RB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524000"/>
            <a:ext cx="2741930" cy="4446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03847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r>
              <a:rPr lang="en-US" dirty="0" smtClean="0"/>
              <a:t>Why aren’t cells big?</a:t>
            </a:r>
            <a:endParaRPr lang="en-US" dirty="0"/>
          </a:p>
        </p:txBody>
      </p:sp>
      <p:pic>
        <p:nvPicPr>
          <p:cNvPr id="1026" name="Picture 2" descr="http://vanessa.jeffreyjason.com/wp-content/uploads/2011/06/cellsizeprela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533525"/>
            <a:ext cx="6438900" cy="2943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86469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medsupplypartners.com/media/catalog/product/cache/1/image/9df78eab33525d08d6e5fb8d27136e95/1/1/1113AMH_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990600"/>
            <a:ext cx="3352800" cy="49815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weston.org/schools/ms/biologyweb/cell_biology/images/paramecium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533400"/>
            <a:ext cx="4095750" cy="3267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67998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ncem.lbl.gov/images/CM3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38936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www.yellowtang.org/images/flagella_cilia_3_c_ph_78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381000"/>
            <a:ext cx="3771900" cy="2447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22712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evolution of life required a boundary…</a:t>
            </a:r>
            <a:endParaRPr lang="en-US" dirty="0"/>
          </a:p>
        </p:txBody>
      </p:sp>
      <p:pic>
        <p:nvPicPr>
          <p:cNvPr id="1026" name="Picture 2" descr="http://static.lexbook.net/450/coacerva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828800"/>
            <a:ext cx="428625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http://images.sciencedaily.com/2008/06/080604140959.jpg"/>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4419600" y="3200400"/>
            <a:ext cx="4019550" cy="3028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211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o.quizlet.com/i/pkBCFYkaaU1-kC8VGPFiRA_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762000"/>
            <a:ext cx="7630964"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6336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1"/>
            <a:ext cx="7772400" cy="2228850"/>
          </a:xfrm>
        </p:spPr>
        <p:txBody>
          <a:bodyPr>
            <a:normAutofit fontScale="90000"/>
          </a:bodyPr>
          <a:lstStyle/>
          <a:p>
            <a:r>
              <a:rPr lang="en-US" dirty="0" smtClean="0"/>
              <a:t>BIG IDEA 2: </a:t>
            </a:r>
            <a:br>
              <a:rPr lang="en-US" dirty="0" smtClean="0"/>
            </a:br>
            <a:r>
              <a:rPr lang="en-US" dirty="0" smtClean="0"/>
              <a:t>Cell membranes are selectively permeable due to their structure.</a:t>
            </a:r>
            <a:endParaRPr lang="en-US" dirty="0"/>
          </a:p>
        </p:txBody>
      </p:sp>
      <p:sp>
        <p:nvSpPr>
          <p:cNvPr id="3" name="Subtitle 2"/>
          <p:cNvSpPr>
            <a:spLocks noGrp="1"/>
          </p:cNvSpPr>
          <p:nvPr>
            <p:ph type="subTitle" idx="1"/>
          </p:nvPr>
        </p:nvSpPr>
        <p:spPr/>
        <p:txBody>
          <a:bodyPr/>
          <a:lstStyle/>
          <a:p>
            <a:r>
              <a:rPr lang="en-US" dirty="0" smtClean="0"/>
              <a:t>Membranes and Membrane Transport</a:t>
            </a:r>
            <a:endParaRPr lang="en-US" dirty="0"/>
          </a:p>
        </p:txBody>
      </p:sp>
    </p:spTree>
    <p:extLst>
      <p:ext uri="{BB962C8B-B14F-4D97-AF65-F5344CB8AC3E}">
        <p14:creationId xmlns:p14="http://schemas.microsoft.com/office/powerpoint/2010/main" val="22785587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smtClean="0"/>
              <a:t>Barrier</a:t>
            </a:r>
          </a:p>
          <a:p>
            <a:r>
              <a:rPr lang="en-US" dirty="0" smtClean="0"/>
              <a:t>Gate Keeper</a:t>
            </a:r>
          </a:p>
          <a:p>
            <a:r>
              <a:rPr lang="en-US" dirty="0" smtClean="0"/>
              <a:t>Communicator</a:t>
            </a:r>
            <a:endParaRPr lang="en-US" dirty="0"/>
          </a:p>
        </p:txBody>
      </p:sp>
      <p:sp>
        <p:nvSpPr>
          <p:cNvPr id="3" name="Content Placeholder 2"/>
          <p:cNvSpPr>
            <a:spLocks noGrp="1"/>
          </p:cNvSpPr>
          <p:nvPr>
            <p:ph sz="half" idx="2"/>
          </p:nvPr>
        </p:nvSpPr>
        <p:spPr/>
        <p:txBody>
          <a:bodyPr/>
          <a:lstStyle/>
          <a:p>
            <a:endParaRPr lang="en-US" dirty="0"/>
          </a:p>
        </p:txBody>
      </p:sp>
      <p:sp>
        <p:nvSpPr>
          <p:cNvPr id="4" name="Title 3"/>
          <p:cNvSpPr>
            <a:spLocks noGrp="1"/>
          </p:cNvSpPr>
          <p:nvPr>
            <p:ph type="title"/>
          </p:nvPr>
        </p:nvSpPr>
        <p:spPr/>
        <p:txBody>
          <a:bodyPr/>
          <a:lstStyle/>
          <a:p>
            <a:r>
              <a:rPr lang="en-US" dirty="0" smtClean="0"/>
              <a:t>Cell membranes: </a:t>
            </a:r>
            <a:endParaRPr lang="en-US" dirty="0"/>
          </a:p>
        </p:txBody>
      </p:sp>
      <p:pic>
        <p:nvPicPr>
          <p:cNvPr id="1026" name="Picture 2" descr="http://1.bp.blogspot.com/-lflDcQVHjU0/Uk9Aptu9RNI/AAAAAAAAAC0/ZkaDUaw_9m0/s1600/cell_membran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599" y="1295400"/>
            <a:ext cx="4453699"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1998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Lipids, proteins and carbohydrates…</a:t>
            </a:r>
            <a:endParaRPr lang="en-US" dirty="0"/>
          </a:p>
        </p:txBody>
      </p:sp>
      <p:sp>
        <p:nvSpPr>
          <p:cNvPr id="2" name="Title 1"/>
          <p:cNvSpPr>
            <a:spLocks noGrp="1"/>
          </p:cNvSpPr>
          <p:nvPr>
            <p:ph type="title"/>
          </p:nvPr>
        </p:nvSpPr>
        <p:spPr/>
        <p:txBody>
          <a:bodyPr>
            <a:normAutofit fontScale="90000"/>
          </a:bodyPr>
          <a:lstStyle/>
          <a:p>
            <a:r>
              <a:rPr lang="en-US" dirty="0" smtClean="0"/>
              <a:t>The molecules of a membrane</a:t>
            </a:r>
            <a:br>
              <a:rPr lang="en-US" dirty="0" smtClean="0"/>
            </a:br>
            <a:endParaRPr lang="en-US" dirty="0"/>
          </a:p>
        </p:txBody>
      </p:sp>
      <p:pic>
        <p:nvPicPr>
          <p:cNvPr id="6146" name="Picture 2" descr="http://garotasgeeks.com/wp-content/uploads/2011/10/espantalho-e-doroth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7600" y="2819400"/>
            <a:ext cx="5029200" cy="3619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119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acpfg.com.au/blog/wp-content/uploads/2012/10/Fluid-Mosaic-Model_3.pn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776756" y="1481138"/>
            <a:ext cx="7590487" cy="45259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32226530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upload.wikimedia.org/wikipedia/commons/3/39/Phospholipid_TvanBrussel.jpg"/>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219199" y="1428590"/>
            <a:ext cx="7089243" cy="48960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phospholipids</a:t>
            </a:r>
            <a:endParaRPr lang="en-US" dirty="0"/>
          </a:p>
        </p:txBody>
      </p:sp>
    </p:spTree>
    <p:extLst>
      <p:ext uri="{BB962C8B-B14F-4D97-AF65-F5344CB8AC3E}">
        <p14:creationId xmlns:p14="http://schemas.microsoft.com/office/powerpoint/2010/main" val="30019303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r>
              <a:rPr lang="en-US" dirty="0" smtClean="0"/>
              <a:t>Fluid mosaic</a:t>
            </a:r>
            <a:endParaRPr lang="en-US" dirty="0"/>
          </a:p>
        </p:txBody>
      </p:sp>
      <p:pic>
        <p:nvPicPr>
          <p:cNvPr id="9218" name="Picture 2" descr="http://us.123rf.com/400wm/400/400/tratong/tratong1109/tratong110900207/10540146-colorful-mosai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143000"/>
            <a:ext cx="6438900" cy="429577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images.tutorvista.com/cms/images/38/plasma-membran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3810000"/>
            <a:ext cx="3810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13001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r>
              <a:rPr lang="en-US" dirty="0" smtClean="0"/>
              <a:t>Maintaining fluidity</a:t>
            </a:r>
            <a:endParaRPr lang="en-US" dirty="0"/>
          </a:p>
        </p:txBody>
      </p:sp>
      <p:pic>
        <p:nvPicPr>
          <p:cNvPr id="8194" name="Picture 2" descr="http://www.uic.edu/classes/bios/bios100/lectf03am/cholestero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371600"/>
            <a:ext cx="7391400" cy="5213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2223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chem.arizona.edu/faculty_profile/wirt/membrane_protein.jpg"/>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2967600" y="3581400"/>
            <a:ext cx="5928750" cy="29527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304800"/>
            <a:ext cx="8229600" cy="1143000"/>
          </a:xfrm>
        </p:spPr>
        <p:txBody>
          <a:bodyPr/>
          <a:lstStyle/>
          <a:p>
            <a:r>
              <a:rPr lang="en-US" dirty="0" smtClean="0"/>
              <a:t>oligosaccharides</a:t>
            </a:r>
            <a:endParaRPr lang="en-US" dirty="0"/>
          </a:p>
        </p:txBody>
      </p:sp>
      <p:sp>
        <p:nvSpPr>
          <p:cNvPr id="3" name="TextBox 2"/>
          <p:cNvSpPr txBox="1"/>
          <p:nvPr/>
        </p:nvSpPr>
        <p:spPr>
          <a:xfrm>
            <a:off x="228600" y="1752600"/>
            <a:ext cx="5943600" cy="2308324"/>
          </a:xfrm>
          <a:prstGeom prst="rect">
            <a:avLst/>
          </a:prstGeom>
          <a:noFill/>
        </p:spPr>
        <p:txBody>
          <a:bodyPr wrap="square" rtlCol="0">
            <a:spAutoFit/>
          </a:bodyPr>
          <a:lstStyle/>
          <a:p>
            <a:pPr marL="342900" indent="-342900">
              <a:buFont typeface="Wingdings" panose="05000000000000000000" pitchFamily="2" charset="2"/>
              <a:buChar char="§"/>
            </a:pPr>
            <a:r>
              <a:rPr lang="en-US" sz="2400" dirty="0" smtClean="0"/>
              <a:t>Surface carbohydrates</a:t>
            </a:r>
          </a:p>
          <a:p>
            <a:pPr marL="342900" indent="-342900">
              <a:buFont typeface="Arial" panose="020B0604020202020204" pitchFamily="34" charset="0"/>
              <a:buChar char="•"/>
            </a:pPr>
            <a:r>
              <a:rPr lang="en-US" sz="2400" dirty="0" smtClean="0"/>
              <a:t>Short, branched chains</a:t>
            </a:r>
          </a:p>
          <a:p>
            <a:pPr marL="342900" indent="-342900">
              <a:buFont typeface="Arial" panose="020B0604020202020204" pitchFamily="34" charset="0"/>
              <a:buChar char="•"/>
            </a:pPr>
            <a:r>
              <a:rPr lang="en-US" sz="2400" dirty="0" smtClean="0"/>
              <a:t>Cell-cell recognition</a:t>
            </a:r>
          </a:p>
          <a:p>
            <a:pPr marL="342900" indent="-342900">
              <a:buFont typeface="Arial" panose="020B0604020202020204" pitchFamily="34" charset="0"/>
              <a:buChar char="•"/>
            </a:pPr>
            <a:r>
              <a:rPr lang="en-US" sz="2400" dirty="0" smtClean="0"/>
              <a:t>Glycolipids</a:t>
            </a:r>
          </a:p>
          <a:p>
            <a:pPr marL="342900" indent="-342900">
              <a:buFont typeface="Arial" panose="020B0604020202020204" pitchFamily="34" charset="0"/>
              <a:buChar char="•"/>
            </a:pPr>
            <a:r>
              <a:rPr lang="en-US" sz="2400" dirty="0" smtClean="0"/>
              <a:t>glycoproteins</a:t>
            </a:r>
          </a:p>
          <a:p>
            <a:pPr marL="342900"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33230886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upload.wikimedia.org/wikipedia/commons/6/68/Membrane_protein.png"/>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495800" y="2971800"/>
            <a:ext cx="4171950" cy="34480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Membrane proteins</a:t>
            </a:r>
            <a:endParaRPr lang="en-US" dirty="0"/>
          </a:p>
        </p:txBody>
      </p:sp>
      <p:sp>
        <p:nvSpPr>
          <p:cNvPr id="3" name="TextBox 2"/>
          <p:cNvSpPr txBox="1"/>
          <p:nvPr/>
        </p:nvSpPr>
        <p:spPr>
          <a:xfrm>
            <a:off x="381000" y="1143000"/>
            <a:ext cx="6705600" cy="2031325"/>
          </a:xfrm>
          <a:prstGeom prst="rect">
            <a:avLst/>
          </a:prstGeom>
          <a:noFill/>
        </p:spPr>
        <p:txBody>
          <a:bodyPr wrap="square" rtlCol="0">
            <a:spAutoFit/>
          </a:bodyPr>
          <a:lstStyle/>
          <a:p>
            <a:r>
              <a:rPr lang="en-US" dirty="0" smtClean="0"/>
              <a:t>Integral:</a:t>
            </a:r>
          </a:p>
          <a:p>
            <a:r>
              <a:rPr lang="en-US" dirty="0"/>
              <a:t>	</a:t>
            </a:r>
            <a:r>
              <a:rPr lang="en-US" dirty="0" smtClean="0"/>
              <a:t>embedded in phospholipid layer</a:t>
            </a:r>
          </a:p>
          <a:p>
            <a:r>
              <a:rPr lang="en-US" dirty="0"/>
              <a:t>	</a:t>
            </a:r>
            <a:r>
              <a:rPr lang="en-US" dirty="0" smtClean="0"/>
              <a:t>for transport, carriers, and receptors</a:t>
            </a:r>
          </a:p>
          <a:p>
            <a:r>
              <a:rPr lang="en-US" dirty="0"/>
              <a:t>	</a:t>
            </a:r>
            <a:r>
              <a:rPr lang="en-US" dirty="0" smtClean="0"/>
              <a:t>may or may not be transmembrane</a:t>
            </a:r>
          </a:p>
          <a:p>
            <a:r>
              <a:rPr lang="en-US" smtClean="0"/>
              <a:t>Peripheral:</a:t>
            </a:r>
            <a:endParaRPr lang="en-US" dirty="0" smtClean="0"/>
          </a:p>
          <a:p>
            <a:r>
              <a:rPr lang="en-US" dirty="0"/>
              <a:t>	</a:t>
            </a:r>
            <a:r>
              <a:rPr lang="en-US" dirty="0" smtClean="0"/>
              <a:t>found on inner or outer membrane surface</a:t>
            </a:r>
          </a:p>
          <a:p>
            <a:r>
              <a:rPr lang="en-US" dirty="0"/>
              <a:t>	</a:t>
            </a:r>
            <a:r>
              <a:rPr lang="en-US" dirty="0" smtClean="0"/>
              <a:t>act as point of attachment for cytoskeleton</a:t>
            </a:r>
            <a:endParaRPr lang="en-US" dirty="0"/>
          </a:p>
        </p:txBody>
      </p:sp>
    </p:spTree>
    <p:extLst>
      <p:ext uri="{BB962C8B-B14F-4D97-AF65-F5344CB8AC3E}">
        <p14:creationId xmlns:p14="http://schemas.microsoft.com/office/powerpoint/2010/main" val="34403919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Cells must move materials through the membrane to maintain homeostasis.</a:t>
            </a:r>
            <a:endParaRPr lang="en-US" dirty="0"/>
          </a:p>
        </p:txBody>
      </p:sp>
      <p:sp>
        <p:nvSpPr>
          <p:cNvPr id="2" name="Title 1"/>
          <p:cNvSpPr>
            <a:spLocks noGrp="1"/>
          </p:cNvSpPr>
          <p:nvPr>
            <p:ph type="title"/>
          </p:nvPr>
        </p:nvSpPr>
        <p:spPr/>
        <p:txBody>
          <a:bodyPr>
            <a:normAutofit fontScale="90000"/>
          </a:bodyPr>
          <a:lstStyle/>
          <a:p>
            <a:r>
              <a:rPr lang="en-US" dirty="0" smtClean="0"/>
              <a:t>How is the membrane semipermeable?</a:t>
            </a:r>
            <a:endParaRPr lang="en-US" dirty="0"/>
          </a:p>
        </p:txBody>
      </p:sp>
    </p:spTree>
    <p:extLst>
      <p:ext uri="{BB962C8B-B14F-4D97-AF65-F5344CB8AC3E}">
        <p14:creationId xmlns:p14="http://schemas.microsoft.com/office/powerpoint/2010/main" val="33104803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normAutofit fontScale="90000"/>
          </a:bodyPr>
          <a:lstStyle/>
          <a:p>
            <a:r>
              <a:rPr lang="en-US" dirty="0" smtClean="0"/>
              <a:t>Some molecules can cross without help.</a:t>
            </a:r>
            <a:endParaRPr lang="en-US" dirty="0"/>
          </a:p>
        </p:txBody>
      </p:sp>
      <p:pic>
        <p:nvPicPr>
          <p:cNvPr id="2050" name="Picture 2" descr="https://bioproxnoob.files.wordpress.com/2011/03/simplediffusionthroughplasmamembra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905000"/>
            <a:ext cx="4305300" cy="312190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mhhe.com/biosci/ap/ap_prep/cem3s2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712456"/>
            <a:ext cx="3619500" cy="262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3014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2" name="Title 1"/>
          <p:cNvSpPr>
            <a:spLocks noGrp="1"/>
          </p:cNvSpPr>
          <p:nvPr>
            <p:ph type="title"/>
          </p:nvPr>
        </p:nvSpPr>
        <p:spPr/>
        <p:txBody>
          <a:bodyPr>
            <a:normAutofit fontScale="90000"/>
          </a:bodyPr>
          <a:lstStyle/>
          <a:p>
            <a:r>
              <a:rPr lang="en-US" dirty="0" smtClean="0"/>
              <a:t>Transport proteins -help other molecules across cell membrane</a:t>
            </a:r>
            <a:endParaRPr lang="en-US" dirty="0"/>
          </a:p>
        </p:txBody>
      </p:sp>
      <p:pic>
        <p:nvPicPr>
          <p:cNvPr id="3074" name="Picture 2" descr="http://bioap.wikispaces.com/file/view/facilitated_diffusion.jpg/117304851/facilitated_diffus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447800"/>
            <a:ext cx="6781800" cy="5080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50036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cnx.org/content/m46431/latest/2625_Aquaporin_%20Water_Channel.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562578" y="1828800"/>
            <a:ext cx="6817360" cy="3429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US" dirty="0" err="1" smtClean="0"/>
              <a:t>Aquaporins</a:t>
            </a:r>
            <a:r>
              <a:rPr lang="en-US" dirty="0" smtClean="0"/>
              <a:t> allow</a:t>
            </a:r>
            <a:r>
              <a:rPr lang="en-US" dirty="0" smtClean="0">
                <a:solidFill>
                  <a:schemeClr val="bg2">
                    <a:lumMod val="50000"/>
                  </a:schemeClr>
                </a:solidFill>
              </a:rPr>
              <a:t> water </a:t>
            </a:r>
            <a:r>
              <a:rPr lang="en-US" dirty="0" smtClean="0"/>
              <a:t>to diffuse across the membrane</a:t>
            </a:r>
            <a:endParaRPr lang="en-US" dirty="0"/>
          </a:p>
        </p:txBody>
      </p:sp>
    </p:spTree>
    <p:extLst>
      <p:ext uri="{BB962C8B-B14F-4D97-AF65-F5344CB8AC3E}">
        <p14:creationId xmlns:p14="http://schemas.microsoft.com/office/powerpoint/2010/main" val="17715916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Lab: Osmosis and Diffusion</a:t>
            </a:r>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4271549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 </a:t>
            </a:r>
            <a:r>
              <a:rPr lang="en-US" dirty="0" smtClean="0"/>
              <a:t>moves </a:t>
            </a:r>
            <a:r>
              <a:rPr lang="en-US" dirty="0"/>
              <a:t>materials </a:t>
            </a:r>
            <a:r>
              <a:rPr lang="en-US" u="sng" dirty="0" smtClean="0"/>
              <a:t>against </a:t>
            </a:r>
            <a:r>
              <a:rPr lang="en-US" dirty="0"/>
              <a:t>a concentration gradient. </a:t>
            </a:r>
            <a:br>
              <a:rPr lang="en-US" dirty="0"/>
            </a:br>
            <a:r>
              <a:rPr lang="en-US" dirty="0"/>
              <a:t>- </a:t>
            </a:r>
            <a:r>
              <a:rPr lang="en-US" dirty="0" smtClean="0"/>
              <a:t>requires Energy (ATP).</a:t>
            </a:r>
            <a:r>
              <a:rPr lang="en-US" dirty="0"/>
              <a:t/>
            </a:r>
            <a:br>
              <a:rPr lang="en-US" dirty="0"/>
            </a:br>
            <a:endParaRPr lang="en-US" dirty="0"/>
          </a:p>
        </p:txBody>
      </p:sp>
      <p:sp>
        <p:nvSpPr>
          <p:cNvPr id="3" name="Title 2"/>
          <p:cNvSpPr>
            <a:spLocks noGrp="1"/>
          </p:cNvSpPr>
          <p:nvPr>
            <p:ph type="title"/>
          </p:nvPr>
        </p:nvSpPr>
        <p:spPr/>
        <p:txBody>
          <a:bodyPr/>
          <a:lstStyle/>
          <a:p>
            <a:r>
              <a:rPr lang="en-US" dirty="0" smtClean="0">
                <a:solidFill>
                  <a:schemeClr val="accent6">
                    <a:lumMod val="60000"/>
                    <a:lumOff val="40000"/>
                  </a:schemeClr>
                </a:solidFill>
              </a:rPr>
              <a:t>Active Transport</a:t>
            </a:r>
            <a:endParaRPr lang="en-US" dirty="0">
              <a:solidFill>
                <a:schemeClr val="accent6">
                  <a:lumMod val="60000"/>
                  <a:lumOff val="40000"/>
                </a:schemeClr>
              </a:solidFill>
            </a:endParaRPr>
          </a:p>
        </p:txBody>
      </p:sp>
      <p:pic>
        <p:nvPicPr>
          <p:cNvPr id="3074" name="Picture 2" descr="http://server.thaigoodview.com/files/u15445/active_transpor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199" y="3124200"/>
            <a:ext cx="4124135" cy="2924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50295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381000"/>
            <a:ext cx="6477000" cy="2862322"/>
          </a:xfrm>
          <a:prstGeom prst="rect">
            <a:avLst/>
          </a:prstGeom>
        </p:spPr>
        <p:txBody>
          <a:bodyPr wrap="square">
            <a:spAutoFit/>
          </a:bodyPr>
          <a:lstStyle/>
          <a:p>
            <a:r>
              <a:rPr lang="en-US" sz="2000" b="1" dirty="0">
                <a:solidFill>
                  <a:srgbClr val="C00000"/>
                </a:solidFill>
              </a:rPr>
              <a:t>Active Transport </a:t>
            </a:r>
            <a:r>
              <a:rPr lang="en-US" sz="2000" b="1" dirty="0" smtClean="0">
                <a:solidFill>
                  <a:srgbClr val="C00000"/>
                </a:solidFill>
              </a:rPr>
              <a:t> by membrane Proteins:</a:t>
            </a:r>
          </a:p>
          <a:p>
            <a:endParaRPr lang="en-US" sz="2000" dirty="0">
              <a:solidFill>
                <a:srgbClr val="C00000"/>
              </a:solidFill>
            </a:endParaRPr>
          </a:p>
          <a:p>
            <a:r>
              <a:rPr lang="en-US" dirty="0" smtClean="0"/>
              <a:t> </a:t>
            </a:r>
            <a:r>
              <a:rPr lang="en-US" sz="2000" b="1" dirty="0"/>
              <a:t>Globular proteins act as </a:t>
            </a:r>
            <a:r>
              <a:rPr lang="en-US" sz="2000" b="1" dirty="0" smtClean="0"/>
              <a:t>“ferries” </a:t>
            </a:r>
            <a:r>
              <a:rPr lang="en-US" sz="2000" b="1" dirty="0"/>
              <a:t>for specific </a:t>
            </a:r>
            <a:r>
              <a:rPr lang="en-US" sz="2000" b="1" dirty="0" smtClean="0"/>
              <a:t>molecules</a:t>
            </a:r>
          </a:p>
          <a:p>
            <a:r>
              <a:rPr lang="en-US" sz="2000" b="1" dirty="0" smtClean="0"/>
              <a:t> </a:t>
            </a:r>
            <a:endParaRPr lang="en-US" sz="2000" dirty="0"/>
          </a:p>
          <a:p>
            <a:r>
              <a:rPr lang="en-US" sz="2000" dirty="0"/>
              <a:t> </a:t>
            </a:r>
            <a:r>
              <a:rPr lang="en-US" sz="2000" b="1" dirty="0"/>
              <a:t>shape change </a:t>
            </a:r>
            <a:r>
              <a:rPr lang="en-US" sz="2000" b="1" dirty="0" smtClean="0"/>
              <a:t> allows transport from </a:t>
            </a:r>
            <a:r>
              <a:rPr lang="en-US" sz="2000" b="1" dirty="0"/>
              <a:t>one side of </a:t>
            </a:r>
            <a:r>
              <a:rPr lang="en-US" sz="2000" b="1" dirty="0" smtClean="0"/>
              <a:t>                                                                              membrane </a:t>
            </a:r>
            <a:r>
              <a:rPr lang="en-US" sz="2000" b="1" dirty="0"/>
              <a:t>to other </a:t>
            </a:r>
            <a:endParaRPr lang="en-US" sz="2000" b="1" dirty="0" smtClean="0"/>
          </a:p>
          <a:p>
            <a:endParaRPr lang="en-US" sz="2000" b="1" dirty="0" smtClean="0"/>
          </a:p>
          <a:p>
            <a:r>
              <a:rPr lang="en-US" sz="2000" dirty="0" smtClean="0"/>
              <a:t> called </a:t>
            </a:r>
            <a:r>
              <a:rPr lang="en-US" sz="2000" b="1" dirty="0" smtClean="0"/>
              <a:t>protein pumps</a:t>
            </a:r>
            <a:endParaRPr lang="en-US" sz="2000" dirty="0"/>
          </a:p>
        </p:txBody>
      </p:sp>
      <p:pic>
        <p:nvPicPr>
          <p:cNvPr id="2050" name="Picture 2" descr="https://qph.is.quoracdn.net/main-qimg-ac97962488241f5d76cf465dcec0799e?convert_to_webp=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3124200"/>
            <a:ext cx="4619625"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5340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458200" cy="1354217"/>
          </a:xfrm>
          <a:prstGeom prst="rect">
            <a:avLst/>
          </a:prstGeom>
        </p:spPr>
        <p:txBody>
          <a:bodyPr wrap="square">
            <a:spAutoFit/>
          </a:bodyPr>
          <a:lstStyle/>
          <a:p>
            <a:endParaRPr lang="en-US" dirty="0"/>
          </a:p>
          <a:p>
            <a:r>
              <a:rPr lang="en-US" sz="2800" dirty="0"/>
              <a:t>Many models &amp; </a:t>
            </a:r>
            <a:r>
              <a:rPr lang="en-US" sz="2800" dirty="0" smtClean="0"/>
              <a:t>mechanisms--</a:t>
            </a:r>
            <a:endParaRPr lang="en-US" sz="2800" dirty="0"/>
          </a:p>
          <a:p>
            <a:r>
              <a:rPr lang="en-US" dirty="0">
                <a:solidFill>
                  <a:schemeClr val="accent4">
                    <a:lumMod val="75000"/>
                  </a:schemeClr>
                </a:solidFill>
              </a:rPr>
              <a:t></a:t>
            </a:r>
            <a:r>
              <a:rPr lang="en-US" dirty="0" err="1">
                <a:solidFill>
                  <a:schemeClr val="accent4">
                    <a:lumMod val="75000"/>
                  </a:schemeClr>
                </a:solidFill>
              </a:rPr>
              <a:t>uniports</a:t>
            </a:r>
            <a:r>
              <a:rPr lang="en-US" dirty="0">
                <a:solidFill>
                  <a:schemeClr val="accent4">
                    <a:lumMod val="75000"/>
                  </a:schemeClr>
                </a:solidFill>
              </a:rPr>
              <a:t>, </a:t>
            </a:r>
            <a:r>
              <a:rPr lang="en-US" dirty="0" err="1">
                <a:solidFill>
                  <a:schemeClr val="accent4">
                    <a:lumMod val="75000"/>
                  </a:schemeClr>
                </a:solidFill>
              </a:rPr>
              <a:t>symports</a:t>
            </a:r>
            <a:r>
              <a:rPr lang="en-US" dirty="0">
                <a:solidFill>
                  <a:schemeClr val="accent4">
                    <a:lumMod val="75000"/>
                  </a:schemeClr>
                </a:solidFill>
              </a:rPr>
              <a:t>, </a:t>
            </a:r>
            <a:r>
              <a:rPr lang="en-US" dirty="0" err="1">
                <a:solidFill>
                  <a:schemeClr val="accent4">
                    <a:lumMod val="75000"/>
                  </a:schemeClr>
                </a:solidFill>
              </a:rPr>
              <a:t>antiports</a:t>
            </a:r>
            <a:endParaRPr lang="en-US" dirty="0">
              <a:solidFill>
                <a:schemeClr val="accent4">
                  <a:lumMod val="75000"/>
                </a:schemeClr>
              </a:solidFill>
            </a:endParaRPr>
          </a:p>
          <a:p>
            <a:r>
              <a:rPr lang="en-US" dirty="0"/>
              <a:t></a:t>
            </a:r>
            <a:r>
              <a:rPr lang="en-US" b="1" dirty="0">
                <a:solidFill>
                  <a:schemeClr val="accent6">
                    <a:lumMod val="60000"/>
                    <a:lumOff val="40000"/>
                  </a:schemeClr>
                </a:solidFill>
              </a:rPr>
              <a:t>primary vs. secondary active transport</a:t>
            </a:r>
          </a:p>
        </p:txBody>
      </p:sp>
      <p:pic>
        <p:nvPicPr>
          <p:cNvPr id="4098" name="Picture 2" descr="https://www.rpi.edu/dept/bcbp/molbiochem/MBWeb/mb1/part2/images/unipor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54438"/>
            <a:ext cx="4572000" cy="287693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s3.amazonaws.com/classconnection/479/flashcards/7220479/png/primary_secondary_active_transport-14AE413C1705F319E7F.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800" y="3733800"/>
            <a:ext cx="4405065" cy="2781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94752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cell removes 3 sodium ions for every 2 potassium ions that enter the cell. This mechanism requires energy. </a:t>
            </a:r>
          </a:p>
          <a:p>
            <a:pPr marL="109728" indent="0">
              <a:buNone/>
            </a:pPr>
            <a:endParaRPr lang="en-US" dirty="0"/>
          </a:p>
        </p:txBody>
      </p:sp>
      <p:sp>
        <p:nvSpPr>
          <p:cNvPr id="3" name="Title 2"/>
          <p:cNvSpPr>
            <a:spLocks noGrp="1"/>
          </p:cNvSpPr>
          <p:nvPr>
            <p:ph type="title"/>
          </p:nvPr>
        </p:nvSpPr>
        <p:spPr/>
        <p:txBody>
          <a:bodyPr/>
          <a:lstStyle/>
          <a:p>
            <a:r>
              <a:rPr lang="en-US" dirty="0" smtClean="0"/>
              <a:t>Sodium-Potassium pump</a:t>
            </a:r>
            <a:endParaRPr lang="en-US" dirty="0"/>
          </a:p>
        </p:txBody>
      </p:sp>
      <p:pic>
        <p:nvPicPr>
          <p:cNvPr id="7170" name="Picture 2" descr="https://upload.wikimedia.org/wikipedia/commons/thumb/a/a5/Scheme_sodium-potassium_pump-en.svg/635px-Scheme_sodium-potassium_pump-en.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4055" y="3352800"/>
            <a:ext cx="6048375" cy="2714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2907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228601"/>
            <a:ext cx="8001000" cy="4431983"/>
          </a:xfrm>
          <a:prstGeom prst="rect">
            <a:avLst/>
          </a:prstGeom>
        </p:spPr>
        <p:txBody>
          <a:bodyPr wrap="square">
            <a:spAutoFit/>
          </a:bodyPr>
          <a:lstStyle/>
          <a:p>
            <a:r>
              <a:rPr lang="en-US" sz="2400" b="1" dirty="0" smtClean="0">
                <a:solidFill>
                  <a:srgbClr val="00B050"/>
                </a:solidFill>
              </a:rPr>
              <a:t>Example of Transport: Absorption of Nutrients in the small intestine</a:t>
            </a:r>
          </a:p>
          <a:p>
            <a:endParaRPr lang="en-US" dirty="0">
              <a:solidFill>
                <a:schemeClr val="accent5">
                  <a:lumMod val="75000"/>
                </a:schemeClr>
              </a:solidFill>
            </a:endParaRPr>
          </a:p>
          <a:p>
            <a:r>
              <a:rPr lang="en-US" dirty="0"/>
              <a:t></a:t>
            </a:r>
            <a:r>
              <a:rPr lang="en-US" b="1" dirty="0">
                <a:solidFill>
                  <a:schemeClr val="accent5">
                    <a:lumMod val="60000"/>
                    <a:lumOff val="40000"/>
                  </a:schemeClr>
                </a:solidFill>
              </a:rPr>
              <a:t>Passive </a:t>
            </a:r>
            <a:r>
              <a:rPr lang="en-US" b="1" dirty="0" smtClean="0">
                <a:solidFill>
                  <a:schemeClr val="accent5">
                    <a:lumMod val="60000"/>
                    <a:lumOff val="40000"/>
                  </a:schemeClr>
                </a:solidFill>
              </a:rPr>
              <a:t>transport</a:t>
            </a:r>
          </a:p>
          <a:p>
            <a:pPr marL="742950" lvl="1" indent="-285750">
              <a:buFont typeface="Arial" panose="020B0604020202020204" pitchFamily="34" charset="0"/>
              <a:buChar char="•"/>
            </a:pPr>
            <a:r>
              <a:rPr lang="en-US" dirty="0" smtClean="0"/>
              <a:t>Water, fatty acids, </a:t>
            </a:r>
            <a:r>
              <a:rPr lang="en-US" dirty="0" err="1" smtClean="0"/>
              <a:t>glyderol</a:t>
            </a:r>
            <a:r>
              <a:rPr lang="en-US" dirty="0" smtClean="0"/>
              <a:t>, some vitamins by diffusion</a:t>
            </a:r>
            <a:endParaRPr lang="en-US" dirty="0"/>
          </a:p>
          <a:p>
            <a:pPr lvl="1"/>
            <a:r>
              <a:rPr lang="en-US" dirty="0"/>
              <a:t></a:t>
            </a:r>
            <a:r>
              <a:rPr lang="en-US" dirty="0" smtClean="0"/>
              <a:t>fructose by facilitated diffusion</a:t>
            </a:r>
          </a:p>
          <a:p>
            <a:pPr lvl="1"/>
            <a:endParaRPr lang="en-US" dirty="0"/>
          </a:p>
          <a:p>
            <a:r>
              <a:rPr lang="en-US" dirty="0"/>
              <a:t></a:t>
            </a:r>
            <a:r>
              <a:rPr lang="en-US" b="1" dirty="0">
                <a:solidFill>
                  <a:schemeClr val="accent5">
                    <a:lumMod val="60000"/>
                    <a:lumOff val="40000"/>
                  </a:schemeClr>
                </a:solidFill>
              </a:rPr>
              <a:t>Active (protein pumps) transport</a:t>
            </a:r>
            <a:endParaRPr lang="en-US" dirty="0">
              <a:solidFill>
                <a:schemeClr val="accent5">
                  <a:lumMod val="60000"/>
                  <a:lumOff val="40000"/>
                </a:schemeClr>
              </a:solidFill>
            </a:endParaRPr>
          </a:p>
          <a:p>
            <a:pPr lvl="2"/>
            <a:r>
              <a:rPr lang="pt-BR" dirty="0" smtClean="0"/>
              <a:t> </a:t>
            </a:r>
            <a:r>
              <a:rPr lang="pt-BR" dirty="0"/>
              <a:t>amino acids, </a:t>
            </a:r>
            <a:r>
              <a:rPr lang="pt-BR" dirty="0" smtClean="0"/>
              <a:t>glucose, some vitamins</a:t>
            </a:r>
          </a:p>
          <a:p>
            <a:pPr lvl="2"/>
            <a:r>
              <a:rPr lang="pt-BR" dirty="0" smtClean="0"/>
              <a:t> </a:t>
            </a:r>
            <a:r>
              <a:rPr lang="en-US" dirty="0" smtClean="0"/>
              <a:t></a:t>
            </a:r>
            <a:r>
              <a:rPr lang="en-US" b="1" dirty="0"/>
              <a:t>against concentration gradients across intestinal cell membranes</a:t>
            </a:r>
            <a:endParaRPr lang="en-US" dirty="0"/>
          </a:p>
          <a:p>
            <a:pPr lvl="1"/>
            <a:r>
              <a:rPr lang="en-US" dirty="0"/>
              <a:t></a:t>
            </a:r>
            <a:r>
              <a:rPr lang="en-US" b="1" dirty="0"/>
              <a:t>allows intestine to absorb much higher proportion of nutrients in the intestine than would be possible with passive </a:t>
            </a:r>
            <a:r>
              <a:rPr lang="en-US" b="1" dirty="0" smtClean="0"/>
              <a:t>diffusion</a:t>
            </a:r>
          </a:p>
          <a:p>
            <a:pPr lvl="1"/>
            <a:endParaRPr lang="en-US" dirty="0"/>
          </a:p>
          <a:p>
            <a:r>
              <a:rPr lang="en-US" dirty="0"/>
              <a:t>worth the cost of ATP!</a:t>
            </a:r>
          </a:p>
        </p:txBody>
      </p:sp>
    </p:spTree>
    <p:extLst>
      <p:ext uri="{BB962C8B-B14F-4D97-AF65-F5344CB8AC3E}">
        <p14:creationId xmlns:p14="http://schemas.microsoft.com/office/powerpoint/2010/main" val="33621233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457199"/>
            <a:ext cx="6324600" cy="923330"/>
          </a:xfrm>
          <a:prstGeom prst="rect">
            <a:avLst/>
          </a:prstGeom>
        </p:spPr>
        <p:txBody>
          <a:bodyPr wrap="square">
            <a:spAutoFit/>
          </a:bodyPr>
          <a:lstStyle/>
          <a:p>
            <a:r>
              <a:rPr lang="en-US" b="1" dirty="0" smtClean="0">
                <a:solidFill>
                  <a:schemeClr val="bg2">
                    <a:lumMod val="25000"/>
                  </a:schemeClr>
                </a:solidFill>
              </a:rPr>
              <a:t>Structure: Small </a:t>
            </a:r>
            <a:r>
              <a:rPr lang="en-US" b="1" dirty="0">
                <a:solidFill>
                  <a:schemeClr val="bg2">
                    <a:lumMod val="25000"/>
                  </a:schemeClr>
                </a:solidFill>
              </a:rPr>
              <a:t>Intestines</a:t>
            </a:r>
            <a:endParaRPr lang="en-US" dirty="0">
              <a:solidFill>
                <a:schemeClr val="bg2">
                  <a:lumMod val="25000"/>
                </a:schemeClr>
              </a:solidFill>
            </a:endParaRPr>
          </a:p>
          <a:p>
            <a:pPr lvl="1"/>
            <a:r>
              <a:rPr lang="en-US" dirty="0"/>
              <a:t></a:t>
            </a:r>
            <a:r>
              <a:rPr lang="en-US" b="1" dirty="0"/>
              <a:t>Absorption through villi&amp; microvilli</a:t>
            </a:r>
            <a:endParaRPr lang="en-US" dirty="0"/>
          </a:p>
          <a:p>
            <a:pPr lvl="1"/>
            <a:r>
              <a:rPr lang="en-US" dirty="0" smtClean="0"/>
              <a:t></a:t>
            </a:r>
            <a:r>
              <a:rPr lang="en-US" b="1" dirty="0"/>
              <a:t>increase surface </a:t>
            </a:r>
            <a:r>
              <a:rPr lang="en-US" b="1" dirty="0" smtClean="0"/>
              <a:t>area</a:t>
            </a:r>
            <a:endParaRPr lang="en-US" dirty="0"/>
          </a:p>
        </p:txBody>
      </p:sp>
      <p:pic>
        <p:nvPicPr>
          <p:cNvPr id="5122" name="Picture 2" descr="http://faculty.southwest.tn.edu/rburkett/A&amp;P2%20D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2258" y="1828800"/>
            <a:ext cx="6065492" cy="4543523"/>
          </a:xfrm>
          <a:prstGeom prst="rect">
            <a:avLst/>
          </a:prstGeom>
          <a:noFill/>
          <a:ln w="38100">
            <a:solidFill>
              <a:srgbClr val="00B0F0"/>
            </a:solidFill>
          </a:ln>
          <a:extLst>
            <a:ext uri="{909E8E84-426E-40DD-AFC4-6F175D3DCCD1}">
              <a14:hiddenFill xmlns:a14="http://schemas.microsoft.com/office/drawing/2010/main">
                <a:solidFill>
                  <a:srgbClr val="FFFFFF"/>
                </a:solidFill>
              </a14:hiddenFill>
            </a:ext>
          </a:extLst>
        </p:spPr>
      </p:pic>
      <p:pic>
        <p:nvPicPr>
          <p:cNvPr id="5124" name="Picture 4" descr="http://library.med.utah.edu/WebPath/jpeg4/GI16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4343400"/>
            <a:ext cx="2036975" cy="1337775"/>
          </a:xfrm>
          <a:prstGeom prst="rect">
            <a:avLst/>
          </a:prstGeom>
          <a:noFill/>
          <a:ln w="57150">
            <a:solidFill>
              <a:schemeClr val="bg2">
                <a:lumMod val="5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7842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1"/>
            <a:ext cx="8153400" cy="2523768"/>
          </a:xfrm>
          <a:prstGeom prst="rect">
            <a:avLst/>
          </a:prstGeom>
        </p:spPr>
        <p:txBody>
          <a:bodyPr wrap="square">
            <a:spAutoFit/>
          </a:bodyPr>
          <a:lstStyle/>
          <a:p>
            <a:r>
              <a:rPr lang="en-US" sz="3200" b="1" dirty="0">
                <a:solidFill>
                  <a:schemeClr val="accent6">
                    <a:lumMod val="60000"/>
                    <a:lumOff val="40000"/>
                  </a:schemeClr>
                </a:solidFill>
              </a:rPr>
              <a:t>Gated channels</a:t>
            </a:r>
            <a:endParaRPr lang="en-US" sz="3200" dirty="0">
              <a:solidFill>
                <a:schemeClr val="accent6">
                  <a:lumMod val="60000"/>
                  <a:lumOff val="40000"/>
                </a:schemeClr>
              </a:solidFill>
            </a:endParaRPr>
          </a:p>
          <a:p>
            <a:r>
              <a:rPr lang="en-US" dirty="0"/>
              <a:t></a:t>
            </a:r>
            <a:r>
              <a:rPr lang="en-US" b="1" dirty="0"/>
              <a:t>Some channel proteins open only in presence of stimulus (signal)</a:t>
            </a:r>
            <a:endParaRPr lang="en-US" dirty="0"/>
          </a:p>
          <a:p>
            <a:r>
              <a:rPr lang="en-US" dirty="0"/>
              <a:t></a:t>
            </a:r>
            <a:r>
              <a:rPr lang="en-US" b="1" dirty="0"/>
              <a:t>stimulus usually different from transported molecule</a:t>
            </a:r>
            <a:endParaRPr lang="en-US" dirty="0"/>
          </a:p>
          <a:p>
            <a:r>
              <a:rPr lang="en-US" dirty="0"/>
              <a:t></a:t>
            </a:r>
            <a:r>
              <a:rPr lang="en-US" b="1" dirty="0" err="1"/>
              <a:t>ex:</a:t>
            </a:r>
            <a:r>
              <a:rPr lang="en-US" b="1" u="sng" dirty="0" err="1">
                <a:solidFill>
                  <a:srgbClr val="C00000"/>
                </a:solidFill>
              </a:rPr>
              <a:t>ion-gated</a:t>
            </a:r>
            <a:r>
              <a:rPr lang="en-US" b="1" u="sng" dirty="0">
                <a:solidFill>
                  <a:srgbClr val="C00000"/>
                </a:solidFill>
              </a:rPr>
              <a:t> </a:t>
            </a:r>
            <a:r>
              <a:rPr lang="en-US" b="1" u="sng" dirty="0" smtClean="0">
                <a:solidFill>
                  <a:srgbClr val="C00000"/>
                </a:solidFill>
              </a:rPr>
              <a:t>channels: </a:t>
            </a:r>
            <a:r>
              <a:rPr lang="en-US" b="1" dirty="0" smtClean="0"/>
              <a:t>when </a:t>
            </a:r>
            <a:r>
              <a:rPr lang="en-US" b="1" dirty="0"/>
              <a:t>neurotransmitters bind to a specific gated channels on a neuron, these channels open = allows Na</a:t>
            </a:r>
            <a:r>
              <a:rPr lang="en-US" b="1" dirty="0" smtClean="0"/>
              <a:t>+ ions </a:t>
            </a:r>
            <a:r>
              <a:rPr lang="en-US" b="1" dirty="0"/>
              <a:t>to enter nerve cell</a:t>
            </a:r>
            <a:endParaRPr lang="en-US" dirty="0"/>
          </a:p>
          <a:p>
            <a:r>
              <a:rPr lang="en-US" dirty="0"/>
              <a:t></a:t>
            </a:r>
            <a:r>
              <a:rPr lang="en-US" b="1" dirty="0" err="1"/>
              <a:t>ex:</a:t>
            </a:r>
            <a:r>
              <a:rPr lang="en-US" b="1" dirty="0" err="1">
                <a:solidFill>
                  <a:srgbClr val="FF0000"/>
                </a:solidFill>
              </a:rPr>
              <a:t>v</a:t>
            </a:r>
            <a:r>
              <a:rPr lang="en-US" b="1" u="sng" dirty="0" err="1">
                <a:solidFill>
                  <a:srgbClr val="FF0000"/>
                </a:solidFill>
              </a:rPr>
              <a:t>o</a:t>
            </a:r>
            <a:r>
              <a:rPr lang="en-US" b="1" u="sng" dirty="0" err="1">
                <a:solidFill>
                  <a:srgbClr val="C00000"/>
                </a:solidFill>
              </a:rPr>
              <a:t>ltage-gated</a:t>
            </a:r>
            <a:r>
              <a:rPr lang="en-US" b="1" u="sng" dirty="0">
                <a:solidFill>
                  <a:srgbClr val="C00000"/>
                </a:solidFill>
              </a:rPr>
              <a:t> </a:t>
            </a:r>
            <a:r>
              <a:rPr lang="en-US" b="1" u="sng" dirty="0" smtClean="0">
                <a:solidFill>
                  <a:srgbClr val="C00000"/>
                </a:solidFill>
              </a:rPr>
              <a:t>channels </a:t>
            </a:r>
            <a:r>
              <a:rPr lang="en-US" b="1" dirty="0" smtClean="0"/>
              <a:t>- change </a:t>
            </a:r>
            <a:r>
              <a:rPr lang="en-US" b="1" dirty="0"/>
              <a:t>in electrical charge across nerve cell membrane opens Na+&amp; </a:t>
            </a:r>
            <a:r>
              <a:rPr lang="en-US" b="1" err="1"/>
              <a:t>K</a:t>
            </a:r>
            <a:r>
              <a:rPr lang="en-US" b="1" smtClean="0"/>
              <a:t>+ channels</a:t>
            </a:r>
            <a:endParaRPr lang="en-US" dirty="0"/>
          </a:p>
        </p:txBody>
      </p:sp>
      <p:pic>
        <p:nvPicPr>
          <p:cNvPr id="6146" name="Picture 2" descr="http://membranereceptors.com/Test2/wp-content/uploads/2013/07/Ion-channellinkedreceptor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2964805"/>
            <a:ext cx="5324475" cy="3790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095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Moving Large Molecules</a:t>
            </a:r>
            <a:endParaRPr lang="en-US" dirty="0"/>
          </a:p>
        </p:txBody>
      </p:sp>
      <p:sp>
        <p:nvSpPr>
          <p:cNvPr id="6" name="Content Placeholder 5"/>
          <p:cNvSpPr>
            <a:spLocks noGrp="1"/>
          </p:cNvSpPr>
          <p:nvPr>
            <p:ph idx="1"/>
          </p:nvPr>
        </p:nvSpPr>
        <p:spPr/>
        <p:txBody>
          <a:bodyPr>
            <a:normAutofit/>
          </a:bodyPr>
          <a:lstStyle/>
          <a:p>
            <a:pPr marL="109728" indent="0">
              <a:buNone/>
            </a:pPr>
            <a:endParaRPr lang="en-US" dirty="0"/>
          </a:p>
        </p:txBody>
      </p:sp>
      <p:pic>
        <p:nvPicPr>
          <p:cNvPr id="1028" name="Picture 4" descr="https://upload.wikimedia.org/wikipedia/commons/thumb/1/1a/Endocytosis_types.svg/2000px-Endocytosis_types.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057400"/>
            <a:ext cx="8382000"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07597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2240</TotalTime>
  <Words>584</Words>
  <Application>Microsoft Office PowerPoint</Application>
  <PresentationFormat>On-screen Show (4:3)</PresentationFormat>
  <Paragraphs>103</Paragraphs>
  <Slides>35</Slides>
  <Notes>12</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Concourse</vt:lpstr>
      <vt:lpstr>Large animals- examples</vt:lpstr>
      <vt:lpstr>Smallest animals in the world</vt:lpstr>
      <vt:lpstr>PowerPoint Presentation</vt:lpstr>
      <vt:lpstr>Why aren’t cells big?</vt:lpstr>
      <vt:lpstr>Activity: Investigate Cell Size and Surface Area to Volume Ratios</vt:lpstr>
      <vt:lpstr>Design your own cell!</vt:lpstr>
      <vt:lpstr>HW Find an example of acell that has overcome the SA:V problem.</vt:lpstr>
      <vt:lpstr>The Shape of A Red Blood Cell</vt:lpstr>
      <vt:lpstr>Why aren’t cells big?</vt:lpstr>
      <vt:lpstr>PowerPoint Presentation</vt:lpstr>
      <vt:lpstr>PowerPoint Presentation</vt:lpstr>
      <vt:lpstr>The evolution of life required a boundary…</vt:lpstr>
      <vt:lpstr>PowerPoint Presentation</vt:lpstr>
      <vt:lpstr>BIG IDEA 2:  Cell membranes are selectively permeable due to their structure.</vt:lpstr>
      <vt:lpstr>Cell membranes: </vt:lpstr>
      <vt:lpstr>The molecules of a membrane </vt:lpstr>
      <vt:lpstr>PowerPoint Presentation</vt:lpstr>
      <vt:lpstr>phospholipids</vt:lpstr>
      <vt:lpstr>Fluid mosaic</vt:lpstr>
      <vt:lpstr>Maintaining fluidity</vt:lpstr>
      <vt:lpstr>oligosaccharides</vt:lpstr>
      <vt:lpstr>Membrane proteins</vt:lpstr>
      <vt:lpstr>How is the membrane semipermeable?</vt:lpstr>
      <vt:lpstr>Some molecules can cross without help.</vt:lpstr>
      <vt:lpstr>Transport proteins -help other molecules across cell membrane</vt:lpstr>
      <vt:lpstr>Aquaporins allow water to diffuse across the membrane</vt:lpstr>
      <vt:lpstr>PowerPoint Presentation</vt:lpstr>
      <vt:lpstr>Active Transport</vt:lpstr>
      <vt:lpstr>PowerPoint Presentation</vt:lpstr>
      <vt:lpstr>PowerPoint Presentation</vt:lpstr>
      <vt:lpstr>Sodium-Potassium pump</vt:lpstr>
      <vt:lpstr>PowerPoint Presentation</vt:lpstr>
      <vt:lpstr>PowerPoint Presentation</vt:lpstr>
      <vt:lpstr>PowerPoint Presentation</vt:lpstr>
      <vt:lpstr>Moving Large Molecules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 IDEA 2</dc:title>
  <dc:creator>hbecher</dc:creator>
  <cp:lastModifiedBy>Holly Becher</cp:lastModifiedBy>
  <cp:revision>28</cp:revision>
  <dcterms:created xsi:type="dcterms:W3CDTF">2013-12-02T18:02:18Z</dcterms:created>
  <dcterms:modified xsi:type="dcterms:W3CDTF">2015-12-09T19:03:15Z</dcterms:modified>
</cp:coreProperties>
</file>