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58" r:id="rId5"/>
    <p:sldId id="259" r:id="rId6"/>
    <p:sldId id="263" r:id="rId7"/>
    <p:sldId id="260" r:id="rId8"/>
    <p:sldId id="266" r:id="rId9"/>
    <p:sldId id="264" r:id="rId10"/>
    <p:sldId id="261" r:id="rId11"/>
    <p:sldId id="284" r:id="rId12"/>
    <p:sldId id="282" r:id="rId13"/>
    <p:sldId id="283" r:id="rId14"/>
    <p:sldId id="285" r:id="rId15"/>
    <p:sldId id="262" r:id="rId16"/>
    <p:sldId id="268" r:id="rId17"/>
    <p:sldId id="269" r:id="rId18"/>
    <p:sldId id="270" r:id="rId19"/>
    <p:sldId id="271" r:id="rId20"/>
    <p:sldId id="273" r:id="rId21"/>
    <p:sldId id="274" r:id="rId22"/>
    <p:sldId id="275" r:id="rId23"/>
    <p:sldId id="276" r:id="rId24"/>
    <p:sldId id="277" r:id="rId25"/>
    <p:sldId id="286" r:id="rId26"/>
    <p:sldId id="278" r:id="rId27"/>
    <p:sldId id="291" r:id="rId28"/>
    <p:sldId id="287" r:id="rId29"/>
    <p:sldId id="288" r:id="rId30"/>
    <p:sldId id="292" r:id="rId31"/>
    <p:sldId id="289" r:id="rId32"/>
    <p:sldId id="279" r:id="rId33"/>
    <p:sldId id="290" r:id="rId34"/>
    <p:sldId id="280" r:id="rId35"/>
    <p:sldId id="281" r:id="rId36"/>
    <p:sldId id="293" r:id="rId37"/>
    <p:sldId id="294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B7AD1-FCB5-4D96-874F-B3E0D5BAC4DF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D4FA35B-81A6-47B8-902D-738CADDC39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B7AD1-FCB5-4D96-874F-B3E0D5BAC4DF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D4FA35B-81A6-47B8-902D-738CADDC39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B7AD1-FCB5-4D96-874F-B3E0D5BAC4DF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A35B-81A6-47B8-902D-738CADDC397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B7AD1-FCB5-4D96-874F-B3E0D5BAC4DF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A35B-81A6-47B8-902D-738CADDC39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B7AD1-FCB5-4D96-874F-B3E0D5BAC4DF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D4FA35B-81A6-47B8-902D-738CADDC397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B7AD1-FCB5-4D96-874F-B3E0D5BAC4DF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A35B-81A6-47B8-902D-738CADDC39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B7AD1-FCB5-4D96-874F-B3E0D5BAC4DF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A35B-81A6-47B8-902D-738CADDC39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B7AD1-FCB5-4D96-874F-B3E0D5BAC4DF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A35B-81A6-47B8-902D-738CADDC39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B7AD1-FCB5-4D96-874F-B3E0D5BAC4DF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A35B-81A6-47B8-902D-738CADDC397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B7AD1-FCB5-4D96-874F-B3E0D5BAC4DF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A35B-81A6-47B8-902D-738CADDC39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B7AD1-FCB5-4D96-874F-B3E0D5BAC4DF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A35B-81A6-47B8-902D-738CADDC39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8BB7AD1-FCB5-4D96-874F-B3E0D5BAC4DF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D4FA35B-81A6-47B8-902D-738CADDC397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MOLECULES AND ATOMS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newscenter.lbl.gov/wp-content/uploads/water-simula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84" y="533400"/>
            <a:ext cx="4010025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04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Hydrocarbons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</a:t>
            </a:r>
            <a:r>
              <a:rPr lang="en-US" baseline="-25000" dirty="0" smtClean="0"/>
              <a:t>4</a:t>
            </a:r>
          </a:p>
          <a:p>
            <a:r>
              <a:rPr lang="en-US" dirty="0" smtClean="0"/>
              <a:t>O</a:t>
            </a:r>
            <a:r>
              <a:rPr lang="en-US" baseline="-25000" dirty="0" smtClean="0"/>
              <a:t>2</a:t>
            </a:r>
          </a:p>
          <a:p>
            <a:r>
              <a:rPr lang="en-US" dirty="0" smtClean="0"/>
              <a:t>H</a:t>
            </a:r>
            <a:r>
              <a:rPr lang="en-US" baseline="-25000" dirty="0" smtClean="0"/>
              <a:t>2</a:t>
            </a:r>
          </a:p>
          <a:p>
            <a:r>
              <a:rPr lang="en-US" dirty="0" smtClean="0"/>
              <a:t>2H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54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ones are symmetrical?</a:t>
            </a:r>
          </a:p>
          <a:p>
            <a:r>
              <a:rPr lang="en-US" dirty="0" smtClean="0"/>
              <a:t>Which ones are nonpolar?</a:t>
            </a:r>
          </a:p>
          <a:p>
            <a:r>
              <a:rPr lang="en-US" dirty="0" smtClean="0"/>
              <a:t>Which ones are polar?</a:t>
            </a:r>
          </a:p>
          <a:p>
            <a:r>
              <a:rPr lang="en-US" dirty="0" smtClean="0"/>
              <a:t>So, how does symmetry relate to polarity?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98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C5H12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Compare to others.</a:t>
            </a:r>
          </a:p>
          <a:p>
            <a:r>
              <a:rPr lang="en-US" dirty="0" smtClean="0"/>
              <a:t>How is it different?</a:t>
            </a:r>
          </a:p>
          <a:p>
            <a:r>
              <a:rPr lang="en-US" dirty="0" smtClean="0"/>
              <a:t>How is it the same?</a:t>
            </a:r>
          </a:p>
          <a:p>
            <a:r>
              <a:rPr lang="en-US" dirty="0" smtClean="0"/>
              <a:t>What is it called?</a:t>
            </a:r>
          </a:p>
          <a:p>
            <a:r>
              <a:rPr lang="en-US" dirty="0" smtClean="0"/>
              <a:t>Why is this important?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36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est.classconnection.s3.amazonaws.com/823/flashcards/391823/jpg/optical-isom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8229600" cy="617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92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</a:t>
            </a:r>
            <a:r>
              <a:rPr lang="en-US" dirty="0" err="1" smtClean="0"/>
              <a:t>CHIBrCl</a:t>
            </a:r>
            <a:r>
              <a:rPr lang="en-US" dirty="0" smtClean="0"/>
              <a:t>, two ways.</a:t>
            </a:r>
          </a:p>
          <a:p>
            <a:r>
              <a:rPr lang="en-US" dirty="0" smtClean="0"/>
              <a:t>How are they related?</a:t>
            </a:r>
          </a:p>
          <a:p>
            <a:r>
              <a:rPr lang="en-US" dirty="0" smtClean="0"/>
              <a:t>How are they different?</a:t>
            </a:r>
          </a:p>
          <a:p>
            <a:r>
              <a:rPr lang="en-US" dirty="0" smtClean="0"/>
              <a:t>What are they called?</a:t>
            </a:r>
          </a:p>
          <a:p>
            <a:r>
              <a:rPr lang="en-US" dirty="0" smtClean="0"/>
              <a:t>Who cares?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50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upload.wikimedia.org/wikipedia/commons/f/f2/Chocola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397077"/>
            <a:ext cx="3204949" cy="248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encrypted-tbn1.gstatic.com/images?q=tbn:ANd9GcQhUpRPYvJeTnM9s_p7Xj8cd5mZEfExgZRVyyoHd1FFEdMj3RXj2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371327"/>
            <a:ext cx="2609850" cy="137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buzzle.com/img/articleImages/556748-2657-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260806"/>
            <a:ext cx="2405418" cy="359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Theobromine</a:t>
            </a:r>
            <a:r>
              <a:rPr lang="en-US" dirty="0" smtClean="0"/>
              <a:t> or theophylline?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72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www.careclubusa.com/News/wp-content/uploads/2013/07/pregnancy-ph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485" y="2143124"/>
            <a:ext cx="6382515" cy="471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1.bp.blogspot.com/-O3Z5E6GeO5c/UOXNylwM9cI/AAAAAAAAKRc/6a0uD2sffgM/s1600/1deb_7_thalidomide-20120725235107449483-620x349%5B1%5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4010025" cy="224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24400" y="457200"/>
            <a:ext cx="365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Enantiomers react differently.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1545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cdn.crooksandliars.com/files/uploads/2009/06/c-5_9ca82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33400"/>
            <a:ext cx="3834604" cy="555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rt.com/files/news/thalidomide-victims-apology-dismissed-165/thalidomide-melendez-undated-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48" y="533400"/>
            <a:ext cx="401002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6086476"/>
            <a:ext cx="3806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10,000 children were born between 1957-1961 with thalidomide effects.</a:t>
            </a:r>
            <a:endParaRPr lang="en-US" dirty="0"/>
          </a:p>
        </p:txBody>
      </p:sp>
      <p:pic>
        <p:nvPicPr>
          <p:cNvPr id="4104" name="Picture 8" descr="http://du101.org/09/112995life/images/jaycegulf02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15" y="3322448"/>
            <a:ext cx="37719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94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 YOUR BIOCHEMISTRY!</a:t>
            </a:r>
            <a:endParaRPr lang="en-US" dirty="0"/>
          </a:p>
        </p:txBody>
      </p:sp>
      <p:pic>
        <p:nvPicPr>
          <p:cNvPr id="6146" name="Picture 2" descr="http://static.guim.co.uk/sys-images/Guardian/Pix/pictures/2013/11/10/1384110700830/DNA-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49363"/>
            <a:ext cx="8153400" cy="488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06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ineedtext.com/FoodBlog/wp-content/uploads/2013/03/Funny-Food-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04800"/>
            <a:ext cx="6477000" cy="647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76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guardiantechnologies.com/images/foodpla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" y="17059"/>
            <a:ext cx="6779525" cy="6865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10400" y="3048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WHAT’s ON YOUR PLATE?!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6068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teachpe.com/images/exercise_physiology/piech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057400"/>
            <a:ext cx="4648199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0" y="685800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DOES YOUR DIET STACK UP TO THE RECOMMENDATIONS?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22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does our body need those things anyhow?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999744" y="2967335"/>
            <a:ext cx="314451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CARBS</a:t>
            </a:r>
          </a:p>
          <a:p>
            <a:pPr algn="ctr"/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PROTEINS</a:t>
            </a:r>
          </a:p>
          <a:p>
            <a:pPr algn="ctr"/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FATS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772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2133600"/>
          </a:xfrm>
        </p:spPr>
        <p:txBody>
          <a:bodyPr/>
          <a:lstStyle/>
          <a:p>
            <a:r>
              <a:rPr lang="en-US" dirty="0" smtClean="0"/>
              <a:t>CARBOHYDRATES</a:t>
            </a:r>
            <a:endParaRPr lang="en-US" dirty="0"/>
          </a:p>
        </p:txBody>
      </p:sp>
      <p:pic>
        <p:nvPicPr>
          <p:cNvPr id="11266" name="Picture 2" descr="http://images.tutorvista.com/cms/images/38/structure-of-carbohydrat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362200"/>
            <a:ext cx="6172200" cy="401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38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Monosaccharides</a:t>
            </a:r>
            <a:r>
              <a:rPr lang="en-US" dirty="0" smtClean="0"/>
              <a:t>: The building blocks</a:t>
            </a:r>
            <a:endParaRPr lang="en-US" dirty="0"/>
          </a:p>
        </p:txBody>
      </p:sp>
      <p:pic>
        <p:nvPicPr>
          <p:cNvPr id="10242" name="Picture 2" descr="https://smartsite.ucdavis.edu/access/content/user/00002950/bis10v/week2/2webimages/hexose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0"/>
            <a:ext cx="8867698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67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Disaccharides: formed by dehydration synthesis</a:t>
            </a:r>
            <a:endParaRPr lang="en-US" dirty="0"/>
          </a:p>
        </p:txBody>
      </p:sp>
      <p:pic>
        <p:nvPicPr>
          <p:cNvPr id="12290" name="Picture 2" descr="https://encrypted-tbn2.gstatic.com/images?q=tbn:ANd9GcT12_NXRDdtnNwtlseWN0xgcCnkZDpPls-lEe4K2gUzki58vTrT_w:staff.jccc.net/pdecell/biochemistry/sucrosesy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4" y="1447799"/>
            <a:ext cx="6810375" cy="4838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51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polysaccharides</a:t>
            </a:r>
            <a:endParaRPr lang="en-US" dirty="0"/>
          </a:p>
        </p:txBody>
      </p:sp>
      <p:pic>
        <p:nvPicPr>
          <p:cNvPr id="13314" name="Picture 2" descr="http://biochem1362.files.wordpress.com/2013/04/13-polysaccharide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8534400" cy="3634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62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LIPIDS</a:t>
            </a:r>
            <a:endParaRPr lang="en-US" dirty="0"/>
          </a:p>
        </p:txBody>
      </p:sp>
      <p:pic>
        <p:nvPicPr>
          <p:cNvPr id="14338" name="Picture 2" descr="http://www.biologyreference.com/images/biol_03_img02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799"/>
            <a:ext cx="7848600" cy="5431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63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Saturated or unsaturated?</a:t>
            </a:r>
            <a:endParaRPr lang="en-US" dirty="0"/>
          </a:p>
        </p:txBody>
      </p:sp>
      <p:pic>
        <p:nvPicPr>
          <p:cNvPr id="15362" name="Picture 2" descr="http://yourbestyou90.com/wp-content/uploads/2011/07/saturated_unsaturat_c_la_7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295400"/>
            <a:ext cx="8607425" cy="480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95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phospholipids</a:t>
            </a:r>
            <a:endParaRPr lang="en-US" dirty="0"/>
          </a:p>
        </p:txBody>
      </p:sp>
      <p:pic>
        <p:nvPicPr>
          <p:cNvPr id="16386" name="Picture 2" descr="http://homepage.smc.edu/wissmann_paul/anatomy2textbook/phospholipi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7162800" cy="524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39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Cholesterol, steroids</a:t>
            </a:r>
            <a:endParaRPr lang="en-US" dirty="0"/>
          </a:p>
        </p:txBody>
      </p:sp>
      <p:pic>
        <p:nvPicPr>
          <p:cNvPr id="17410" name="Picture 2" descr="https://encrypted-tbn2.gstatic.com/images?q=tbn:ANd9GcRdMXSlcvqehsS5isdmP4MK8JawNG-9xsUN1YYOA4bM0tBedqs69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8077200" cy="4863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118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81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BUILDING BLOCKS</a:t>
            </a:r>
            <a:endParaRPr lang="en-US" dirty="0"/>
          </a:p>
        </p:txBody>
      </p:sp>
      <p:pic>
        <p:nvPicPr>
          <p:cNvPr id="1026" name="Picture 2" descr="http://www.nutrientsreview.com/wp-content/uploads/2014/10/Amino-Acid-Struc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600200"/>
            <a:ext cx="6191250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05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personal.psu.edu/staff/m/b/mbt102/bisci4online/chemistry/charge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304800"/>
            <a:ext cx="897636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8145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 conformation</a:t>
            </a:r>
            <a:endParaRPr lang="en-US" dirty="0"/>
          </a:p>
        </p:txBody>
      </p:sp>
      <p:pic>
        <p:nvPicPr>
          <p:cNvPr id="3074" name="Picture 2" descr="http://cbm.msoe.edu/includes/modules/jmolProteinStructure/images/primaryStructur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38100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ages.tutorvista.com/cms/images/123/primary-structure-prote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4114800"/>
            <a:ext cx="8094689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69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schoolhouse1.fenn.org/dduane/science9th/bib_mutation_activity_files/image0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3245243" cy="440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evolution.berkeley.edu/evolibrary/images/evo/hemoglobi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1000"/>
            <a:ext cx="3733800" cy="218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www.idph.state.il.us/images/sicklecell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72" y="3505200"/>
            <a:ext cx="3622183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8928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Secondary structure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alpha helix; beta sheet</a:t>
            </a:r>
            <a:endParaRPr lang="en-US" dirty="0"/>
          </a:p>
        </p:txBody>
      </p:sp>
      <p:pic>
        <p:nvPicPr>
          <p:cNvPr id="4098" name="Picture 2" descr="http://integrativebiology.okstate.edu/zoo_lrc/biol1114/study_guides/scenarios/3-ootf/McGH-Protein/cem1s8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514600"/>
            <a:ext cx="5836428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1985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Tertiary structure</a:t>
            </a:r>
            <a:endParaRPr lang="en-US" dirty="0"/>
          </a:p>
        </p:txBody>
      </p:sp>
      <p:pic>
        <p:nvPicPr>
          <p:cNvPr id="5122" name="Picture 2" descr="http://stanxterm.aecom.yu.edu/wiki/data/Protein_secondary_structures_attach/sec_stru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813214"/>
            <a:ext cx="4546022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1905000"/>
            <a:ext cx="3657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Globular</a:t>
            </a:r>
          </a:p>
          <a:p>
            <a:r>
              <a:rPr lang="en-US" sz="2400" dirty="0" smtClean="0"/>
              <a:t>H-H bonds, ionic bonds, Hydrophobic interactions,</a:t>
            </a:r>
          </a:p>
          <a:p>
            <a:r>
              <a:rPr lang="en-US" sz="2400" dirty="0" smtClean="0"/>
              <a:t>Disulfide bridges</a:t>
            </a:r>
          </a:p>
          <a:p>
            <a:endParaRPr lang="en-US" sz="2400" dirty="0"/>
          </a:p>
          <a:p>
            <a:r>
              <a:rPr lang="en-US" sz="2400" dirty="0" smtClean="0"/>
              <a:t>If this is denatured, it may refold at this stage.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750510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https://web.njit.edu/~mitra/green_chemistry/EXP_3_files/image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47" y="1524000"/>
            <a:ext cx="8160757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6294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Quaternary structure</a:t>
            </a:r>
            <a:endParaRPr lang="en-US" dirty="0"/>
          </a:p>
        </p:txBody>
      </p:sp>
      <p:pic>
        <p:nvPicPr>
          <p:cNvPr id="6146" name="Picture 2" descr="http://www.bmb.uga.edu/wampler/tutorial/9xim-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676400"/>
            <a:ext cx="4572000" cy="472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0734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</a:t>
            </a:r>
            <a:r>
              <a:rPr lang="en-US" dirty="0" err="1" smtClean="0"/>
              <a:t>chaparonin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7170" name="Picture 2" descr="http://study.com/cimages/multimages/16/chaperonin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387600"/>
            <a:ext cx="6019800" cy="360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8495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Cystic fibrosis: correct amino acid </a:t>
            </a:r>
            <a:r>
              <a:rPr lang="en-US" dirty="0" err="1" smtClean="0"/>
              <a:t>sesquence</a:t>
            </a:r>
            <a:r>
              <a:rPr lang="en-US" dirty="0" smtClean="0"/>
              <a:t>; improper folding</a:t>
            </a:r>
            <a:endParaRPr lang="en-US" dirty="0"/>
          </a:p>
        </p:txBody>
      </p:sp>
      <p:pic>
        <p:nvPicPr>
          <p:cNvPr id="8194" name="Picture 2" descr="http://ichef.bbci.co.uk/news/660/media/images/83028000/jpg/_83028135_c0193876-ippb_therapy_for_cystic_fibrosis-sp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124200"/>
            <a:ext cx="6286500" cy="35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45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NUCLEIC ACIDS</a:t>
            </a:r>
            <a:endParaRPr lang="en-US" dirty="0"/>
          </a:p>
        </p:txBody>
      </p:sp>
      <p:pic>
        <p:nvPicPr>
          <p:cNvPr id="11266" name="Picture 2" descr="http://cmapspublic3.ihmc.us/servlet/SBReadResourceServlet?rid=1181483027991_219110235_47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00200"/>
            <a:ext cx="5248275" cy="411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22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 carbon sugar</a:t>
            </a:r>
            <a:endParaRPr lang="en-US" dirty="0"/>
          </a:p>
        </p:txBody>
      </p:sp>
      <p:pic>
        <p:nvPicPr>
          <p:cNvPr id="12290" name="Picture 2" descr="http://wps.prenhall.com/wps/media/objects/3085/3159329/blb2509/25-3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2286000"/>
            <a:ext cx="7157471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43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Nitrogenous base</a:t>
            </a:r>
            <a:endParaRPr lang="en-US" dirty="0"/>
          </a:p>
        </p:txBody>
      </p:sp>
      <p:pic>
        <p:nvPicPr>
          <p:cNvPr id="13314" name="Picture 2" descr="http://biolo1100.nicerweb.com/Locked/media/SAVE/ch03/03_09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7924800" cy="554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91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http://cronodon.com/images/DNA_Struc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6172200" cy="479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10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6571</TotalTime>
  <Words>212</Words>
  <Application>Microsoft Office PowerPoint</Application>
  <PresentationFormat>On-screen Show (4:3)</PresentationFormat>
  <Paragraphs>55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Trek</vt:lpstr>
      <vt:lpstr>MOLECULES AND ATOMS</vt:lpstr>
      <vt:lpstr>Hydrocarbons</vt:lpstr>
      <vt:lpstr>PowerPoint Presentation</vt:lpstr>
      <vt:lpstr>Make C5H12</vt:lpstr>
      <vt:lpstr>PowerPoint Presentation</vt:lpstr>
      <vt:lpstr>PowerPoint Presentation</vt:lpstr>
      <vt:lpstr>Theobromine or theophylline?</vt:lpstr>
      <vt:lpstr>PowerPoint Presentation</vt:lpstr>
      <vt:lpstr>PowerPoint Presentation</vt:lpstr>
      <vt:lpstr>KNOW YOUR BIOCHEMISTRY!</vt:lpstr>
      <vt:lpstr>PowerPoint Presentation</vt:lpstr>
      <vt:lpstr>PowerPoint Presentation</vt:lpstr>
      <vt:lpstr>PowerPoint Presentation</vt:lpstr>
      <vt:lpstr>Why does our body need those things anyhow?</vt:lpstr>
      <vt:lpstr>CARBOHYDRATES</vt:lpstr>
      <vt:lpstr>Monosaccharides: The building blocks</vt:lpstr>
      <vt:lpstr>Disaccharides: formed by dehydration synthesis</vt:lpstr>
      <vt:lpstr>polysaccharides</vt:lpstr>
      <vt:lpstr>LIPIDS</vt:lpstr>
      <vt:lpstr>Saturated or unsaturated?</vt:lpstr>
      <vt:lpstr>phospholipids</vt:lpstr>
      <vt:lpstr>Cholesterol, steroids</vt:lpstr>
      <vt:lpstr>PROTEINS</vt:lpstr>
      <vt:lpstr>THE BUILDING BLOCKS</vt:lpstr>
      <vt:lpstr>PowerPoint Presentation</vt:lpstr>
      <vt:lpstr>Protein conformation</vt:lpstr>
      <vt:lpstr>PowerPoint Presentation</vt:lpstr>
      <vt:lpstr>Secondary structure      alpha helix; beta sheet</vt:lpstr>
      <vt:lpstr>Tertiary structure</vt:lpstr>
      <vt:lpstr>PowerPoint Presentation</vt:lpstr>
      <vt:lpstr>Quaternary structure</vt:lpstr>
      <vt:lpstr>What is a chaparonin?</vt:lpstr>
      <vt:lpstr>Cystic fibrosis: correct amino acid sesquence; improper folding</vt:lpstr>
      <vt:lpstr>NUCLEIC ACIDS</vt:lpstr>
      <vt:lpstr>5 carbon sugar</vt:lpstr>
      <vt:lpstr>Nitrogenous base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MOLECULES AND ATOMS</dc:title>
  <dc:creator>hbecher</dc:creator>
  <cp:lastModifiedBy>Holly Becher</cp:lastModifiedBy>
  <cp:revision>15</cp:revision>
  <dcterms:created xsi:type="dcterms:W3CDTF">2013-11-15T12:52:56Z</dcterms:created>
  <dcterms:modified xsi:type="dcterms:W3CDTF">2015-11-16T19:18:52Z</dcterms:modified>
</cp:coreProperties>
</file>