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20"/>
  </p:handoutMasterIdLst>
  <p:sldIdLst>
    <p:sldId id="270" r:id="rId2"/>
    <p:sldId id="258" r:id="rId3"/>
    <p:sldId id="256" r:id="rId4"/>
    <p:sldId id="257" r:id="rId5"/>
    <p:sldId id="260" r:id="rId6"/>
    <p:sldId id="262" r:id="rId7"/>
    <p:sldId id="263" r:id="rId8"/>
    <p:sldId id="265" r:id="rId9"/>
    <p:sldId id="271" r:id="rId10"/>
    <p:sldId id="266" r:id="rId11"/>
    <p:sldId id="264" r:id="rId12"/>
    <p:sldId id="261" r:id="rId13"/>
    <p:sldId id="276" r:id="rId14"/>
    <p:sldId id="272" r:id="rId15"/>
    <p:sldId id="277" r:id="rId16"/>
    <p:sldId id="275" r:id="rId17"/>
    <p:sldId id="274" r:id="rId18"/>
    <p:sldId id="273" r:id="rId1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F09A-C521-4FBD-BDAE-082D865065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C126A-1F75-4418-A6B7-D41710F2F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6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2FB7833-E6A3-49DC-84C6-AACD04CD8CA8}" type="datetimeFigureOut">
              <a:rPr lang="en-US" smtClean="0"/>
              <a:t>12/9/2015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0A529CE-565F-43F8-BE01-1AE2BE9FFE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DCxIpiI7-Y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Essential Questions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Why </a:t>
            </a:r>
            <a:r>
              <a:rPr lang="en-US" dirty="0"/>
              <a:t>do growth, reproduction, and maintenance of the organization of living systems require free energy and matter</a:t>
            </a:r>
            <a:r>
              <a:rPr lang="en-US" dirty="0" smtClean="0"/>
              <a:t>?</a:t>
            </a:r>
          </a:p>
          <a:p>
            <a:pPr marL="109728" indent="0" fontAlgn="base">
              <a:buNone/>
            </a:pPr>
            <a:r>
              <a:rPr lang="en-US" dirty="0" smtClean="0"/>
              <a:t> </a:t>
            </a:r>
            <a:endParaRPr lang="en-US" dirty="0"/>
          </a:p>
          <a:p>
            <a:pPr fontAlgn="base"/>
            <a:r>
              <a:rPr lang="en-US" dirty="0"/>
              <a:t>What mechanisms and structural features of cells allow organisms to capture, store, and use free energy?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1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dmsmith.com/en-US/Solutions/-/media/Images/Solutions/LandingPages/cdm_energy_486x265.ash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773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energy?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Energy can be described as the capacity for change.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14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Biological systems utilize free energy</a:t>
            </a:r>
            <a:endParaRPr lang="en-US" dirty="0"/>
          </a:p>
        </p:txBody>
      </p:sp>
      <p:pic>
        <p:nvPicPr>
          <p:cNvPr id="2050" name="Picture 2" descr="http://a66c7b.medialib.glogster.com/media/79/79b00e5f1c017e45a998056280c5ffaed3de1fedc2c629fdad388ce7d1ccd0b1/cute-kittens-playing-outside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5803900" cy="43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15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thletewithstent.com/wp-content/uploads/2011/01/KEGG-Intermediary-Metabolis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5363" y="-228600"/>
            <a:ext cx="11360963" cy="700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/>
              <a:t>Metabolism is the sum of chemical reactions that occur in a biological system</a:t>
            </a:r>
            <a:r>
              <a:rPr lang="en-US" sz="3600" dirty="0" smtClean="0"/>
              <a:t>.</a:t>
            </a:r>
          </a:p>
          <a:p>
            <a:pPr lvl="1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Metabolic activity involves changes in energy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2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basic types of metabolism: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ANABOLIC REACTIONS	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CATABOLIC REACTIONS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Build molecules</a:t>
            </a:r>
          </a:p>
          <a:p>
            <a:r>
              <a:rPr lang="en-US" dirty="0" smtClean="0"/>
              <a:t>Use energy</a:t>
            </a:r>
          </a:p>
          <a:p>
            <a:r>
              <a:rPr lang="en-US" dirty="0" smtClean="0"/>
              <a:t>“uphill”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Ex: photosynthesis; building proteins from amino acids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Break down molecules</a:t>
            </a:r>
          </a:p>
          <a:p>
            <a:r>
              <a:rPr lang="en-US" dirty="0" smtClean="0"/>
              <a:t>Releases energy</a:t>
            </a:r>
          </a:p>
          <a:p>
            <a:r>
              <a:rPr lang="en-US" dirty="0" smtClean="0"/>
              <a:t>“downhill”</a:t>
            </a:r>
          </a:p>
          <a:p>
            <a:endParaRPr lang="en-US" dirty="0"/>
          </a:p>
          <a:p>
            <a:r>
              <a:rPr lang="en-US" dirty="0" smtClean="0"/>
              <a:t>Ex: cell respiration breaks down glucose to produce ATP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13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Biochemical changes involve changes in energy.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Expressed as energy available to do work or free energy (G)</a:t>
            </a:r>
          </a:p>
          <a:p>
            <a:endParaRPr lang="en-US" dirty="0" smtClean="0"/>
          </a:p>
          <a:p>
            <a:r>
              <a:rPr lang="en-US" dirty="0" smtClean="0"/>
              <a:t>The change in free energy = 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G</a:t>
            </a:r>
          </a:p>
          <a:p>
            <a:endParaRPr lang="en-US" dirty="0"/>
          </a:p>
          <a:p>
            <a:pPr lvl="0">
              <a:buClr>
                <a:srgbClr val="A04DA3"/>
              </a:buClr>
            </a:pPr>
            <a:endParaRPr lang="en-US" dirty="0">
              <a:solidFill>
                <a:prstClr val="black"/>
              </a:solidFill>
            </a:endParaRPr>
          </a:p>
          <a:p>
            <a:pPr lvl="0">
              <a:buClr>
                <a:srgbClr val="A04DA3"/>
              </a:buClr>
            </a:pPr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95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>
                <a:latin typeface="+mn-lt"/>
              </a:rPr>
              <a:t>G = 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>
                <a:latin typeface="+mn-lt"/>
              </a:rPr>
              <a:t>H - T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>
                <a:latin typeface="+mn-lt"/>
              </a:rPr>
              <a:t>S</a:t>
            </a:r>
            <a:endParaRPr lang="en-US" dirty="0">
              <a:latin typeface="Symbol" pitchFamily="18" charset="2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G = change in free energy</a:t>
            </a:r>
          </a:p>
          <a:p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H = change in total energy</a:t>
            </a:r>
          </a:p>
          <a:p>
            <a:r>
              <a:rPr lang="en-US" dirty="0" smtClean="0">
                <a:latin typeface="Symbol" pitchFamily="18" charset="2"/>
              </a:rPr>
              <a:t>TD</a:t>
            </a:r>
            <a:r>
              <a:rPr lang="en-US" dirty="0" smtClean="0"/>
              <a:t>S = energy lost to system</a:t>
            </a:r>
          </a:p>
          <a:p>
            <a:pPr lvl="3"/>
            <a:r>
              <a:rPr lang="en-US" dirty="0" smtClean="0">
                <a:latin typeface="Symbol" pitchFamily="18" charset="2"/>
              </a:rPr>
              <a:t>T = </a:t>
            </a:r>
            <a:r>
              <a:rPr lang="en-US" dirty="0" smtClean="0"/>
              <a:t>kelvin (C + 273)</a:t>
            </a:r>
          </a:p>
          <a:p>
            <a:pPr lvl="3"/>
            <a:r>
              <a:rPr lang="en-US" dirty="0" smtClean="0"/>
              <a:t>S = entropy</a:t>
            </a:r>
          </a:p>
          <a:p>
            <a:pPr lvl="3"/>
            <a:endParaRPr lang="en-US" dirty="0"/>
          </a:p>
          <a:p>
            <a:pPr lvl="3"/>
            <a:endParaRPr lang="en-US" dirty="0" smtClean="0"/>
          </a:p>
          <a:p>
            <a:pPr lvl="3"/>
            <a:endParaRPr lang="en-US" dirty="0"/>
          </a:p>
          <a:p>
            <a:pPr lvl="3"/>
            <a:r>
              <a:rPr lang="en-US" dirty="0" smtClean="0">
                <a:solidFill>
                  <a:srgbClr val="FF0000"/>
                </a:solidFill>
              </a:rPr>
              <a:t>G</a:t>
            </a:r>
            <a:r>
              <a:rPr lang="en-US" dirty="0" smtClean="0"/>
              <a:t>oose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unters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ake </a:t>
            </a:r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hots…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97" y="-228601"/>
            <a:ext cx="8175803" cy="286148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804081"/>
            <a:ext cx="7620001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www.ioatprep.com/wp-content/uploads/2012/03/Gibbs_free_energy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990264"/>
            <a:ext cx="62484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25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E</a:t>
            </a:r>
            <a:r>
              <a:rPr lang="en-US" sz="3600" dirty="0" smtClean="0"/>
              <a:t>xergonic </a:t>
            </a:r>
            <a:r>
              <a:rPr lang="en-US" sz="3600" dirty="0"/>
              <a:t>or endergonic if temp is </a:t>
            </a:r>
            <a:r>
              <a:rPr lang="en-US" sz="3600" dirty="0" smtClean="0"/>
              <a:t>298K?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Reaction 1: A+B</a:t>
            </a:r>
            <a:r>
              <a:rPr lang="en-US" dirty="0" smtClean="0">
                <a:sym typeface="Wingdings" panose="05000000000000000000" pitchFamily="2" charset="2"/>
              </a:rPr>
              <a:t>AB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latin typeface="Symbol" panose="05050102010706020507" pitchFamily="18" charset="2"/>
                <a:sym typeface="Wingdings" panose="05000000000000000000" pitchFamily="2" charset="2"/>
              </a:rPr>
              <a:t>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 = +245 KJ/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mol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dirty="0" smtClean="0">
                <a:latin typeface="Symbol" panose="05050102010706020507" pitchFamily="18" charset="2"/>
                <a:sym typeface="Wingdings" panose="05000000000000000000" pitchFamily="2" charset="2"/>
              </a:rPr>
              <a:t>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 = -.02 KJ/K</a:t>
            </a:r>
            <a:endParaRPr lang="en-US" dirty="0" smtClean="0">
              <a:latin typeface="Symbol" panose="05050102010706020507" pitchFamily="18" charset="2"/>
              <a:sym typeface="Wingdings" panose="05000000000000000000" pitchFamily="2" charset="2"/>
            </a:endParaRPr>
          </a:p>
          <a:p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  <a:latin typeface="Symbol" panose="05050102010706020507" pitchFamily="18" charset="2"/>
              </a:rPr>
              <a:t>D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= +250.96</a:t>
            </a:r>
            <a:endParaRPr lang="en-US" dirty="0">
              <a:solidFill>
                <a:srgbClr val="C00000"/>
              </a:solidFill>
              <a:latin typeface="Symbol" panose="05050102010706020507" pitchFamily="18" charset="2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Reaction 2: CD</a:t>
            </a:r>
            <a:r>
              <a:rPr lang="en-US" dirty="0" smtClean="0">
                <a:sym typeface="Wingdings" panose="05000000000000000000" pitchFamily="2" charset="2"/>
              </a:rPr>
              <a:t> C + D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latin typeface="Symbol" panose="05050102010706020507" pitchFamily="18" charset="2"/>
                <a:sym typeface="Wingdings" panose="05000000000000000000" pitchFamily="2" charset="2"/>
              </a:rPr>
              <a:t>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 = -334 KJ/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mol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dirty="0" smtClean="0">
                <a:latin typeface="Symbol" panose="05050102010706020507" pitchFamily="18" charset="2"/>
                <a:sym typeface="Wingdings" panose="05000000000000000000" pitchFamily="2" charset="2"/>
              </a:rPr>
              <a:t>D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 = +.12 KJ/K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en-US" dirty="0" smtClean="0">
                <a:solidFill>
                  <a:srgbClr val="7030A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D</a:t>
            </a:r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 = -396.76</a:t>
            </a:r>
            <a:endParaRPr lang="en-US" dirty="0">
              <a:solidFill>
                <a:srgbClr val="7030A0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815769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3.amazonaws.com/stripgenerator/strip/23/39/27/00/00/fu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49" y="1066800"/>
            <a:ext cx="8874589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6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05800" cy="2590800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www.youtube.com/watch?v=nDCxIpiI7-Y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Bozeman Biology  </a:t>
            </a:r>
            <a:r>
              <a:rPr lang="en-US" dirty="0" smtClean="0">
                <a:latin typeface="+mn-lt"/>
              </a:rPr>
              <a:t>explains </a:t>
            </a:r>
            <a:r>
              <a:rPr lang="en-US" dirty="0" smtClean="0"/>
              <a:t>Bioenergetics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4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Catabolic and anabolic reactions are often linked</a:t>
            </a:r>
            <a:endParaRPr lang="en-US" dirty="0"/>
          </a:p>
        </p:txBody>
      </p:sp>
      <p:pic>
        <p:nvPicPr>
          <p:cNvPr id="5122" name="Picture 2" descr="http://textbookofbacteriology.net/themicrobialworld/s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71800"/>
            <a:ext cx="5876925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39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</a:t>
            </a:r>
            <a:r>
              <a:rPr lang="en-US" dirty="0" smtClean="0"/>
              <a:t>5 –explain: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Energy coupling</a:t>
            </a:r>
          </a:p>
          <a:p>
            <a:r>
              <a:rPr lang="en-US" dirty="0" smtClean="0"/>
              <a:t>ATP</a:t>
            </a:r>
          </a:p>
          <a:p>
            <a:r>
              <a:rPr lang="en-US" dirty="0" smtClean="0"/>
              <a:t>ADP</a:t>
            </a:r>
          </a:p>
          <a:p>
            <a:r>
              <a:rPr lang="en-US" dirty="0" smtClean="0"/>
              <a:t>Phosphorylation</a:t>
            </a:r>
          </a:p>
          <a:p>
            <a:r>
              <a:rPr lang="en-US" dirty="0" smtClean="0"/>
              <a:t>hydrolysis</a:t>
            </a:r>
            <a:endParaRPr lang="en-US" dirty="0"/>
          </a:p>
        </p:txBody>
      </p:sp>
      <p:pic>
        <p:nvPicPr>
          <p:cNvPr id="5122" name="Picture 2" descr="http://www.abc.net.au/science/basics/img/atp-adp-cyc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20912"/>
            <a:ext cx="5086350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64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Enzymes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www.4college.co.uk/a/ep/enzym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71786"/>
            <a:ext cx="5791200" cy="438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97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</a:t>
            </a:r>
            <a:r>
              <a:rPr lang="en-US" dirty="0" smtClean="0"/>
              <a:t>5: explain: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Catalyst</a:t>
            </a:r>
          </a:p>
          <a:p>
            <a:r>
              <a:rPr lang="en-US" dirty="0" smtClean="0"/>
              <a:t>Substrate</a:t>
            </a:r>
          </a:p>
          <a:p>
            <a:r>
              <a:rPr lang="en-US" dirty="0" smtClean="0"/>
              <a:t>Active site</a:t>
            </a:r>
          </a:p>
          <a:p>
            <a:r>
              <a:rPr lang="en-US" dirty="0" smtClean="0"/>
              <a:t>Induced fit</a:t>
            </a:r>
          </a:p>
          <a:p>
            <a:r>
              <a:rPr lang="en-US" dirty="0" smtClean="0"/>
              <a:t>Product</a:t>
            </a:r>
          </a:p>
          <a:p>
            <a:r>
              <a:rPr lang="en-US" dirty="0" smtClean="0"/>
              <a:t>reactant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17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.tqn.com/y/biotech/1/W/i/1/-/-/Enzyme_action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44562"/>
            <a:ext cx="8349307" cy="4922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25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cademic.pgcc.edu/~kroberts/Lecture/Chapter%205/05-07_EnzymaticActivity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4038600" cy="515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99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lasses.midlandstech.edu/carterp/Courses/bio225/chap05/img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851925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1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2204</TotalTime>
  <Words>276</Words>
  <Application>Microsoft Office PowerPoint</Application>
  <PresentationFormat>On-screen Show (4:3)</PresentationFormat>
  <Paragraphs>71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Urban</vt:lpstr>
      <vt:lpstr>Essential Questions </vt:lpstr>
      <vt:lpstr>What is energy?</vt:lpstr>
      <vt:lpstr>Biological systems utilize free energy</vt:lpstr>
      <vt:lpstr>PowerPoint Presentation</vt:lpstr>
      <vt:lpstr>Two basic types of metabolism:</vt:lpstr>
      <vt:lpstr>Biochemical changes involve changes in energy.</vt:lpstr>
      <vt:lpstr>DG = DH - TDS</vt:lpstr>
      <vt:lpstr>PowerPoint Presentation</vt:lpstr>
      <vt:lpstr>Exergonic or endergonic if temp is 298K? </vt:lpstr>
      <vt:lpstr>PowerPoint Presentation</vt:lpstr>
      <vt:lpstr>http://www.youtube.com/watch?v=nDCxIpiI7-Y    Bozeman Biology  explains Bioenergetics</vt:lpstr>
      <vt:lpstr>Catabolic and anabolic reactions are often linked</vt:lpstr>
      <vt:lpstr>Take 5 –explain:</vt:lpstr>
      <vt:lpstr>Enzymes</vt:lpstr>
      <vt:lpstr>Take 5: explain: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systems utilize free energy</dc:title>
  <dc:creator>hbecher</dc:creator>
  <cp:lastModifiedBy>Holly Becher</cp:lastModifiedBy>
  <cp:revision>24</cp:revision>
  <cp:lastPrinted>2015-10-19T19:15:24Z</cp:lastPrinted>
  <dcterms:created xsi:type="dcterms:W3CDTF">2013-10-15T14:43:22Z</dcterms:created>
  <dcterms:modified xsi:type="dcterms:W3CDTF">2015-12-09T19:31:32Z</dcterms:modified>
</cp:coreProperties>
</file>