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33"/>
  </p:handoutMasterIdLst>
  <p:sldIdLst>
    <p:sldId id="288" r:id="rId2"/>
    <p:sldId id="289" r:id="rId3"/>
    <p:sldId id="285" r:id="rId4"/>
    <p:sldId id="256" r:id="rId5"/>
    <p:sldId id="257" r:id="rId6"/>
    <p:sldId id="258" r:id="rId7"/>
    <p:sldId id="270" r:id="rId8"/>
    <p:sldId id="271" r:id="rId9"/>
    <p:sldId id="259" r:id="rId10"/>
    <p:sldId id="261" r:id="rId11"/>
    <p:sldId id="260" r:id="rId12"/>
    <p:sldId id="287" r:id="rId13"/>
    <p:sldId id="272" r:id="rId14"/>
    <p:sldId id="273" r:id="rId15"/>
    <p:sldId id="264" r:id="rId16"/>
    <p:sldId id="263" r:id="rId17"/>
    <p:sldId id="267" r:id="rId18"/>
    <p:sldId id="268" r:id="rId19"/>
    <p:sldId id="269" r:id="rId20"/>
    <p:sldId id="274" r:id="rId21"/>
    <p:sldId id="266" r:id="rId22"/>
    <p:sldId id="276" r:id="rId23"/>
    <p:sldId id="277" r:id="rId24"/>
    <p:sldId id="275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58299-A652-493B-B636-BBE539060F3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FB885-1FC5-45D9-BE95-8CE68D4FF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96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365A92B-01B9-4F21-A06F-AC7D29CA39AC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791EF4-8E9B-4D9E-A68A-2252F7961330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joZ1EsA5_NY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hyperphysics.phy-astr.gsu.edu/hbase/biology/phoc.html#c1" TargetMode="External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hyperphysics.phy-astr.gsu.edu/hbase/biology/phoc.html#c5" TargetMode="External"/><Relationship Id="rId2" Type="http://schemas.openxmlformats.org/officeDocument/2006/relationships/hyperlink" Target="http://hyperphysics.phy-astr.gsu.edu/hbase/biology/phoc.html#c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hyperlink" Target="http://hyperphysics.phy-astr.gsu.edu/hbase/biology/phoc.html#c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ichiganquarterlyreview.com/wp-content/uploads/2014/05/Monotropa-uniflora_Indian-Pipe-Ghost-Plant-Corpse-Plant_primary_1_Nashua-River-Nashua-NH_20120629_Denise-Hurt_Indian-Pipe-Monotropa-uniflora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34650" cy="848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07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virginiawildflowers.files.wordpress.com/2012/04/img_56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610600" cy="574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54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2.estrellamountain.edu/faculty/farabee/Biobk/plantrela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705883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8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Living Things Need Energy: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5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eachers.moed.bm/leone.samuels/Photosynthesis%20Diagrams/cub_lifescience_lesson01_figure1_ted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239000" cy="639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24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Photosynthesis requires 2 steps.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http://bioserv.fiu.edu/~walterm/gen_bio_ii/clip_image00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98147"/>
            <a:ext cx="5486400" cy="408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3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leaves good photosynthetic factories?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anniesremedy.com/images/oils/iStock_ginkgo-backl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8800"/>
            <a:ext cx="6404264" cy="568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99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bse.meritnation.com/img/study_content/lp/1/11/14/213/697/1482/1310/14-5-09_LP_Muthu_Bio_1.11.6.6.2.1_ruchika_SS_html_5d3d328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745" y="2819400"/>
            <a:ext cx="4965239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sciencephoto.com/image/153557/350wm/C0090877-Taro_leaf_structure,_SEM-SP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333375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20040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SEM; 200X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4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nutritioninplants.wikispaces.com/file/view/10-02-Chloroplast-L.gif/79737859/10-02-Chloroplast-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9253"/>
            <a:ext cx="4610100" cy="65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71600" y="1447800"/>
            <a:ext cx="289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Plant cells contain an organelle called a chloroplast.</a:t>
            </a:r>
          </a:p>
          <a:p>
            <a:r>
              <a:rPr lang="en-US" sz="2800" dirty="0" smtClean="0"/>
              <a:t>This is where light energy is transformed into chemical energy.</a:t>
            </a:r>
          </a:p>
        </p:txBody>
      </p:sp>
    </p:spTree>
    <p:extLst>
      <p:ext uri="{BB962C8B-B14F-4D97-AF65-F5344CB8AC3E}">
        <p14:creationId xmlns:p14="http://schemas.microsoft.com/office/powerpoint/2010/main" val="100703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nx.org/content/m44447/latest/Figure_08_01_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86000"/>
            <a:ext cx="6400800" cy="428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c.allpostersimages.com/images/P-473-488-90/64/6455/UUYH100Z/posters/george-chapman-chloroplast-of-wormwood-artemisia-annua-te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1820"/>
            <a:ext cx="2658052" cy="199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0" y="6858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Structure of a Chloroplast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0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biology.iupui.edu/biocourses/N100/images/ch9chlorophy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19992"/>
            <a:ext cx="7629525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9600" y="381000"/>
            <a:ext cx="6248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Inside a chloroplast are folded membranes.  Imbedded in the membranes are molecules of chlorophyll.</a:t>
            </a:r>
          </a:p>
          <a:p>
            <a:r>
              <a:rPr lang="en-US" sz="2400" dirty="0" smtClean="0"/>
              <a:t>Chlorophyll is the molecule that absorbs light energy.  Chlorophyll is part of a photosystem.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07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Light Reaction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4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hotos1.blogger.com/blogger/4178/911/1600/chlorophyll-carotenoid-ab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16527"/>
            <a:ext cx="6324600" cy="463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828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Relative rate of photosynthesis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54102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Wavelength of light (nanometers)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8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lantphys.info/plant_physiology/images/onephotosyste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58674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Antennae pigments pass energy to chlorophyll a in the photosystem.</a:t>
            </a:r>
            <a:endParaRPr lang="en-US" dirty="0"/>
          </a:p>
        </p:txBody>
      </p:sp>
      <p:pic>
        <p:nvPicPr>
          <p:cNvPr id="4" name="Picture 2" descr="https://classconnection.s3.amazonaws.com/567/flashcards/203567/png/photosystem131560839422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19400"/>
            <a:ext cx="282061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92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lassconnection.s3.amazonaws.com/567/flashcards/203567/png/photosystem13156083942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85800"/>
            <a:ext cx="6508256" cy="56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64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999" y="4876800"/>
            <a:ext cx="8153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PSII:</a:t>
            </a:r>
          </a:p>
          <a:p>
            <a:r>
              <a:rPr lang="en-US" dirty="0" smtClean="0"/>
              <a:t>Excited electron moves to electron acceptor.</a:t>
            </a:r>
          </a:p>
          <a:p>
            <a:r>
              <a:rPr lang="en-US" dirty="0" err="1" smtClean="0"/>
              <a:t>Chl</a:t>
            </a:r>
            <a:r>
              <a:rPr lang="en-US" dirty="0" smtClean="0"/>
              <a:t> a donates a high E electron to the electron acceptor</a:t>
            </a:r>
          </a:p>
          <a:p>
            <a:r>
              <a:rPr lang="en-US" dirty="0" smtClean="0"/>
              <a:t>Water is split; its electron replaces that lost from chlorophyll</a:t>
            </a:r>
          </a:p>
          <a:p>
            <a:r>
              <a:rPr lang="en-US" dirty="0"/>
              <a:t>	</a:t>
            </a:r>
            <a:r>
              <a:rPr lang="en-US" dirty="0" smtClean="0"/>
              <a:t>oxygen is released to atmosphere.  </a:t>
            </a:r>
          </a:p>
          <a:p>
            <a:r>
              <a:rPr lang="en-US" dirty="0" smtClean="0"/>
              <a:t>Excited electron moves to electron transport chain</a:t>
            </a:r>
            <a:endParaRPr lang="en-US" dirty="0"/>
          </a:p>
        </p:txBody>
      </p:sp>
      <p:pic>
        <p:nvPicPr>
          <p:cNvPr id="4" name="Picture 2" descr="http://upload.wikimedia.org/wikipedia/commons/1/18/Thylakoid_membra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22" y="0"/>
            <a:ext cx="847150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upload.wikimedia.org/wikipedia/commons/1/18/Thylakoid_membra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" y="0"/>
            <a:ext cx="8620125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4914900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ETC</a:t>
            </a:r>
          </a:p>
          <a:p>
            <a:r>
              <a:rPr lang="en-US" sz="2000" dirty="0" smtClean="0"/>
              <a:t>The electron transport chain is a series of membrane bound molecules that pass the electron to a final electron acceptor.  As the electrons are passed along, H+ ions are pumped into the lumen. (Chemiosmosis)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863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86200" y="609600"/>
            <a:ext cx="2286000" cy="32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http://upload.wikimedia.org/wikipedia/commons/1/18/Thylakoid_membra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13" y="-304800"/>
            <a:ext cx="8152366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4495800"/>
            <a:ext cx="79248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PSI</a:t>
            </a:r>
          </a:p>
          <a:p>
            <a:r>
              <a:rPr lang="en-US" sz="2000" dirty="0" smtClean="0"/>
              <a:t>The electrons from the ETC are accepted by PSI.  </a:t>
            </a:r>
          </a:p>
          <a:p>
            <a:r>
              <a:rPr lang="en-US" sz="2000" dirty="0" smtClean="0"/>
              <a:t>Solar energy is absorbed, and the electrons are passed to NADP.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NADP+ +2e- + H+  </a:t>
            </a:r>
            <a:r>
              <a:rPr lang="en-US" sz="2000" dirty="0" smtClean="0">
                <a:sym typeface="Wingdings" panose="05000000000000000000" pitchFamily="2" charset="2"/>
              </a:rPr>
              <a:t> NADPH. (needed in next </a:t>
            </a:r>
            <a:r>
              <a:rPr lang="en-US" sz="2000" dirty="0" err="1" smtClean="0">
                <a:sym typeface="Wingdings" panose="05000000000000000000" pitchFamily="2" charset="2"/>
              </a:rPr>
              <a:t>rxn</a:t>
            </a:r>
            <a:r>
              <a:rPr lang="en-US" sz="2000" dirty="0" smtClean="0">
                <a:sym typeface="Wingdings" panose="05000000000000000000" pitchFamily="2" charset="2"/>
              </a:rPr>
              <a:t>)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NADPH is the final electron acceptor.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1/18/Thylakoid_membra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5213595"/>
          </a:xfrm>
          <a:prstGeom prst="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5410200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Phosphorylation and ATP Synthesis:</a:t>
            </a:r>
          </a:p>
          <a:p>
            <a:r>
              <a:rPr lang="en-US" sz="2400" dirty="0" smtClean="0"/>
              <a:t>ATP Synthase uses energy from the H+ gradient  to produce ATP.  This is called phosphorylation.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657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1/18/Thylakoid_membra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44405"/>
            <a:ext cx="9143999" cy="5213595"/>
          </a:xfrm>
          <a:prstGeom prst="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SUMMARIZE:</a:t>
            </a:r>
          </a:p>
          <a:p>
            <a:r>
              <a:rPr lang="en-US" dirty="0" smtClean="0"/>
              <a:t>PSII, ETC, PSI, ATP Synthase.</a:t>
            </a:r>
          </a:p>
          <a:p>
            <a:r>
              <a:rPr lang="en-US" dirty="0" smtClean="0"/>
              <a:t>What is needed, what happens, what is made?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67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Noncyclic Electron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PSII absorbs light E.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Excited e- moves to e- acceptor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water is split to replace lost e-. Oxygen released.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NADP+ +2H+e-  </a:t>
            </a:r>
            <a:r>
              <a:rPr lang="en-US" dirty="0" smtClean="0">
                <a:sym typeface="Wingdings" panose="05000000000000000000" pitchFamily="2" charset="2"/>
              </a:rPr>
              <a:t> NADPH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2. Chemiosmosis and phosphorylation: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</a:t>
            </a:r>
            <a:r>
              <a:rPr lang="en-US" dirty="0" smtClean="0">
                <a:sym typeface="Wingdings" panose="05000000000000000000" pitchFamily="2" charset="2"/>
              </a:rPr>
              <a:t>ETC pumps H+ into lumen.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</a:t>
            </a:r>
            <a:r>
              <a:rPr lang="en-US" dirty="0" smtClean="0">
                <a:sym typeface="Wingdings" panose="05000000000000000000" pitchFamily="2" charset="2"/>
              </a:rPr>
              <a:t>H+ gradient used to synthesize ATP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3. PS1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</a:t>
            </a:r>
            <a:r>
              <a:rPr lang="en-US" dirty="0" smtClean="0">
                <a:sym typeface="Wingdings" panose="05000000000000000000" pitchFamily="2" charset="2"/>
              </a:rPr>
              <a:t>light E absorbed and </a:t>
            </a:r>
            <a:r>
              <a:rPr lang="en-US" dirty="0" err="1" smtClean="0">
                <a:sym typeface="Wingdings" panose="05000000000000000000" pitchFamily="2" charset="2"/>
              </a:rPr>
              <a:t>reexcited</a:t>
            </a:r>
            <a:r>
              <a:rPr lang="en-US" dirty="0" smtClean="0">
                <a:sym typeface="Wingdings" panose="05000000000000000000" pitchFamily="2" charset="2"/>
              </a:rPr>
              <a:t> e-.  NADPH is final 	e- acceptor.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56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www.youtube.com/watch?v=joZ1EsA5_NY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07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Cyclic Electron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PSI only</a:t>
            </a:r>
          </a:p>
          <a:p>
            <a:pPr lvl="1"/>
            <a:r>
              <a:rPr lang="en-US" dirty="0" smtClean="0"/>
              <a:t>Electron donated by PSI and returns to PSI</a:t>
            </a:r>
          </a:p>
          <a:p>
            <a:pPr lvl="1"/>
            <a:r>
              <a:rPr lang="en-US" dirty="0" smtClean="0"/>
              <a:t>Maintains H+ gradient; makes ATP w/ATP Synthase</a:t>
            </a:r>
          </a:p>
          <a:p>
            <a:pPr lvl="1"/>
            <a:r>
              <a:rPr lang="en-US" dirty="0" smtClean="0"/>
              <a:t>No Oxygen released</a:t>
            </a:r>
          </a:p>
          <a:p>
            <a:pPr marL="393192" lvl="1" indent="0">
              <a:buNone/>
            </a:pPr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Seen in some bacteria; probably evolved first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biology200.gsu.edu/houghton'04/2107%20'14/Figures/Chapter8/figure8.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782" y="2286000"/>
            <a:ext cx="4156982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0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PART II: THE CALVIN CYCLE!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http://bancroft.berkeley.edu/Exhibits/Biotech/Images/3-2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3009900" cy="384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56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iologycorner.com/resources/calvin_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695950" cy="473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5334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Calvin Cycle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Carbon from carbon dioxide is “fixed” into a 3-C sugar, G3P (precursor for glucose)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98120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-In the </a:t>
            </a:r>
            <a:r>
              <a:rPr lang="en-US" sz="2000" dirty="0" err="1" smtClean="0"/>
              <a:t>stroma</a:t>
            </a:r>
            <a:endParaRPr lang="en-US" sz="2000" dirty="0" smtClean="0"/>
          </a:p>
          <a:p>
            <a:r>
              <a:rPr lang="en-US" sz="2000" dirty="0" smtClean="0"/>
              <a:t>-carbon enters as CO2 and leaves as sugar.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8648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iologycorner.com/resources/calvin_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695950" cy="473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3810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PHASE 1:  </a:t>
            </a:r>
            <a:r>
              <a:rPr lang="en-US" sz="2400" dirty="0" err="1" smtClean="0"/>
              <a:t>Rubisco</a:t>
            </a:r>
            <a:r>
              <a:rPr lang="en-US" sz="2400" dirty="0" smtClean="0"/>
              <a:t> attaches C from CO2 to a 5-C molecule called </a:t>
            </a:r>
            <a:r>
              <a:rPr lang="en-US" sz="2400" dirty="0" err="1" smtClean="0"/>
              <a:t>RuBP</a:t>
            </a:r>
            <a:r>
              <a:rPr lang="en-US" sz="2400" dirty="0" smtClean="0"/>
              <a:t> (</a:t>
            </a:r>
            <a:r>
              <a:rPr lang="en-US" sz="2400" dirty="0" err="1" smtClean="0"/>
              <a:t>ribulose</a:t>
            </a:r>
            <a:r>
              <a:rPr lang="en-US" sz="2400" dirty="0" smtClean="0"/>
              <a:t> </a:t>
            </a:r>
            <a:r>
              <a:rPr lang="en-US" sz="2400" dirty="0" err="1" smtClean="0"/>
              <a:t>bisphosphate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8194" name="Picture 2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80029"/>
            <a:ext cx="2362200" cy="237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4038600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Rubisco</a:t>
            </a:r>
            <a:r>
              <a:rPr lang="en-US" dirty="0" smtClean="0"/>
              <a:t>- the most abundant protein in plants, and possibly on the planet.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iologycorner.com/resources/calvin_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695950" cy="473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Phase 2 Reduction: NADPH and ATP are used to convert 3PGA to g3P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967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biologycorner.com/resources/calvin_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81200"/>
            <a:ext cx="5695950" cy="473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6096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Phase 3 Regeneration: G3P’s and ATP regenerate the </a:t>
            </a:r>
            <a:r>
              <a:rPr lang="en-US" sz="2400" dirty="0" err="1" smtClean="0"/>
              <a:t>RuBP</a:t>
            </a:r>
            <a:r>
              <a:rPr lang="en-US" sz="2400" dirty="0"/>
              <a:t>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52600"/>
            <a:ext cx="2743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every three molecules of CO</a:t>
            </a:r>
            <a:r>
              <a:rPr lang="en-US" baseline="-25000" dirty="0"/>
              <a:t>2</a:t>
            </a:r>
            <a:r>
              <a:rPr lang="en-US" dirty="0"/>
              <a:t> that enter the cycle, the net output is one </a:t>
            </a:r>
            <a:r>
              <a:rPr lang="en-US" dirty="0" smtClean="0"/>
              <a:t>G3P. </a:t>
            </a:r>
          </a:p>
          <a:p>
            <a:r>
              <a:rPr lang="en-US" dirty="0" smtClean="0"/>
              <a:t>For </a:t>
            </a:r>
            <a:r>
              <a:rPr lang="en-US" dirty="0"/>
              <a:t>each G3P synthesized, the cycle spends nine molecules of ATP and six molecules of NADPH</a:t>
            </a:r>
            <a:r>
              <a:rPr lang="en-US" baseline="-25000" dirty="0"/>
              <a:t>2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light reactions sustain the Calvin cycle by regenerating the ATP and NADPH</a:t>
            </a:r>
            <a:r>
              <a:rPr lang="en-US" baseline="-25000" dirty="0"/>
              <a:t>2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0009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hyperphysics.phy-astr.gsu.edu/hbase/biology/imgbio/calc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609600"/>
            <a:ext cx="30480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838200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</a:t>
            </a:r>
            <a:r>
              <a:rPr lang="en-US" dirty="0">
                <a:hlinkClick r:id="rId3"/>
              </a:rPr>
              <a:t>C3 plants</a:t>
            </a:r>
            <a:r>
              <a:rPr lang="en-US" dirty="0"/>
              <a:t> the photosynthesis, carbon fixation and Calvin cycle all occur in a single chloroplast.</a:t>
            </a:r>
          </a:p>
        </p:txBody>
      </p:sp>
      <p:pic>
        <p:nvPicPr>
          <p:cNvPr id="9220" name="Picture 4" descr="http://bio1151.nicerweb.com/Locked/media/ch10/10_C3-plan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1" y="4114800"/>
            <a:ext cx="4495800" cy="199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98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066800"/>
            <a:ext cx="3276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</a:t>
            </a:r>
            <a:r>
              <a:rPr lang="en-US" dirty="0">
                <a:hlinkClick r:id="rId2"/>
              </a:rPr>
              <a:t>C4 plants</a:t>
            </a:r>
            <a:r>
              <a:rPr lang="en-US" dirty="0"/>
              <a:t> the photosynthesis takes place in a chloroplast of a thin-walled mesophyll cell and a 4-carbon acid is handed off to a thick-walled bundle sheath cell where the Calvin cycle occurs in a chloroplast of that second cell. This protects the Calvin cycle from the effects of </a:t>
            </a:r>
            <a:r>
              <a:rPr lang="en-US" dirty="0">
                <a:hlinkClick r:id="rId3"/>
              </a:rPr>
              <a:t>photorespiration</a:t>
            </a:r>
            <a:endParaRPr lang="en-US" dirty="0"/>
          </a:p>
        </p:txBody>
      </p:sp>
      <p:pic>
        <p:nvPicPr>
          <p:cNvPr id="12290" name="Picture 2" descr="http://hyperphysics.phy-astr.gsu.edu/hbase/biology/imgbio/calc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"/>
            <a:ext cx="3038475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buddhajeans.com/wp-content/uploads/2014/03/c4-plants-70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100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18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219200"/>
            <a:ext cx="335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</a:t>
            </a:r>
            <a:r>
              <a:rPr lang="en-US" dirty="0">
                <a:hlinkClick r:id="rId2"/>
              </a:rPr>
              <a:t>CAM plants</a:t>
            </a:r>
            <a:r>
              <a:rPr lang="en-US" dirty="0"/>
              <a:t> the photosynthesis and initial carbon fixation occur at night and a 4-carbon acid is stored in the cell's vacuole. During the day, the Calvin cycle operates in the same chloroplasts.</a:t>
            </a:r>
          </a:p>
        </p:txBody>
      </p:sp>
      <p:pic>
        <p:nvPicPr>
          <p:cNvPr id="13314" name="Picture 2" descr="http://hyperphysics.phy-astr.gsu.edu/hbase/biology/imgbio/calca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"/>
            <a:ext cx="4634102" cy="345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classconnection.s3.amazonaws.com/757/flashcards/590757/jpg/cam_plant13137636116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267200"/>
            <a:ext cx="3321749" cy="221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617</TotalTime>
  <Words>547</Words>
  <Application>Microsoft Office PowerPoint</Application>
  <PresentationFormat>On-screen Show (4:3)</PresentationFormat>
  <Paragraphs>69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PowerPoint Presentation</vt:lpstr>
      <vt:lpstr>PowerPoint Presentation</vt:lpstr>
      <vt:lpstr>PowerPoint Presentation</vt:lpstr>
      <vt:lpstr>Living Things Need Energy:</vt:lpstr>
      <vt:lpstr>PowerPoint Presentation</vt:lpstr>
      <vt:lpstr>Photosynthesis requires 2 steps.</vt:lpstr>
      <vt:lpstr>How are leaves good photosynthetic factories?</vt:lpstr>
      <vt:lpstr>PowerPoint Presentation</vt:lpstr>
      <vt:lpstr>PowerPoint Presentation</vt:lpstr>
      <vt:lpstr>PowerPoint Presentation</vt:lpstr>
      <vt:lpstr>PowerPoint Presentation</vt:lpstr>
      <vt:lpstr>The Light Reaction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Noncyclic Electron Flow</vt:lpstr>
      <vt:lpstr>PowerPoint Presentation</vt:lpstr>
      <vt:lpstr>Cyclic Electron Flow</vt:lpstr>
      <vt:lpstr>PART II: THE CALVIN CYCLE!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Things Need Energy:</dc:title>
  <dc:creator>Holly Becher</dc:creator>
  <cp:lastModifiedBy>Holly Becher</cp:lastModifiedBy>
  <cp:revision>21</cp:revision>
  <cp:lastPrinted>2015-10-28T11:32:20Z</cp:lastPrinted>
  <dcterms:created xsi:type="dcterms:W3CDTF">2014-10-29T18:03:18Z</dcterms:created>
  <dcterms:modified xsi:type="dcterms:W3CDTF">2015-12-09T19:33:33Z</dcterms:modified>
</cp:coreProperties>
</file>