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95" r:id="rId2"/>
    <p:sldId id="291" r:id="rId3"/>
    <p:sldId id="274" r:id="rId4"/>
    <p:sldId id="271" r:id="rId5"/>
    <p:sldId id="272" r:id="rId6"/>
    <p:sldId id="273" r:id="rId7"/>
    <p:sldId id="284" r:id="rId8"/>
    <p:sldId id="256" r:id="rId9"/>
    <p:sldId id="258" r:id="rId10"/>
    <p:sldId id="257" r:id="rId11"/>
    <p:sldId id="268" r:id="rId12"/>
    <p:sldId id="259" r:id="rId13"/>
    <p:sldId id="285" r:id="rId14"/>
    <p:sldId id="260" r:id="rId15"/>
    <p:sldId id="261" r:id="rId16"/>
    <p:sldId id="269" r:id="rId17"/>
    <p:sldId id="286" r:id="rId18"/>
    <p:sldId id="267" r:id="rId19"/>
    <p:sldId id="287" r:id="rId20"/>
    <p:sldId id="262" r:id="rId21"/>
    <p:sldId id="264" r:id="rId22"/>
    <p:sldId id="288" r:id="rId23"/>
    <p:sldId id="263" r:id="rId24"/>
    <p:sldId id="290" r:id="rId25"/>
    <p:sldId id="275" r:id="rId26"/>
    <p:sldId id="270" r:id="rId27"/>
    <p:sldId id="283" r:id="rId28"/>
    <p:sldId id="266" r:id="rId29"/>
    <p:sldId id="265" r:id="rId30"/>
    <p:sldId id="281" r:id="rId31"/>
    <p:sldId id="278" r:id="rId32"/>
    <p:sldId id="276" r:id="rId33"/>
    <p:sldId id="279" r:id="rId34"/>
    <p:sldId id="280" r:id="rId35"/>
    <p:sldId id="277" r:id="rId36"/>
    <p:sldId id="289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124BE-EE71-4207-88D2-E811F6257C75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60A00-4B52-4945-BF98-342B9176C6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16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Record</a:t>
            </a:r>
            <a:r>
              <a:rPr lang="en-US" baseline="0" dirty="0" smtClean="0"/>
              <a:t> holder for </a:t>
            </a:r>
            <a:r>
              <a:rPr lang="en-US" baseline="0" dirty="0" err="1" smtClean="0"/>
              <a:t>freediving</a:t>
            </a:r>
            <a:r>
              <a:rPr lang="en-US" baseline="0" dirty="0" smtClean="0"/>
              <a:t>. Has learned to control breathing and heart rate to stay under water for long periods of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60A00-4B52-4945-BF98-342B9176C6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69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GLYCOLYSIS</a:t>
            </a:r>
            <a:r>
              <a:rPr lang="en-US" dirty="0" smtClean="0"/>
              <a:t>: glucose is broken down to two smaller molecules (pyruvic acid) and 2 ATP are produced.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KREBS CYCLE</a:t>
            </a:r>
            <a:r>
              <a:rPr lang="en-US" dirty="0" smtClean="0"/>
              <a:t>: pyruvic acid is broken down and carbon dioxide is released.  Electron carriers capture the energy from the chemical bonds.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ELECTRON TRANSPORT CHAIN</a:t>
            </a:r>
            <a:r>
              <a:rPr lang="en-US" dirty="0" smtClean="0"/>
              <a:t>:  The electron carriers give up their energy to make a proton gradient, and this is used to make 34 ATP molecules.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60A00-4B52-4945-BF98-342B9176C6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43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CDF4A2C-9DEA-414E-AF61-838AFCF03319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BCAE8DA-9343-45C8-9577-45CCDC2F97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 living systems need energy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155626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ENDOTHERM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86200" y="3962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ECTOTHERM</a:t>
            </a:r>
            <a:endParaRPr lang="en-US" dirty="0"/>
          </a:p>
        </p:txBody>
      </p:sp>
      <p:pic>
        <p:nvPicPr>
          <p:cNvPr id="2050" name="Picture 2" descr="http://nationalzoo.si.edu/Animals/ReptilesAmphibians/images/basking_tur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208" y="4331732"/>
            <a:ext cx="4954454" cy="23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enverzoo.org/images/mammal_page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165866"/>
            <a:ext cx="326707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45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ics.uci.edu/~eppstein/pix/sdz3/BactrianCamel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likazing.com/wp-content/uploads/weird-animals-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198" y="3962399"/>
            <a:ext cx="4153802" cy="233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ambientbluecreative.com/animals/Animal-Info/Animal-InfoBooks/Elephants/_images/pic-trunk-snorkel-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271462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wildlife.state.nh.us/Wildlife/Nongame/salamanders/salamander_images/Mudpuppy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67" y="3505200"/>
            <a:ext cx="2981131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66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this: hold your breath.</a:t>
            </a:r>
            <a:br>
              <a:rPr lang="en-US" dirty="0" smtClean="0"/>
            </a:br>
            <a:r>
              <a:rPr lang="en-US" dirty="0" smtClean="0"/>
              <a:t>How long can you do so?</a:t>
            </a:r>
            <a:endParaRPr lang="en-US" dirty="0"/>
          </a:p>
        </p:txBody>
      </p:sp>
      <p:pic>
        <p:nvPicPr>
          <p:cNvPr id="4098" name="Picture 2" descr="http://www.memebucket.com/mb/2012/08/Tries-To-Hold-Breath-The-Longest-In-Class-18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86400" y="2438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…but don’t be this guy!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3581400"/>
            <a:ext cx="2057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p.s.: time to beat is 2 min 15 sec (</a:t>
            </a:r>
            <a:r>
              <a:rPr lang="en-US" dirty="0" err="1" smtClean="0"/>
              <a:t>Emer</a:t>
            </a:r>
            <a:r>
              <a:rPr lang="en-US" dirty="0" smtClean="0"/>
              <a:t>) seconds…and he did not die.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105400" y="3084731"/>
            <a:ext cx="914400" cy="1918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53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Who is </a:t>
            </a:r>
            <a:r>
              <a:rPr lang="en-US" sz="1800" b="1" dirty="0" err="1"/>
              <a:t>Stig</a:t>
            </a:r>
            <a:r>
              <a:rPr lang="en-US" sz="1800" b="1" dirty="0"/>
              <a:t> </a:t>
            </a:r>
            <a:r>
              <a:rPr lang="en-US" sz="1800" b="1" dirty="0" err="1" smtClean="0"/>
              <a:t>Severinsen</a:t>
            </a:r>
            <a:r>
              <a:rPr lang="en-US" sz="1800" b="1" dirty="0" smtClean="0"/>
              <a:t>?</a:t>
            </a:r>
            <a:endParaRPr lang="en-US" sz="1800" dirty="0"/>
          </a:p>
        </p:txBody>
      </p:sp>
      <p:pic>
        <p:nvPicPr>
          <p:cNvPr id="1026" name="Picture 2" descr="http://upload.wikimedia.org/wikipedia/commons/4/4e/StigSeverinsenBlackWhitePortr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57400"/>
            <a:ext cx="4813300" cy="32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23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ssets-s3.mensjournal.com/img/article/the-ice-guru/298_298_the-ice-gur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ssets7.thrillist.com/v1/image/1266977/size/tl-horizontal_main_2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394275"/>
            <a:ext cx="4191000" cy="28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24400" y="11430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22 minutes 00 seconds</a:t>
            </a:r>
          </a:p>
          <a:p>
            <a:r>
              <a:rPr lang="en-US" dirty="0" smtClean="0"/>
              <a:t>May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8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living things need oxygen???</a:t>
            </a:r>
            <a:endParaRPr lang="en-US" dirty="0"/>
          </a:p>
        </p:txBody>
      </p:sp>
      <p:pic>
        <p:nvPicPr>
          <p:cNvPr id="3074" name="Picture 2" descr="http://www.aquaticsafetygroup.com/images/Aquatic%20Scenes/CompetitiveSwimm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0"/>
            <a:ext cx="5029200" cy="36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89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990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Think about this…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1752600"/>
            <a:ext cx="2209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“What you breathe in, you urinate out.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What you eat, you breathe out.”</a:t>
            </a:r>
            <a:endParaRPr lang="en-US" sz="2800" b="1" dirty="0"/>
          </a:p>
        </p:txBody>
      </p:sp>
      <p:pic>
        <p:nvPicPr>
          <p:cNvPr id="1028" name="Picture 4" descr="http://dontpkethebear.com/wp-content/uploads/2013/04/boys-peeing-in-pla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81200"/>
            <a:ext cx="4097421" cy="278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84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421063" y="1795463"/>
            <a:ext cx="5722937" cy="18272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Aerobic</a:t>
            </a:r>
            <a:br>
              <a:rPr lang="en-US" dirty="0" smtClean="0"/>
            </a:br>
            <a:r>
              <a:rPr lang="en-US" dirty="0" smtClean="0"/>
              <a:t>CELLULAR RESPIRATION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14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Cellular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119257"/>
            <a:ext cx="6196405" cy="1157343"/>
          </a:xfrm>
        </p:spPr>
        <p:txBody>
          <a:bodyPr/>
          <a:lstStyle/>
          <a:p>
            <a:r>
              <a:rPr lang="en-US" dirty="0" smtClean="0"/>
              <a:t>The process of releasing the chemical energy in glucose to make ATP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legacy.hopkinsville.kctcs.edu/instructors/Jason-Arnold/VLI/Module%202/m2cellfunctionandenergetics/f7-01_cellular_respirat19_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76600"/>
            <a:ext cx="76200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1600" y="5410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Delta G = -686 kcal/mole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3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66800"/>
            <a:ext cx="64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ATP</a:t>
            </a:r>
          </a:p>
          <a:p>
            <a:r>
              <a:rPr lang="en-US" sz="3200" dirty="0" smtClean="0"/>
              <a:t>Adenosine tri phosphate</a:t>
            </a:r>
            <a:endParaRPr lang="en-US" sz="3200" dirty="0"/>
          </a:p>
        </p:txBody>
      </p:sp>
      <p:pic>
        <p:nvPicPr>
          <p:cNvPr id="1026" name="Picture 2" descr="http://www.goldiesroom.org/Multimedia/Bio_Images/07%20Respiration/03%20ADP%20to%20AT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2590800"/>
            <a:ext cx="56197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54864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Made in mitochondria of eukaryotic cells.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3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ssets.nydailynews.com/img/2010/04/16/alg_mitochond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46" y="762000"/>
            <a:ext cx="3581400" cy="269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ccwcs.org/sites/default/files/imports/Mitochondria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61534"/>
            <a:ext cx="4333875" cy="3305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3962400"/>
            <a:ext cx="1981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Interesting side-note: all your mitochondria are the same as your mother’s. Why is that?</a:t>
            </a:r>
            <a:endParaRPr lang="en-US" dirty="0"/>
          </a:p>
        </p:txBody>
      </p:sp>
      <p:pic>
        <p:nvPicPr>
          <p:cNvPr id="2050" name="Picture 2" descr="http://media-cache-ak0.pinimg.com/736x/b2/5d/61/b25d6172f240d79c3e36e00dc163637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319" y="685800"/>
            <a:ext cx="2041330" cy="205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25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Cell respiration occurs in three main stages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</p:txBody>
      </p:sp>
      <p:pic>
        <p:nvPicPr>
          <p:cNvPr id="6146" name="Picture 2" descr="https://lh3.googleusercontent.com/w98ajvS-EvO4BVRm2P-xhxqxLt5nqzlpWg93TYF3QSWB4_6YiEw7jGMJkah4sQsxLpQdwVymTN2HUYwx7lvJwcPWFLeRFwo1SJD1tGmqokLw8DQz91kh1dD9AD1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93407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49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hemwiki.ucdavis.edu/@api/deki/files/699/GlycolysiscompleteLabel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165258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838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1: GLYCOLYSIS -  “BREAK SUGAR”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8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ackwallstreet2.tripod.com/sitebuildercontent/sitebuilderpictures/glycolysi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025" y="838200"/>
            <a:ext cx="3990575" cy="516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41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219200"/>
            <a:ext cx="6096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IN:				OUT:</a:t>
            </a:r>
          </a:p>
          <a:p>
            <a:r>
              <a:rPr lang="en-US" sz="2400" dirty="0" smtClean="0"/>
              <a:t>___ glucose			____ PYRUVATE</a:t>
            </a:r>
          </a:p>
          <a:p>
            <a:r>
              <a:rPr lang="en-US" sz="2400" dirty="0" smtClean="0"/>
              <a:t>___ ATP			____ ATP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	____ NADH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39624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Color-code your notes!</a:t>
            </a:r>
          </a:p>
          <a:p>
            <a:r>
              <a:rPr lang="en-US" dirty="0" smtClean="0"/>
              <a:t>ATP:</a:t>
            </a:r>
          </a:p>
          <a:p>
            <a:r>
              <a:rPr lang="en-US" dirty="0" smtClean="0"/>
              <a:t>NADH:</a:t>
            </a:r>
            <a:br>
              <a:rPr lang="en-US" dirty="0" smtClean="0"/>
            </a:br>
            <a:r>
              <a:rPr lang="en-US" dirty="0" smtClean="0"/>
              <a:t>PYRUVIC ACID: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89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lh3.googleusercontent.com/w98ajvS-EvO4BVRm2P-xhxqxLt5nqzlpWg93TYF3QSWB4_6YiEw7jGMJkah4sQsxLpQdwVymTN2HUYwx7lvJwcPWFLeRFwo1SJD1tGmqokLw8DQz91kh1dD9AD1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578" y="1371600"/>
            <a:ext cx="6672537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838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KREBS CYCLE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95600" y="1022866"/>
            <a:ext cx="1524000" cy="15679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20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dapaonline.org/images/biobook_images/09_10PyruvateToAcetylCoA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33600"/>
            <a:ext cx="6526925" cy="361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89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 </a:t>
            </a:r>
            <a:r>
              <a:rPr lang="en-US" dirty="0" err="1" smtClean="0"/>
              <a:t>Kreb’s</a:t>
            </a:r>
            <a:r>
              <a:rPr lang="en-US" dirty="0" smtClean="0"/>
              <a:t> Cycle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3810000"/>
            <a:ext cx="729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Energy</a:t>
            </a:r>
            <a:r>
              <a:rPr lang="en-US" sz="1200" dirty="0" smtClean="0"/>
              <a:t>!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4191000"/>
            <a:ext cx="729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5">
                    <a:lumMod val="75000"/>
                  </a:schemeClr>
                </a:solidFill>
              </a:rPr>
              <a:t>Energy</a:t>
            </a:r>
            <a:r>
              <a:rPr lang="en-US" sz="1200" dirty="0" smtClean="0"/>
              <a:t>!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995055" y="5029200"/>
            <a:ext cx="7296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</a:rPr>
              <a:t>Energy!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 descr="http://drchadedwards.com/wp-content/uploads/2010/02/krebs_cycl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930" y="1828800"/>
            <a:ext cx="29051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7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r>
              <a:rPr lang="en-US" dirty="0" err="1" smtClean="0"/>
              <a:t>Kreb’s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OUT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For 1 acetyl CoA in…</a:t>
            </a:r>
          </a:p>
          <a:p>
            <a:r>
              <a:rPr lang="en-US" dirty="0" smtClean="0"/>
              <a:t>(two per glucose)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____ CO2</a:t>
            </a:r>
          </a:p>
          <a:p>
            <a:r>
              <a:rPr lang="en-US" dirty="0" smtClean="0"/>
              <a:t>____ NADH</a:t>
            </a:r>
          </a:p>
          <a:p>
            <a:r>
              <a:rPr lang="en-US" dirty="0" smtClean="0"/>
              <a:t>____ FADH2</a:t>
            </a:r>
          </a:p>
          <a:p>
            <a:r>
              <a:rPr lang="en-US" dirty="0" smtClean="0"/>
              <a:t>____ ATP</a:t>
            </a:r>
          </a:p>
          <a:p>
            <a:pPr lvl="1"/>
            <a:r>
              <a:rPr lang="en-US" dirty="0" smtClean="0"/>
              <a:t>Note: GTP first</a:t>
            </a:r>
          </a:p>
        </p:txBody>
      </p:sp>
    </p:spTree>
    <p:extLst>
      <p:ext uri="{BB962C8B-B14F-4D97-AF65-F5344CB8AC3E}">
        <p14:creationId xmlns:p14="http://schemas.microsoft.com/office/powerpoint/2010/main" val="154756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lh3.googleusercontent.com/w98ajvS-EvO4BVRm2P-xhxqxLt5nqzlpWg93TYF3QSWB4_6YiEw7jGMJkah4sQsxLpQdwVymTN2HUYwx7lvJwcPWFLeRFwo1SJD1tGmqokLw8DQz91kh1dD9AD1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13400"/>
            <a:ext cx="6608022" cy="477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0" y="7620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7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f067b.medialib.glogster.com/media/23/23c12bd4790a459db79d626450fcc75a197f9b73ace5b8f0204f9c69fcb62f85/et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799"/>
            <a:ext cx="6934200" cy="496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1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f067b.medialib.glogster.com/media/23/23c12bd4790a459db79d626450fcc75a197f9b73ace5b8f0204f9c69fcb62f85/et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09" y="3850613"/>
            <a:ext cx="3479312" cy="248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66800" y="990600"/>
            <a:ext cx="6400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NADH donates e-; H+ to intermembrane space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CoQ</a:t>
            </a:r>
            <a:r>
              <a:rPr lang="en-US" dirty="0" smtClean="0"/>
              <a:t> transfers e- to next complex (progressively more electronegative)</a:t>
            </a:r>
          </a:p>
          <a:p>
            <a:pPr marL="342900" indent="-342900">
              <a:buAutoNum type="arabicPeriod"/>
            </a:pPr>
            <a:r>
              <a:rPr lang="en-US" dirty="0" smtClean="0"/>
              <a:t>Complex III accepts e- from FADH2, H+ to intermembrane space</a:t>
            </a:r>
          </a:p>
          <a:p>
            <a:pPr marL="342900" indent="-342900">
              <a:buAutoNum type="arabicPeriod"/>
            </a:pPr>
            <a:r>
              <a:rPr lang="en-US" dirty="0" err="1" smtClean="0"/>
              <a:t>Cyt</a:t>
            </a:r>
            <a:r>
              <a:rPr lang="en-US" dirty="0" smtClean="0"/>
              <a:t> c is e- carrier to complex IV</a:t>
            </a:r>
          </a:p>
          <a:p>
            <a:pPr marL="342900" indent="-342900">
              <a:buAutoNum type="arabicPeriod"/>
            </a:pPr>
            <a:r>
              <a:rPr lang="en-US" dirty="0" smtClean="0"/>
              <a:t>Oxygen acts as final e- acceptor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ATP Synthase uses chemiosmosis to generate ATP </a:t>
            </a:r>
          </a:p>
          <a:p>
            <a:pPr lvl="1"/>
            <a:r>
              <a:rPr lang="en-US" dirty="0" smtClean="0"/>
              <a:t>(oxidative phosphorylation)</a:t>
            </a:r>
          </a:p>
          <a:p>
            <a:pPr marL="342900" indent="-342900">
              <a:buAutoNum type="arabicPeriod"/>
            </a:pPr>
            <a:r>
              <a:rPr lang="en-US" dirty="0" smtClean="0"/>
              <a:t>Transport protein moves ATP to cytoplasm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26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ETC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OUT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NADH</a:t>
            </a:r>
          </a:p>
          <a:p>
            <a:r>
              <a:rPr lang="en-US" dirty="0" smtClean="0"/>
              <a:t>FADH2</a:t>
            </a:r>
          </a:p>
          <a:p>
            <a:r>
              <a:rPr lang="en-US" dirty="0" smtClean="0"/>
              <a:t>Oxygen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32-34 ATP</a:t>
            </a:r>
          </a:p>
          <a:p>
            <a:r>
              <a:rPr lang="en-US" dirty="0" smtClean="0"/>
              <a:t>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6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990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So, now, does this make sense?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1752600"/>
            <a:ext cx="2209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“What you breathe in, you urinate out.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What you eat, you breathe out.”</a:t>
            </a:r>
            <a:endParaRPr lang="en-US" sz="2800" b="1" dirty="0"/>
          </a:p>
        </p:txBody>
      </p:sp>
      <p:pic>
        <p:nvPicPr>
          <p:cNvPr id="1028" name="Picture 4" descr="http://dontpkethebear.com/wp-content/uploads/2013/04/boys-peeing-in-pla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81200"/>
            <a:ext cx="4097421" cy="278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2400" y="529203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Biologists are so clever and funny!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60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hark-bait.com/files/2009/07/hold-your-breath-6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09800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9144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So, Breathe!  You need your oxygen for..</a:t>
            </a:r>
          </a:p>
          <a:p>
            <a:endParaRPr lang="en-US" dirty="0"/>
          </a:p>
          <a:p>
            <a:r>
              <a:rPr lang="en-US" dirty="0" smtClean="0"/>
              <a:t>CELLULAR RESPIRATION’s ETC!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838200"/>
            <a:ext cx="464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We’ve Done it!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1524000"/>
            <a:ext cx="548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…now you do it!   POSTER to summarize all parts of cell respiration.</a:t>
            </a:r>
          </a:p>
          <a:p>
            <a:endParaRPr lang="en-US" dirty="0"/>
          </a:p>
          <a:p>
            <a:r>
              <a:rPr lang="en-US" dirty="0" smtClean="0"/>
              <a:t>Use “cheat sheet” to include </a:t>
            </a:r>
            <a:r>
              <a:rPr lang="en-US" smtClean="0"/>
              <a:t>all molecules and labels on parts.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highered.mheducation.com/sites/dl/free/0073403474/858157/hoe03474_05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5449565" cy="475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54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tomatosphere.org/teachers/guide/grades-8-10/images/photosynthesis-respi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1549400"/>
            <a:ext cx="6264759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44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c3fd247798cf88ead658-efb7b8a40ae984d5ce8cbafce656509e.r26.cf2.rackcdn.com/2984AA1F-C3CB-4492-A228-A7AF473327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136525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7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dtechlens.com/learning-resources/wp-content/uploads/Yeast-Rising-Bread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3846871" cy="25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jebiga.com/wp-content/uploads/2013/12/BEER_MAKING_KIT_BROOKLYN_BREW_SHOP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2508410" cy="231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deeprootsathome.com/wp-content/uploads/2014/08/DSCN7861-Copy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68631"/>
            <a:ext cx="2071032" cy="276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3581400"/>
            <a:ext cx="2279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DO THESE PRODUCTS HAVE IN COMMON?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60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biochemaholic.files.wordpress.com/2013/04/yeas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dn.phillymag.com/wp-content/uploads/2013/04/fermentationdi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0600"/>
            <a:ext cx="6248400" cy="424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26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insanityreviewguy.com/wp-content/uploads/2012/07/muscle-pai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28575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4400" y="1295400"/>
            <a:ext cx="32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WHY DO WE GET SORE MUSCLES DURING/AFTER A HARD WORK-OUT?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709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crossfitready.com/wp-content/uploads/2013/10/sore-muscle_male-jogg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762000"/>
            <a:ext cx="4048125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faculty.weber.edu/nokazaki/Human_Biology/Chp%206-muscular-system_files/image0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743200"/>
            <a:ext cx="46196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2400" y="11430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LACTIC ACID PRODUCTION: REVERSIBLE OXYGEN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adapaproject.org/images/biobook_images/lac_ferm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851956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0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-cache-ak0.pinimg.com/736x/4a/3f/15/4a3f15c133bb4a699d2499fed5fb53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685800"/>
            <a:ext cx="3495675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0325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Metabolic Rates are Studied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057400"/>
            <a:ext cx="175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INDIRECT MEASURING</a:t>
            </a:r>
            <a:r>
              <a:rPr lang="en-US" dirty="0" smtClean="0"/>
              <a:t>: OXYGEN CONSUMED or CARBON DIOXIDE PRODUCED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2657564"/>
            <a:ext cx="175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Q10</a:t>
            </a:r>
            <a:r>
              <a:rPr lang="en-US" dirty="0" smtClean="0"/>
              <a:t>: (temp coefficient) relationship between temp and metabolic rates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850106" y="4134892"/>
            <a:ext cx="18091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BMR</a:t>
            </a:r>
            <a:r>
              <a:rPr lang="en-US" dirty="0" smtClean="0"/>
              <a:t>: Relationship between activity and metabolic rate</a:t>
            </a:r>
            <a:endParaRPr lang="en-US" dirty="0"/>
          </a:p>
        </p:txBody>
      </p:sp>
      <p:pic>
        <p:nvPicPr>
          <p:cNvPr id="1028" name="Picture 4" descr="http://images.dailyexpress.co.uk/img/dynamic/80/285x214/77589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7" y="4423036"/>
            <a:ext cx="1952625" cy="146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hschool.com/science/biology_place/labbench/lab5/images/crkresp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280" y="1996460"/>
            <a:ext cx="1905000" cy="77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22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4546</TotalTime>
  <Words>505</Words>
  <Application>Microsoft Office PowerPoint</Application>
  <PresentationFormat>On-screen Show (4:3)</PresentationFormat>
  <Paragraphs>89</Paragraphs>
  <Slides>37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Pushpin</vt:lpstr>
      <vt:lpstr>All living systems need energy</vt:lpstr>
      <vt:lpstr>PowerPoint Presentation</vt:lpstr>
      <vt:lpstr>Do this: hold your breath. How long can you do so?</vt:lpstr>
      <vt:lpstr>Who is Stig Severinsen?</vt:lpstr>
      <vt:lpstr>PowerPoint Presentation</vt:lpstr>
      <vt:lpstr>Why do living things need oxygen???</vt:lpstr>
      <vt:lpstr>PowerPoint Presentation</vt:lpstr>
      <vt:lpstr>Aerobic CELLULAR RESPIRATION</vt:lpstr>
      <vt:lpstr>Cellular Respiration</vt:lpstr>
      <vt:lpstr>PowerPoint Presentation</vt:lpstr>
      <vt:lpstr>PowerPoint Presentation</vt:lpstr>
      <vt:lpstr>Cell respiration occurs in three main stages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Kreb’s Cycle</vt:lpstr>
      <vt:lpstr>Summary Kreb’s</vt:lpstr>
      <vt:lpstr>PowerPoint Presentation</vt:lpstr>
      <vt:lpstr>PowerPoint Presentation</vt:lpstr>
      <vt:lpstr>PowerPoint Presentation</vt:lpstr>
      <vt:lpstr>3. ETC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Metabolic Rates are Studied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CELLULAR RESPIRATION</dc:title>
  <dc:creator>Holly Becher</dc:creator>
  <cp:lastModifiedBy>Holly Becher</cp:lastModifiedBy>
  <cp:revision>34</cp:revision>
  <dcterms:created xsi:type="dcterms:W3CDTF">2014-11-06T15:59:51Z</dcterms:created>
  <dcterms:modified xsi:type="dcterms:W3CDTF">2015-12-09T19:34:34Z</dcterms:modified>
</cp:coreProperties>
</file>