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80" r:id="rId5"/>
    <p:sldId id="258" r:id="rId6"/>
    <p:sldId id="281" r:id="rId7"/>
    <p:sldId id="282" r:id="rId8"/>
    <p:sldId id="283" r:id="rId9"/>
    <p:sldId id="284" r:id="rId10"/>
    <p:sldId id="260" r:id="rId11"/>
    <p:sldId id="285" r:id="rId12"/>
    <p:sldId id="264" r:id="rId13"/>
    <p:sldId id="286" r:id="rId14"/>
    <p:sldId id="287" r:id="rId15"/>
    <p:sldId id="288" r:id="rId16"/>
    <p:sldId id="277" r:id="rId17"/>
    <p:sldId id="290" r:id="rId18"/>
    <p:sldId id="289" r:id="rId19"/>
  </p:sldIdLst>
  <p:sldSz cx="9144000" cy="6858000" type="screen4x3"/>
  <p:notesSz cx="6950075" cy="9236075"/>
  <p:embeddedFontLs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entury Gothic" panose="020B0502020202020204" pitchFamily="34" charset="0"/>
      <p:regular r:id="rId30"/>
      <p:bold r:id="rId31"/>
      <p:italic r:id="rId32"/>
      <p:boldItalic r:id="rId33"/>
    </p:embeddedFont>
    <p:embeddedFont>
      <p:font typeface="Perpetua" panose="02020502060401020303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04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hList6" loCatId="list" qsTypeId="urn:microsoft.com/office/officeart/2005/8/quickstyle/simple5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olidFill>
          <a:schemeClr val="accent1"/>
        </a:solidFill>
        <a:ln>
          <a:solidFill>
            <a:schemeClr val="accent1">
              <a:lumMod val="50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en-US" sz="1200" baseline="0" dirty="0" smtClean="0">
              <a:solidFill>
                <a:schemeClr val="tx1">
                  <a:lumMod val="50000"/>
                </a:schemeClr>
              </a:solidFill>
            </a:rPr>
            <a:t>District Compensation</a:t>
          </a:r>
          <a:endParaRPr lang="en-US" sz="1200" baseline="0" dirty="0">
            <a:solidFill>
              <a:schemeClr val="tx1">
                <a:lumMod val="50000"/>
              </a:schemeClr>
            </a:solidFill>
          </a:endParaRPr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/>
        </a:p>
      </dgm:t>
    </dgm:pt>
    <dgm:pt modelId="{B4159C30-DBE3-473F-B6E7-4D39883C930F}" type="sibTrans" cxnId="{58B63ADD-6CB4-4181-ADBB-3F961B5EAB75}">
      <dgm:prSet/>
      <dgm:spPr/>
      <dgm:t>
        <a:bodyPr/>
        <a:lstStyle/>
        <a:p>
          <a:endParaRPr lang="en-US"/>
        </a:p>
      </dgm:t>
    </dgm:pt>
    <dgm:pt modelId="{765F67D7-93FA-4B36-BFB1-01EB9A61F489}">
      <dgm:prSet phldrT="[Text]" custT="1"/>
      <dgm:spPr>
        <a:solidFill>
          <a:schemeClr val="accent4"/>
        </a:solidFill>
        <a:ln>
          <a:solidFill>
            <a:schemeClr val="tx1">
              <a:lumMod val="90000"/>
              <a:lumOff val="10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en-US" sz="1200" baseline="0" dirty="0" smtClean="0">
              <a:solidFill>
                <a:schemeClr val="tx1">
                  <a:lumMod val="50000"/>
                </a:schemeClr>
              </a:solidFill>
            </a:rPr>
            <a:t>State Tax Collections </a:t>
          </a:r>
          <a:endParaRPr lang="en-US" sz="1200" baseline="0" dirty="0">
            <a:solidFill>
              <a:schemeClr val="tx1">
                <a:lumMod val="50000"/>
              </a:schemeClr>
            </a:solidFill>
          </a:endParaRPr>
        </a:p>
      </dgm:t>
    </dgm:pt>
    <dgm:pt modelId="{5DEC2D00-8646-46BB-8570-DE62EDCDB8A5}" type="parTrans" cxnId="{136A900A-551C-4986-8385-2A3E5C5D9C6F}">
      <dgm:prSet/>
      <dgm:spPr/>
      <dgm:t>
        <a:bodyPr/>
        <a:lstStyle/>
        <a:p>
          <a:endParaRPr lang="en-US"/>
        </a:p>
      </dgm:t>
    </dgm:pt>
    <dgm:pt modelId="{5603BCFF-A97E-4F82-B7EE-CCBC9399DE4E}" type="sibTrans" cxnId="{136A900A-551C-4986-8385-2A3E5C5D9C6F}">
      <dgm:prSet/>
      <dgm:spPr/>
      <dgm:t>
        <a:bodyPr/>
        <a:lstStyle/>
        <a:p>
          <a:endParaRPr lang="en-US"/>
        </a:p>
      </dgm:t>
    </dgm:pt>
    <dgm:pt modelId="{245A691F-745F-408B-AD65-01BE5D33B26B}">
      <dgm:prSet phldrT="[Text]" custT="1"/>
      <dgm:spPr>
        <a:solidFill>
          <a:schemeClr val="accent2"/>
        </a:solidFill>
        <a:ln>
          <a:solidFill>
            <a:schemeClr val="accent2">
              <a:lumMod val="25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r>
            <a:rPr lang="en-US" sz="1200" baseline="0" dirty="0" smtClean="0">
              <a:solidFill>
                <a:schemeClr val="tx1">
                  <a:lumMod val="50000"/>
                </a:schemeClr>
              </a:solidFill>
            </a:rPr>
            <a:t>Legislative Decisions</a:t>
          </a:r>
          <a:endParaRPr lang="en-US" sz="1200" baseline="0" dirty="0">
            <a:solidFill>
              <a:schemeClr val="tx1">
                <a:lumMod val="50000"/>
              </a:schemeClr>
            </a:solidFill>
          </a:endParaRPr>
        </a:p>
      </dgm:t>
    </dgm:pt>
    <dgm:pt modelId="{CD86D842-1654-40EB-9E5E-46B7BD6F35DD}" type="sibTrans" cxnId="{2D91A0A6-83AA-474A-BE3F-E4B466C7D719}">
      <dgm:prSet/>
      <dgm:spPr/>
      <dgm:t>
        <a:bodyPr/>
        <a:lstStyle/>
        <a:p>
          <a:endParaRPr lang="en-US"/>
        </a:p>
      </dgm:t>
    </dgm:pt>
    <dgm:pt modelId="{06DD3CE3-0079-42BD-9BD7-3647F69AEEE8}" type="parTrans" cxnId="{2D91A0A6-83AA-474A-BE3F-E4B466C7D719}">
      <dgm:prSet/>
      <dgm:spPr/>
      <dgm:t>
        <a:bodyPr/>
        <a:lstStyle/>
        <a:p>
          <a:endParaRPr lang="en-US"/>
        </a:p>
      </dgm:t>
    </dgm:pt>
    <dgm:pt modelId="{2D2C7F47-D534-422F-B613-8CB6748227AE}" type="pres">
      <dgm:prSet presAssocID="{1BAD8522-E1D8-4100-9F9C-B922C6893C9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BCA7B5-4D25-48CB-B474-67DC39B1CD3E}" type="pres">
      <dgm:prSet presAssocID="{EC912083-46BA-47EC-834F-B53C28E6D0BD}" presName="node" presStyleLbl="node1" presStyleIdx="0" presStyleCnt="3" custScaleX="122323" custLinFactNeighborX="-113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  <dgm:pt modelId="{A33F7F1F-C3DB-491B-8D09-968118EC482D}" type="pres">
      <dgm:prSet presAssocID="{B4159C30-DBE3-473F-B6E7-4D39883C930F}" presName="sibTrans" presStyleCnt="0"/>
      <dgm:spPr/>
    </dgm:pt>
    <dgm:pt modelId="{31332C1F-B80E-48E6-AE03-E754273CF9D7}" type="pres">
      <dgm:prSet presAssocID="{245A691F-745F-408B-AD65-01BE5D33B26B}" presName="node" presStyleLbl="node1" presStyleIdx="1" presStyleCnt="3" custScaleX="73853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  <dgm:pt modelId="{7DFBC5A3-F05D-411E-BA36-4398F5F66429}" type="pres">
      <dgm:prSet presAssocID="{CD86D842-1654-40EB-9E5E-46B7BD6F35DD}" presName="sibTrans" presStyleCnt="0"/>
      <dgm:spPr/>
    </dgm:pt>
    <dgm:pt modelId="{DE937142-6ADB-4794-A0F0-E4F0704C3A60}" type="pres">
      <dgm:prSet presAssocID="{765F67D7-93FA-4B36-BFB1-01EB9A61F489}" presName="node" presStyleLbl="node1" presStyleIdx="2" presStyleCnt="3" custScaleX="77516" custLinFactNeighborX="90138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</dgm:ptLst>
  <dgm:cxnLst>
    <dgm:cxn modelId="{136A900A-551C-4986-8385-2A3E5C5D9C6F}" srcId="{1BAD8522-E1D8-4100-9F9C-B922C6893C90}" destId="{765F67D7-93FA-4B36-BFB1-01EB9A61F489}" srcOrd="2" destOrd="0" parTransId="{5DEC2D00-8646-46BB-8570-DE62EDCDB8A5}" sibTransId="{5603BCFF-A97E-4F82-B7EE-CCBC9399DE4E}"/>
    <dgm:cxn modelId="{2D91A0A6-83AA-474A-BE3F-E4B466C7D719}" srcId="{1BAD8522-E1D8-4100-9F9C-B922C6893C90}" destId="{245A691F-745F-408B-AD65-01BE5D33B26B}" srcOrd="1" destOrd="0" parTransId="{06DD3CE3-0079-42BD-9BD7-3647F69AEEE8}" sibTransId="{CD86D842-1654-40EB-9E5E-46B7BD6F35DD}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56F4D2CD-ADF5-4EFD-B4C6-CEE1CD1C74A8}" type="presOf" srcId="{245A691F-745F-408B-AD65-01BE5D33B26B}" destId="{31332C1F-B80E-48E6-AE03-E754273CF9D7}" srcOrd="0" destOrd="0" presId="urn:microsoft.com/office/officeart/2005/8/layout/hList6"/>
    <dgm:cxn modelId="{50EE5696-8F1C-4F1C-8B51-5B276ED1D6B4}" type="presOf" srcId="{765F67D7-93FA-4B36-BFB1-01EB9A61F489}" destId="{DE937142-6ADB-4794-A0F0-E4F0704C3A60}" srcOrd="0" destOrd="0" presId="urn:microsoft.com/office/officeart/2005/8/layout/hList6"/>
    <dgm:cxn modelId="{250946BE-4C90-4F11-ACB3-F7873952FA90}" type="presOf" srcId="{EC912083-46BA-47EC-834F-B53C28E6D0BD}" destId="{69BCA7B5-4D25-48CB-B474-67DC39B1CD3E}" srcOrd="0" destOrd="0" presId="urn:microsoft.com/office/officeart/2005/8/layout/hList6"/>
    <dgm:cxn modelId="{68BB50FB-3F15-4F23-AFB0-C550BA3DD050}" type="presOf" srcId="{1BAD8522-E1D8-4100-9F9C-B922C6893C90}" destId="{2D2C7F47-D534-422F-B613-8CB6748227AE}" srcOrd="0" destOrd="0" presId="urn:microsoft.com/office/officeart/2005/8/layout/hList6"/>
    <dgm:cxn modelId="{2E09339C-1193-4FAA-8359-2A2675EC3345}" type="presParOf" srcId="{2D2C7F47-D534-422F-B613-8CB6748227AE}" destId="{69BCA7B5-4D25-48CB-B474-67DC39B1CD3E}" srcOrd="0" destOrd="0" presId="urn:microsoft.com/office/officeart/2005/8/layout/hList6"/>
    <dgm:cxn modelId="{41B126F7-5373-4EA2-B865-54345F60B74A}" type="presParOf" srcId="{2D2C7F47-D534-422F-B613-8CB6748227AE}" destId="{A33F7F1F-C3DB-491B-8D09-968118EC482D}" srcOrd="1" destOrd="0" presId="urn:microsoft.com/office/officeart/2005/8/layout/hList6"/>
    <dgm:cxn modelId="{98374664-9222-43A0-AB7C-806231A75E29}" type="presParOf" srcId="{2D2C7F47-D534-422F-B613-8CB6748227AE}" destId="{31332C1F-B80E-48E6-AE03-E754273CF9D7}" srcOrd="2" destOrd="0" presId="urn:microsoft.com/office/officeart/2005/8/layout/hList6"/>
    <dgm:cxn modelId="{8D997931-A93F-4DFA-BF06-B68F69D9F566}" type="presParOf" srcId="{2D2C7F47-D534-422F-B613-8CB6748227AE}" destId="{7DFBC5A3-F05D-411E-BA36-4398F5F66429}" srcOrd="3" destOrd="0" presId="urn:microsoft.com/office/officeart/2005/8/layout/hList6"/>
    <dgm:cxn modelId="{F08E3317-ABDF-40F8-BB29-3BF85F49A41D}" type="presParOf" srcId="{2D2C7F47-D534-422F-B613-8CB6748227AE}" destId="{DE937142-6ADB-4794-A0F0-E4F0704C3A6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355DBC-0910-4E92-B118-F6DA60C0F792}" type="doc">
      <dgm:prSet loTypeId="urn:microsoft.com/office/officeart/2005/8/layout/default#1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8C44737D-7C89-484B-99F7-723ABB126806}">
      <dgm:prSet phldrT="[Text]" custT="1"/>
      <dgm:spPr>
        <a:solidFill>
          <a:schemeClr val="accent1">
            <a:lumMod val="10000"/>
            <a:lumOff val="90000"/>
          </a:schemeClr>
        </a:solidFill>
        <a:ln>
          <a:solidFill>
            <a:schemeClr val="accent4">
              <a:lumMod val="75000"/>
              <a:alpha val="33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gm:spPr>
      <dgm:t>
        <a:bodyPr/>
        <a:lstStyle/>
        <a:p>
          <a:r>
            <a:rPr lang="en-US" sz="2000" b="1" dirty="0" smtClean="0">
              <a:solidFill>
                <a:schemeClr val="tx1">
                  <a:lumMod val="50000"/>
                </a:schemeClr>
              </a:solidFill>
              <a:latin typeface="+mn-lt"/>
            </a:rPr>
            <a:t>Boilers</a:t>
          </a:r>
          <a:endParaRPr lang="en-US" sz="2000" b="1" dirty="0">
            <a:solidFill>
              <a:schemeClr val="tx1">
                <a:lumMod val="50000"/>
              </a:schemeClr>
            </a:solidFill>
            <a:latin typeface="+mn-lt"/>
          </a:endParaRPr>
        </a:p>
      </dgm:t>
    </dgm:pt>
    <dgm:pt modelId="{7F2AA70F-07F2-44CE-8DF6-4315B1BE784A}" type="parTrans" cxnId="{314DF246-5FB0-4C0A-8F89-51C3AA349791}">
      <dgm:prSet/>
      <dgm:spPr/>
      <dgm:t>
        <a:bodyPr/>
        <a:lstStyle/>
        <a:p>
          <a:endParaRPr lang="en-US"/>
        </a:p>
      </dgm:t>
    </dgm:pt>
    <dgm:pt modelId="{527EBBDF-5C5E-4D1A-A241-C63EBDB6BFC2}" type="sibTrans" cxnId="{314DF246-5FB0-4C0A-8F89-51C3AA349791}">
      <dgm:prSet/>
      <dgm:spPr>
        <a:ln w="22225">
          <a:solidFill>
            <a:schemeClr val="accent6"/>
          </a:solidFill>
        </a:ln>
        <a:scene3d>
          <a:camera prst="orthographicFront"/>
          <a:lightRig rig="threePt" dir="t"/>
        </a:scene3d>
        <a:sp3d/>
      </dgm:spPr>
      <dgm:t>
        <a:bodyPr/>
        <a:lstStyle/>
        <a:p>
          <a:endParaRPr lang="en-US"/>
        </a:p>
      </dgm:t>
    </dgm:pt>
    <dgm:pt modelId="{C592B503-4712-49ED-8888-B433D6CEE9DE}">
      <dgm:prSet phldrT="[Text]" custT="1"/>
      <dgm:spPr>
        <a:solidFill>
          <a:schemeClr val="accent1">
            <a:lumMod val="25000"/>
            <a:lumOff val="75000"/>
          </a:schemeClr>
        </a:solidFill>
        <a:ln>
          <a:solidFill>
            <a:schemeClr val="accent4">
              <a:lumMod val="75000"/>
              <a:alpha val="33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gm:spPr>
      <dgm:t>
        <a:bodyPr/>
        <a:lstStyle/>
        <a:p>
          <a:r>
            <a:rPr lang="en-US" sz="2000" b="1" dirty="0" smtClean="0">
              <a:solidFill>
                <a:schemeClr val="tx1">
                  <a:lumMod val="50000"/>
                </a:schemeClr>
              </a:solidFill>
            </a:rPr>
            <a:t>Roofs</a:t>
          </a:r>
          <a:endParaRPr lang="en-US" sz="2000" b="1" dirty="0">
            <a:solidFill>
              <a:schemeClr val="tx1">
                <a:lumMod val="50000"/>
              </a:schemeClr>
            </a:solidFill>
          </a:endParaRPr>
        </a:p>
      </dgm:t>
    </dgm:pt>
    <dgm:pt modelId="{100D6B2D-0EF7-4E03-8E09-DA47F271BE5B}" type="parTrans" cxnId="{8AA65C55-54C6-45C5-8F48-6A5A9350A275}">
      <dgm:prSet/>
      <dgm:spPr/>
      <dgm:t>
        <a:bodyPr/>
        <a:lstStyle/>
        <a:p>
          <a:endParaRPr lang="en-US"/>
        </a:p>
      </dgm:t>
    </dgm:pt>
    <dgm:pt modelId="{9EC9805F-28C4-47DC-8DA8-3BAF38C6727B}" type="sibTrans" cxnId="{8AA65C55-54C6-45C5-8F48-6A5A9350A275}">
      <dgm:prSet/>
      <dgm:spPr>
        <a:ln w="22225">
          <a:solidFill>
            <a:schemeClr val="accent6"/>
          </a:solidFill>
        </a:ln>
        <a:scene3d>
          <a:camera prst="orthographicFront"/>
          <a:lightRig rig="threePt" dir="t"/>
        </a:scene3d>
        <a:sp3d/>
      </dgm:spPr>
      <dgm:t>
        <a:bodyPr/>
        <a:lstStyle/>
        <a:p>
          <a:endParaRPr lang="en-US"/>
        </a:p>
      </dgm:t>
    </dgm:pt>
    <dgm:pt modelId="{BA8CDF2A-B8C2-48E1-B50E-6F3E19CCC8E1}">
      <dgm:prSet phldrT="[Text]" custT="1"/>
      <dgm:spPr>
        <a:solidFill>
          <a:schemeClr val="accent1">
            <a:lumMod val="50000"/>
            <a:lumOff val="50000"/>
          </a:schemeClr>
        </a:solidFill>
        <a:ln>
          <a:solidFill>
            <a:schemeClr val="accent4">
              <a:lumMod val="75000"/>
              <a:alpha val="33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gm:spPr>
      <dgm:t>
        <a:bodyPr/>
        <a:lstStyle/>
        <a:p>
          <a:r>
            <a:rPr lang="en-US" sz="1800" b="1" dirty="0" smtClean="0">
              <a:solidFill>
                <a:schemeClr val="tx1">
                  <a:lumMod val="50000"/>
                </a:schemeClr>
              </a:solidFill>
            </a:rPr>
            <a:t>Carpet Replacement</a:t>
          </a:r>
          <a:endParaRPr lang="en-US" sz="1800" b="1" dirty="0">
            <a:solidFill>
              <a:schemeClr val="tx1">
                <a:lumMod val="50000"/>
              </a:schemeClr>
            </a:solidFill>
          </a:endParaRPr>
        </a:p>
      </dgm:t>
    </dgm:pt>
    <dgm:pt modelId="{93EDB3B8-887E-4BF6-BF3F-53FA9A6687FD}" type="parTrans" cxnId="{A1A5AC90-1A45-4FFF-9FF1-B2984A605643}">
      <dgm:prSet/>
      <dgm:spPr/>
      <dgm:t>
        <a:bodyPr/>
        <a:lstStyle/>
        <a:p>
          <a:endParaRPr lang="en-US"/>
        </a:p>
      </dgm:t>
    </dgm:pt>
    <dgm:pt modelId="{C3D05DA7-3FAD-4AF3-B06F-22F3AAF4883A}" type="sibTrans" cxnId="{A1A5AC90-1A45-4FFF-9FF1-B2984A605643}">
      <dgm:prSet/>
      <dgm:spPr>
        <a:ln w="22225">
          <a:solidFill>
            <a:schemeClr val="accent6"/>
          </a:solidFill>
        </a:ln>
        <a:scene3d>
          <a:camera prst="orthographicFront"/>
          <a:lightRig rig="threePt" dir="t"/>
        </a:scene3d>
        <a:sp3d/>
      </dgm:spPr>
      <dgm:t>
        <a:bodyPr/>
        <a:lstStyle/>
        <a:p>
          <a:endParaRPr lang="en-US"/>
        </a:p>
      </dgm:t>
    </dgm:pt>
    <dgm:pt modelId="{A04D31D4-0557-4535-A7E5-75B85FF83846}">
      <dgm:prSet phldrT="[Text]" custT="1"/>
      <dgm:spPr>
        <a:solidFill>
          <a:schemeClr val="accent1">
            <a:lumMod val="75000"/>
            <a:lumOff val="25000"/>
          </a:schemeClr>
        </a:solidFill>
        <a:ln>
          <a:solidFill>
            <a:schemeClr val="accent4">
              <a:lumMod val="75000"/>
              <a:alpha val="33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gm:spPr>
      <dgm:t>
        <a:bodyPr/>
        <a:lstStyle/>
        <a:p>
          <a:r>
            <a:rPr lang="en-US" sz="1800" b="1" dirty="0" smtClean="0">
              <a:solidFill>
                <a:schemeClr val="tx1">
                  <a:lumMod val="50000"/>
                </a:schemeClr>
              </a:solidFill>
            </a:rPr>
            <a:t>Athletic Field Turf, Miscellaneous</a:t>
          </a:r>
          <a:endParaRPr lang="en-US" sz="1800" b="1" dirty="0">
            <a:solidFill>
              <a:schemeClr val="tx1">
                <a:lumMod val="50000"/>
              </a:schemeClr>
            </a:solidFill>
          </a:endParaRPr>
        </a:p>
      </dgm:t>
    </dgm:pt>
    <dgm:pt modelId="{817C99DB-9CA6-41F2-8E6B-2CC3D7201AEB}" type="parTrans" cxnId="{058C4DE0-21C2-4BCD-AD33-401E1664B893}">
      <dgm:prSet/>
      <dgm:spPr/>
      <dgm:t>
        <a:bodyPr/>
        <a:lstStyle/>
        <a:p>
          <a:endParaRPr lang="en-US"/>
        </a:p>
      </dgm:t>
    </dgm:pt>
    <dgm:pt modelId="{05E82A5A-80FC-46C1-B1C8-BF252B91A5A0}" type="sibTrans" cxnId="{058C4DE0-21C2-4BCD-AD33-401E1664B893}">
      <dgm:prSet/>
      <dgm:spPr/>
      <dgm:t>
        <a:bodyPr/>
        <a:lstStyle/>
        <a:p>
          <a:endParaRPr lang="en-US"/>
        </a:p>
      </dgm:t>
    </dgm:pt>
    <dgm:pt modelId="{509989BB-F89E-45CD-8D16-81D606BC7889}" type="pres">
      <dgm:prSet presAssocID="{DD355DBC-0910-4E92-B118-F6DA60C0F79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93C28F-F665-4EB3-92CB-3D5DEF3624EB}" type="pres">
      <dgm:prSet presAssocID="{8C44737D-7C89-484B-99F7-723ABB126806}" presName="node" presStyleLbl="node1" presStyleIdx="0" presStyleCnt="4" custLinFactNeighborX="6245" custLinFactNeighborY="1218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BF34B71-F20A-49F2-B5DD-E97C900D4449}" type="pres">
      <dgm:prSet presAssocID="{527EBBDF-5C5E-4D1A-A241-C63EBDB6BFC2}" presName="sibTrans" presStyleCnt="0"/>
      <dgm:spPr/>
    </dgm:pt>
    <dgm:pt modelId="{3D0178DA-20F9-4DC0-8F01-052147A3241D}" type="pres">
      <dgm:prSet presAssocID="{C592B503-4712-49ED-8888-B433D6CEE9DE}" presName="node" presStyleLbl="node1" presStyleIdx="1" presStyleCnt="4" custLinFactNeighborX="2838" custLinFactNeighborY="1218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539A14C3-E40D-4F36-950C-9507F2385F49}" type="pres">
      <dgm:prSet presAssocID="{9EC9805F-28C4-47DC-8DA8-3BAF38C6727B}" presName="sibTrans" presStyleCnt="0"/>
      <dgm:spPr/>
    </dgm:pt>
    <dgm:pt modelId="{27EF5ADA-9A70-400A-A506-B28881C87A16}" type="pres">
      <dgm:prSet presAssocID="{BA8CDF2A-B8C2-48E1-B50E-6F3E19CCC8E1}" presName="node" presStyleLbl="node1" presStyleIdx="2" presStyleCnt="4" custLinFactNeighborX="3109" custLinFactNeighborY="-49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53E61FA-9B56-4F26-B845-CF592EB55257}" type="pres">
      <dgm:prSet presAssocID="{C3D05DA7-3FAD-4AF3-B06F-22F3AAF4883A}" presName="sibTrans" presStyleCnt="0"/>
      <dgm:spPr/>
    </dgm:pt>
    <dgm:pt modelId="{CBA2F299-3E3D-44C5-8CB8-E6A30A185C95}" type="pres">
      <dgm:prSet presAssocID="{A04D31D4-0557-4535-A7E5-75B85FF83846}" presName="node" presStyleLbl="node1" presStyleIdx="3" presStyleCnt="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4F2DF503-5D4E-4EB5-B432-597A6CCAC76A}" type="presOf" srcId="{C592B503-4712-49ED-8888-B433D6CEE9DE}" destId="{3D0178DA-20F9-4DC0-8F01-052147A3241D}" srcOrd="0" destOrd="0" presId="urn:microsoft.com/office/officeart/2005/8/layout/default#1"/>
    <dgm:cxn modelId="{8AA65C55-54C6-45C5-8F48-6A5A9350A275}" srcId="{DD355DBC-0910-4E92-B118-F6DA60C0F792}" destId="{C592B503-4712-49ED-8888-B433D6CEE9DE}" srcOrd="1" destOrd="0" parTransId="{100D6B2D-0EF7-4E03-8E09-DA47F271BE5B}" sibTransId="{9EC9805F-28C4-47DC-8DA8-3BAF38C6727B}"/>
    <dgm:cxn modelId="{A1A5AC90-1A45-4FFF-9FF1-B2984A605643}" srcId="{DD355DBC-0910-4E92-B118-F6DA60C0F792}" destId="{BA8CDF2A-B8C2-48E1-B50E-6F3E19CCC8E1}" srcOrd="2" destOrd="0" parTransId="{93EDB3B8-887E-4BF6-BF3F-53FA9A6687FD}" sibTransId="{C3D05DA7-3FAD-4AF3-B06F-22F3AAF4883A}"/>
    <dgm:cxn modelId="{058C4DE0-21C2-4BCD-AD33-401E1664B893}" srcId="{DD355DBC-0910-4E92-B118-F6DA60C0F792}" destId="{A04D31D4-0557-4535-A7E5-75B85FF83846}" srcOrd="3" destOrd="0" parTransId="{817C99DB-9CA6-41F2-8E6B-2CC3D7201AEB}" sibTransId="{05E82A5A-80FC-46C1-B1C8-BF252B91A5A0}"/>
    <dgm:cxn modelId="{C43B84D4-E67E-4928-A94F-518296C2C467}" type="presOf" srcId="{A04D31D4-0557-4535-A7E5-75B85FF83846}" destId="{CBA2F299-3E3D-44C5-8CB8-E6A30A185C95}" srcOrd="0" destOrd="0" presId="urn:microsoft.com/office/officeart/2005/8/layout/default#1"/>
    <dgm:cxn modelId="{EAEA00DA-A9DD-4E55-8D2E-778377F667BE}" type="presOf" srcId="{DD355DBC-0910-4E92-B118-F6DA60C0F792}" destId="{509989BB-F89E-45CD-8D16-81D606BC7889}" srcOrd="0" destOrd="0" presId="urn:microsoft.com/office/officeart/2005/8/layout/default#1"/>
    <dgm:cxn modelId="{314DF246-5FB0-4C0A-8F89-51C3AA349791}" srcId="{DD355DBC-0910-4E92-B118-F6DA60C0F792}" destId="{8C44737D-7C89-484B-99F7-723ABB126806}" srcOrd="0" destOrd="0" parTransId="{7F2AA70F-07F2-44CE-8DF6-4315B1BE784A}" sibTransId="{527EBBDF-5C5E-4D1A-A241-C63EBDB6BFC2}"/>
    <dgm:cxn modelId="{9070173A-64C7-4219-A941-07E8A64CEF5C}" type="presOf" srcId="{8C44737D-7C89-484B-99F7-723ABB126806}" destId="{AF93C28F-F665-4EB3-92CB-3D5DEF3624EB}" srcOrd="0" destOrd="0" presId="urn:microsoft.com/office/officeart/2005/8/layout/default#1"/>
    <dgm:cxn modelId="{A84AD7F3-AB8A-4951-AE35-99E378306729}" type="presOf" srcId="{BA8CDF2A-B8C2-48E1-B50E-6F3E19CCC8E1}" destId="{27EF5ADA-9A70-400A-A506-B28881C87A16}" srcOrd="0" destOrd="0" presId="urn:microsoft.com/office/officeart/2005/8/layout/default#1"/>
    <dgm:cxn modelId="{E8BC309E-2D40-4EDA-AC89-59BE5AA7F45C}" type="presParOf" srcId="{509989BB-F89E-45CD-8D16-81D606BC7889}" destId="{AF93C28F-F665-4EB3-92CB-3D5DEF3624EB}" srcOrd="0" destOrd="0" presId="urn:microsoft.com/office/officeart/2005/8/layout/default#1"/>
    <dgm:cxn modelId="{57C262F7-41F4-4B19-A5A6-0136A9D2E3B0}" type="presParOf" srcId="{509989BB-F89E-45CD-8D16-81D606BC7889}" destId="{3BF34B71-F20A-49F2-B5DD-E97C900D4449}" srcOrd="1" destOrd="0" presId="urn:microsoft.com/office/officeart/2005/8/layout/default#1"/>
    <dgm:cxn modelId="{8072D224-48F2-4E03-9539-DAF7BE1F40DA}" type="presParOf" srcId="{509989BB-F89E-45CD-8D16-81D606BC7889}" destId="{3D0178DA-20F9-4DC0-8F01-052147A3241D}" srcOrd="2" destOrd="0" presId="urn:microsoft.com/office/officeart/2005/8/layout/default#1"/>
    <dgm:cxn modelId="{F164CD46-CB49-47DF-8241-D6847356E96C}" type="presParOf" srcId="{509989BB-F89E-45CD-8D16-81D606BC7889}" destId="{539A14C3-E40D-4F36-950C-9507F2385F49}" srcOrd="3" destOrd="0" presId="urn:microsoft.com/office/officeart/2005/8/layout/default#1"/>
    <dgm:cxn modelId="{27D9C7DB-24D4-4218-8825-FF3D0646592F}" type="presParOf" srcId="{509989BB-F89E-45CD-8D16-81D606BC7889}" destId="{27EF5ADA-9A70-400A-A506-B28881C87A16}" srcOrd="4" destOrd="0" presId="urn:microsoft.com/office/officeart/2005/8/layout/default#1"/>
    <dgm:cxn modelId="{0437AA46-B417-46A0-AE8A-2AC4AA42179F}" type="presParOf" srcId="{509989BB-F89E-45CD-8D16-81D606BC7889}" destId="{153E61FA-9B56-4F26-B845-CF592EB55257}" srcOrd="5" destOrd="0" presId="urn:microsoft.com/office/officeart/2005/8/layout/default#1"/>
    <dgm:cxn modelId="{91E9885A-AFAC-42BC-BB9B-89A2E98EFC3E}" type="presParOf" srcId="{509989BB-F89E-45CD-8D16-81D606BC7889}" destId="{CBA2F299-3E3D-44C5-8CB8-E6A30A185C95}" srcOrd="6" destOrd="0" presId="urn:microsoft.com/office/officeart/2005/8/layout/default#1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CA7B5-4D25-48CB-B474-67DC39B1CD3E}">
      <dsp:nvSpPr>
        <dsp:cNvPr id="0" name=""/>
        <dsp:cNvSpPr/>
      </dsp:nvSpPr>
      <dsp:spPr>
        <a:xfrm rot="16200000">
          <a:off x="-644" y="1938"/>
          <a:ext cx="2133600" cy="2129723"/>
        </a:xfrm>
        <a:prstGeom prst="upArrow">
          <a:avLst/>
        </a:prstGeom>
        <a:solidFill>
          <a:schemeClr val="accent1"/>
        </a:solidFill>
        <a:ln>
          <a:solidFill>
            <a:schemeClr val="accent1">
              <a:lumMod val="50000"/>
            </a:schemeClr>
          </a:solidFill>
        </a:ln>
        <a:effectLst>
          <a:glow rad="101500">
            <a:schemeClr val="accent2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baseline="0" dirty="0" smtClean="0">
              <a:solidFill>
                <a:schemeClr val="tx1">
                  <a:lumMod val="50000"/>
                </a:schemeClr>
              </a:solidFill>
            </a:rPr>
            <a:t>District Compensation</a:t>
          </a:r>
          <a:endParaRPr lang="en-US" sz="1200" kern="1200" baseline="0" dirty="0">
            <a:solidFill>
              <a:schemeClr val="tx1">
                <a:lumMod val="50000"/>
              </a:schemeClr>
            </a:solidFill>
          </a:endParaRPr>
        </a:p>
      </dsp:txBody>
      <dsp:txXfrm rot="5400000">
        <a:off x="533726" y="533399"/>
        <a:ext cx="1597292" cy="1066800"/>
      </dsp:txXfrm>
    </dsp:sp>
    <dsp:sp modelId="{31332C1F-B80E-48E6-AE03-E754273CF9D7}">
      <dsp:nvSpPr>
        <dsp:cNvPr id="0" name=""/>
        <dsp:cNvSpPr/>
      </dsp:nvSpPr>
      <dsp:spPr>
        <a:xfrm rot="16200000">
          <a:off x="1837859" y="423885"/>
          <a:ext cx="2133600" cy="1285829"/>
        </a:xfrm>
        <a:prstGeom prst="upArrow">
          <a:avLst/>
        </a:prstGeom>
        <a:solidFill>
          <a:schemeClr val="accent2"/>
        </a:solidFill>
        <a:ln>
          <a:solidFill>
            <a:schemeClr val="accent2">
              <a:lumMod val="25000"/>
            </a:schemeClr>
          </a:solidFill>
        </a:ln>
        <a:effectLst>
          <a:glow rad="101500">
            <a:schemeClr val="accent3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baseline="0" dirty="0" smtClean="0">
              <a:solidFill>
                <a:schemeClr val="tx1">
                  <a:lumMod val="50000"/>
                </a:schemeClr>
              </a:solidFill>
            </a:rPr>
            <a:t>Legislative Decisions</a:t>
          </a:r>
          <a:endParaRPr lang="en-US" sz="1200" kern="1200" baseline="0" dirty="0">
            <a:solidFill>
              <a:schemeClr val="tx1">
                <a:lumMod val="50000"/>
              </a:schemeClr>
            </a:solidFill>
          </a:endParaRPr>
        </a:p>
      </dsp:txBody>
      <dsp:txXfrm rot="5400000">
        <a:off x="2583202" y="533400"/>
        <a:ext cx="964372" cy="1066800"/>
      </dsp:txXfrm>
    </dsp:sp>
    <dsp:sp modelId="{DE937142-6ADB-4794-A0F0-E4F0704C3A60}">
      <dsp:nvSpPr>
        <dsp:cNvPr id="0" name=""/>
        <dsp:cNvSpPr/>
      </dsp:nvSpPr>
      <dsp:spPr>
        <a:xfrm rot="16200000">
          <a:off x="3287597" y="391997"/>
          <a:ext cx="2133600" cy="1349604"/>
        </a:xfrm>
        <a:prstGeom prst="upArrow">
          <a:avLst/>
        </a:prstGeom>
        <a:solidFill>
          <a:schemeClr val="accent4"/>
        </a:solidFill>
        <a:ln>
          <a:solidFill>
            <a:schemeClr val="tx1">
              <a:lumMod val="90000"/>
              <a:lumOff val="10000"/>
            </a:schemeClr>
          </a:solidFill>
        </a:ln>
        <a:effectLst>
          <a:glow rad="101500">
            <a:schemeClr val="accent4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baseline="0" dirty="0" smtClean="0">
              <a:solidFill>
                <a:schemeClr val="tx1">
                  <a:lumMod val="50000"/>
                </a:schemeClr>
              </a:solidFill>
            </a:rPr>
            <a:t>State Tax Collections </a:t>
          </a:r>
          <a:endParaRPr lang="en-US" sz="1200" kern="1200" baseline="0" dirty="0">
            <a:solidFill>
              <a:schemeClr val="tx1">
                <a:lumMod val="50000"/>
              </a:schemeClr>
            </a:solidFill>
          </a:endParaRPr>
        </a:p>
      </dsp:txBody>
      <dsp:txXfrm rot="5400000">
        <a:off x="4016996" y="533400"/>
        <a:ext cx="1012203" cy="1066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3C28F-F665-4EB3-92CB-3D5DEF3624EB}">
      <dsp:nvSpPr>
        <dsp:cNvPr id="0" name=""/>
        <dsp:cNvSpPr/>
      </dsp:nvSpPr>
      <dsp:spPr>
        <a:xfrm>
          <a:off x="152411" y="152405"/>
          <a:ext cx="2430549" cy="1458329"/>
        </a:xfrm>
        <a:prstGeom prst="ellipse">
          <a:avLst/>
        </a:prstGeom>
        <a:solidFill>
          <a:schemeClr val="accent1">
            <a:lumMod val="10000"/>
            <a:lumOff val="90000"/>
          </a:schemeClr>
        </a:solidFill>
        <a:ln w="19050" cap="flat" cmpd="sng" algn="ctr">
          <a:solidFill>
            <a:schemeClr val="accent4">
              <a:lumMod val="75000"/>
              <a:alpha val="33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>
                  <a:lumMod val="50000"/>
                </a:schemeClr>
              </a:solidFill>
              <a:latin typeface="+mn-lt"/>
            </a:rPr>
            <a:t>Boilers</a:t>
          </a:r>
          <a:endParaRPr lang="en-US" sz="2000" b="1" kern="1200" dirty="0">
            <a:solidFill>
              <a:schemeClr val="tx1">
                <a:lumMod val="50000"/>
              </a:schemeClr>
            </a:solidFill>
            <a:latin typeface="+mn-lt"/>
          </a:endParaRPr>
        </a:p>
      </dsp:txBody>
      <dsp:txXfrm>
        <a:off x="508357" y="365972"/>
        <a:ext cx="1718657" cy="1031195"/>
      </dsp:txXfrm>
    </dsp:sp>
    <dsp:sp modelId="{3D0178DA-20F9-4DC0-8F01-052147A3241D}">
      <dsp:nvSpPr>
        <dsp:cNvPr id="0" name=""/>
        <dsp:cNvSpPr/>
      </dsp:nvSpPr>
      <dsp:spPr>
        <a:xfrm>
          <a:off x="2674850" y="152405"/>
          <a:ext cx="2430549" cy="1458329"/>
        </a:xfrm>
        <a:prstGeom prst="ellipse">
          <a:avLst/>
        </a:prstGeom>
        <a:solidFill>
          <a:schemeClr val="accent1">
            <a:lumMod val="25000"/>
            <a:lumOff val="75000"/>
          </a:schemeClr>
        </a:solidFill>
        <a:ln w="19050" cap="flat" cmpd="sng" algn="ctr">
          <a:solidFill>
            <a:schemeClr val="accent4">
              <a:lumMod val="75000"/>
              <a:alpha val="33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>
                  <a:lumMod val="50000"/>
                </a:schemeClr>
              </a:solidFill>
            </a:rPr>
            <a:t>Roofs</a:t>
          </a:r>
          <a:endParaRPr lang="en-US" sz="20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030796" y="365972"/>
        <a:ext cx="1718657" cy="1031195"/>
      </dsp:txXfrm>
    </dsp:sp>
    <dsp:sp modelId="{27EF5ADA-9A70-400A-A506-B28881C87A16}">
      <dsp:nvSpPr>
        <dsp:cNvPr id="0" name=""/>
        <dsp:cNvSpPr/>
      </dsp:nvSpPr>
      <dsp:spPr>
        <a:xfrm>
          <a:off x="76188" y="1828794"/>
          <a:ext cx="2430549" cy="1458329"/>
        </a:xfrm>
        <a:prstGeom prst="ellipse">
          <a:avLst/>
        </a:prstGeom>
        <a:solidFill>
          <a:schemeClr val="accent1">
            <a:lumMod val="50000"/>
            <a:lumOff val="50000"/>
          </a:schemeClr>
        </a:solidFill>
        <a:ln w="19050" cap="flat" cmpd="sng" algn="ctr">
          <a:solidFill>
            <a:schemeClr val="accent4">
              <a:lumMod val="75000"/>
              <a:alpha val="33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>
                  <a:lumMod val="50000"/>
                </a:schemeClr>
              </a:solidFill>
            </a:rPr>
            <a:t>Carpet Replacement</a:t>
          </a:r>
          <a:endParaRPr lang="en-US" sz="18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432134" y="2042361"/>
        <a:ext cx="1718657" cy="1031195"/>
      </dsp:txXfrm>
    </dsp:sp>
    <dsp:sp modelId="{CBA2F299-3E3D-44C5-8CB8-E6A30A185C95}">
      <dsp:nvSpPr>
        <dsp:cNvPr id="0" name=""/>
        <dsp:cNvSpPr/>
      </dsp:nvSpPr>
      <dsp:spPr>
        <a:xfrm>
          <a:off x="2674227" y="1836027"/>
          <a:ext cx="2430549" cy="1458329"/>
        </a:xfrm>
        <a:prstGeom prst="ellipse">
          <a:avLst/>
        </a:prstGeom>
        <a:solidFill>
          <a:schemeClr val="accent1">
            <a:lumMod val="75000"/>
            <a:lumOff val="25000"/>
          </a:schemeClr>
        </a:solidFill>
        <a:ln w="19050" cap="flat" cmpd="sng" algn="ctr">
          <a:solidFill>
            <a:schemeClr val="accent4">
              <a:lumMod val="75000"/>
              <a:alpha val="3300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>
                  <a:lumMod val="50000"/>
                </a:schemeClr>
              </a:solidFill>
            </a:rPr>
            <a:t>Athletic Field Turf, Miscellaneous</a:t>
          </a:r>
          <a:endParaRPr lang="en-US" sz="1800" b="1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030173" y="2049594"/>
        <a:ext cx="1718657" cy="1031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12/2/2013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64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12/2/2013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4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06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060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704472"/>
            <a:ext cx="8686800" cy="860425"/>
          </a:xfrm>
        </p:spPr>
        <p:txBody>
          <a:bodyPr anchor="b" anchorCtr="0"/>
          <a:lstStyle>
            <a:lvl1pPr algn="ctr">
              <a:defRPr sz="4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486400"/>
            <a:ext cx="8686800" cy="8001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2200" y="6569075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20000"/>
                    <a:lumOff val="8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1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71600" y="990600"/>
            <a:ext cx="7391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05000" y="321564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197600" y="914400"/>
            <a:ext cx="7870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1905000" y="144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05000" y="233172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1905000" y="409956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1905000" y="498348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1905000" y="5867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1"/>
            <a:ext cx="4038600" cy="45259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273800" y="974400"/>
            <a:ext cx="7565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1"/>
            <a:ext cx="4038600" cy="4525964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52600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3276600" y="1752601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62000" y="3611999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276600" y="3612000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47800" y="974400"/>
            <a:ext cx="73368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3909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1722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6096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3909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1722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50000" y="974400"/>
            <a:ext cx="74130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4038600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57401"/>
            <a:ext cx="4038600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2057401"/>
            <a:ext cx="4041775" cy="4068763"/>
          </a:xfrm>
        </p:spPr>
        <p:txBody>
          <a:bodyPr/>
          <a:lstStyle>
            <a:lvl1pPr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752602"/>
            <a:ext cx="4040188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850" y="1752600"/>
            <a:ext cx="4180938" cy="3826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17526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600200" y="974400"/>
            <a:ext cx="70866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381000"/>
            <a:ext cx="9144000" cy="4724400"/>
          </a:xfr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867400" y="6400800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5800" y="410837"/>
            <a:ext cx="76272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00" y="1066801"/>
            <a:ext cx="76272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2200" y="6569075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baseline="0">
          <a:solidFill>
            <a:schemeClr val="tx2">
              <a:lumMod val="75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2013-14 Amended Budget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East Grand Rapids Public Schools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4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chemeClr val="tx2"/>
                </a:solidFill>
              </a:rPr>
              <a:t>Budget History – </a:t>
            </a:r>
            <a:r>
              <a:rPr lang="en-US" dirty="0" smtClean="0">
                <a:solidFill>
                  <a:schemeClr val="tx2"/>
                </a:solidFill>
              </a:rPr>
              <a:t>Where have we been, what have we done, where are we heading?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Discussion Topics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2100" b="1" dirty="0" smtClean="0">
                <a:solidFill>
                  <a:schemeClr val="tx2"/>
                </a:solidFill>
              </a:rPr>
              <a:t>Proposed 2013-14 General Fund budget amendment</a:t>
            </a:r>
          </a:p>
          <a:p>
            <a:pPr lvl="0"/>
            <a:r>
              <a:rPr lang="en-US" dirty="0" smtClean="0">
                <a:solidFill>
                  <a:schemeClr val="tx2"/>
                </a:solidFill>
              </a:rPr>
              <a:t>  - Review of June adoption, summary of changes since June</a:t>
            </a:r>
          </a:p>
          <a:p>
            <a:endParaRPr lang="en-US" dirty="0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chemeClr val="tx2"/>
                </a:solidFill>
              </a:rPr>
              <a:t>Future Years Budget Forecast</a:t>
            </a:r>
            <a:endParaRPr lang="en-US" dirty="0" smtClean="0">
              <a:solidFill>
                <a:schemeClr val="tx2"/>
              </a:solidFill>
            </a:endParaRPr>
          </a:p>
          <a:p>
            <a:pPr lvl="0"/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- Forecast assumptions, potential variances</a:t>
            </a:r>
            <a:endParaRPr lang="en-US" b="1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chemeClr val="tx2"/>
                </a:solidFill>
              </a:rPr>
              <a:t>Revenue &amp; Expense Trends:  </a:t>
            </a:r>
            <a:r>
              <a:rPr lang="en-US" dirty="0" smtClean="0">
                <a:solidFill>
                  <a:schemeClr val="tx2"/>
                </a:solidFill>
              </a:rPr>
              <a:t>What has driven our budget, what will drive our budget?</a:t>
            </a:r>
          </a:p>
          <a:p>
            <a:endParaRPr lang="en-US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chemeClr val="tx2"/>
                </a:solidFill>
              </a:rPr>
              <a:t>2014-15 General Fund Budget Development Process</a:t>
            </a:r>
          </a:p>
          <a:p>
            <a:endParaRPr lang="en-US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chemeClr val="tx2"/>
                </a:solidFill>
              </a:rPr>
              <a:t>Proposed 2013-14 Sinking Fund amendment and long range plan</a:t>
            </a:r>
          </a:p>
          <a:p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1143002" y="1375379"/>
            <a:ext cx="754568" cy="7545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</a:p>
        </p:txBody>
      </p:sp>
      <p:sp>
        <p:nvSpPr>
          <p:cNvPr id="20" name="Oval 19"/>
          <p:cNvSpPr/>
          <p:nvPr/>
        </p:nvSpPr>
        <p:spPr>
          <a:xfrm>
            <a:off x="1138594" y="2259300"/>
            <a:ext cx="754568" cy="7545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>
                    <a:lumMod val="25000"/>
                  </a:schemeClr>
                </a:solidFill>
              </a:rPr>
              <a:t>   </a:t>
            </a:r>
            <a:endParaRPr lang="en-US" sz="12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143002" y="3143220"/>
            <a:ext cx="754568" cy="7545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   </a:t>
            </a:r>
            <a:endParaRPr lang="en-US" sz="1200" dirty="0"/>
          </a:p>
        </p:txBody>
      </p:sp>
      <p:sp>
        <p:nvSpPr>
          <p:cNvPr id="24" name="Oval 23"/>
          <p:cNvSpPr/>
          <p:nvPr/>
        </p:nvSpPr>
        <p:spPr>
          <a:xfrm>
            <a:off x="1143002" y="4027140"/>
            <a:ext cx="754568" cy="7545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143002" y="4911060"/>
            <a:ext cx="754568" cy="75456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1143002" y="5794980"/>
            <a:ext cx="754568" cy="75456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338375767"/>
              </p:ext>
            </p:extLst>
          </p:nvPr>
        </p:nvGraphicFramePr>
        <p:xfrm>
          <a:off x="1676400" y="2057400"/>
          <a:ext cx="5943600" cy="284438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124200"/>
                <a:gridCol w="2819400"/>
              </a:tblGrid>
              <a:tr h="428626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Quarter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 Original Budget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$28,043,123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$28,363,226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($320,103)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$2,839,156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$2,519,053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Fund Balance 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8.9%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914400"/>
            <a:ext cx="7627200" cy="639763"/>
          </a:xfrm>
        </p:spPr>
        <p:txBody>
          <a:bodyPr/>
          <a:lstStyle/>
          <a:p>
            <a:r>
              <a:rPr lang="en-US" dirty="0" smtClean="0"/>
              <a:t>June 2013 Adopted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13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$42,435 increase from June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State Funding: $91,866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Higher than expected Section 147 a &amp; c offset funding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Actual student FTE count at 2,995 vs</a:t>
            </a:r>
            <a:r>
              <a:rPr lang="en-US" dirty="0">
                <a:solidFill>
                  <a:schemeClr val="tx2"/>
                </a:solidFill>
              </a:rPr>
              <a:t>.</a:t>
            </a:r>
            <a:r>
              <a:rPr lang="en-US" dirty="0" smtClean="0">
                <a:solidFill>
                  <a:schemeClr val="tx2"/>
                </a:solidFill>
              </a:rPr>
              <a:t> 3,000 budget in June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County Act 18 funding: ($40,642)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Others: ($8,789)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627200" cy="639763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</a:rPr>
              <a:t>Amended Budget – Change in revenues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$103,044 increase from June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Budget for the study of new programs: $56,000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Expenses covered by reserved fund balance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Operational expense increase: $47,044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Building/Department budget carryover: $60,583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Others: ($13,539)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627200" cy="639763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</a:rPr>
              <a:t>Amended Budget – Change in expenses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499613268"/>
              </p:ext>
            </p:extLst>
          </p:nvPr>
        </p:nvGraphicFramePr>
        <p:xfrm>
          <a:off x="1143000" y="2057400"/>
          <a:ext cx="7413115" cy="375029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046486"/>
                <a:gridCol w="1487481"/>
                <a:gridCol w="1562966"/>
                <a:gridCol w="1316182"/>
              </a:tblGrid>
              <a:tr h="428626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Quarter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 Original Budget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 Amended Budget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 smtClean="0"/>
                    </a:p>
                    <a:p>
                      <a:pPr algn="ctr"/>
                      <a:r>
                        <a:rPr lang="en-US" sz="1100" baseline="0" dirty="0" smtClean="0"/>
                        <a:t>Variance F/(U)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$28,043,123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$28,085,558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$42,435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$28,363,226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$28,466,270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($103,044)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($320,103)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($380,712)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($60,609)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 – Unreserved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($320,103)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($324,712)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($4,609)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/>
                    </a:solidFill>
                  </a:tcPr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 – New programs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($56,000)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($56,000)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$2,839,156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$2,839,156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$2,519,053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Fund Balance 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8.9%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8.8%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914400"/>
            <a:ext cx="7627200" cy="639763"/>
          </a:xfrm>
        </p:spPr>
        <p:txBody>
          <a:bodyPr/>
          <a:lstStyle/>
          <a:p>
            <a:r>
              <a:rPr lang="en-US" dirty="0" smtClean="0"/>
              <a:t>2013-14 Amended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634196008"/>
              </p:ext>
            </p:extLst>
          </p:nvPr>
        </p:nvGraphicFramePr>
        <p:xfrm>
          <a:off x="685800" y="1828800"/>
          <a:ext cx="8279292" cy="40430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306676"/>
                <a:gridCol w="995436"/>
                <a:gridCol w="995436"/>
                <a:gridCol w="995436"/>
                <a:gridCol w="995436"/>
                <a:gridCol w="995436"/>
                <a:gridCol w="995436"/>
              </a:tblGrid>
              <a:tr h="22860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2007-08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2008-09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2009-10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2010-11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2011-12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2012-13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$27,781,528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$27,716,932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$27,994,587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$28,091,151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$27,417,080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$27,667,212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$27,356,239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$27,692,998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$28,326,870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$28,193,600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$28,078,187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$28,416,035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$425,289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$23,934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($332,283)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($102,449)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($661,107)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($748,823)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$4,234,595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$4,659,884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$4,683,818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$4,351,535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$4,249,086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$3,587,979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$4,659,884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$4,683,818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$4,351,535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$4,249,086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$3,587,979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$2,839,156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Fund Balance 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17.0%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16.9%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15.4%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15.1%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12.8%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10.0%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State Funding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$135,938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($10,632)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$63,020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($447,818)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($522,137)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Retirement cost increase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$26,615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$40,637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$466,076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$324,647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$101,347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Budget Adjustments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$670,000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$1,250,000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$1,000,000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627200" cy="1295400"/>
          </a:xfrm>
        </p:spPr>
        <p:txBody>
          <a:bodyPr/>
          <a:lstStyle/>
          <a:p>
            <a:r>
              <a:rPr lang="en-US" dirty="0" smtClean="0"/>
              <a:t>Budget History – Where have we been?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225463592"/>
              </p:ext>
            </p:extLst>
          </p:nvPr>
        </p:nvGraphicFramePr>
        <p:xfrm>
          <a:off x="1295400" y="1905000"/>
          <a:ext cx="6637705" cy="38529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655961"/>
                <a:gridCol w="995436"/>
                <a:gridCol w="995436"/>
                <a:gridCol w="995436"/>
                <a:gridCol w="995436"/>
              </a:tblGrid>
              <a:tr h="22860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2014-15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2015-16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2016-17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$28,085,558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$27,629,831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$27,667,783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$27,695,784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$28,466,270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$2,692,998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$29,528,146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$29,867,440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($380,712)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($1,554,243)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($1,860,363)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($2,171,657)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Chg. In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($324,712)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($1,204,243)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($1,693,363)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($2,171,657)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$2,839,156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$1,310,201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($383,162)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$1,310,201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($383,162)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($2,554,818)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Fund Balance 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8.8%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4.5%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(1.3%)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(8.6%)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State Funding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$205,099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($234,987)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Retirement cost increase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($81,355)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$185,812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Budget Adjustments ($)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$465,000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??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??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??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627200" cy="1066800"/>
          </a:xfrm>
        </p:spPr>
        <p:txBody>
          <a:bodyPr/>
          <a:lstStyle/>
          <a:p>
            <a:r>
              <a:rPr lang="en-US" dirty="0" smtClean="0"/>
              <a:t>Budget History – Where are we heading?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9600" y="2209800"/>
            <a:ext cx="4038600" cy="304801"/>
          </a:xfrm>
        </p:spPr>
        <p:txBody>
          <a:bodyPr/>
          <a:lstStyle/>
          <a:p>
            <a:r>
              <a:rPr lang="en-US" dirty="0" smtClean="0"/>
              <a:t>Revenue Assumptions: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9600" y="2514600"/>
            <a:ext cx="4038600" cy="4068763"/>
          </a:xfrm>
        </p:spPr>
        <p:txBody>
          <a:bodyPr/>
          <a:lstStyle/>
          <a:p>
            <a:r>
              <a:rPr lang="en-US" sz="1800" b="1" dirty="0" smtClean="0"/>
              <a:t>No increase in per pupil funding for all forecast years</a:t>
            </a:r>
          </a:p>
          <a:p>
            <a:pPr lvl="1"/>
            <a:r>
              <a:rPr lang="en-US" sz="1600" dirty="0" smtClean="0"/>
              <a:t>Addt’l. SAF money absorbed by MPSERS for several years?</a:t>
            </a:r>
          </a:p>
          <a:p>
            <a:r>
              <a:rPr lang="en-US" sz="1800" b="1" dirty="0" smtClean="0"/>
              <a:t>No Best Practices or Performance grant funding</a:t>
            </a:r>
            <a:endParaRPr lang="en-US" sz="1800" dirty="0" smtClean="0"/>
          </a:p>
          <a:p>
            <a:pPr lvl="1"/>
            <a:r>
              <a:rPr lang="en-US" sz="1800" dirty="0" smtClean="0"/>
              <a:t>$92/pupil in 2013-14</a:t>
            </a:r>
          </a:p>
          <a:p>
            <a:r>
              <a:rPr lang="en-US" sz="1800" b="1" dirty="0" smtClean="0"/>
              <a:t>3,000 student FTE’s</a:t>
            </a:r>
            <a:endParaRPr lang="en-US" sz="1800" dirty="0" smtClean="0"/>
          </a:p>
          <a:p>
            <a:pPr lvl="1"/>
            <a:r>
              <a:rPr lang="en-US" sz="1600" dirty="0" smtClean="0"/>
              <a:t>259 seniors this year, a little larger than normal</a:t>
            </a:r>
          </a:p>
          <a:p>
            <a:r>
              <a:rPr lang="en-US" sz="1600" b="1" dirty="0" smtClean="0"/>
              <a:t>No EGR Now funds in future years forecast</a:t>
            </a:r>
          </a:p>
          <a:p>
            <a:pPr lvl="3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800600" y="2514600"/>
            <a:ext cx="4041775" cy="4068763"/>
          </a:xfrm>
        </p:spPr>
        <p:txBody>
          <a:bodyPr/>
          <a:lstStyle/>
          <a:p>
            <a:r>
              <a:rPr lang="en-US" sz="1800" b="1" dirty="0" smtClean="0"/>
              <a:t>No base salary scale increases</a:t>
            </a:r>
          </a:p>
          <a:p>
            <a:r>
              <a:rPr lang="en-US" sz="1800" b="1" dirty="0" smtClean="0"/>
              <a:t>Step increases included (1.8%)</a:t>
            </a:r>
          </a:p>
          <a:p>
            <a:r>
              <a:rPr lang="en-US" sz="1800" b="1" dirty="0" smtClean="0"/>
              <a:t>3% health care annual increase</a:t>
            </a:r>
          </a:p>
          <a:p>
            <a:r>
              <a:rPr lang="en-US" sz="1800" b="1" dirty="0" smtClean="0"/>
              <a:t>Retirement rate (Net)</a:t>
            </a:r>
          </a:p>
          <a:p>
            <a:pPr lvl="1"/>
            <a:r>
              <a:rPr lang="en-US" sz="1600" dirty="0" smtClean="0"/>
              <a:t>2013-14:  24.79%</a:t>
            </a:r>
          </a:p>
          <a:p>
            <a:pPr lvl="1"/>
            <a:r>
              <a:rPr lang="en-US" sz="1600" dirty="0" smtClean="0"/>
              <a:t>2014-15:  25.87%</a:t>
            </a:r>
          </a:p>
          <a:p>
            <a:pPr lvl="1"/>
            <a:r>
              <a:rPr lang="en-US" sz="1600" dirty="0" smtClean="0"/>
              <a:t>2015-16:  26.00%</a:t>
            </a:r>
          </a:p>
          <a:p>
            <a:pPr lvl="1"/>
            <a:r>
              <a:rPr lang="en-US" sz="1600" dirty="0" smtClean="0"/>
              <a:t>2016-17:  26.00%</a:t>
            </a:r>
          </a:p>
          <a:p>
            <a:r>
              <a:rPr lang="en-US" sz="1800" b="1" dirty="0" smtClean="0"/>
              <a:t>All other operational expenses held flat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>
          <a:xfrm>
            <a:off x="4876800" y="2209800"/>
            <a:ext cx="4040188" cy="304801"/>
          </a:xfrm>
        </p:spPr>
        <p:txBody>
          <a:bodyPr/>
          <a:lstStyle/>
          <a:p>
            <a:r>
              <a:rPr lang="en-US" dirty="0" smtClean="0"/>
              <a:t>Expense assumptions: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heading?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447800" y="974400"/>
            <a:ext cx="7336800" cy="457200"/>
          </a:xfrm>
        </p:spPr>
        <p:txBody>
          <a:bodyPr/>
          <a:lstStyle/>
          <a:p>
            <a:r>
              <a:rPr lang="en-US" dirty="0" smtClean="0"/>
              <a:t>Budget Assumptions</a:t>
            </a:r>
            <a:endParaRPr lang="en-US" dirty="0"/>
          </a:p>
        </p:txBody>
      </p:sp>
      <p:sp>
        <p:nvSpPr>
          <p:cNvPr id="14" name="Oval Callout 13"/>
          <p:cNvSpPr/>
          <p:nvPr/>
        </p:nvSpPr>
        <p:spPr>
          <a:xfrm>
            <a:off x="3200400" y="1447800"/>
            <a:ext cx="1752600" cy="96096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What will the legislature do?</a:t>
            </a:r>
          </a:p>
        </p:txBody>
      </p:sp>
      <p:sp>
        <p:nvSpPr>
          <p:cNvPr id="17" name="Oval Callout 16"/>
          <p:cNvSpPr/>
          <p:nvPr/>
        </p:nvSpPr>
        <p:spPr>
          <a:xfrm>
            <a:off x="7162800" y="1295400"/>
            <a:ext cx="1749279" cy="916289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Further retirement reform?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02858348"/>
              </p:ext>
            </p:extLst>
          </p:nvPr>
        </p:nvGraphicFramePr>
        <p:xfrm>
          <a:off x="1752600" y="1524000"/>
          <a:ext cx="5642269" cy="44569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655961"/>
                <a:gridCol w="995436"/>
                <a:gridCol w="995436"/>
                <a:gridCol w="995436"/>
              </a:tblGrid>
              <a:tr h="22860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Best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Middle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Worst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$28,185,810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$27,905,785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$27,629,831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$29,060,759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$29,060,759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$29,184,074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($874,949)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($1,154,974)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($1,554,243)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Chg. In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($524,949)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($804,974)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($1,204,243)</a:t>
                      </a:r>
                      <a:endParaRPr lang="en-US" sz="1100" b="1" baseline="0" dirty="0"/>
                    </a:p>
                  </a:txBody>
                  <a:tcPr marL="88143" marR="88143" marT="44071" marB="17629">
                    <a:solidFill>
                      <a:srgbClr val="FFFF00">
                        <a:alpha val="40000"/>
                      </a:srgbClr>
                    </a:solidFill>
                  </a:tcPr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$2,514,444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$1,989,495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$1,709,470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$1,310,201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Fund Balance 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6.8%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5.9%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4.5%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Per Pupil funding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$7,450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$7,450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$7,450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Best Practices/pupil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Performance Funding/pupil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EGR Now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$280,000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Retirement Rate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24.79%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24.79%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25.87%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627200" cy="1066800"/>
          </a:xfrm>
        </p:spPr>
        <p:txBody>
          <a:bodyPr/>
          <a:lstStyle/>
          <a:p>
            <a:r>
              <a:rPr lang="en-US" sz="2800" dirty="0" smtClean="0"/>
              <a:t>2014-15:  Various Scenarios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20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has driven our budget?</a:t>
            </a:r>
            <a:endParaRPr lang="en-US" dirty="0"/>
          </a:p>
        </p:txBody>
      </p:sp>
      <p:sp>
        <p:nvSpPr>
          <p:cNvPr id="21" name="Notched Right Arrow 20"/>
          <p:cNvSpPr/>
          <p:nvPr/>
        </p:nvSpPr>
        <p:spPr>
          <a:xfrm>
            <a:off x="2372315" y="1499724"/>
            <a:ext cx="609600" cy="609600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Notched Right Arrow 13"/>
          <p:cNvSpPr/>
          <p:nvPr/>
        </p:nvSpPr>
        <p:spPr>
          <a:xfrm>
            <a:off x="4495800" y="1524000"/>
            <a:ext cx="609600" cy="609600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20539771"/>
              </p:ext>
            </p:extLst>
          </p:nvPr>
        </p:nvGraphicFramePr>
        <p:xfrm>
          <a:off x="685800" y="2971800"/>
          <a:ext cx="82296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882"/>
                <a:gridCol w="980544"/>
                <a:gridCol w="980544"/>
                <a:gridCol w="966126"/>
                <a:gridCol w="966126"/>
                <a:gridCol w="966126"/>
                <a:gridCol w="966126"/>
                <a:gridCol w="966126"/>
              </a:tblGrid>
              <a:tr h="4191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2007-08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2008-09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2009-10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2010-11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2011-12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2012-13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>
                          <a:solidFill>
                            <a:srgbClr val="0070C0"/>
                          </a:solidFill>
                        </a:rPr>
                        <a:t>2013-14</a:t>
                      </a:r>
                      <a:endParaRPr lang="en-US" sz="1100" b="1" baseline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State</a:t>
                      </a:r>
                      <a:r>
                        <a:rPr lang="en-US" sz="1100" b="1" baseline="0" dirty="0" smtClean="0"/>
                        <a:t> Funding *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$23,651,851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$23,787,789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$23,777,157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$23,840,177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$23,392,359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$22,870,222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$23,075,371</a:t>
                      </a:r>
                      <a:endParaRPr lang="en-US" sz="1100" b="1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Salaries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$16,034,347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$16,497,324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$16,868,864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$16,214,803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$16,270,036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$16,447,889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$16,077,128</a:t>
                      </a:r>
                      <a:endParaRPr lang="en-US" sz="11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Health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$3,059,599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$2,999,767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$3,007,477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$2,996,432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$3,155,432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$2,593,646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$2,753,686</a:t>
                      </a:r>
                      <a:endParaRPr lang="en-US" sz="1100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Retirement</a:t>
                      </a:r>
                      <a:r>
                        <a:rPr lang="en-US" sz="1100" b="1" baseline="0" dirty="0" smtClean="0"/>
                        <a:t> (Gross)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$2,567,537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$2,594,152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$2,634,789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$3,100,385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$3,730,146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$4,145,622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$4,499,429</a:t>
                      </a:r>
                      <a:endParaRPr lang="en-US" sz="1100" b="1" dirty="0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Retirement (Net)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$2,567,537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$2,594,152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$2,634,789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$3,100,865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$3,425,512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$3,526,859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$3,445,504</a:t>
                      </a:r>
                      <a:endParaRPr lang="en-US" sz="11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85800" y="1194924"/>
            <a:ext cx="1676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State Funding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1915" y="1194924"/>
            <a:ext cx="1513885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Salaries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05400" y="1194924"/>
            <a:ext cx="1524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Health Insurance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2" name="Notched Right Arrow 21"/>
          <p:cNvSpPr/>
          <p:nvPr/>
        </p:nvSpPr>
        <p:spPr>
          <a:xfrm>
            <a:off x="6629400" y="1541533"/>
            <a:ext cx="609600" cy="609600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239000" y="1219200"/>
            <a:ext cx="1676400" cy="1194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Retirement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4400" y="5715000"/>
            <a:ext cx="6553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rgbClr val="0070C0"/>
                </a:solidFill>
              </a:rPr>
              <a:t>* State Funding includes Federal Stimulus from 2008-09 to 2011-12</a:t>
            </a:r>
            <a:endParaRPr 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90823"/>
              </p:ext>
            </p:extLst>
          </p:nvPr>
        </p:nvGraphicFramePr>
        <p:xfrm>
          <a:off x="3733800" y="1219200"/>
          <a:ext cx="5029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62000" y="1219200"/>
            <a:ext cx="2855913" cy="4876800"/>
          </a:xfrm>
        </p:spPr>
        <p:txBody>
          <a:bodyPr>
            <a:normAutofit/>
          </a:bodyPr>
          <a:lstStyle/>
          <a:p>
            <a:r>
              <a:rPr lang="en-US" b="1" dirty="0" smtClean="0"/>
              <a:t>State Tax Collections:</a:t>
            </a:r>
          </a:p>
          <a:p>
            <a:r>
              <a:rPr lang="en-US" b="1" dirty="0" smtClean="0"/>
              <a:t>  </a:t>
            </a:r>
            <a:r>
              <a:rPr lang="en-US" sz="1200" dirty="0" smtClean="0"/>
              <a:t>-</a:t>
            </a:r>
            <a:r>
              <a:rPr lang="en-US" sz="1200" b="1" dirty="0" smtClean="0"/>
              <a:t> SAF $215 million ahead of May estimate as of October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- Does SAF growth continue?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- Improved job market in Michigan</a:t>
            </a:r>
          </a:p>
          <a:p>
            <a:endParaRPr lang="en-US" b="1" dirty="0"/>
          </a:p>
          <a:p>
            <a:r>
              <a:rPr lang="en-US" b="1" dirty="0" smtClean="0"/>
              <a:t>Legislative Decisions:</a:t>
            </a:r>
            <a:endParaRPr lang="en-US" dirty="0" smtClean="0"/>
          </a:p>
          <a:p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sz="1200" dirty="0" smtClean="0"/>
              <a:t>- How is additional SAF money allocated?</a:t>
            </a:r>
          </a:p>
          <a:p>
            <a:r>
              <a:rPr lang="en-US" sz="1200" b="1" dirty="0"/>
              <a:t> </a:t>
            </a:r>
            <a:r>
              <a:rPr lang="en-US" sz="1200" b="1" dirty="0" smtClean="0"/>
              <a:t> </a:t>
            </a:r>
            <a:r>
              <a:rPr lang="en-US" sz="1200" dirty="0" smtClean="0"/>
              <a:t> - </a:t>
            </a:r>
            <a:r>
              <a:rPr lang="en-US" sz="1200" b="1" dirty="0" smtClean="0"/>
              <a:t>How is K-12 prioritized in budget process?</a:t>
            </a:r>
          </a:p>
          <a:p>
            <a:r>
              <a:rPr lang="en-US" sz="1200" b="1" dirty="0"/>
              <a:t> </a:t>
            </a:r>
            <a:r>
              <a:rPr lang="en-US" sz="1200" b="1" dirty="0" smtClean="0"/>
              <a:t>  - Election year for Governor</a:t>
            </a:r>
            <a:endParaRPr lang="en-US" b="1" dirty="0" smtClean="0"/>
          </a:p>
          <a:p>
            <a:r>
              <a:rPr lang="en-US" dirty="0" smtClean="0"/>
              <a:t>  </a:t>
            </a:r>
            <a:r>
              <a:rPr lang="en-US" sz="900" dirty="0"/>
              <a:t> </a:t>
            </a:r>
            <a:r>
              <a:rPr lang="en-US" sz="1200" dirty="0" smtClean="0"/>
              <a:t>- More MPSERS reform?</a:t>
            </a:r>
          </a:p>
          <a:p>
            <a:endParaRPr lang="en-US" sz="1200" b="1" dirty="0"/>
          </a:p>
          <a:p>
            <a:r>
              <a:rPr lang="en-US" b="1" dirty="0" smtClean="0"/>
              <a:t>Compensation: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- Health and retirement costs under better control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- Based on all other factors, what salary/wage structure can be afforded?</a:t>
            </a:r>
            <a:endParaRPr lang="en-US" sz="1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drive budget in future?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3733800"/>
            <a:ext cx="3733800" cy="2286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4648200"/>
            <a:ext cx="3657600" cy="1676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ea typeface="+mj-ea"/>
                <a:cs typeface="+mj-cs"/>
              </a:rPr>
              <a:t>2014-15 Cost Increases</a:t>
            </a:r>
            <a:r>
              <a:rPr lang="en-US" sz="2400" dirty="0" smtClean="0">
                <a:ea typeface="+mj-ea"/>
                <a:cs typeface="+mj-cs"/>
              </a:rPr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- Step Increase:  $375,000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ea typeface="+mj-ea"/>
                <a:cs typeface="+mj-cs"/>
              </a:rPr>
              <a:t> </a:t>
            </a:r>
            <a:r>
              <a:rPr lang="en-US" sz="1400" dirty="0" smtClean="0">
                <a:ea typeface="+mj-ea"/>
                <a:cs typeface="+mj-cs"/>
              </a:rPr>
              <a:t> - 3% Health increase: $80,000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- Retirement: $185,000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baseline="0" dirty="0">
                <a:ea typeface="+mj-ea"/>
                <a:cs typeface="+mj-cs"/>
              </a:rPr>
              <a:t> </a:t>
            </a:r>
            <a:r>
              <a:rPr lang="en-US" sz="1400" baseline="0" dirty="0" smtClean="0">
                <a:ea typeface="+mj-ea"/>
                <a:cs typeface="+mj-cs"/>
              </a:rPr>
              <a:t> </a:t>
            </a:r>
            <a:r>
              <a:rPr lang="en-US" sz="1400" b="1" baseline="0" dirty="0" smtClean="0">
                <a:ea typeface="+mj-ea"/>
                <a:cs typeface="+mj-cs"/>
              </a:rPr>
              <a:t>- Total: $635,000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- Per Pupil Increase: $212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3581400"/>
            <a:ext cx="3657600" cy="8382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Current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Structural</a:t>
            </a:r>
            <a:r>
              <a:rPr lang="en-US" sz="2000" b="1" dirty="0" smtClean="0">
                <a:ea typeface="+mj-ea"/>
                <a:cs typeface="+mj-cs"/>
              </a:rPr>
              <a:t> </a:t>
            </a:r>
            <a:r>
              <a:rPr lang="en-US" sz="2000" b="1" dirty="0" smtClean="0">
                <a:ea typeface="+mj-ea"/>
                <a:cs typeface="+mj-cs"/>
              </a:rPr>
              <a:t>Deficit per pupil: $108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1518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600199"/>
            <a:ext cx="8305800" cy="495300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-  Now until mid-February: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   </a:t>
            </a:r>
            <a:r>
              <a:rPr lang="en-US" dirty="0" smtClean="0">
                <a:solidFill>
                  <a:schemeClr val="tx2"/>
                </a:solidFill>
              </a:rPr>
              <a:t>* Monitor budget assumptions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-  Mid-February: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   </a:t>
            </a:r>
            <a:r>
              <a:rPr lang="en-US" dirty="0" smtClean="0">
                <a:solidFill>
                  <a:schemeClr val="tx2"/>
                </a:solidFill>
              </a:rPr>
              <a:t>* Begin process after Governor’s budget proposal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-  Collaborative Process: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   </a:t>
            </a:r>
            <a:r>
              <a:rPr lang="en-US" dirty="0" smtClean="0">
                <a:solidFill>
                  <a:schemeClr val="tx2"/>
                </a:solidFill>
              </a:rPr>
              <a:t>* Involve administration, staff, community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-  Future budget decisions will require tough decisions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about academic programs and significant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restructuring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-  Recommend that collaborative process review and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provide comment on potential solutions that have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    been already thought through and priced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627200" cy="639763"/>
          </a:xfrm>
        </p:spPr>
        <p:txBody>
          <a:bodyPr/>
          <a:lstStyle/>
          <a:p>
            <a:r>
              <a:rPr lang="en-US" sz="3200" dirty="0" smtClean="0">
                <a:solidFill>
                  <a:schemeClr val="tx2"/>
                </a:solidFill>
              </a:rPr>
              <a:t>2014-15 Budget Development Process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9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57021402"/>
              </p:ext>
            </p:extLst>
          </p:nvPr>
        </p:nvGraphicFramePr>
        <p:xfrm>
          <a:off x="1143000" y="2057400"/>
          <a:ext cx="7413115" cy="254241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046486"/>
                <a:gridCol w="1487481"/>
                <a:gridCol w="1562966"/>
                <a:gridCol w="1316182"/>
              </a:tblGrid>
              <a:tr h="428626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Quarter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 Original Budget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 Amended Budget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 smtClean="0"/>
                    </a:p>
                    <a:p>
                      <a:pPr algn="ctr"/>
                      <a:r>
                        <a:rPr lang="en-US" sz="1100" baseline="0" dirty="0" smtClean="0"/>
                        <a:t>Variance F/(U)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Revenues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$295,486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$300,690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$5,204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$200,000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$162,000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$38,000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Change in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$95,486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$138,690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$43,204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Beginning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$1,240,913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$1,240,913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Ending Unreserved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$1,336,299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$1,379,503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914400"/>
            <a:ext cx="7627200" cy="639763"/>
          </a:xfrm>
        </p:spPr>
        <p:txBody>
          <a:bodyPr/>
          <a:lstStyle/>
          <a:p>
            <a:r>
              <a:rPr lang="en-US" dirty="0" smtClean="0"/>
              <a:t>2013-14 Amended Sinking Fund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25487" y="1752601"/>
            <a:ext cx="2855913" cy="4800599"/>
          </a:xfrm>
        </p:spPr>
        <p:txBody>
          <a:bodyPr/>
          <a:lstStyle/>
          <a:p>
            <a:r>
              <a:rPr lang="en-US" dirty="0" smtClean="0"/>
              <a:t>In the event there was no additional capital  funds  raised through a bond issue, district has a long range plan to maintain facilities with its sinking fund</a:t>
            </a:r>
          </a:p>
          <a:p>
            <a:endParaRPr lang="en-US" dirty="0" smtClean="0"/>
          </a:p>
          <a:p>
            <a:r>
              <a:rPr lang="en-US" dirty="0" smtClean="0"/>
              <a:t>10 year sinking fund millage expires in 2016 and will need to be renewed to continue funding</a:t>
            </a:r>
          </a:p>
          <a:p>
            <a:endParaRPr lang="en-US" dirty="0"/>
          </a:p>
          <a:p>
            <a:r>
              <a:rPr lang="en-US" dirty="0" smtClean="0"/>
              <a:t>Major building needs over next several years are listed in ovals to right</a:t>
            </a:r>
          </a:p>
          <a:p>
            <a:endParaRPr lang="en-US" dirty="0" smtClean="0"/>
          </a:p>
          <a:p>
            <a:r>
              <a:rPr lang="en-US" dirty="0" smtClean="0"/>
              <a:t>Sinking fund not yet eligible for technology or bus purchases</a:t>
            </a:r>
          </a:p>
          <a:p>
            <a:endParaRPr lang="en-US" dirty="0"/>
          </a:p>
          <a:p>
            <a:r>
              <a:rPr lang="en-US" dirty="0" smtClean="0"/>
              <a:t>Long term plan is sustainable and cover major items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Sinking Fund Plan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Through 2020-21</a:t>
            </a:r>
            <a:endParaRPr lang="en-US" dirty="0"/>
          </a:p>
        </p:txBody>
      </p:sp>
      <p:graphicFrame>
        <p:nvGraphicFramePr>
          <p:cNvPr id="14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022946"/>
              </p:ext>
            </p:extLst>
          </p:nvPr>
        </p:nvGraphicFramePr>
        <p:xfrm>
          <a:off x="3581400" y="1752600"/>
          <a:ext cx="51054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836102124"/>
              </p:ext>
            </p:extLst>
          </p:nvPr>
        </p:nvGraphicFramePr>
        <p:xfrm>
          <a:off x="685800" y="1676400"/>
          <a:ext cx="8241585" cy="475889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52736"/>
                <a:gridCol w="923075"/>
                <a:gridCol w="923075"/>
                <a:gridCol w="923075"/>
                <a:gridCol w="804906"/>
                <a:gridCol w="804906"/>
                <a:gridCol w="804906"/>
                <a:gridCol w="804906"/>
              </a:tblGrid>
              <a:tr h="22860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2013-14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2014-15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2015-16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2016-17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2017-18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2018-19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/>
                        <a:t>2019-20</a:t>
                      </a:r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Beginning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$1,240,813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$1,379,503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$1,486,618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$948,770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$919,025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$679,233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$351,511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Revenues: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$300,690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$317,115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$342,152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$350,255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$368,207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$369,279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$365,692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Expenses: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Athletic Turf Reserve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Parking Lots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$40,000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Boiler &amp; Boiler Upgrades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$630,000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Carpet Replacement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$75,000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$100,000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$200,000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Roofs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$130,000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$350,000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$175,000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$235,000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Memorial Visiting Bleachers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baseline="0" dirty="0" smtClean="0"/>
                        <a:t>$250,000</a:t>
                      </a:r>
                      <a:endParaRPr lang="en-US" sz="1100" b="1" u="none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  - Miscellaneous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$122,000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$50,000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$80,000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$50,000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$50,000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$50,000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sng" baseline="0" dirty="0" smtClean="0"/>
                        <a:t>$50,000</a:t>
                      </a:r>
                      <a:endParaRPr lang="en-US" sz="1100" b="1" u="sng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Total Expenses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$162,000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$210,000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$880,000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$380,000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$590,000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$715,000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$325,000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  <a:tr h="301970">
                <a:tc>
                  <a:txBody>
                    <a:bodyPr/>
                    <a:lstStyle/>
                    <a:p>
                      <a:pPr algn="l"/>
                      <a:r>
                        <a:rPr lang="en-US" sz="1100" b="1" baseline="0" dirty="0" smtClean="0"/>
                        <a:t>Ending Fund Balance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$1,379,503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$1,486,618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$948,770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$919,025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$697,233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$351,511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baseline="0" dirty="0" smtClean="0"/>
                        <a:t>$392,203</a:t>
                      </a:r>
                      <a:endParaRPr lang="en-US" sz="1100" b="1" baseline="0" dirty="0"/>
                    </a:p>
                  </a:txBody>
                  <a:tcPr marL="88143" marR="88143" marT="44071" marB="17629"/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627200" cy="1295400"/>
          </a:xfrm>
        </p:spPr>
        <p:txBody>
          <a:bodyPr/>
          <a:lstStyle/>
          <a:p>
            <a:r>
              <a:rPr lang="en-US" dirty="0" smtClean="0"/>
              <a:t>Sinking Fund – Long Term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0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667000"/>
            <a:ext cx="7627200" cy="639763"/>
          </a:xfrm>
        </p:spPr>
        <p:txBody>
          <a:bodyPr/>
          <a:lstStyle/>
          <a:p>
            <a:pPr algn="ctr"/>
            <a:r>
              <a:rPr lang="en-US" dirty="0" smtClean="0"/>
              <a:t>Questions, Comments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5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1857279">
  <a:themeElements>
    <a:clrScheme name="Financial Puzzle">
      <a:dk1>
        <a:srgbClr val="024E35"/>
      </a:dk1>
      <a:lt1>
        <a:srgbClr val="E4E4E4"/>
      </a:lt1>
      <a:dk2>
        <a:srgbClr val="313131"/>
      </a:dk2>
      <a:lt2>
        <a:srgbClr val="C5FDEB"/>
      </a:lt2>
      <a:accent1>
        <a:srgbClr val="FFC000"/>
      </a:accent1>
      <a:accent2>
        <a:srgbClr val="CDCDCD"/>
      </a:accent2>
      <a:accent3>
        <a:srgbClr val="5F4700"/>
      </a:accent3>
      <a:accent4>
        <a:srgbClr val="039C6D"/>
      </a:accent4>
      <a:accent5>
        <a:srgbClr val="012B1E"/>
      </a:accent5>
      <a:accent6>
        <a:srgbClr val="727272"/>
      </a:accent6>
      <a:hlink>
        <a:srgbClr val="046847"/>
      </a:hlink>
      <a:folHlink>
        <a:srgbClr val="58F9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30CC162-325A-435D-968F-0FD3D5839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TS101857279</Template>
  <TotalTime>1040</TotalTime>
  <Words>1533</Words>
  <Application>Microsoft Office PowerPoint</Application>
  <PresentationFormat>On-screen Show (4:3)</PresentationFormat>
  <Paragraphs>492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Segoe UI</vt:lpstr>
      <vt:lpstr>Calibri</vt:lpstr>
      <vt:lpstr>Century Gothic</vt:lpstr>
      <vt:lpstr>Perpetua</vt:lpstr>
      <vt:lpstr>TS101857279</vt:lpstr>
      <vt:lpstr>2013-14 Amended Budget</vt:lpstr>
      <vt:lpstr>Discussion Topics</vt:lpstr>
      <vt:lpstr>June 2013 Adopted Budget</vt:lpstr>
      <vt:lpstr>Amended Budget – Change in revenues</vt:lpstr>
      <vt:lpstr>Amended Budget – Change in expenses</vt:lpstr>
      <vt:lpstr>2013-14 Amended Budget</vt:lpstr>
      <vt:lpstr>Budget History – Where have we been?</vt:lpstr>
      <vt:lpstr>Budget History – Where are we heading?</vt:lpstr>
      <vt:lpstr>Where are we heading?</vt:lpstr>
      <vt:lpstr>2014-15:  Various Scenarios</vt:lpstr>
      <vt:lpstr>What has driven our budget?</vt:lpstr>
      <vt:lpstr>What will drive budget in future? </vt:lpstr>
      <vt:lpstr>2014-15 Budget Development Process</vt:lpstr>
      <vt:lpstr>2013-14 Amended Sinking Fund</vt:lpstr>
      <vt:lpstr>Long Term Sinking Fund Plan </vt:lpstr>
      <vt:lpstr>Sinking Fund – Long Term Plan</vt:lpstr>
      <vt:lpstr>Questions, Comments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 Puzzle</dc:title>
  <dc:creator>Administrator</dc:creator>
  <cp:lastModifiedBy>Administrator</cp:lastModifiedBy>
  <cp:revision>30</cp:revision>
  <cp:lastPrinted>2013-11-26T12:14:51Z</cp:lastPrinted>
  <dcterms:created xsi:type="dcterms:W3CDTF">2013-11-24T16:40:26Z</dcterms:created>
  <dcterms:modified xsi:type="dcterms:W3CDTF">2013-12-02T21:26:20Z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TC018572799991</vt:lpwstr>
  </property>
</Properties>
</file>