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  <p:sldId id="264" r:id="rId10"/>
    <p:sldId id="265" r:id="rId11"/>
    <p:sldId id="266" r:id="rId12"/>
    <p:sldId id="268" r:id="rId13"/>
    <p:sldId id="267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E00"/>
    <a:srgbClr val="0025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9083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1096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4193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2892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8147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610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38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6720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79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7926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139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C4BE6D-C9CD-41A0-8704-FA55C2ED4135}" type="datetimeFigureOut">
              <a:rPr lang="en-US" smtClean="0"/>
              <a:t>3/20/2014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157166-85F4-4D22-9C62-157F8D18A13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318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CE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3124200" cy="6858000"/>
          </a:xfrm>
          <a:prstGeom prst="rect">
            <a:avLst/>
          </a:prstGeom>
          <a:solidFill>
            <a:srgbClr val="002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Subtitle 2"/>
          <p:cNvSpPr txBox="1">
            <a:spLocks/>
          </p:cNvSpPr>
          <p:nvPr/>
        </p:nvSpPr>
        <p:spPr>
          <a:xfrm>
            <a:off x="228600" y="3413322"/>
            <a:ext cx="2819400" cy="213091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28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March 24, 2014</a:t>
            </a:r>
          </a:p>
          <a:p>
            <a:pPr algn="l"/>
            <a:endParaRPr lang="en-US" sz="2800" dirty="0" smtClean="0">
              <a:solidFill>
                <a:schemeClr val="bg1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5605272"/>
            <a:ext cx="1907563" cy="56372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590800"/>
            <a:ext cx="7696200" cy="1185446"/>
          </a:xfrm>
        </p:spPr>
        <p:txBody>
          <a:bodyPr>
            <a:noAutofit/>
          </a:bodyPr>
          <a:lstStyle/>
          <a:p>
            <a:pPr algn="l"/>
            <a:r>
              <a:rPr lang="en-US" sz="5600" dirty="0" smtClean="0">
                <a:solidFill>
                  <a:schemeClr val="bg1"/>
                </a:solidFill>
                <a:latin typeface="Arial Black" panose="020B0A04020102020204" pitchFamily="34" charset="0"/>
              </a:rPr>
              <a:t>Budget </a:t>
            </a:r>
            <a:r>
              <a:rPr lang="en-US" sz="56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Workshop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164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Topics of Discussion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957802"/>
            <a:ext cx="7772400" cy="52322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2014-15 Budget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Forecast with Governor’s Proposal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Senate budget proposal compared to Governor’s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Enrollment projection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Sensitivity analysis for 2014-15 budget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Structural Balance</a:t>
            </a:r>
            <a:endParaRPr lang="en-US" sz="2000" dirty="0" smtClean="0">
              <a:solidFill>
                <a:srgbClr val="002569"/>
              </a:solidFill>
              <a:latin typeface="+mj-lt"/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What the impact would be to solve the current imbalance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What would it take to maintain structural balance once achieved?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Risks if we do not achieve structural balance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Is it possible?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Where have we been, where are we now, where would we go?</a:t>
            </a:r>
            <a:endParaRPr lang="en-US" sz="2000" dirty="0" smtClean="0">
              <a:solidFill>
                <a:srgbClr val="002569"/>
              </a:solidFill>
              <a:latin typeface="+mj-lt"/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Historical benchmarking of our spending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History of budget reductions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Compensation 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Budget reductions we have discussed, not implemented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Budget Process: From now until June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Summary</a:t>
            </a:r>
            <a:endParaRPr lang="en-US" sz="2800" dirty="0" smtClean="0">
              <a:solidFill>
                <a:srgbClr val="002569"/>
              </a:solidFill>
              <a:latin typeface="+mj-lt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403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5908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452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Forecast (Governor’s Proposal)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914400" y="1430417"/>
            <a:ext cx="708660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2013-14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2014-15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Revenue	                 $28,085,558	   $27,992,573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Expenses		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$28,410,270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$28,678,307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Net Change		    </a:t>
            </a: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($324,712)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 </a:t>
            </a: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($685,734)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Ending Fund Balance	   $2,514,444              $1,828,710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Fund Balance	           	              8.8%	                 6.3%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endParaRPr lang="en-US" sz="2000" b="1" dirty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Per Pupil Funding	           $7,450	             $7,554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err="1" smtClean="0">
                <a:solidFill>
                  <a:srgbClr val="1A3677"/>
                </a:solidFill>
                <a:latin typeface="Calibri" panose="020F0502020204030204" pitchFamily="34" charset="0"/>
              </a:rPr>
              <a:t>EGRNow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! Funding	       $280,000		     $0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Cost of Step Increase 	       		         $370,000</a:t>
            </a:r>
          </a:p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28696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Proposals</a:t>
            </a:r>
          </a:p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(Senate compared to Governor’s)</a:t>
            </a:r>
          </a:p>
          <a:p>
            <a:endParaRPr lang="en-US" dirty="0"/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609600" y="1256399"/>
            <a:ext cx="7924800" cy="4770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0" fontAlgn="base" hangingPunct="0">
              <a:spcBef>
                <a:spcPct val="50000"/>
              </a:spcBef>
              <a:spcAft>
                <a:spcPct val="0"/>
              </a:spcAft>
              <a:defRPr/>
            </a:pPr>
            <a:endParaRPr lang="en-US" sz="2000" dirty="0" smtClean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7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dirty="0" smtClean="0">
                <a:solidFill>
                  <a:srgbClr val="1A3677"/>
                </a:solidFill>
              </a:rPr>
              <a:t>			 </a:t>
            </a:r>
            <a:r>
              <a:rPr lang="en-US" sz="1800" b="1" u="sng" dirty="0" smtClean="0">
                <a:solidFill>
                  <a:srgbClr val="1A3677"/>
                </a:solidFill>
                <a:latin typeface="+mn-lt"/>
              </a:rPr>
              <a:t>Current</a:t>
            </a:r>
            <a:r>
              <a:rPr lang="en-US" sz="2000" dirty="0" smtClean="0">
                <a:solidFill>
                  <a:srgbClr val="1A3677"/>
                </a:solidFill>
              </a:rPr>
              <a:t>		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Governor’s</a:t>
            </a:r>
            <a:r>
              <a:rPr lang="en-US" sz="2000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Senate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Foundation Increase                 n/a                           $104                         $257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Foundation Allowance        $7,450	       	    $7,554	       $7,707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Best Practices		  </a:t>
            </a:r>
            <a:r>
              <a:rPr lang="en-US" sz="2000" b="1" dirty="0" smtClean="0">
                <a:solidFill>
                  <a:schemeClr val="tx2"/>
                </a:solidFill>
                <a:latin typeface="Calibri" panose="020F0502020204030204" pitchFamily="34" charset="0"/>
              </a:rPr>
              <a:t>     $52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	          $52	              $0 </a:t>
            </a:r>
            <a:endParaRPr lang="en-US" sz="2000" b="1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Performance Funding	       $40                            $40                              $0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MPSERS Credit	           	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$75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              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$0</a:t>
            </a: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                              </a:t>
            </a:r>
            <a:r>
              <a:rPr lang="en-US" sz="2000" b="1" u="sng" dirty="0" smtClean="0">
                <a:solidFill>
                  <a:srgbClr val="1A3677"/>
                </a:solidFill>
                <a:latin typeface="Calibri" panose="020F0502020204030204" pitchFamily="34" charset="0"/>
              </a:rPr>
              <a:t>$0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Total Funding                         $7,617		    $7,646	       $7,707  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MPSERS Liability %               20.96%                      19.76%                     20.96%</a:t>
            </a:r>
            <a:endParaRPr lang="en-US" sz="2000" b="1" dirty="0">
              <a:solidFill>
                <a:srgbClr val="1A3677"/>
              </a:solidFill>
              <a:latin typeface="Calibri" panose="020F0502020204030204" pitchFamily="34" charset="0"/>
            </a:endParaRP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     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Projected Deficit                ($324,712)	 ($685,734)             ($658,531)</a:t>
            </a:r>
          </a:p>
          <a:p>
            <a:pPr eaLnBrk="0" fontAlgn="base" hangingPunct="0">
              <a:lnSpc>
                <a:spcPct val="80000"/>
              </a:lnSpc>
              <a:spcBef>
                <a:spcPct val="50000"/>
              </a:spcBef>
              <a:spcAft>
                <a:spcPct val="0"/>
              </a:spcAft>
              <a:defRPr/>
            </a:pPr>
            <a:r>
              <a:rPr lang="en-US" sz="2000" b="1" dirty="0" smtClean="0">
                <a:solidFill>
                  <a:srgbClr val="1A3677"/>
                </a:solidFill>
                <a:latin typeface="Calibri" panose="020F0502020204030204" pitchFamily="34" charset="0"/>
              </a:rPr>
              <a:t>	       		</a:t>
            </a:r>
            <a:endParaRPr lang="en-US" sz="2000" dirty="0" smtClean="0">
              <a:solidFill>
                <a:srgbClr val="1A3677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197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Enrollment Forecast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85800" y="957802"/>
            <a:ext cx="7772400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Current FTE Enrollment this year:  2,992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Projected Enrollment for future years:  3,000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Looking at next year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Senior class this year:  257 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Average size of grade: 228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Average elementary grade: 209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If the grade levels are rolled up, assume 185 new kindergarten students and summer growth of 40 district wide: 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2,965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Available schools of choice openings would add to the 2,965.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Future Years: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Junior class: 241, Sophomore class: 235, Freshman class: 252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Kent County birth rates 5-10% lower in last five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Very difficult to stay at 3,000 student level 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Revised assumption: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2014-15:  2,980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Future Years:  2,980 or lower depending on schools of choice availability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0702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– sensitivity analysis assumptions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713574" y="1448182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School Aid Budget: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Different format from Governor to Senate.  What does House propose?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May Revenue conference:  More or less available revenue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Election year….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err="1" smtClean="0">
                <a:solidFill>
                  <a:srgbClr val="002569"/>
                </a:solidFill>
                <a:latin typeface="+mj-lt"/>
              </a:rPr>
              <a:t>EGRNow</a:t>
            </a: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!: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$280,000 was raised last year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$0 budgeted previously, whatever is raised will improve budget situation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Cost Increases: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Seniority Step Increase for all employees:  $370,000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3% Health Care increase:  $80,000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Salary/calendar to be negotiated with teachers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Examples based off of Governor’s budget proposal</a:t>
            </a:r>
          </a:p>
        </p:txBody>
      </p:sp>
    </p:spTree>
    <p:extLst>
      <p:ext uri="{BB962C8B-B14F-4D97-AF65-F5344CB8AC3E}">
        <p14:creationId xmlns:p14="http://schemas.microsoft.com/office/powerpoint/2010/main" val="2786633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2014-15 Budget Forecast (Sensitivity Analysis)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4852252"/>
              </p:ext>
            </p:extLst>
          </p:nvPr>
        </p:nvGraphicFramePr>
        <p:xfrm>
          <a:off x="115917" y="1295400"/>
          <a:ext cx="8716641" cy="39894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7305"/>
                <a:gridCol w="927417"/>
                <a:gridCol w="927417"/>
                <a:gridCol w="927417"/>
                <a:gridCol w="927417"/>
                <a:gridCol w="927417"/>
                <a:gridCol w="927417"/>
                <a:gridCol w="927417"/>
                <a:gridCol w="927417"/>
              </a:tblGrid>
              <a:tr h="592667">
                <a:tc>
                  <a:txBody>
                    <a:bodyPr/>
                    <a:lstStyle/>
                    <a:p>
                      <a:endParaRPr lang="en-US" sz="12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u="none" dirty="0" err="1" smtClean="0"/>
                        <a:t>EGRNow</a:t>
                      </a:r>
                      <a:r>
                        <a:rPr lang="en-US" sz="1200" u="none" dirty="0" smtClean="0"/>
                        <a:t>!</a:t>
                      </a:r>
                      <a:r>
                        <a:rPr lang="en-US" sz="1200" u="none" baseline="0" dirty="0" smtClean="0"/>
                        <a:t> At $280,000, $300,000 in </a:t>
                      </a:r>
                      <a:r>
                        <a:rPr lang="en-US" sz="1200" u="sng" baseline="0" dirty="0" smtClean="0"/>
                        <a:t>budget reductions</a:t>
                      </a:r>
                      <a:endParaRPr lang="en-US" sz="12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sz="1200" u="none" dirty="0" err="1" smtClean="0"/>
                        <a:t>EGRNow</a:t>
                      </a:r>
                      <a:r>
                        <a:rPr lang="en-US" sz="1200" u="none" dirty="0" smtClean="0"/>
                        <a:t>!</a:t>
                      </a:r>
                      <a:r>
                        <a:rPr lang="en-US" sz="1200" u="none" baseline="0" dirty="0" smtClean="0"/>
                        <a:t> At $150,000, $300,00 in </a:t>
                      </a:r>
                      <a:r>
                        <a:rPr lang="en-US" sz="1200" u="sng" baseline="0" dirty="0" smtClean="0"/>
                        <a:t>budget reductions</a:t>
                      </a:r>
                      <a:endParaRPr lang="en-US" sz="12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200" dirty="0" err="1" smtClean="0"/>
                        <a:t>EGRNow</a:t>
                      </a:r>
                      <a:r>
                        <a:rPr lang="en-US" sz="1200" dirty="0" smtClean="0"/>
                        <a:t>!</a:t>
                      </a:r>
                      <a:r>
                        <a:rPr lang="en-US" sz="1200" baseline="0" dirty="0" smtClean="0"/>
                        <a:t>: $150,000, No </a:t>
                      </a:r>
                      <a:r>
                        <a:rPr lang="en-US" sz="1200" u="sng" baseline="0" dirty="0" smtClean="0"/>
                        <a:t>Budget Reductions</a:t>
                      </a:r>
                      <a:endParaRPr lang="en-US" sz="12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xBody>
                    <a:bodyPr/>
                    <a:lstStyle/>
                    <a:p>
                      <a:endParaRPr lang="en-US" sz="1200" dirty="0"/>
                    </a:p>
                  </a:txBody>
                  <a:tcPr/>
                </a:tc>
              </a:tr>
              <a:tr h="372533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Revenues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$28,297,276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$28,297,276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$28,297,276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$28,167,276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$28,167,276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$28,167,276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$28,167,276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$28,167,276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02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Expenses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$28,157,040</a:t>
                      </a:r>
                      <a:endParaRPr lang="en-US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$28,313,415</a:t>
                      </a:r>
                      <a:endParaRPr lang="en-US" sz="1100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$28,469,790</a:t>
                      </a:r>
                      <a:endParaRPr lang="en-US" sz="1100" u="sn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$28,157,040</a:t>
                      </a:r>
                      <a:endParaRPr lang="en-US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$28,313,415</a:t>
                      </a:r>
                      <a:endParaRPr lang="en-US" sz="1100" u="sng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$28,469,970</a:t>
                      </a:r>
                      <a:endParaRPr lang="en-US" sz="1100" u="sn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$28,457,040</a:t>
                      </a:r>
                      <a:endParaRPr lang="en-US" sz="1100" u="sng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u="sng" dirty="0" smtClean="0"/>
                        <a:t>$28,769,790</a:t>
                      </a:r>
                      <a:endParaRPr lang="en-US" sz="1100" u="sng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Change</a:t>
                      </a:r>
                      <a:r>
                        <a:rPr lang="en-US" sz="1100" b="1" baseline="0" dirty="0" smtClean="0">
                          <a:solidFill>
                            <a:srgbClr val="FF0000"/>
                          </a:solidFill>
                        </a:rPr>
                        <a:t> in Fund Bal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$140,235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($16,140)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($172,515)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10,235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($146,140)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($302,694)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($289,765)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rgbClr val="FF0000"/>
                          </a:solidFill>
                        </a:rPr>
                        <a:t>($602,515)</a:t>
                      </a:r>
                      <a:endParaRPr lang="en-US" sz="11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Ending Fund Bal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$2,654,679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$2,498,304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$2,341,929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$2,524,679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$2,368,304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$2,211,929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$2,224,679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$1,911,929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152400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9.4%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8.8%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8.2%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9.0%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8.4%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7.8%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7.8%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6.6%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528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Foundation Grant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$7,554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Enrollment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2,980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1100" dirty="0" err="1" smtClean="0"/>
                        <a:t>EGRNow</a:t>
                      </a:r>
                      <a:r>
                        <a:rPr lang="en-US" sz="1100" dirty="0" smtClean="0"/>
                        <a:t>!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$280,000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$280,000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$280,000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$150,000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$150,000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$150,000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$150,000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$150,000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30200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Incremental Comp.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$185,000</a:t>
                      </a:r>
                      <a:endParaRPr lang="en-US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$370,000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$185,000</a:t>
                      </a:r>
                      <a:endParaRPr lang="en-US" sz="1100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$370,000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$370,000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97933">
                <a:tc>
                  <a:txBody>
                    <a:bodyPr/>
                    <a:lstStyle/>
                    <a:p>
                      <a:r>
                        <a:rPr lang="en-US" sz="1100" dirty="0" smtClean="0"/>
                        <a:t>Budget Reductions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$300,000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$0</a:t>
                      </a:r>
                      <a:endParaRPr lang="en-US" sz="11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/>
                        <a:t>$0</a:t>
                      </a:r>
                      <a:endParaRPr lang="en-US" sz="11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6183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590800"/>
            <a:ext cx="777240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Structural Balance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6718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What would the impact be to solve imbalance?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0402" y="1295400"/>
            <a:ext cx="7772400" cy="47397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Assuming a $150,000 “midpoint goal” for </a:t>
            </a:r>
            <a:r>
              <a:rPr lang="en-US" sz="2000" b="1" dirty="0" err="1" smtClean="0">
                <a:solidFill>
                  <a:srgbClr val="002569"/>
                </a:solidFill>
                <a:latin typeface="+mj-lt"/>
              </a:rPr>
              <a:t>EGRNow</a:t>
            </a: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!, imbalance is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$600,000</a:t>
            </a:r>
            <a:endParaRPr lang="en-US" sz="2000" b="1" dirty="0" smtClean="0">
              <a:solidFill>
                <a:srgbClr val="002569"/>
              </a:solidFill>
              <a:latin typeface="+mj-lt"/>
            </a:endParaRP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Compensation impact: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No seniority step increment paid:  $370,000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1.14% pay reduction for employees: $230,000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Or reduction in medical benefit costs to offset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Budget Reduction impact: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“Below the line” list from last year: ($735,000)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400" dirty="0" smtClean="0">
                <a:solidFill>
                  <a:srgbClr val="002569"/>
                </a:solidFill>
                <a:latin typeface="+mj-lt"/>
              </a:rPr>
              <a:t>Intervention Specialist:  $90,000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400" dirty="0" smtClean="0">
                <a:solidFill>
                  <a:srgbClr val="002569"/>
                </a:solidFill>
                <a:latin typeface="+mj-lt"/>
              </a:rPr>
              <a:t>Elementary World Language:  $270,000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400" dirty="0" smtClean="0">
                <a:solidFill>
                  <a:srgbClr val="002569"/>
                </a:solidFill>
                <a:latin typeface="+mj-lt"/>
              </a:rPr>
              <a:t>One High School Counseling position:  $120,000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400" dirty="0" smtClean="0">
                <a:solidFill>
                  <a:srgbClr val="002569"/>
                </a:solidFill>
                <a:latin typeface="+mj-lt"/>
              </a:rPr>
              <a:t>Elementary Art:  $180,000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400" dirty="0" smtClean="0">
                <a:solidFill>
                  <a:srgbClr val="002569"/>
                </a:solidFill>
                <a:latin typeface="+mj-lt"/>
              </a:rPr>
              <a:t>General Education Social Work:  $75,000</a:t>
            </a:r>
            <a:r>
              <a:rPr lang="en-US" dirty="0" smtClean="0">
                <a:solidFill>
                  <a:srgbClr val="002569"/>
                </a:solidFill>
                <a:latin typeface="+mj-lt"/>
              </a:rPr>
              <a:t> 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Revenue impact: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Additional per-pupil funding: 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$201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Additional students: </a:t>
            </a:r>
            <a:r>
              <a:rPr lang="en-US" b="1" dirty="0" smtClean="0">
                <a:solidFill>
                  <a:srgbClr val="002569"/>
                </a:solidFill>
                <a:latin typeface="+mj-lt"/>
              </a:rPr>
              <a:t>79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Combination of 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674119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What would it take to maintain structural balance?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0402" y="1430417"/>
            <a:ext cx="7772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Assuming district was “structurally balanced”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Assuming retirement rate is frozen at 24.58%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Assuming no restoration of prior budget reductions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Cost increases: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Seniority step increment:  $370,000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3% Health Insurance increase: $80,000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1% salary scale increase: $200,000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Annual Per Pupil Increases required: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To pay just a step increase:  $450,000/2,980 = $151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Step increase + 1% scale increase:  $650,000/2,980 = $218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Step increase + 2% scale increase:  $850,000/2,980 = $285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If retirement rate was reduced through further reforms: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1% reduction in contribution rate reduced expenses $153,000</a:t>
            </a:r>
          </a:p>
        </p:txBody>
      </p:sp>
    </p:spTree>
    <p:extLst>
      <p:ext uri="{BB962C8B-B14F-4D97-AF65-F5344CB8AC3E}">
        <p14:creationId xmlns:p14="http://schemas.microsoft.com/office/powerpoint/2010/main" val="1650223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How would this year and next hold up to staying “balanced”?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0402" y="1430417"/>
            <a:ext cx="77724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2013-14:  $53 per pupil increase = $158,576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3% health care: ($80,000)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$78,576 remaining for pay increase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$370,000 to pay a step increment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Step increment would increase imbalance by </a:t>
            </a:r>
            <a:r>
              <a:rPr lang="en-US" sz="2000" b="1" dirty="0" smtClean="0">
                <a:solidFill>
                  <a:srgbClr val="FF0000"/>
                </a:solidFill>
                <a:latin typeface="+mj-lt"/>
              </a:rPr>
              <a:t>$291,424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</a:rPr>
              <a:t>2014-15:  $104 </a:t>
            </a:r>
            <a:r>
              <a:rPr lang="en-US" sz="2000" b="1" dirty="0">
                <a:solidFill>
                  <a:srgbClr val="002569"/>
                </a:solidFill>
              </a:rPr>
              <a:t>per pupil increase = </a:t>
            </a:r>
            <a:r>
              <a:rPr lang="en-US" sz="2000" b="1" dirty="0" smtClean="0">
                <a:solidFill>
                  <a:srgbClr val="002569"/>
                </a:solidFill>
              </a:rPr>
              <a:t>$309,920</a:t>
            </a:r>
            <a:endParaRPr lang="en-US" sz="2000" b="1" dirty="0">
              <a:solidFill>
                <a:srgbClr val="002569"/>
              </a:solidFill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>
                <a:solidFill>
                  <a:srgbClr val="002569"/>
                </a:solidFill>
              </a:rPr>
              <a:t>3% health care: ($80,000)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</a:rPr>
              <a:t>$229,920 </a:t>
            </a:r>
            <a:r>
              <a:rPr lang="en-US" sz="2000" b="1" dirty="0">
                <a:solidFill>
                  <a:srgbClr val="002569"/>
                </a:solidFill>
              </a:rPr>
              <a:t>remaining for pay increase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>
                <a:solidFill>
                  <a:srgbClr val="002569"/>
                </a:solidFill>
              </a:rPr>
              <a:t>$370,000 to pay a step increment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>
                <a:solidFill>
                  <a:srgbClr val="002569"/>
                </a:solidFill>
              </a:rPr>
              <a:t>Step increment would increase imbalance by </a:t>
            </a:r>
            <a:r>
              <a:rPr lang="en-US" sz="2000" b="1" dirty="0" smtClean="0">
                <a:solidFill>
                  <a:srgbClr val="FF0000"/>
                </a:solidFill>
              </a:rPr>
              <a:t>$140,080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</a:rPr>
              <a:t>Funding increases this year, and proposal by Governor for next year insufficient to provide seniority step increase to employees.</a:t>
            </a:r>
            <a:endParaRPr lang="en-US" sz="2000" b="1" dirty="0">
              <a:solidFill>
                <a:srgbClr val="002569"/>
              </a:solidFill>
            </a:endParaRP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799784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3048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Is an annual increase of $150 to $300 per pupil possible?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307495"/>
              </p:ext>
            </p:extLst>
          </p:nvPr>
        </p:nvGraphicFramePr>
        <p:xfrm>
          <a:off x="838201" y="2362200"/>
          <a:ext cx="7228334" cy="2265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3398"/>
                <a:gridCol w="1373734"/>
                <a:gridCol w="1373734"/>
                <a:gridCol w="1373734"/>
                <a:gridCol w="1373734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(In</a:t>
                      </a:r>
                      <a:r>
                        <a:rPr lang="en-US" sz="1400" baseline="0" dirty="0" smtClean="0"/>
                        <a:t> Millions)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2013-14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2014-15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2015-16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2016-17</a:t>
                      </a:r>
                      <a:endParaRPr lang="en-US" sz="1400" dirty="0"/>
                    </a:p>
                  </a:txBody>
                  <a:tcPr/>
                </a:tc>
              </a:tr>
              <a:tr h="3911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Revenue</a:t>
                      </a:r>
                      <a:r>
                        <a:rPr lang="en-US" sz="1400" baseline="0" dirty="0" smtClean="0"/>
                        <a:t> Growth %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3.2%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rgbClr val="FF0000"/>
                          </a:solidFill>
                        </a:rPr>
                        <a:t>3.4%</a:t>
                      </a:r>
                      <a:endParaRPr lang="en-US" sz="1400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3.0%</a:t>
                      </a:r>
                      <a:endParaRPr lang="en-US" sz="1400" dirty="0"/>
                    </a:p>
                  </a:txBody>
                  <a:tcPr/>
                </a:tc>
              </a:tr>
              <a:tr h="39116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Revenue</a:t>
                      </a:r>
                      <a:r>
                        <a:rPr lang="en-US" sz="1400" baseline="0" dirty="0" smtClean="0"/>
                        <a:t> Estimate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$11,560.0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$11,931.8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$12,337.5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$12,707.6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Increase in Revenues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$371.8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$405.7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$370.1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Students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1.5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1.5</a:t>
                      </a:r>
                      <a:endParaRPr lang="en-US" sz="1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Potential</a:t>
                      </a:r>
                      <a:r>
                        <a:rPr lang="en-US" sz="1400" baseline="0" dirty="0" smtClean="0"/>
                        <a:t> Increase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$248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$270</a:t>
                      </a:r>
                      <a:endParaRPr lang="en-US" sz="1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$247</a:t>
                      </a:r>
                      <a:endParaRPr lang="en-US" sz="1400" b="1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914400" y="4876800"/>
            <a:ext cx="5791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FF0000"/>
                </a:solidFill>
              </a:rPr>
              <a:t>2014-15 and 2015-16 are state estimates</a:t>
            </a:r>
            <a:r>
              <a:rPr lang="en-US" sz="1200" dirty="0" smtClean="0"/>
              <a:t>, 2016-17 is district estimate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032642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Risks if we do not achieve structural balance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80402" y="1221523"/>
            <a:ext cx="77724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Loss of Fund Balance: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June 30, 2009:  $4,683,818 (16.91%)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June 30, 2014:  $2,514,444 (8.83%)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Fifth consecutive year of utilizing fund balance, ranging from $102,449 to $748,823.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Less cushion if state economy was to have another recession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Increased borrowing for cash flow purposes.  Once interest rates return to normal levels, interest expense will increase substantially.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</a:rPr>
              <a:t>District credit rating:</a:t>
            </a:r>
            <a:endParaRPr lang="en-US" sz="2000" b="1" dirty="0">
              <a:solidFill>
                <a:srgbClr val="002569"/>
              </a:solidFill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</a:rPr>
              <a:t>District’s credit rating was placed on negative watch at the time of our refinancing in January</a:t>
            </a:r>
            <a:endParaRPr lang="en-US" sz="2000" dirty="0">
              <a:solidFill>
                <a:srgbClr val="002569"/>
              </a:solidFill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</a:rPr>
              <a:t>Primary reason was use of our fund balance and lack of a solid plan to discontinue the use of fund balance in future years</a:t>
            </a:r>
            <a:endParaRPr lang="en-US" sz="2000" dirty="0">
              <a:solidFill>
                <a:srgbClr val="002569"/>
              </a:solidFill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</a:rPr>
              <a:t>Could affect interest rates on future bond sales</a:t>
            </a:r>
            <a:endParaRPr lang="en-US" sz="2000" dirty="0">
              <a:solidFill>
                <a:srgbClr val="002569"/>
              </a:solidFill>
            </a:endParaRP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24243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Risks if we do not achieve structural balance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1430417"/>
            <a:ext cx="7772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District’s GASB 54 fund balance policy: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In June 2011, Board was required to adopt a fund balance policy per GASB 54.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Policy adopted was to maintain a 10% to 20% unreserved fund balance in the General Fund.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June 30, 2014:  $2,514,444 (8.83%)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Policy also states a range of time to return the fund balance policy to above 10%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0489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Section 102a – Governor’s Budget Proposal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1104285"/>
            <a:ext cx="7772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Governor proposed language in the School Aid Act to “identify” districts with rapidly deteriorating finances and recurring “financial stress” (Senate concurred with Governor)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Department of Treasury will have full authority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State Treasurer could require a “financial recovery agreement” that: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Requires the district to receive “assistance and guidance” from Treasury and other state departments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Produce a financial and operating plan for the district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Appointment of local auditor or inspector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Remedial measures necessary to address the financial circumstances of the district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Alternative means to more effectively and efficiently provide educational services to residents of the district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Requires the retention of a consultant or other experts to help “achieve our goals”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Any other means deemed necessary by the State Treasurer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61089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Is Structural Balance possible?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1430417"/>
            <a:ext cx="77724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Kent County statistics: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In 2011-12:  11 of the 20 districts </a:t>
            </a:r>
            <a:r>
              <a:rPr lang="en-US" sz="2000" u="sng" dirty="0" smtClean="0">
                <a:solidFill>
                  <a:srgbClr val="002569"/>
                </a:solidFill>
                <a:latin typeface="+mj-lt"/>
              </a:rPr>
              <a:t>increased</a:t>
            </a: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 their fund balance, county average was 13.02% (EGR used $661,107, 12.78%)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In 2012-13:  5 of the 20 districts </a:t>
            </a:r>
            <a:r>
              <a:rPr lang="en-US" sz="2000" u="sng" dirty="0" smtClean="0">
                <a:solidFill>
                  <a:srgbClr val="002569"/>
                </a:solidFill>
                <a:latin typeface="+mj-lt"/>
              </a:rPr>
              <a:t>increased</a:t>
            </a: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 their fund balance, county average was 11.22% (EGR used $748,823, 9.99%)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Other districts have been able to achieve (Wyoming both years)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Structural Balance is possible, but should consider the following: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What is a minimum acceptable fund balance?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Quality of the educational program and desire to move the district forward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dirty="0" smtClean="0">
                <a:solidFill>
                  <a:srgbClr val="002569"/>
                </a:solidFill>
                <a:latin typeface="+mj-lt"/>
              </a:rPr>
              <a:t>Impact on employees, who have experienced financial reductions already, some that have helped the district (health care), some that haven’t (retirement reform)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854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21407" y="2057400"/>
            <a:ext cx="77724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Where have we been? Where are we now? Where are we going?</a:t>
            </a:r>
            <a:endParaRPr lang="en-US" sz="4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917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85800" y="762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Bulletin 1014 – State spending comparison</a:t>
            </a:r>
            <a:endParaRPr lang="en-US" sz="32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73904"/>
              </p:ext>
            </p:extLst>
          </p:nvPr>
        </p:nvGraphicFramePr>
        <p:xfrm>
          <a:off x="215392" y="1219199"/>
          <a:ext cx="8713216" cy="4953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12416"/>
                <a:gridCol w="1295400"/>
                <a:gridCol w="1371600"/>
                <a:gridCol w="1295400"/>
                <a:gridCol w="1066800"/>
                <a:gridCol w="1371600"/>
              </a:tblGrid>
              <a:tr h="38464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2011-12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2008-09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2003-04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1998-99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1993-94</a:t>
                      </a:r>
                      <a:endParaRPr lang="en-US" sz="1400" dirty="0"/>
                    </a:p>
                  </a:txBody>
                  <a:tcPr/>
                </a:tc>
              </a:tr>
              <a:tr h="405724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</a:t>
                      </a:r>
                      <a:r>
                        <a:rPr lang="en-US" sz="1400" baseline="0" dirty="0" smtClean="0"/>
                        <a:t> Sample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797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775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744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687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524</a:t>
                      </a:r>
                      <a:endParaRPr lang="en-US" sz="1400" dirty="0"/>
                    </a:p>
                  </a:txBody>
                  <a:tcPr/>
                </a:tc>
              </a:tr>
              <a:tr h="316149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General </a:t>
                      </a:r>
                      <a:r>
                        <a:rPr lang="en-US" sz="1400" baseline="0" dirty="0" smtClean="0"/>
                        <a:t>Fund Revenues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186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237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241</a:t>
                      </a:r>
                      <a:r>
                        <a:rPr lang="en-US" sz="1400" baseline="30000" dirty="0" smtClean="0"/>
                        <a:t>st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155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98</a:t>
                      </a:r>
                      <a:r>
                        <a:rPr lang="en-US" sz="1400" baseline="30000" dirty="0" smtClean="0"/>
                        <a:t>th</a:t>
                      </a:r>
                      <a:endParaRPr lang="en-US" sz="140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Expenses: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baseline="0" dirty="0" smtClean="0"/>
                        <a:t> - Basic Program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52</a:t>
                      </a:r>
                      <a:r>
                        <a:rPr lang="en-US" sz="1400" baseline="30000" dirty="0" smtClean="0"/>
                        <a:t>nd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115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173</a:t>
                      </a:r>
                      <a:r>
                        <a:rPr lang="en-US" sz="1400" b="0" baseline="30000" dirty="0" smtClean="0"/>
                        <a:t>rd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72</a:t>
                      </a:r>
                      <a:r>
                        <a:rPr lang="en-US" sz="1400" b="0" baseline="30000" dirty="0" smtClean="0"/>
                        <a:t>nd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59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</a:t>
                      </a:r>
                      <a:r>
                        <a:rPr lang="en-US" sz="1400" baseline="0" dirty="0" smtClean="0"/>
                        <a:t> Added Needs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703</a:t>
                      </a:r>
                      <a:r>
                        <a:rPr lang="en-US" sz="1400" baseline="30000" dirty="0" smtClean="0"/>
                        <a:t>rd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662</a:t>
                      </a:r>
                      <a:r>
                        <a:rPr lang="en-US" sz="1400" b="0" baseline="30000" dirty="0" smtClean="0"/>
                        <a:t>nd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561</a:t>
                      </a:r>
                      <a:r>
                        <a:rPr lang="en-US" sz="1400" b="0" baseline="30000" dirty="0" smtClean="0"/>
                        <a:t>st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508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374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 Instructional</a:t>
                      </a:r>
                      <a:r>
                        <a:rPr lang="en-US" sz="1400" baseline="0" dirty="0" smtClean="0"/>
                        <a:t> Support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147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81</a:t>
                      </a:r>
                      <a:r>
                        <a:rPr lang="en-US" sz="1400" b="0" baseline="30000" dirty="0" smtClean="0"/>
                        <a:t>st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127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80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64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</a:t>
                      </a:r>
                      <a:r>
                        <a:rPr lang="en-US" sz="1400" baseline="0" dirty="0" smtClean="0"/>
                        <a:t> Operations &amp; Maintenance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309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254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227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145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12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 - Business &amp; Administration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476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414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404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262</a:t>
                      </a:r>
                      <a:r>
                        <a:rPr lang="en-US" sz="1400" b="0" baseline="30000" dirty="0" smtClean="0"/>
                        <a:t>nd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0" dirty="0" smtClean="0"/>
                        <a:t>101</a:t>
                      </a:r>
                      <a:r>
                        <a:rPr lang="en-US" sz="1400" b="0" baseline="30000" dirty="0" smtClean="0"/>
                        <a:t>st</a:t>
                      </a:r>
                      <a:r>
                        <a:rPr lang="en-US" sz="1400" b="0" dirty="0" smtClean="0"/>
                        <a:t> 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Total GF Expenses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202</a:t>
                      </a:r>
                      <a:r>
                        <a:rPr lang="en-US" sz="1400" baseline="30000" dirty="0" smtClean="0"/>
                        <a:t>nd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262</a:t>
                      </a:r>
                      <a:r>
                        <a:rPr lang="en-US" sz="1400" b="0" baseline="30000" dirty="0" smtClean="0"/>
                        <a:t>nd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323</a:t>
                      </a:r>
                      <a:r>
                        <a:rPr lang="en-US" sz="1400" b="0" baseline="30000" dirty="0" smtClean="0"/>
                        <a:t>rd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123</a:t>
                      </a:r>
                      <a:r>
                        <a:rPr lang="en-US" sz="1400" b="0" baseline="30000" dirty="0" smtClean="0"/>
                        <a:t>rd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90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r>
                        <a:rPr lang="en-US" sz="1400" dirty="0" smtClean="0"/>
                        <a:t>Avg.</a:t>
                      </a:r>
                      <a:r>
                        <a:rPr lang="en-US" sz="1400" baseline="0" dirty="0" smtClean="0"/>
                        <a:t> Teacher Salary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44</a:t>
                      </a:r>
                      <a:r>
                        <a:rPr lang="en-US" sz="1400" baseline="30000" dirty="0" smtClean="0"/>
                        <a:t>th</a:t>
                      </a:r>
                      <a:r>
                        <a:rPr lang="en-US" sz="1400" dirty="0" smtClean="0"/>
                        <a:t> </a:t>
                      </a:r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75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83</a:t>
                      </a:r>
                      <a:r>
                        <a:rPr lang="en-US" sz="1400" b="0" baseline="30000" dirty="0" smtClean="0"/>
                        <a:t>rd</a:t>
                      </a:r>
                      <a:r>
                        <a:rPr lang="en-US" sz="1400" b="0" baseline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105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0" dirty="0" smtClean="0"/>
                        <a:t>40</a:t>
                      </a:r>
                      <a:r>
                        <a:rPr lang="en-US" sz="1400" b="0" baseline="30000" dirty="0" smtClean="0"/>
                        <a:t>th</a:t>
                      </a:r>
                      <a:r>
                        <a:rPr lang="en-US" sz="1400" b="0" dirty="0" smtClean="0"/>
                        <a:t> </a:t>
                      </a:r>
                      <a:endParaRPr lang="en-US" sz="1400" b="0" dirty="0"/>
                    </a:p>
                  </a:txBody>
                  <a:tcPr/>
                </a:tc>
              </a:tr>
              <a:tr h="384648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sz="1400" b="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024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History of Budget Reductions</a:t>
            </a:r>
            <a:endParaRPr lang="en-US" sz="32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09600" y="1430417"/>
            <a:ext cx="77724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$2.6 million in budget reductions last 4 years, plus a $600,000 reduction in health care expenses in 2012.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Over the last 10 years: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Middle School teaming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All media center personnel (3 specialists, 5 paraprofessionals)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Reduction of five elementary “sections”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8 other teaching/professional positions (MS, HS, Spec Ed, MS counseling)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27% reduction in school building secretarial staff (4.1 positions)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37% reduction in central office support staff (3.7 positions)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40% reduction in custodial/maintenance staff (10 positions), plus a 15% pay cut for custodial in 2011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General fund support for athletics has been reduced $200,000 (33%) in last 4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3 administrative positions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30% reduction in school building and department supply budgets</a:t>
            </a:r>
          </a:p>
          <a:p>
            <a:pPr lvl="1">
              <a:buClr>
                <a:srgbClr val="FFCE00"/>
              </a:buClr>
            </a:pPr>
            <a:endParaRPr lang="en-US" sz="1600" dirty="0" smtClean="0">
              <a:solidFill>
                <a:srgbClr val="002569"/>
              </a:solidFill>
              <a:latin typeface="+mj-lt"/>
            </a:endParaRP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53282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3810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Compensation Trends</a:t>
            </a:r>
            <a:endParaRPr lang="en-US" sz="2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1796" y="990600"/>
            <a:ext cx="7772400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Base salary scales: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Teaching staff:  No increase in last three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Administration: 1% less than four years ago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Support Staff: 1% higher compared to four years ago.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Seniority Step Increases: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Teaching staff:  3 of last 4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Administration: 2 of last 4 years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Support Staff:  3 of last 4 years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Health Insurance</a:t>
            </a: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Base plan is a $1,250/$2,500 deductible medical plan, with some employees contributing up to $600 this year towards premium.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Four years ago was a $100/$200 deductible plan with no contribution to premium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Total medical premiums this year are $2.6 million.  Medical premiums in 2011 were $3.2 million.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Retirement: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In 2010, all employees mandated to pay 3% of salary for retirement health care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Employee contributions towards pension increased from 0% to 4.3% to 4% to 11% in September 2012.</a:t>
            </a:r>
            <a:endParaRPr lang="en-US" sz="2000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604101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1524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Budget Reductions we have discussed, but not implemented</a:t>
            </a:r>
            <a:endParaRPr lang="en-US" sz="2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91796" y="1828800"/>
            <a:ext cx="7772400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Last year’s “Below the Line” items: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Intervention Specialist position:  $90,000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Elementary World Language:  $270,000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One high school counseling position:  $120,000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Elementary Art:  $180,000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Elementary general education social work: $75,000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Others: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PAC Director:  $85,000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One tech support staff position:  $70,000</a:t>
            </a:r>
          </a:p>
        </p:txBody>
      </p:sp>
    </p:spTree>
    <p:extLst>
      <p:ext uri="{BB962C8B-B14F-4D97-AF65-F5344CB8AC3E}">
        <p14:creationId xmlns:p14="http://schemas.microsoft.com/office/powerpoint/2010/main" val="131287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33400" y="2590800"/>
            <a:ext cx="8153399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Budget Process Timeline</a:t>
            </a:r>
            <a:endParaRPr lang="en-US" sz="4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6494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152400"/>
            <a:ext cx="77724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Timeline until June board meeting</a:t>
            </a:r>
            <a:endParaRPr lang="en-US" sz="2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0461" y="1506617"/>
            <a:ext cx="7772400" cy="38779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Staff &amp; Community input and feedback (March/April):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Process changed a little for this year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Thorough process carried out the last two years, results of those discussions are the “below the line” list.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Community group:  Superintendent’s Advisory council (discussed in March, will again in April)</a:t>
            </a:r>
          </a:p>
          <a:p>
            <a:pPr marL="1201738" lvl="2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Staff group:  Will be scheduled soon to get their perspective and feedback on options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Administration: (April)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Will discuss options and review staff and community feedback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Will finalize recommendations for Board of Education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Proposed Budget for 2014-15: (May Board of Education meeting)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Budget Hearing:  June 2 (5:30 pm)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Budget Adoption:  June 9 Board of Education meeting</a:t>
            </a:r>
          </a:p>
        </p:txBody>
      </p:sp>
    </p:spTree>
    <p:extLst>
      <p:ext uri="{BB962C8B-B14F-4D97-AF65-F5344CB8AC3E}">
        <p14:creationId xmlns:p14="http://schemas.microsoft.com/office/powerpoint/2010/main" val="2897098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6217920"/>
            <a:ext cx="9144000" cy="640080"/>
          </a:xfrm>
          <a:prstGeom prst="rect">
            <a:avLst/>
          </a:prstGeom>
          <a:solidFill>
            <a:srgbClr val="FFCE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6248400" y="6324600"/>
            <a:ext cx="259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dirty="0" smtClean="0">
                <a:solidFill>
                  <a:srgbClr val="002569"/>
                </a:solidFill>
                <a:latin typeface="Calibri" panose="020F0502020204030204" pitchFamily="34" charset="0"/>
                <a:cs typeface="Arial" panose="020B0604020202020204" pitchFamily="34" charset="0"/>
              </a:rPr>
              <a:t>“Tradition of Excellence”</a:t>
            </a:r>
            <a:endParaRPr lang="en-US" sz="1600" b="1" dirty="0">
              <a:solidFill>
                <a:srgbClr val="002569"/>
              </a:solidFill>
              <a:latin typeface="Calibri" panose="020F050202020403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70064" y="5759478"/>
            <a:ext cx="1392936" cy="41272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91796" y="152400"/>
            <a:ext cx="777240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569"/>
                </a:solidFill>
                <a:latin typeface="Arial Black" panose="020B0A04020102020204" pitchFamily="34" charset="0"/>
              </a:rPr>
              <a:t>Summary</a:t>
            </a:r>
            <a:endParaRPr lang="en-US" sz="2400" dirty="0" smtClean="0">
              <a:solidFill>
                <a:srgbClr val="002569"/>
              </a:solidFill>
              <a:latin typeface="Arial Black" panose="020B0A04020102020204" pitchFamily="34" charset="0"/>
            </a:endParaRPr>
          </a:p>
          <a:p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64022" y="1014174"/>
            <a:ext cx="7772400" cy="49859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State’s economy is recovering, School Aid Fund is now growing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dirty="0" smtClean="0">
                <a:solidFill>
                  <a:srgbClr val="002569"/>
                </a:solidFill>
                <a:latin typeface="+mj-lt"/>
              </a:rPr>
              <a:t>Will legislature invest in K-12 education to level it potentially could?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Budget projections have “improved” compared to last few years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Structural balance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Five consecutive years of a structural deficit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Carrying a structural deficit cannot continue indefinitely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Possible significant increase in state oversight and loss of local control towards budget decisions</a:t>
            </a:r>
          </a:p>
          <a:p>
            <a:pPr marL="744538" lvl="1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1600" dirty="0" smtClean="0">
                <a:solidFill>
                  <a:srgbClr val="002569"/>
                </a:solidFill>
                <a:latin typeface="+mj-lt"/>
              </a:rPr>
              <a:t>Educational programs and employee compensation are the offsets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$2.6 million in budget reductions last four years.  Any further budget reductions are going to impact educational programs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Employee take home pay is considerably lower than a few years ago when considering contributions to health care and retirement have greatly exceeded wage/salary increases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r>
              <a:rPr lang="en-US" sz="2000" b="1" dirty="0" smtClean="0">
                <a:solidFill>
                  <a:srgbClr val="002569"/>
                </a:solidFill>
                <a:latin typeface="+mj-lt"/>
              </a:rPr>
              <a:t>Proposed plan will be brought forth in May that administration feels in the best solution for 2014-15</a:t>
            </a:r>
          </a:p>
          <a:p>
            <a:pPr marL="287338" indent="-287338">
              <a:buClr>
                <a:srgbClr val="FFCE00"/>
              </a:buClr>
              <a:buFont typeface="Symbol" panose="05050102010706020507" pitchFamily="18" charset="2"/>
              <a:buChar char="·"/>
            </a:pPr>
            <a:endParaRPr lang="en-US" sz="2000" b="1" dirty="0" smtClean="0">
              <a:solidFill>
                <a:srgbClr val="002569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54880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462</TotalTime>
  <Words>2317</Words>
  <Application>Microsoft Office PowerPoint</Application>
  <PresentationFormat>On-screen Show (4:3)</PresentationFormat>
  <Paragraphs>429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Administrator</cp:lastModifiedBy>
  <cp:revision>44</cp:revision>
  <cp:lastPrinted>2014-03-19T18:51:46Z</cp:lastPrinted>
  <dcterms:created xsi:type="dcterms:W3CDTF">2014-03-06T20:12:24Z</dcterms:created>
  <dcterms:modified xsi:type="dcterms:W3CDTF">2014-03-20T16:50:59Z</dcterms:modified>
</cp:coreProperties>
</file>