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81" r:id="rId6"/>
    <p:sldId id="282" r:id="rId7"/>
    <p:sldId id="283" r:id="rId8"/>
    <p:sldId id="260" r:id="rId9"/>
    <p:sldId id="284" r:id="rId10"/>
    <p:sldId id="261" r:id="rId11"/>
    <p:sldId id="303" r:id="rId12"/>
    <p:sldId id="285" r:id="rId13"/>
    <p:sldId id="287" r:id="rId14"/>
    <p:sldId id="286" r:id="rId15"/>
    <p:sldId id="264" r:id="rId16"/>
    <p:sldId id="289" r:id="rId17"/>
    <p:sldId id="288" r:id="rId18"/>
    <p:sldId id="290" r:id="rId19"/>
    <p:sldId id="291" r:id="rId20"/>
    <p:sldId id="292" r:id="rId21"/>
    <p:sldId id="274" r:id="rId22"/>
    <p:sldId id="294" r:id="rId23"/>
    <p:sldId id="293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00"/>
    <a:srgbClr val="0025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83797971199544"/>
          <c:y val="3.85936914135733E-2"/>
          <c:w val="0.86964850677449101"/>
          <c:h val="0.73607213160854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 Pupil</c:v>
                </c:pt>
              </c:strCache>
            </c:strRef>
          </c:tx>
          <c:invertIfNegative val="0"/>
          <c:cat>
            <c:strRef>
              <c:f>Sheet1!$A$2:$A$14</c:f>
              <c:strCache>
                <c:ptCount val="13"/>
                <c:pt idx="0">
                  <c:v>2002-03</c:v>
                </c:pt>
                <c:pt idx="1">
                  <c:v>2003-04</c:v>
                </c:pt>
                <c:pt idx="2">
                  <c:v>2004-05</c:v>
                </c:pt>
                <c:pt idx="3">
                  <c:v>2005-06</c:v>
                </c:pt>
                <c:pt idx="4">
                  <c:v>2006-07</c:v>
                </c:pt>
                <c:pt idx="5">
                  <c:v>2007-08</c:v>
                </c:pt>
                <c:pt idx="6">
                  <c:v>2008-09</c:v>
                </c:pt>
                <c:pt idx="7">
                  <c:v>2009-10</c:v>
                </c:pt>
                <c:pt idx="8">
                  <c:v>2010-11</c:v>
                </c:pt>
                <c:pt idx="9">
                  <c:v>2011-12</c:v>
                </c:pt>
                <c:pt idx="10">
                  <c:v>2012-13</c:v>
                </c:pt>
                <c:pt idx="11">
                  <c:v>2013-14</c:v>
                </c:pt>
                <c:pt idx="12">
                  <c:v>2014-15</c:v>
                </c:pt>
              </c:strCache>
            </c:strRef>
          </c:cat>
          <c:val>
            <c:numRef>
              <c:f>Sheet1!$B$2:$B$14</c:f>
              <c:numCache>
                <c:formatCode>"$"#,##0_);\("$"#,##0\)</c:formatCode>
                <c:ptCount val="13"/>
                <c:pt idx="0">
                  <c:v>7251</c:v>
                </c:pt>
                <c:pt idx="1">
                  <c:v>7217</c:v>
                </c:pt>
                <c:pt idx="2">
                  <c:v>7301</c:v>
                </c:pt>
                <c:pt idx="3">
                  <c:v>7476</c:v>
                </c:pt>
                <c:pt idx="4">
                  <c:v>7686</c:v>
                </c:pt>
                <c:pt idx="5">
                  <c:v>7770</c:v>
                </c:pt>
                <c:pt idx="6">
                  <c:v>7867</c:v>
                </c:pt>
                <c:pt idx="7">
                  <c:v>7867</c:v>
                </c:pt>
                <c:pt idx="8">
                  <c:v>7697</c:v>
                </c:pt>
                <c:pt idx="9">
                  <c:v>7397</c:v>
                </c:pt>
                <c:pt idx="10">
                  <c:v>7397</c:v>
                </c:pt>
                <c:pt idx="11">
                  <c:v>7450</c:v>
                </c:pt>
                <c:pt idx="12">
                  <c:v>7554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500160"/>
        <c:axId val="113501696"/>
      </c:barChart>
      <c:catAx>
        <c:axId val="113500160"/>
        <c:scaling>
          <c:orientation val="minMax"/>
        </c:scaling>
        <c:delete val="0"/>
        <c:axPos val="b"/>
        <c:majorTickMark val="out"/>
        <c:minorTickMark val="none"/>
        <c:tickLblPos val="nextTo"/>
        <c:crossAx val="113501696"/>
        <c:crosses val="autoZero"/>
        <c:auto val="1"/>
        <c:lblAlgn val="ctr"/>
        <c:lblOffset val="100"/>
        <c:noMultiLvlLbl val="0"/>
      </c:catAx>
      <c:valAx>
        <c:axId val="113501696"/>
        <c:scaling>
          <c:orientation val="minMax"/>
        </c:scaling>
        <c:delete val="0"/>
        <c:axPos val="l"/>
        <c:majorGridlines/>
        <c:numFmt formatCode="&quot;$&quot;#,##0_);\(&quot;$&quot;#,##0\)" sourceLinked="1"/>
        <c:majorTickMark val="out"/>
        <c:minorTickMark val="none"/>
        <c:tickLblPos val="nextTo"/>
        <c:crossAx val="113500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83797971199544"/>
          <c:y val="3.85936914135733E-2"/>
          <c:w val="0.86964850677449101"/>
          <c:h val="0.73607213160854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 Pupil</c:v>
                </c:pt>
              </c:strCache>
            </c:strRef>
          </c:tx>
          <c:invertIfNegative val="0"/>
          <c:cat>
            <c:strRef>
              <c:f>Sheet1!$A$2:$A$14</c:f>
              <c:strCache>
                <c:ptCount val="13"/>
                <c:pt idx="0">
                  <c:v>2002-03</c:v>
                </c:pt>
                <c:pt idx="1">
                  <c:v>2003-04</c:v>
                </c:pt>
                <c:pt idx="2">
                  <c:v>2004-05</c:v>
                </c:pt>
                <c:pt idx="3">
                  <c:v>2005-06</c:v>
                </c:pt>
                <c:pt idx="4">
                  <c:v>2006-07</c:v>
                </c:pt>
                <c:pt idx="5">
                  <c:v>2007-08</c:v>
                </c:pt>
                <c:pt idx="6">
                  <c:v>2008-09</c:v>
                </c:pt>
                <c:pt idx="7">
                  <c:v>2009-10</c:v>
                </c:pt>
                <c:pt idx="8">
                  <c:v>2010-11</c:v>
                </c:pt>
                <c:pt idx="9">
                  <c:v>2011-12</c:v>
                </c:pt>
                <c:pt idx="10">
                  <c:v>2012-13</c:v>
                </c:pt>
                <c:pt idx="11">
                  <c:v>2013-14</c:v>
                </c:pt>
                <c:pt idx="12">
                  <c:v>2014-15</c:v>
                </c:pt>
              </c:strCache>
            </c:strRef>
          </c:cat>
          <c:val>
            <c:numRef>
              <c:f>Sheet1!$B$2:$B$14</c:f>
              <c:numCache>
                <c:formatCode>"$"#,##0_);\("$"#,##0\)</c:formatCode>
                <c:ptCount val="13"/>
                <c:pt idx="0">
                  <c:v>7251</c:v>
                </c:pt>
                <c:pt idx="1">
                  <c:v>7217</c:v>
                </c:pt>
                <c:pt idx="2">
                  <c:v>7301</c:v>
                </c:pt>
                <c:pt idx="3">
                  <c:v>7476</c:v>
                </c:pt>
                <c:pt idx="4">
                  <c:v>7686</c:v>
                </c:pt>
                <c:pt idx="5">
                  <c:v>7770</c:v>
                </c:pt>
                <c:pt idx="6">
                  <c:v>7867</c:v>
                </c:pt>
                <c:pt idx="7">
                  <c:v>7975</c:v>
                </c:pt>
                <c:pt idx="8">
                  <c:v>7852</c:v>
                </c:pt>
                <c:pt idx="9">
                  <c:v>7647</c:v>
                </c:pt>
                <c:pt idx="10">
                  <c:v>7449</c:v>
                </c:pt>
                <c:pt idx="11">
                  <c:v>7542</c:v>
                </c:pt>
                <c:pt idx="12">
                  <c:v>7676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145536"/>
        <c:axId val="110147072"/>
      </c:barChart>
      <c:catAx>
        <c:axId val="110145536"/>
        <c:scaling>
          <c:orientation val="minMax"/>
        </c:scaling>
        <c:delete val="0"/>
        <c:axPos val="b"/>
        <c:majorTickMark val="out"/>
        <c:minorTickMark val="none"/>
        <c:tickLblPos val="nextTo"/>
        <c:crossAx val="110147072"/>
        <c:crosses val="autoZero"/>
        <c:auto val="1"/>
        <c:lblAlgn val="ctr"/>
        <c:lblOffset val="100"/>
        <c:noMultiLvlLbl val="0"/>
      </c:catAx>
      <c:valAx>
        <c:axId val="110147072"/>
        <c:scaling>
          <c:orientation val="minMax"/>
        </c:scaling>
        <c:delete val="0"/>
        <c:axPos val="l"/>
        <c:majorGridlines/>
        <c:numFmt formatCode="&quot;$&quot;#,##0_);\(&quot;$&quot;#,##0\)" sourceLinked="1"/>
        <c:majorTickMark val="out"/>
        <c:minorTickMark val="none"/>
        <c:tickLblPos val="nextTo"/>
        <c:crossAx val="110145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0.31042</cdr:x>
      <cdr:y>0.14835</cdr:y>
    </cdr:from>
    <cdr:to>
      <cdr:x>0.34145</cdr:x>
      <cdr:y>0.32623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2778452" y="633028"/>
          <a:ext cx="277769" cy="759043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0.84499</cdr:x>
      <cdr:y>0.05906</cdr:y>
    </cdr:from>
    <cdr:to>
      <cdr:x>0.93508</cdr:x>
      <cdr:y>0.13014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563173" y="252028"/>
          <a:ext cx="806365" cy="303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$7,554</a:t>
          </a:r>
          <a:endParaRPr lang="en-US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0.90635</cdr:x>
      <cdr:y>0.13049</cdr:y>
    </cdr:from>
    <cdr:to>
      <cdr:x>0.94892</cdr:x>
      <cdr:y>0.2912</cdr:y>
    </cdr:to>
    <cdr:cxnSp macro="">
      <cdr:nvCxnSpPr>
        <cdr:cNvPr id="6" name="Straight Arrow Connector 5"/>
        <cdr:cNvCxnSpPr/>
      </cdr:nvCxnSpPr>
      <cdr:spPr>
        <a:xfrm xmlns:a="http://schemas.openxmlformats.org/drawingml/2006/main">
          <a:off x="8112452" y="556828"/>
          <a:ext cx="381000" cy="685800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0.25934</cdr:x>
      <cdr:y>0.05906</cdr:y>
    </cdr:from>
    <cdr:to>
      <cdr:x>0.34943</cdr:x>
      <cdr:y>0.13014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321252" y="252028"/>
          <a:ext cx="806365" cy="303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$7,476</a:t>
          </a:r>
          <a:endParaRPr lang="en-US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0.48297</cdr:x>
      <cdr:y>0.10714</cdr:y>
    </cdr:from>
    <cdr:to>
      <cdr:x>0.59685</cdr:x>
      <cdr:y>0.14766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4322926" y="457200"/>
          <a:ext cx="1019265" cy="172878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0.8418</cdr:x>
      <cdr:y>0.0412</cdr:y>
    </cdr:from>
    <cdr:to>
      <cdr:x>0.93189</cdr:x>
      <cdr:y>0.11228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534688" y="175828"/>
          <a:ext cx="806364" cy="303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$7,676</a:t>
          </a:r>
          <a:endParaRPr lang="en-US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0.89665</cdr:x>
      <cdr:y>0.11263</cdr:y>
    </cdr:from>
    <cdr:to>
      <cdr:x>0.94269</cdr:x>
      <cdr:y>0.28571</cdr:y>
    </cdr:to>
    <cdr:cxnSp macro="">
      <cdr:nvCxnSpPr>
        <cdr:cNvPr id="6" name="Straight Arrow Connector 5"/>
        <cdr:cNvCxnSpPr/>
      </cdr:nvCxnSpPr>
      <cdr:spPr>
        <a:xfrm xmlns:a="http://schemas.openxmlformats.org/drawingml/2006/main">
          <a:off x="8025584" y="480628"/>
          <a:ext cx="412142" cy="738572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0.39555</cdr:x>
      <cdr:y>0.05906</cdr:y>
    </cdr:from>
    <cdr:to>
      <cdr:x>0.48564</cdr:x>
      <cdr:y>0.13014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540452" y="252028"/>
          <a:ext cx="806364" cy="303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$7,975</a:t>
          </a:r>
          <a:endParaRPr lang="en-US" sz="1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0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9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1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8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14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10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8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7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94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92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3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4BE6D-C9CD-41A0-8704-FA55C2ED4135}" type="datetimeFigureOut">
              <a:rPr lang="en-US" smtClean="0"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31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E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12"/>
            <a:ext cx="2978921" cy="6858000"/>
          </a:xfrm>
          <a:prstGeom prst="rect">
            <a:avLst/>
          </a:prstGeom>
          <a:solidFill>
            <a:srgbClr val="002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29611" y="3581400"/>
            <a:ext cx="2819400" cy="2130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June 2, 2014</a:t>
            </a:r>
          </a:p>
          <a:p>
            <a:pPr algn="l"/>
            <a:endParaRPr lang="en-US" sz="2800" dirty="0" smtClean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605272"/>
            <a:ext cx="1907563" cy="56372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066800"/>
            <a:ext cx="8610600" cy="2743200"/>
          </a:xfrm>
        </p:spPr>
        <p:txBody>
          <a:bodyPr>
            <a:noAutofit/>
          </a:bodyPr>
          <a:lstStyle/>
          <a:p>
            <a:pPr algn="l"/>
            <a:r>
              <a:rPr lang="en-US" sz="5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Public </a:t>
            </a:r>
            <a:r>
              <a:rPr lang="en-US" sz="5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Hearing on the</a:t>
            </a:r>
            <a:endParaRPr lang="en-US" sz="4400" dirty="0" smtClean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2014-15</a:t>
            </a:r>
            <a:r>
              <a:rPr lang="en-US" sz="44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  General Fund </a:t>
            </a:r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Budget</a:t>
            </a:r>
            <a:endParaRPr lang="en-US" sz="56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16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49850"/>
            <a:ext cx="7772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Budget Presentation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969084"/>
            <a:ext cx="77724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2013-14 Final Proposed Budget Amendment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Variances since December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Proposed 2014-15 General Fund Budget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Budget Assumptions &amp; </a:t>
            </a: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State Budget </a:t>
            </a: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update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Revisions since last month’s update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Proposed Sinking Fund and Debt Retirement Fund budgets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Future Forecast (2015-16 and 2016-17)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Budget Assumptions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Financial Information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Historical review of revenues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Historical review of expenses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Wages, health benefits, retirement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Historical use of fund balance and budget reductions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Bulletin 1014 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Looking towards future years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State Aid – what is possible?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MPSERS and related School Aid Fund support of MPSERS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Discussion/Questions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03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1407" y="2286000"/>
            <a:ext cx="77724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2013-14 Final Amendment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5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3810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2013-14 Final Budget Amendment</a:t>
            </a:r>
          </a:p>
          <a:p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14400" y="1242774"/>
            <a:ext cx="7086600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fontAlgn="base" hangingPunct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1A3677"/>
                </a:solidFill>
              </a:rPr>
              <a:t>			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Amended</a:t>
            </a:r>
            <a:r>
              <a:rPr lang="en-US" sz="2000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	  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Final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Revenue	                 $28,085,558	   $28,134,097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Expenses		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$28,466,270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$28,617,232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Net Change		    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($380,712)	       ($483,135)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Net Chg. (Unreserved)	    ($324,712)	       ($427,135)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Net Chg. (IB Reserve)	      ($56,000)	          ($56,000)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Ending Fund Balance	   $2,514,444              $2,412,021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Fund Balance	           	              8.8%	                 8.4%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1A3677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Ending IB Reserve	       $324,606	         $324,606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1A36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Variances from Amended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2209" y="1078850"/>
            <a:ext cx="77724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Change in Revenues: Increase of $48,539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KISD Itinerant funding:  $54,000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Medicaid reimbursements:  $18,000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Early Childhood Revenues: ($25,000)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Others:  $1,539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Change in Expenses: Increase of $150,962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Increase in Utilities: $129,000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Heat: $74,000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Electric: $55,000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Security Purchases: $26,000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Purchase of additional access controls, two way radios, replacement of some security cameras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Others: ($4,038)</a:t>
            </a:r>
          </a:p>
        </p:txBody>
      </p:sp>
    </p:spTree>
    <p:extLst>
      <p:ext uri="{BB962C8B-B14F-4D97-AF65-F5344CB8AC3E}">
        <p14:creationId xmlns:p14="http://schemas.microsoft.com/office/powerpoint/2010/main" val="380209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1407" y="2286000"/>
            <a:ext cx="77724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Proposed Budgets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3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3048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Budget Proposals</a:t>
            </a:r>
          </a:p>
          <a:p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09600" y="1166574"/>
            <a:ext cx="792480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1A3677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1A3677"/>
                </a:solidFill>
              </a:rPr>
              <a:t>			</a:t>
            </a:r>
            <a:r>
              <a:rPr lang="en-US" sz="1800" b="1" u="sng" dirty="0" smtClean="0">
                <a:solidFill>
                  <a:srgbClr val="1A3677"/>
                </a:solidFill>
                <a:latin typeface="+mn-lt"/>
              </a:rPr>
              <a:t>Governor’s</a:t>
            </a:r>
            <a:r>
              <a:rPr lang="en-US" sz="2000" dirty="0" smtClean="0">
                <a:solidFill>
                  <a:srgbClr val="1A3677"/>
                </a:solidFill>
              </a:rPr>
              <a:t>	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House</a:t>
            </a:r>
            <a:r>
              <a:rPr lang="en-US" sz="2000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	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Senate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Foundation Increase                 $104                        $115                          $257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Foundation Allowance          $7,554	       	    $7,565	       $7,707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Best Practices		  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      $52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   	          $52	              $0 </a:t>
            </a:r>
            <a:endParaRPr lang="en-US" sz="20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Performance Funding	         $70                          $70                              $0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MPSERS Credit	           	    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$0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              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$0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                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$0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Total Funding                           $7,676	    $7,687	       $7,707  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MPSERS Liability %                 19.76%                    19.76%                     20.96%</a:t>
            </a:r>
            <a:endParaRPr lang="en-US" sz="2000" b="1" dirty="0">
              <a:solidFill>
                <a:srgbClr val="1A3677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        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Net Impact	       </a:t>
            </a:r>
            <a:r>
              <a:rPr lang="en-US" sz="2000" b="1" dirty="0">
                <a:solidFill>
                  <a:srgbClr val="1A3677"/>
                </a:solidFill>
                <a:latin typeface="Calibri" panose="020F0502020204030204" pitchFamily="34" charset="0"/>
              </a:rPr>
              <a:t>	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$208,926	 $241,706	   $112,132</a:t>
            </a:r>
            <a:endParaRPr lang="en-US" sz="2000" dirty="0" smtClean="0">
              <a:solidFill>
                <a:srgbClr val="1A36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54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228600"/>
            <a:ext cx="7772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Other Budget Assumptions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918303"/>
            <a:ext cx="77724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2% increase to Act 18 Special Education funding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$150,000 in EGRNOW! funding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No increase in wages/salaries (scale or step increment)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Health Insurance: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MESSA increase: 6.07% + Approximate 2% for PPACA fees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WMHIP:  1.5% decrease in premiums, PPACA fees included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As a district, expenses are still less than the state “cap”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Retirement: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“All in” retirement rate of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34.09%</a:t>
            </a:r>
            <a:r>
              <a:rPr lang="en-US" dirty="0" smtClean="0">
                <a:solidFill>
                  <a:srgbClr val="002569"/>
                </a:solidFill>
                <a:latin typeface="+mj-lt"/>
              </a:rPr>
              <a:t> 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“All in” expenses offset by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$1,611,347 </a:t>
            </a:r>
            <a:r>
              <a:rPr lang="en-US" dirty="0" smtClean="0">
                <a:solidFill>
                  <a:srgbClr val="002569"/>
                </a:solidFill>
                <a:latin typeface="+mj-lt"/>
              </a:rPr>
              <a:t>of School Aid Fund support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Net retirement rate: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24.68%</a:t>
            </a:r>
            <a:endParaRPr lang="en-US" dirty="0" smtClean="0">
              <a:solidFill>
                <a:srgbClr val="002569"/>
              </a:solidFill>
              <a:latin typeface="+mj-lt"/>
            </a:endParaRP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Enrollment:  2,980 FTE students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Kindergarten/Young 5’s almost at budgeted amount</a:t>
            </a:r>
            <a:endParaRPr lang="en-US" b="1" dirty="0" smtClean="0">
              <a:solidFill>
                <a:srgbClr val="002569"/>
              </a:solidFill>
              <a:latin typeface="+mj-lt"/>
            </a:endParaRP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FTE count up 11 since the fall (2,994 to 3,005)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Utilities: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Kept 50% of the 2013-14 overage in the 2014-15 budget to account for higher per unit prices and another potential cold winter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Have not budgeted for any cost savings from bond program</a:t>
            </a:r>
          </a:p>
        </p:txBody>
      </p:sp>
    </p:spTree>
    <p:extLst>
      <p:ext uri="{BB962C8B-B14F-4D97-AF65-F5344CB8AC3E}">
        <p14:creationId xmlns:p14="http://schemas.microsoft.com/office/powerpoint/2010/main" val="96070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762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Proposed Budget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585916"/>
              </p:ext>
            </p:extLst>
          </p:nvPr>
        </p:nvGraphicFramePr>
        <p:xfrm>
          <a:off x="457200" y="762000"/>
          <a:ext cx="7824945" cy="4801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9327"/>
                <a:gridCol w="1695206"/>
                <a:gridCol w="1695206"/>
                <a:gridCol w="1695206"/>
              </a:tblGrid>
              <a:tr h="39284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2013-14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2014-15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Fav</a:t>
                      </a:r>
                      <a:r>
                        <a:rPr lang="en-US" sz="1600" dirty="0" smtClean="0"/>
                        <a:t>./(</a:t>
                      </a:r>
                      <a:r>
                        <a:rPr lang="en-US" sz="1600" dirty="0" err="1" smtClean="0"/>
                        <a:t>Unfav</a:t>
                      </a:r>
                      <a:r>
                        <a:rPr lang="en-US" sz="1600" dirty="0" smtClean="0"/>
                        <a:t>.)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Revenues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$28,134,097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$28,799,028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$664,931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482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Expenses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/>
                        <a:t>$28,617,232</a:t>
                      </a:r>
                      <a:endParaRPr lang="en-US" sz="16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/>
                        <a:t>$29,234,012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/>
                        <a:t>($616,780)</a:t>
                      </a:r>
                      <a:endParaRPr lang="en-US" sz="1600" u="sn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0177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Change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in Fund Bal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($483,135)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($434,984)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$48,151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Chg. in Unreserved Fund Bal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($427,135)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($122,984)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$304,151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Chg.</a:t>
                      </a:r>
                      <a:r>
                        <a:rPr lang="en-US" sz="1600" baseline="0" dirty="0" smtClean="0"/>
                        <a:t> in Joint Facilities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$0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($250,000)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($250,000)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Chg. in</a:t>
                      </a:r>
                      <a:r>
                        <a:rPr lang="en-US" sz="1600" baseline="0" dirty="0" smtClean="0"/>
                        <a:t> Int’l. </a:t>
                      </a:r>
                      <a:r>
                        <a:rPr lang="en-US" sz="1600" baseline="0" dirty="0" err="1" smtClean="0"/>
                        <a:t>Bacc</a:t>
                      </a:r>
                      <a:r>
                        <a:rPr lang="en-US" sz="1600" baseline="0" dirty="0" smtClean="0"/>
                        <a:t>.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($56,000)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($62,000)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($6,000)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55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Ending Unreserved</a:t>
                      </a:r>
                      <a:r>
                        <a:rPr lang="en-US" sz="1600" baseline="0" dirty="0" smtClean="0"/>
                        <a:t>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$2,412,021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$2,289,037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($122,984)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320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Ending Unreserved Fund Bal</a:t>
                      </a:r>
                      <a:r>
                        <a:rPr lang="en-US" sz="1600" baseline="0" dirty="0" smtClean="0"/>
                        <a:t> %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8.4%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7.8%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(0.6%)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355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41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Ending Joint Facilities</a:t>
                      </a:r>
                      <a:r>
                        <a:rPr lang="en-US" sz="1600" baseline="0" dirty="0" smtClean="0"/>
                        <a:t>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$287,095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$37,095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($250,000)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41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Ending</a:t>
                      </a:r>
                      <a:r>
                        <a:rPr lang="en-US" sz="1600" baseline="0" dirty="0" smtClean="0"/>
                        <a:t> Int’l </a:t>
                      </a:r>
                      <a:r>
                        <a:rPr lang="en-US" sz="1600" baseline="0" dirty="0" err="1" smtClean="0"/>
                        <a:t>Bacc</a:t>
                      </a:r>
                      <a:r>
                        <a:rPr lang="en-US" sz="1600" baseline="0" dirty="0" smtClean="0"/>
                        <a:t>.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$324,606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$262,606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($62,000)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3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Budget changes from last month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3574" y="1448182"/>
            <a:ext cx="77724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Last month projected a $89,000 deficit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Proposed budget is a $123,000 deficit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Changes since last month: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Utilities:</a:t>
            </a:r>
            <a:r>
              <a:rPr lang="en-US" dirty="0" smtClean="0">
                <a:solidFill>
                  <a:srgbClr val="002569"/>
                </a:solidFill>
                <a:latin typeface="+mj-lt"/>
              </a:rPr>
              <a:t>  Increased expenses by approximately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$50,000 </a:t>
            </a:r>
            <a:r>
              <a:rPr lang="en-US" dirty="0" smtClean="0">
                <a:solidFill>
                  <a:srgbClr val="002569"/>
                </a:solidFill>
                <a:latin typeface="+mj-lt"/>
              </a:rPr>
              <a:t>to reflect rising per unit prices and potential for another cold winter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No energy savings from bond projects budgeted at this time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Other 2013-14 adjustments rolled forward to 2014-15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Approximate $40,000 negative impact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Retirement Expenses/Stabilization payment: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Increase in “all in” expense: Approximately $737,000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Increase in stabilization payment:  $782,000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$45,000 </a:t>
            </a:r>
            <a:r>
              <a:rPr lang="en-US" dirty="0" smtClean="0">
                <a:solidFill>
                  <a:srgbClr val="002569"/>
                </a:solidFill>
                <a:latin typeface="+mj-lt"/>
              </a:rPr>
              <a:t>positive variance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663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</a:t>
            </a:r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vs.</a:t>
            </a:r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 2013-14</a:t>
            </a:r>
            <a:endParaRPr lang="en-US" sz="32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2892" y="959008"/>
            <a:ext cx="7772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Revenues:  Increase of $664,931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MPSERS Stabilization payment:  $782,000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State Funding:  $176,000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Reduction in students (3,000 to 2,980): ($149,000)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err="1" smtClean="0">
                <a:solidFill>
                  <a:srgbClr val="002569"/>
                </a:solidFill>
                <a:latin typeface="+mj-lt"/>
              </a:rPr>
              <a:t>EGRNow</a:t>
            </a:r>
            <a:r>
              <a:rPr lang="en-US" dirty="0" smtClean="0">
                <a:solidFill>
                  <a:srgbClr val="002569"/>
                </a:solidFill>
                <a:latin typeface="+mj-lt"/>
              </a:rPr>
              <a:t>!: ($280,000 to $150,000):  ($130,000)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Others: ($14,069)</a:t>
            </a:r>
            <a:endParaRPr lang="en-US" dirty="0" smtClean="0">
              <a:solidFill>
                <a:srgbClr val="002569"/>
              </a:solidFill>
              <a:latin typeface="+mj-lt"/>
            </a:endParaRP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Expenses: Increase of $616,780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MPSERS Expense: $737,000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Joint Facilities: $250,000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Health Care: $75,000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Retirement Incentive in 2013-14: ($138,000)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Budget Reductions: ($125,000)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Utilities: ($80,000)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Tech Purchases in 2013-14: ($26,000)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Others: ($76,220)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endParaRPr lang="en-US" sz="2000" b="1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585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3810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Proposed Sinking Fund Budget</a:t>
            </a:r>
          </a:p>
          <a:p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38200" y="1752600"/>
            <a:ext cx="7086600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fontAlgn="base" hangingPunct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1A3677"/>
                </a:solidFill>
              </a:rPr>
              <a:t>			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2013-14</a:t>
            </a:r>
            <a:r>
              <a:rPr lang="en-US" sz="2000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	  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2014-15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Revenue	                       $295,486	       $302,986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Expenses		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$250,000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$552,000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Net Change		         $45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,486	      ($249,014)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Ending Fund Balance	   $1,286,299              $1,037,285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1A36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34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3810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Long Term Sinking Fund Plan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198941"/>
              </p:ext>
            </p:extLst>
          </p:nvPr>
        </p:nvGraphicFramePr>
        <p:xfrm>
          <a:off x="152400" y="1143000"/>
          <a:ext cx="8757165" cy="507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4429"/>
                <a:gridCol w="1083117"/>
                <a:gridCol w="1086438"/>
                <a:gridCol w="932516"/>
                <a:gridCol w="1017289"/>
                <a:gridCol w="900430"/>
                <a:gridCol w="932516"/>
                <a:gridCol w="900430"/>
              </a:tblGrid>
              <a:tr h="549783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2014-15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2015-16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2016-17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2017-18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2018-19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2019-20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2020-21</a:t>
                      </a:r>
                      <a:endParaRPr lang="en-US" sz="1400" dirty="0"/>
                    </a:p>
                  </a:txBody>
                  <a:tcPr/>
                </a:tc>
              </a:tr>
              <a:tr h="380619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Beginning</a:t>
                      </a:r>
                      <a:r>
                        <a:rPr lang="en-US" sz="1400" b="1" baseline="0" dirty="0" smtClean="0"/>
                        <a:t> Balance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$1,286,299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$1,037,285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$682,492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$672,821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$680,263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$222,946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$444,578</a:t>
                      </a:r>
                      <a:endParaRPr lang="en-US" sz="1400" b="1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Revenues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$302,986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$335,207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$345,329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$362,442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$372,683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$364,632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$384,166</a:t>
                      </a:r>
                      <a:endParaRPr lang="en-US" sz="1400" b="1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42291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Athletic</a:t>
                      </a:r>
                      <a:r>
                        <a:rPr lang="en-US" sz="1400" baseline="0" dirty="0" smtClean="0"/>
                        <a:t> Turf Fund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$40,000</a:t>
                      </a:r>
                      <a:endParaRPr lang="en-US" sz="1400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Memorial</a:t>
                      </a:r>
                      <a:r>
                        <a:rPr lang="en-US" sz="1400" baseline="0" dirty="0" smtClean="0"/>
                        <a:t> Bleachers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$250,000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Parking Lot</a:t>
                      </a:r>
                      <a:r>
                        <a:rPr lang="en-US" sz="1400" baseline="0" dirty="0" smtClean="0"/>
                        <a:t> Resurfacing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$82,000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Back</a:t>
                      </a:r>
                      <a:r>
                        <a:rPr lang="en-US" sz="1400" baseline="0" dirty="0" smtClean="0"/>
                        <a:t> up Generators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$300,000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Carpet</a:t>
                      </a:r>
                      <a:r>
                        <a:rPr lang="en-US" sz="1400" baseline="0" dirty="0" smtClean="0"/>
                        <a:t> Replacement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$500,000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$275,000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$275,000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$500,000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$415,000</a:t>
                      </a:r>
                      <a:endParaRPr lang="en-US" sz="1400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Others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$130,000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$90,000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$40,000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$40,000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$40,000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$40,000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$40,000</a:t>
                      </a:r>
                      <a:endParaRPr lang="en-US" sz="1400" u="sng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Total Expenses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$552,000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$690,000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$355,000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$355,000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$830,000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$140,000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$495,000</a:t>
                      </a:r>
                      <a:endParaRPr lang="en-US" sz="1400" b="1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38328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Ending Balance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$1,037,285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$682,492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$672,821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$680,263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$222,946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$447,578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$336,744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23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3810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Proposed Debt Fund Budget</a:t>
            </a:r>
          </a:p>
          <a:p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38200" y="1752600"/>
            <a:ext cx="7086600" cy="357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fontAlgn="base" hangingPunct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1A3677"/>
                </a:solidFill>
              </a:rPr>
              <a:t>			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2013-14</a:t>
            </a:r>
            <a:r>
              <a:rPr lang="en-US" sz="2000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	  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2014-15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Tax Collections	                  $4,774,955	      $6,496,109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School Bond Loan Fund	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$1,427,160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$1,069,819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Total Revenues		  $6,202,115	      $7,565,928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Expenses		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$6,202,115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$7,407,274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Net Change		                  $0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	          $158,654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Ending Fund Balance	      $225,557            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$384,211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1A36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96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1407" y="2590800"/>
            <a:ext cx="7772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Future Years Forecast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71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228600"/>
            <a:ext cx="7772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Budget Assumptions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1295400"/>
            <a:ext cx="77724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Per-Pupil Funding: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2015-16:  $125 increase ($7,679)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2016-17:  $150 increase ($7,829)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$150,000 in EGRNOW! funding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2,980 FTE students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Salaries:  No scale increase, step increase in both years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Health Insurance: 3% increase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Retirement: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Net retirement rate remains at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24.68% </a:t>
            </a:r>
            <a:r>
              <a:rPr lang="en-US" dirty="0" smtClean="0">
                <a:solidFill>
                  <a:srgbClr val="002569"/>
                </a:solidFill>
                <a:latin typeface="+mj-lt"/>
              </a:rPr>
              <a:t>for both years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“All-in rate projected to grow to over 35% in 2015-16, level off for 2016-17?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School Aid Fund support of MPSERS exceeds $2 million for both years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Utilities:  5% price increase each fiscal year, offset by energy savings from bond program for a “net zero change” to utilities</a:t>
            </a:r>
          </a:p>
        </p:txBody>
      </p:sp>
    </p:spTree>
    <p:extLst>
      <p:ext uri="{BB962C8B-B14F-4D97-AF65-F5344CB8AC3E}">
        <p14:creationId xmlns:p14="http://schemas.microsoft.com/office/powerpoint/2010/main" val="109435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762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2015-16 &amp; 2016-17 Forecast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573101"/>
              </p:ext>
            </p:extLst>
          </p:nvPr>
        </p:nvGraphicFramePr>
        <p:xfrm>
          <a:off x="457200" y="762000"/>
          <a:ext cx="7824945" cy="4801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9327"/>
                <a:gridCol w="1695206"/>
                <a:gridCol w="1695206"/>
                <a:gridCol w="1695206"/>
              </a:tblGrid>
              <a:tr h="39284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2014-15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2015-16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2016-17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Revenues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$28,799,028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$29,087,237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$29,563,163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482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Expenses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/>
                        <a:t>$29,234,012</a:t>
                      </a:r>
                      <a:endParaRPr lang="en-US" sz="16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/>
                        <a:t>$29,597,628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/>
                        <a:t>$29,962,004</a:t>
                      </a:r>
                      <a:endParaRPr lang="en-US" sz="1600" u="sn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0177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Change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in Fund Bal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($434,984)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($510,391)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($398,841)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Chg. in Unreserved Fund Bal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($122,984)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($343,391)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($398,841)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Chg.</a:t>
                      </a:r>
                      <a:r>
                        <a:rPr lang="en-US" sz="1600" baseline="0" dirty="0" smtClean="0"/>
                        <a:t> in Joint Facilities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($250,000)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$0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Chg. in</a:t>
                      </a:r>
                      <a:r>
                        <a:rPr lang="en-US" sz="1600" baseline="0" dirty="0" smtClean="0"/>
                        <a:t> Int’l. </a:t>
                      </a:r>
                      <a:r>
                        <a:rPr lang="en-US" sz="1600" baseline="0" dirty="0" err="1" smtClean="0"/>
                        <a:t>Bacc</a:t>
                      </a:r>
                      <a:r>
                        <a:rPr lang="en-US" sz="1600" baseline="0" dirty="0" smtClean="0"/>
                        <a:t>.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($62,000)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($167,000)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$0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55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Ending Unreserved</a:t>
                      </a:r>
                      <a:r>
                        <a:rPr lang="en-US" sz="1600" baseline="0" dirty="0" smtClean="0"/>
                        <a:t>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$2,289,037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$2,048,069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$1,649,228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320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Ending Unreserved Fund Bal</a:t>
                      </a:r>
                      <a:r>
                        <a:rPr lang="en-US" sz="1600" baseline="0" dirty="0" smtClean="0"/>
                        <a:t> %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7.8%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6.9%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5.5%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355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41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Ending Joint Facilities</a:t>
                      </a:r>
                      <a:r>
                        <a:rPr lang="en-US" sz="1600" baseline="0" dirty="0" smtClean="0"/>
                        <a:t>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$37,095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$37,095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$37,095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41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Ending</a:t>
                      </a:r>
                      <a:r>
                        <a:rPr lang="en-US" sz="1600" baseline="0" dirty="0" smtClean="0"/>
                        <a:t> Int’l </a:t>
                      </a:r>
                      <a:r>
                        <a:rPr lang="en-US" sz="1600" baseline="0" dirty="0" err="1" smtClean="0"/>
                        <a:t>Bacc</a:t>
                      </a:r>
                      <a:r>
                        <a:rPr lang="en-US" sz="1600" baseline="0" dirty="0" smtClean="0"/>
                        <a:t>. Fund Bal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$262,606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$95,606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$95,606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42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1407" y="2590800"/>
            <a:ext cx="7772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Financial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38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3048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State Foundation Grant History</a:t>
            </a:r>
          </a:p>
          <a:p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417956778"/>
              </p:ext>
            </p:extLst>
          </p:nvPr>
        </p:nvGraphicFramePr>
        <p:xfrm>
          <a:off x="40948" y="1195772"/>
          <a:ext cx="8950651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42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762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Total State Funding History</a:t>
            </a:r>
          </a:p>
          <a:p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852125298"/>
              </p:ext>
            </p:extLst>
          </p:nvPr>
        </p:nvGraphicFramePr>
        <p:xfrm>
          <a:off x="96674" y="762000"/>
          <a:ext cx="8950651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518160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Total includes:  Best Practices, Performance Funding, Federal Stabilization</a:t>
            </a:r>
          </a:p>
          <a:p>
            <a:r>
              <a:rPr lang="en-US" sz="1400" dirty="0" smtClean="0"/>
              <a:t>Total does not include: MPSERS Credit, Change in Y’5/Kindergarten funding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3771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228600"/>
            <a:ext cx="7772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Personnel Expense Trend</a:t>
            </a:r>
          </a:p>
          <a:p>
            <a:r>
              <a:rPr lang="en-US" sz="2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(2008-09 to 2014-15 Budget)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690323"/>
              </p:ext>
            </p:extLst>
          </p:nvPr>
        </p:nvGraphicFramePr>
        <p:xfrm>
          <a:off x="324028" y="1447800"/>
          <a:ext cx="8534400" cy="3999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6525"/>
                <a:gridCol w="1229358"/>
                <a:gridCol w="1195489"/>
                <a:gridCol w="1171193"/>
                <a:gridCol w="1290918"/>
                <a:gridCol w="1290917"/>
              </a:tblGrid>
              <a:tr h="403223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Wages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Health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</a:t>
                      </a:r>
                      <a:r>
                        <a:rPr lang="en-US" sz="1400" baseline="0" dirty="0" smtClean="0"/>
                        <a:t> Retirement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Retirement</a:t>
                      </a:r>
                      <a:r>
                        <a:rPr lang="en-US" sz="1400" baseline="0" dirty="0" smtClean="0"/>
                        <a:t> Offsets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Net Retirement</a:t>
                      </a:r>
                      <a:endParaRPr lang="en-US" sz="1400" dirty="0"/>
                    </a:p>
                  </a:txBody>
                  <a:tcPr/>
                </a:tc>
              </a:tr>
              <a:tr h="42531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2008-09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$15,773,478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$2,890,277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$2,594,430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$0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$2,594,430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3141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2009-10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$16,001,020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$2,925,490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$2,634,789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$2,634,789</a:t>
                      </a:r>
                      <a:endParaRPr lang="en-US" sz="1400" dirty="0"/>
                    </a:p>
                  </a:txBody>
                  <a:tcPr/>
                </a:tc>
              </a:tr>
              <a:tr h="40322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2010-11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$15,792,998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$2,908,473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$3,101,768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$3,101,768</a:t>
                      </a:r>
                      <a:endParaRPr lang="en-US" sz="1400" dirty="0"/>
                    </a:p>
                  </a:txBody>
                  <a:tcPr/>
                </a:tc>
              </a:tr>
              <a:tr h="40322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2011-12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$15,824,414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$3,092,473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$3,734,246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$304,634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$3,429,612</a:t>
                      </a:r>
                      <a:endParaRPr lang="en-US" sz="1400" dirty="0"/>
                    </a:p>
                  </a:txBody>
                  <a:tcPr/>
                </a:tc>
              </a:tr>
              <a:tr h="40322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2012-13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$15,764,475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$2,471,727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$4,145,622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$618,763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$3,526,859</a:t>
                      </a:r>
                      <a:endParaRPr lang="en-US" sz="1400" b="0" dirty="0"/>
                    </a:p>
                  </a:txBody>
                  <a:tcPr/>
                </a:tc>
              </a:tr>
              <a:tr h="40322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2013-14 (Budget)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$15,497,511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$2,455,810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$4,571,817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$1,054,645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$3,457,172</a:t>
                      </a:r>
                      <a:endParaRPr lang="en-US" sz="1400" b="0" dirty="0"/>
                    </a:p>
                  </a:txBody>
                  <a:tcPr/>
                </a:tc>
              </a:tr>
              <a:tr h="40322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2014-15 (Budget)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$15,309,379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$2,505,785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$5,206,957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$1,611,347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$3,595,610</a:t>
                      </a:r>
                      <a:endParaRPr lang="en-US" sz="1400" b="0" dirty="0"/>
                    </a:p>
                  </a:txBody>
                  <a:tcPr/>
                </a:tc>
              </a:tr>
              <a:tr h="21419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</a:tr>
              <a:tr h="403223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Net Change since 2008-09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($464,099)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($384,492)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$2,612,527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$1,611,347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$1,001,180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4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Budget Reductions &amp; Use of Fund Balance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875979"/>
              </p:ext>
            </p:extLst>
          </p:nvPr>
        </p:nvGraphicFramePr>
        <p:xfrm>
          <a:off x="1414061" y="1524000"/>
          <a:ext cx="6129738" cy="3906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5876"/>
                <a:gridCol w="1327954"/>
                <a:gridCol w="1327954"/>
                <a:gridCol w="1327954"/>
              </a:tblGrid>
              <a:tr h="39284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Change</a:t>
                      </a:r>
                      <a:r>
                        <a:rPr lang="en-US" sz="1600" baseline="0" dirty="0" smtClean="0"/>
                        <a:t> in Fund Balance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Ending</a:t>
                      </a:r>
                      <a:r>
                        <a:rPr lang="en-US" sz="1600" baseline="0" dirty="0" smtClean="0"/>
                        <a:t> Fund Balance 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Budget Reductions</a:t>
                      </a:r>
                      <a:endParaRPr lang="en-US" sz="1600" dirty="0"/>
                    </a:p>
                  </a:txBody>
                  <a:tcPr/>
                </a:tc>
              </a:tr>
              <a:tr h="3928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2007-08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$425,289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17.03%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$40,000</a:t>
                      </a:r>
                      <a:endParaRPr lang="en-US" sz="1600" dirty="0"/>
                    </a:p>
                  </a:txBody>
                  <a:tcPr/>
                </a:tc>
              </a:tr>
              <a:tr h="3482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2008-09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 smtClean="0"/>
                        <a:t>$23,934</a:t>
                      </a:r>
                      <a:endParaRPr lang="en-US" sz="1600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 smtClean="0"/>
                        <a:t>16.91%</a:t>
                      </a:r>
                      <a:endParaRPr lang="en-US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 smtClean="0"/>
                        <a:t>$250,000</a:t>
                      </a:r>
                      <a:endParaRPr lang="en-US" sz="1600" u="none" dirty="0"/>
                    </a:p>
                  </a:txBody>
                  <a:tcPr/>
                </a:tc>
              </a:tr>
              <a:tr h="40177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2009-10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($332,283)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15.36%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$686,000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2010-11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($102,449)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15.07%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$1,250,000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2011-12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($661,107)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12.78%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$680,000</a:t>
                      </a:r>
                      <a:endParaRPr lang="en-US" sz="1600" dirty="0"/>
                    </a:p>
                  </a:txBody>
                  <a:tcPr/>
                </a:tc>
              </a:tr>
              <a:tr h="3928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2012-13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($748,823)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9.99%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$450,000</a:t>
                      </a:r>
                      <a:endParaRPr lang="en-US" sz="1600" dirty="0"/>
                    </a:p>
                  </a:txBody>
                  <a:tcPr/>
                </a:tc>
              </a:tr>
              <a:tr h="2355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2013-14 (Budget)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($427,135)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8.43%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$465,000</a:t>
                      </a:r>
                      <a:endParaRPr lang="en-US" sz="1600" dirty="0"/>
                    </a:p>
                  </a:txBody>
                  <a:tcPr/>
                </a:tc>
              </a:tr>
              <a:tr h="2355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2014-1</a:t>
                      </a:r>
                      <a:r>
                        <a:rPr lang="en-US" sz="1600" baseline="0" dirty="0" smtClean="0"/>
                        <a:t>5 (Budget)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/>
                        <a:t>($122,984)</a:t>
                      </a:r>
                      <a:endParaRPr lang="en-US" sz="16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7.83%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/>
                        <a:t>$125,000</a:t>
                      </a:r>
                      <a:endParaRPr lang="en-US" sz="1600" u="sng" dirty="0"/>
                    </a:p>
                  </a:txBody>
                  <a:tcPr/>
                </a:tc>
              </a:tr>
              <a:tr h="2355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Total</a:t>
                      </a:r>
                      <a:endParaRPr lang="en-US" sz="16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($1,945,558)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/>
                        <a:t>$3,946,000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Bulletin 1014 – 3 year trend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063048"/>
              </p:ext>
            </p:extLst>
          </p:nvPr>
        </p:nvGraphicFramePr>
        <p:xfrm>
          <a:off x="381000" y="838200"/>
          <a:ext cx="8458200" cy="3805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807"/>
                <a:gridCol w="1955174"/>
                <a:gridCol w="1777431"/>
                <a:gridCol w="2221788"/>
              </a:tblGrid>
              <a:tr h="403223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2010-11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2011-12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2012-13</a:t>
                      </a:r>
                      <a:endParaRPr lang="en-US" sz="1400" dirty="0"/>
                    </a:p>
                  </a:txBody>
                  <a:tcPr/>
                </a:tc>
              </a:tr>
              <a:tr h="27778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</a:t>
                      </a:r>
                      <a:r>
                        <a:rPr lang="en-US" sz="1400" baseline="0" dirty="0" smtClean="0"/>
                        <a:t> Sample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797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813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General </a:t>
                      </a:r>
                      <a:r>
                        <a:rPr lang="en-US" sz="1400" baseline="0" dirty="0" smtClean="0"/>
                        <a:t>Fund Revenues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282</a:t>
                      </a:r>
                      <a:r>
                        <a:rPr lang="en-US" sz="1400" baseline="30000" dirty="0" smtClean="0"/>
                        <a:t>nd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186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253</a:t>
                      </a:r>
                      <a:r>
                        <a:rPr lang="en-US" sz="1400" b="1" baseline="30000" dirty="0" smtClean="0"/>
                        <a:t>rd</a:t>
                      </a:r>
                      <a:r>
                        <a:rPr lang="en-US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</a:tr>
              <a:tr h="27778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Expenses: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</a:tr>
              <a:tr h="277782"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 - Basic Program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101</a:t>
                      </a:r>
                      <a:r>
                        <a:rPr lang="en-US" sz="1400" baseline="30000" dirty="0" smtClean="0"/>
                        <a:t>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52</a:t>
                      </a:r>
                      <a:r>
                        <a:rPr lang="en-US" sz="1400" baseline="30000" dirty="0" smtClean="0"/>
                        <a:t>nd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59</a:t>
                      </a:r>
                      <a:r>
                        <a:rPr lang="en-US" sz="1400" b="1" baseline="30000" dirty="0" smtClean="0"/>
                        <a:t>th</a:t>
                      </a:r>
                      <a:r>
                        <a:rPr lang="en-US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</a:tr>
              <a:tr h="35398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-</a:t>
                      </a:r>
                      <a:r>
                        <a:rPr lang="en-US" sz="1400" baseline="0" dirty="0" smtClean="0"/>
                        <a:t> Added Needs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695</a:t>
                      </a:r>
                      <a:r>
                        <a:rPr lang="en-US" sz="1400" baseline="30000" dirty="0" smtClean="0"/>
                        <a:t>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703</a:t>
                      </a:r>
                      <a:r>
                        <a:rPr lang="en-US" sz="1400" baseline="30000" dirty="0" smtClean="0"/>
                        <a:t>rd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706</a:t>
                      </a:r>
                      <a:r>
                        <a:rPr lang="en-US" sz="1400" b="1" baseline="30000" dirty="0" smtClean="0"/>
                        <a:t>th</a:t>
                      </a:r>
                      <a:r>
                        <a:rPr lang="en-US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- Instructional</a:t>
                      </a:r>
                      <a:r>
                        <a:rPr lang="en-US" sz="1400" baseline="0" dirty="0" smtClean="0"/>
                        <a:t> Support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148</a:t>
                      </a:r>
                      <a:r>
                        <a:rPr lang="en-US" sz="1400" baseline="30000" dirty="0" smtClean="0"/>
                        <a:t>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147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192</a:t>
                      </a:r>
                      <a:r>
                        <a:rPr lang="en-US" sz="1400" b="1" baseline="30000" dirty="0" smtClean="0"/>
                        <a:t>nd</a:t>
                      </a:r>
                      <a:r>
                        <a:rPr lang="en-US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-</a:t>
                      </a:r>
                      <a:r>
                        <a:rPr lang="en-US" sz="1400" baseline="0" dirty="0" smtClean="0"/>
                        <a:t> Operations &amp; Maintenance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303</a:t>
                      </a:r>
                      <a:r>
                        <a:rPr lang="en-US" sz="1400" baseline="30000" dirty="0" smtClean="0"/>
                        <a:t>rd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309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658</a:t>
                      </a:r>
                      <a:r>
                        <a:rPr lang="en-US" sz="1400" b="1" baseline="30000" dirty="0" smtClean="0"/>
                        <a:t>th</a:t>
                      </a:r>
                      <a:r>
                        <a:rPr lang="en-US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- Business &amp; Administration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386</a:t>
                      </a:r>
                      <a:r>
                        <a:rPr lang="en-US" sz="1400" baseline="30000" dirty="0" smtClean="0"/>
                        <a:t>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476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482</a:t>
                      </a:r>
                      <a:r>
                        <a:rPr lang="en-US" sz="1400" b="1" baseline="30000" dirty="0" smtClean="0"/>
                        <a:t>nd</a:t>
                      </a:r>
                      <a:endParaRPr lang="en-US" sz="1400" b="1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 GF Expenses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254</a:t>
                      </a:r>
                      <a:r>
                        <a:rPr lang="en-US" sz="1400" baseline="30000" dirty="0" smtClean="0"/>
                        <a:t>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202</a:t>
                      </a:r>
                      <a:r>
                        <a:rPr lang="en-US" sz="1400" baseline="30000" dirty="0" smtClean="0"/>
                        <a:t>nd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236</a:t>
                      </a:r>
                      <a:r>
                        <a:rPr lang="en-US" sz="1400" b="1" baseline="30000" dirty="0" smtClean="0"/>
                        <a:t>th</a:t>
                      </a:r>
                      <a:r>
                        <a:rPr lang="en-US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Avg.</a:t>
                      </a:r>
                      <a:r>
                        <a:rPr lang="en-US" sz="1400" baseline="0" dirty="0" smtClean="0"/>
                        <a:t> Teacher Salary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47</a:t>
                      </a:r>
                      <a:r>
                        <a:rPr lang="en-US" sz="1400" baseline="30000" dirty="0" smtClean="0"/>
                        <a:t>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44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53</a:t>
                      </a:r>
                      <a:r>
                        <a:rPr lang="en-US" sz="1400" b="1" baseline="30000" dirty="0" smtClean="0"/>
                        <a:t>rd</a:t>
                      </a:r>
                      <a:r>
                        <a:rPr lang="en-US" sz="1400" b="1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4876800"/>
            <a:ext cx="662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 2012-13 drop in rankings for general fund revenues and operations &amp; maintenance is the result of separating recreational millage revenue and related expenses from the General Fund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3765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1407" y="2133600"/>
            <a:ext cx="77724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Looking ahead to future years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8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274178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Key Variables for the future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0073" y="990600"/>
            <a:ext cx="77724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Some key costs are stabilized: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Health care – maximum contribution cap in place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Retirement – district’s contribution towards unfunded liability is capped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Offset is lost funding opportunity through School Aid Fund support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Wages/Salaries: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Local control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Wage scales frozen last three years </a:t>
            </a: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 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EGRNOW!:  Does it continue?  At what level?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State Funding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Biggest variable moving forward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$150 per year to offset a step increase and 3% health increase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3% “Cost of Living” increase would be $225/pupil at today’s level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Does MPSERS support continue to increase, level off, or decrease moving forward?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3% employee contribution to MPSERS health insurance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Contributions being held in escrow as legal challenge continues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Supreme Court recently agreed to hear arguments</a:t>
            </a:r>
            <a:endParaRPr lang="en-US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037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3048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State Aid Possibilities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612843"/>
              </p:ext>
            </p:extLst>
          </p:nvPr>
        </p:nvGraphicFramePr>
        <p:xfrm>
          <a:off x="228600" y="1371600"/>
          <a:ext cx="874865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2649"/>
                <a:gridCol w="1447800"/>
                <a:gridCol w="1676400"/>
                <a:gridCol w="1524000"/>
                <a:gridCol w="14478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(In</a:t>
                      </a:r>
                      <a:r>
                        <a:rPr lang="en-US" sz="1400" baseline="0" dirty="0" smtClean="0"/>
                        <a:t> Millions)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2013-14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2014-15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2015-16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2016-17</a:t>
                      </a:r>
                      <a:endParaRPr lang="en-US" sz="1400" dirty="0"/>
                    </a:p>
                  </a:txBody>
                  <a:tcPr/>
                </a:tc>
              </a:tr>
              <a:tr h="39116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Revenue</a:t>
                      </a:r>
                      <a:r>
                        <a:rPr lang="en-US" sz="1400" baseline="0" dirty="0" smtClean="0"/>
                        <a:t> Growth 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2.0%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3.1%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3.4%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3.0%</a:t>
                      </a:r>
                      <a:endParaRPr lang="en-US" sz="1400" dirty="0"/>
                    </a:p>
                  </a:txBody>
                  <a:tcPr/>
                </a:tc>
              </a:tr>
              <a:tr h="39116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Revenue</a:t>
                      </a:r>
                      <a:r>
                        <a:rPr lang="en-US" sz="1400" baseline="0" dirty="0" smtClean="0"/>
                        <a:t> Estimate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$11,496.3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$11,863.2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$12,268.1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$12,636.1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Increase in Revenues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$226.6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$357.1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$404.8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$368.0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Students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1,522,600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1,512,000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1,503,400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1,503,400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Increase</a:t>
                      </a:r>
                      <a:r>
                        <a:rPr lang="en-US" sz="1400" baseline="0" dirty="0" smtClean="0"/>
                        <a:t> per student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$149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$236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$269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$245</a:t>
                      </a:r>
                      <a:endParaRPr lang="en-US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Increase</a:t>
                      </a:r>
                      <a:r>
                        <a:rPr lang="en-US" sz="1400" baseline="0" dirty="0" smtClean="0"/>
                        <a:t> in MPSERS support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$247.3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$277.0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$233.0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?</a:t>
                      </a:r>
                      <a:endParaRPr lang="en-US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Inc.</a:t>
                      </a:r>
                      <a:r>
                        <a:rPr lang="en-US" sz="1400" baseline="0" dirty="0" smtClean="0"/>
                        <a:t> in MPSERS support/student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$162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$183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$155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?</a:t>
                      </a:r>
                      <a:endParaRPr lang="en-US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Net revenue</a:t>
                      </a:r>
                      <a:r>
                        <a:rPr lang="en-US" sz="1400" baseline="0" dirty="0" smtClean="0"/>
                        <a:t> i</a:t>
                      </a:r>
                      <a:r>
                        <a:rPr lang="en-US" sz="1400" dirty="0" smtClean="0"/>
                        <a:t>ncrease per student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($13)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$53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$114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?</a:t>
                      </a:r>
                      <a:endParaRPr lang="en-US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Budgeted increase per student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$104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$125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$150</a:t>
                      </a:r>
                      <a:endParaRPr lang="en-US" sz="14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5257800"/>
            <a:ext cx="579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2014-15 and 2015-16 are state estimates, 2016-17 is district estimate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1556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3048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State Aid – Use of “fund balance”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963712"/>
              </p:ext>
            </p:extLst>
          </p:nvPr>
        </p:nvGraphicFramePr>
        <p:xfrm>
          <a:off x="733864" y="1371600"/>
          <a:ext cx="7344062" cy="398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922"/>
                <a:gridCol w="1495140"/>
                <a:gridCol w="1524000"/>
                <a:gridCol w="1524000"/>
              </a:tblGrid>
              <a:tr h="37084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(In</a:t>
                      </a:r>
                      <a:r>
                        <a:rPr lang="en-US" sz="1400" baseline="0" dirty="0" smtClean="0"/>
                        <a:t> Millions), Based on House </a:t>
                      </a:r>
                      <a:r>
                        <a:rPr lang="en-US" sz="1400" baseline="0" dirty="0" err="1" smtClean="0"/>
                        <a:t>Bdgt</a:t>
                      </a:r>
                      <a:r>
                        <a:rPr lang="en-US" sz="1400" baseline="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2013-14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2014-15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2015-16</a:t>
                      </a:r>
                      <a:endParaRPr lang="en-US" sz="1400" dirty="0"/>
                    </a:p>
                  </a:txBody>
                  <a:tcPr/>
                </a:tc>
              </a:tr>
              <a:tr h="39116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Beginning</a:t>
                      </a:r>
                      <a:r>
                        <a:rPr lang="en-US" sz="1400" baseline="0" dirty="0" smtClean="0"/>
                        <a:t> Fund Balance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$466.0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$310.9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($15.4)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28592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9116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</a:t>
                      </a:r>
                      <a:r>
                        <a:rPr lang="en-US" sz="1400" baseline="0" dirty="0" smtClean="0"/>
                        <a:t> Revenues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$13,547.3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$13,851.4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$14,256.3</a:t>
                      </a:r>
                      <a:endParaRPr lang="en-US" sz="1400" dirty="0"/>
                    </a:p>
                  </a:txBody>
                  <a:tcPr/>
                </a:tc>
              </a:tr>
              <a:tr h="37084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</a:t>
                      </a:r>
                      <a:r>
                        <a:rPr lang="en-US" sz="1400" baseline="0" dirty="0" smtClean="0"/>
                        <a:t> Expenditures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$13,702.4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$14,177.7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 smtClean="0"/>
                        <a:t>$14,110.0</a:t>
                      </a:r>
                      <a:endParaRPr lang="en-US" sz="1400" u="sng" dirty="0"/>
                    </a:p>
                  </a:txBody>
                  <a:tcPr/>
                </a:tc>
              </a:tr>
              <a:tr h="37084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Change</a:t>
                      </a:r>
                      <a:r>
                        <a:rPr lang="en-US" sz="1400" baseline="0" dirty="0" smtClean="0"/>
                        <a:t> in Fund Balance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($155.1)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($326.3)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$146.3</a:t>
                      </a:r>
                      <a:endParaRPr lang="en-US" sz="1400" dirty="0"/>
                    </a:p>
                  </a:txBody>
                  <a:tcPr/>
                </a:tc>
              </a:tr>
              <a:tr h="304803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</a:tr>
              <a:tr h="37084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Ending</a:t>
                      </a:r>
                      <a:r>
                        <a:rPr lang="en-US" sz="1400" baseline="0" dirty="0" smtClean="0"/>
                        <a:t> Fund Balance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$310.9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($15.4)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$130.9</a:t>
                      </a:r>
                      <a:endParaRPr lang="en-US" sz="1400" b="0" dirty="0"/>
                    </a:p>
                  </a:txBody>
                  <a:tcPr/>
                </a:tc>
              </a:tr>
              <a:tr h="37084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</a:tr>
              <a:tr h="37084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Foundation</a:t>
                      </a:r>
                      <a:r>
                        <a:rPr lang="en-US" sz="1400" baseline="0" dirty="0" smtClean="0"/>
                        <a:t> Grant Increase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$115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$0</a:t>
                      </a:r>
                      <a:endParaRPr lang="en-US" sz="1400" b="0" dirty="0"/>
                    </a:p>
                  </a:txBody>
                  <a:tcPr/>
                </a:tc>
              </a:tr>
              <a:tr h="370844"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Ending Fund Balance per pupil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$207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($10)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$87</a:t>
                      </a:r>
                      <a:endParaRPr lang="en-US" sz="1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66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274178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MPSERS – Looking forward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4465" y="1066800"/>
            <a:ext cx="7772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Although district “cost” is contained, overall cost of the program is not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“All in” cost at 34%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Plan is about 60% funded as of 9/30/13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Driving factors: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In 2004, 2 active members for every retiree, 2014:  1.06 active members for each retiree.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Investment performance: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Assumes 8% annual return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Plan uses 5 year average to measure actuarial gain or loss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15% loss in 2008, 7% loss in 2009, but returns of 15.96% in 2012 and 13.27% in 2013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Actuarial investment loss which had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averaged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$3 billion from 2009 to 2012, was “only” $860 million in 2013.</a:t>
            </a:r>
          </a:p>
          <a:p>
            <a:pPr marL="1658938" lvl="3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Overall actuarial loss for 2013 was $400 million </a:t>
            </a:r>
          </a:p>
        </p:txBody>
      </p:sp>
    </p:spTree>
    <p:extLst>
      <p:ext uri="{BB962C8B-B14F-4D97-AF65-F5344CB8AC3E}">
        <p14:creationId xmlns:p14="http://schemas.microsoft.com/office/powerpoint/2010/main" val="287978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274178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MPSERS – Looking forward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4465" y="1066800"/>
            <a:ext cx="77724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Possible positive variables going forward: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Improving actuarial investment experience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Stabilizing active member to retiree ratio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Eventual payoff of state early retirement incentive plan (1.36% of rate)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Supreme Court ruling in state’s favor on 3% employee contribution to retirement health insurance ($600 million in escrow, plus ongoing benefit of 3% contribution)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What to hope for: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Leveling off of school aid fund support for MPSERS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Decrease in school aid fund support for MPSERS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Additional alterations to the program to make it more cost efficient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Eliminate school aid fund support of MPSERS and begin to reduce the unfunded liability, which would lower the employer contribution rate.</a:t>
            </a:r>
          </a:p>
        </p:txBody>
      </p:sp>
    </p:spTree>
    <p:extLst>
      <p:ext uri="{BB962C8B-B14F-4D97-AF65-F5344CB8AC3E}">
        <p14:creationId xmlns:p14="http://schemas.microsoft.com/office/powerpoint/2010/main" val="154743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24213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Summary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2329" y="609600"/>
            <a:ext cx="77724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2014-15 Budget Proposal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Maintain all academic programs for students in 2014-15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Significant progress toward eliminating our structural deficit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Ability to continue the process to implementing the International Baccalaureate program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School Aid Fund growth: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Will the growth expand in future years?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How much of that growth will be consumed by support for MPSERS?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What type of legislative decisions will be made in Lansing?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MPSERS: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Will the true cost of the program continue to grow?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Additional legislative changes to the program?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How does the Supreme Court rule on the 3% health care contribution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Others: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How quickly can we leverage the bond to provide operational savings (utilities)?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b="1" dirty="0" smtClean="0">
                <a:solidFill>
                  <a:srgbClr val="002569"/>
                </a:solidFill>
                <a:latin typeface="+mj-lt"/>
              </a:rPr>
              <a:t>Employee compensation – How can we increase efficiency, recognizing that pay scales are projected to be frozen for a 4</a:t>
            </a:r>
            <a:r>
              <a:rPr lang="en-US" b="1" baseline="30000" dirty="0" smtClean="0">
                <a:solidFill>
                  <a:srgbClr val="002569"/>
                </a:solidFill>
                <a:latin typeface="+mj-lt"/>
              </a:rPr>
              <a:t>th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 straight year.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endParaRPr lang="en-US" b="1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652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1407" y="2133600"/>
            <a:ext cx="7772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Questions/Discussion?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94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2308</Words>
  <Application>Microsoft Office PowerPoint</Application>
  <PresentationFormat>On-screen Show (4:3)</PresentationFormat>
  <Paragraphs>614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Administrator</cp:lastModifiedBy>
  <cp:revision>92</cp:revision>
  <cp:lastPrinted>2014-05-26T20:46:33Z</cp:lastPrinted>
  <dcterms:created xsi:type="dcterms:W3CDTF">2014-03-06T20:12:24Z</dcterms:created>
  <dcterms:modified xsi:type="dcterms:W3CDTF">2014-06-02T21:09:25Z</dcterms:modified>
</cp:coreProperties>
</file>