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1593" r:id="rId5"/>
    <p:sldId id="1616" r:id="rId6"/>
    <p:sldId id="1726" r:id="rId7"/>
    <p:sldId id="1742" r:id="rId8"/>
    <p:sldId id="1743" r:id="rId9"/>
    <p:sldId id="1744" r:id="rId10"/>
    <p:sldId id="1746" r:id="rId11"/>
    <p:sldId id="1745" r:id="rId12"/>
    <p:sldId id="1740" r:id="rId13"/>
    <p:sldId id="1741" r:id="rId14"/>
    <p:sldId id="1716" r:id="rId15"/>
    <p:sldId id="1728" r:id="rId16"/>
    <p:sldId id="1729" r:id="rId17"/>
    <p:sldId id="1730" r:id="rId18"/>
    <p:sldId id="1731" r:id="rId19"/>
    <p:sldId id="1733" r:id="rId20"/>
    <p:sldId id="1732" r:id="rId21"/>
    <p:sldId id="1607" r:id="rId22"/>
    <p:sldId id="320" r:id="rId2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593"/>
            <p14:sldId id="1616"/>
            <p14:sldId id="1726"/>
            <p14:sldId id="1742"/>
            <p14:sldId id="1743"/>
            <p14:sldId id="1744"/>
            <p14:sldId id="1746"/>
            <p14:sldId id="1745"/>
            <p14:sldId id="1740"/>
            <p14:sldId id="1741"/>
            <p14:sldId id="1716"/>
            <p14:sldId id="1728"/>
            <p14:sldId id="1729"/>
            <p14:sldId id="1730"/>
            <p14:sldId id="1731"/>
            <p14:sldId id="1733"/>
            <p14:sldId id="1732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009EB2"/>
    <a:srgbClr val="C00000"/>
    <a:srgbClr val="C62033"/>
    <a:srgbClr val="FFFFFF"/>
    <a:srgbClr val="9A2EA2"/>
    <a:srgbClr val="6946C2"/>
    <a:srgbClr val="9278D2"/>
    <a:srgbClr val="FFD961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2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10" Type="http://schemas.openxmlformats.org/officeDocument/2006/relationships/image" Target="../media/image43.jpg"/><Relationship Id="rId4" Type="http://schemas.openxmlformats.org/officeDocument/2006/relationships/image" Target="../media/image37.png"/><Relationship Id="rId9" Type="http://schemas.openxmlformats.org/officeDocument/2006/relationships/image" Target="../media/image4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7.png"/><Relationship Id="rId7" Type="http://schemas.openxmlformats.org/officeDocument/2006/relationships/image" Target="../media/image48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80BA4A5-970A-D1B3-6612-8A54C72B9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935268"/>
            <a:ext cx="8778023" cy="48899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2678"/>
            <a:ext cx="3514726" cy="494532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5786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CREEKVIEW HIGH SCHOOL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677273" y="6458753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1EB4C-354D-80C6-77F8-2FABE826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100" y="130562"/>
            <a:ext cx="2651677" cy="1066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7EF23-3769-9A1A-BD19-72430740A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469824" y="619758"/>
            <a:ext cx="284608" cy="720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A305D3-4357-8DDE-9F34-A36C36770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581512" y="421336"/>
            <a:ext cx="722736" cy="2273559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DB907A9-31AD-1B4A-14F0-C85C9349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21" y="804788"/>
            <a:ext cx="1771949" cy="14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61FD23-7C80-AB7A-D25A-24E4ACFF8F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611" y="1987327"/>
            <a:ext cx="3029554" cy="433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AF4119-4497-407F-ABEA-15E47C2ABA5C}"/>
              </a:ext>
            </a:extLst>
          </p:cNvPr>
          <p:cNvSpPr/>
          <p:nvPr/>
        </p:nvSpPr>
        <p:spPr>
          <a:xfrm>
            <a:off x="586697" y="109329"/>
            <a:ext cx="4134672" cy="655897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C99585-B1FE-49A4-BA47-4D8A2BFEC11B}"/>
              </a:ext>
            </a:extLst>
          </p:cNvPr>
          <p:cNvSpPr/>
          <p:nvPr/>
        </p:nvSpPr>
        <p:spPr>
          <a:xfrm>
            <a:off x="5019038" y="89735"/>
            <a:ext cx="4388235" cy="6561740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1A53633-54B4-4D13-9885-E80349816936}"/>
              </a:ext>
            </a:extLst>
          </p:cNvPr>
          <p:cNvSpPr txBox="1">
            <a:spLocks/>
          </p:cNvSpPr>
          <p:nvPr/>
        </p:nvSpPr>
        <p:spPr>
          <a:xfrm>
            <a:off x="289028" y="6027740"/>
            <a:ext cx="4199208" cy="655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C2CAAC37-8030-43CA-9C69-90FA123D2897}"/>
              </a:ext>
            </a:extLst>
          </p:cNvPr>
          <p:cNvSpPr txBox="1">
            <a:spLocks/>
          </p:cNvSpPr>
          <p:nvPr/>
        </p:nvSpPr>
        <p:spPr>
          <a:xfrm>
            <a:off x="4721369" y="5995718"/>
            <a:ext cx="4299074" cy="655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563692-97C1-4623-812D-C8FAA1BAB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27" y="125864"/>
            <a:ext cx="866775" cy="59055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DB72D21A-E6FD-49B5-86C5-2E31619D014F}"/>
              </a:ext>
            </a:extLst>
          </p:cNvPr>
          <p:cNvSpPr txBox="1">
            <a:spLocks/>
          </p:cNvSpPr>
          <p:nvPr/>
        </p:nvSpPr>
        <p:spPr>
          <a:xfrm>
            <a:off x="1588902" y="21246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1B70A2-CDAD-4B48-BDB2-C146EE11BD2F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0468A2-AF74-46A9-BCDF-E4441E1FB0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297"/>
          <a:stretch/>
        </p:blipFill>
        <p:spPr>
          <a:xfrm>
            <a:off x="5533401" y="2762170"/>
            <a:ext cx="2853361" cy="568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7CF64D-0300-4B7F-AB5D-1F6B22683B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047"/>
          <a:stretch/>
        </p:blipFill>
        <p:spPr>
          <a:xfrm>
            <a:off x="5286829" y="339618"/>
            <a:ext cx="2930317" cy="435158"/>
          </a:xfrm>
          <a:prstGeom prst="rect">
            <a:avLst/>
          </a:prstGeom>
        </p:spPr>
      </p:pic>
      <p:sp>
        <p:nvSpPr>
          <p:cNvPr id="18" name="Google Shape;482;p89">
            <a:extLst>
              <a:ext uri="{FF2B5EF4-FFF2-40B4-BE49-F238E27FC236}">
                <a16:creationId xmlns:a16="http://schemas.microsoft.com/office/drawing/2014/main" id="{42264026-7CD7-2B84-8CD5-89687ADAD80C}"/>
              </a:ext>
            </a:extLst>
          </p:cNvPr>
          <p:cNvSpPr txBox="1"/>
          <p:nvPr/>
        </p:nvSpPr>
        <p:spPr>
          <a:xfrm>
            <a:off x="586697" y="536591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to the Auditorium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in CTE Spaces to Include 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Conversion to VRF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and Expansions to CTE Programs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JROTC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Law Academy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Auto Technology</a:t>
            </a:r>
          </a:p>
        </p:txBody>
      </p:sp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56E97AC7-6AEE-07B8-E06B-F2446C0C46B2}"/>
              </a:ext>
            </a:extLst>
          </p:cNvPr>
          <p:cNvSpPr txBox="1"/>
          <p:nvPr/>
        </p:nvSpPr>
        <p:spPr>
          <a:xfrm>
            <a:off x="5375714" y="687461"/>
            <a:ext cx="3539334" cy="154743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Entry Vestibule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A649BA0C-3AB7-310E-47C3-24473A6F9CF3}"/>
              </a:ext>
            </a:extLst>
          </p:cNvPr>
          <p:cNvSpPr txBox="1"/>
          <p:nvPr/>
        </p:nvSpPr>
        <p:spPr>
          <a:xfrm>
            <a:off x="5375713" y="3275634"/>
            <a:ext cx="3644729" cy="154743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icture containing indoor, ceiling, step&#10;&#10;Description automatically generated">
            <a:extLst>
              <a:ext uri="{FF2B5EF4-FFF2-40B4-BE49-F238E27FC236}">
                <a16:creationId xmlns:a16="http://schemas.microsoft.com/office/drawing/2014/main" id="{B1023864-56E7-193A-8463-8CE0A9C4B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63" y="3197263"/>
            <a:ext cx="3876796" cy="34988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782269"/>
            <a:ext cx="3730831" cy="127928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482;p89">
            <a:extLst>
              <a:ext uri="{FF2B5EF4-FFF2-40B4-BE49-F238E27FC236}">
                <a16:creationId xmlns:a16="http://schemas.microsoft.com/office/drawing/2014/main" id="{49FA9D25-C15E-5BAA-0162-08A4DB5C5820}"/>
              </a:ext>
            </a:extLst>
          </p:cNvPr>
          <p:cNvSpPr txBox="1"/>
          <p:nvPr/>
        </p:nvSpPr>
        <p:spPr>
          <a:xfrm>
            <a:off x="382951" y="730554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to the Auditorium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in CTE Spaces to Include 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Conversion to VRF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and Expansions to CTE Programs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JROTC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Law Academy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Auto Technology</a:t>
            </a:r>
          </a:p>
        </p:txBody>
      </p:sp>
      <p:pic>
        <p:nvPicPr>
          <p:cNvPr id="7" name="Picture 6" descr="A picture containing indoor, floor, sofa, red&#10;&#10;Description automatically generated">
            <a:extLst>
              <a:ext uri="{FF2B5EF4-FFF2-40B4-BE49-F238E27FC236}">
                <a16:creationId xmlns:a16="http://schemas.microsoft.com/office/drawing/2014/main" id="{9396FB69-04AC-5A71-A356-283E9DD17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62" y="226379"/>
            <a:ext cx="3876796" cy="2906285"/>
          </a:xfrm>
          <a:prstGeom prst="rect">
            <a:avLst/>
          </a:prstGeom>
        </p:spPr>
      </p:pic>
      <p:pic>
        <p:nvPicPr>
          <p:cNvPr id="9" name="Picture 8" descr="A table with chairs around it&#10;&#10;Description automatically generated with medium confidence">
            <a:extLst>
              <a:ext uri="{FF2B5EF4-FFF2-40B4-BE49-F238E27FC236}">
                <a16:creationId xmlns:a16="http://schemas.microsoft.com/office/drawing/2014/main" id="{EA206172-8E7D-1803-B3B2-7428D0A5D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884" y="226378"/>
            <a:ext cx="3581476" cy="29062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FB311C-67B2-7685-CABD-A9F85EC44A23}"/>
              </a:ext>
            </a:extLst>
          </p:cNvPr>
          <p:cNvSpPr txBox="1"/>
          <p:nvPr/>
        </p:nvSpPr>
        <p:spPr>
          <a:xfrm>
            <a:off x="5300235" y="2763331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Collaboration Spaces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3D1939-1889-D9B5-B0E8-BB604136E42D}"/>
              </a:ext>
            </a:extLst>
          </p:cNvPr>
          <p:cNvSpPr txBox="1"/>
          <p:nvPr/>
        </p:nvSpPr>
        <p:spPr>
          <a:xfrm>
            <a:off x="9022771" y="2763331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Collaboration Spaces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D0D6033-4AD1-8D34-1A5B-D3E7AFFC2750}"/>
              </a:ext>
            </a:extLst>
          </p:cNvPr>
          <p:cNvSpPr txBox="1"/>
          <p:nvPr/>
        </p:nvSpPr>
        <p:spPr>
          <a:xfrm>
            <a:off x="5011899" y="6326743"/>
            <a:ext cx="2755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Auditorium House Lighting</a:t>
            </a:r>
          </a:p>
        </p:txBody>
      </p:sp>
      <p:pic>
        <p:nvPicPr>
          <p:cNvPr id="33" name="Picture 32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id="{E281F1CA-502A-6F2E-18FD-F926788B4C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884" y="3229721"/>
            <a:ext cx="3581476" cy="346635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EF6A151-EDC3-728F-BF70-5A283BE54728}"/>
              </a:ext>
            </a:extLst>
          </p:cNvPr>
          <p:cNvSpPr txBox="1"/>
          <p:nvPr/>
        </p:nvSpPr>
        <p:spPr>
          <a:xfrm>
            <a:off x="8853760" y="6325431"/>
            <a:ext cx="2755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Lighting Control Panel</a:t>
            </a:r>
          </a:p>
        </p:txBody>
      </p:sp>
    </p:spTree>
    <p:extLst>
      <p:ext uri="{BB962C8B-B14F-4D97-AF65-F5344CB8AC3E}">
        <p14:creationId xmlns:p14="http://schemas.microsoft.com/office/powerpoint/2010/main" val="232628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2061556"/>
            <a:ext cx="3730831" cy="85343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482;p89">
            <a:extLst>
              <a:ext uri="{FF2B5EF4-FFF2-40B4-BE49-F238E27FC236}">
                <a16:creationId xmlns:a16="http://schemas.microsoft.com/office/drawing/2014/main" id="{49FA9D25-C15E-5BAA-0162-08A4DB5C5820}"/>
              </a:ext>
            </a:extLst>
          </p:cNvPr>
          <p:cNvSpPr txBox="1"/>
          <p:nvPr/>
        </p:nvSpPr>
        <p:spPr>
          <a:xfrm>
            <a:off x="382951" y="730554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to the Auditorium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in CTE Spaces to Include 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Conversion to VRF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and Expansions to CTE Programs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JROTC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Law Academy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Auto Technology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DCAEB2-E1FB-0F2D-51C8-6426F3AA0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62" y="3235791"/>
            <a:ext cx="3832992" cy="3460284"/>
          </a:xfrm>
          <a:prstGeom prst="rect">
            <a:avLst/>
          </a:prstGeom>
        </p:spPr>
      </p:pic>
      <p:pic>
        <p:nvPicPr>
          <p:cNvPr id="10" name="Picture 9" descr="A picture containing text, sky, outdoor&#10;&#10;Description automatically generated">
            <a:extLst>
              <a:ext uri="{FF2B5EF4-FFF2-40B4-BE49-F238E27FC236}">
                <a16:creationId xmlns:a16="http://schemas.microsoft.com/office/drawing/2014/main" id="{912B2F03-8B45-1971-83FB-2BAEA52EE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433" y="226379"/>
            <a:ext cx="3624884" cy="28562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57BEE1-CD2A-6126-0AD5-6C8C07F24961}"/>
              </a:ext>
            </a:extLst>
          </p:cNvPr>
          <p:cNvSpPr txBox="1"/>
          <p:nvPr/>
        </p:nvSpPr>
        <p:spPr>
          <a:xfrm>
            <a:off x="9285945" y="2713346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Newly Painted Roof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5133D4-1D93-B468-E742-BF213A31C33C}"/>
              </a:ext>
            </a:extLst>
          </p:cNvPr>
          <p:cNvSpPr txBox="1"/>
          <p:nvPr/>
        </p:nvSpPr>
        <p:spPr>
          <a:xfrm>
            <a:off x="5300234" y="6262289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 Replacement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209B0FD-BDA8-BAB9-C0FA-D1E26DAC0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431" y="3235791"/>
            <a:ext cx="3624885" cy="346028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12D3E64-CA5F-562D-8781-75611F5C236E}"/>
              </a:ext>
            </a:extLst>
          </p:cNvPr>
          <p:cNvSpPr txBox="1"/>
          <p:nvPr/>
        </p:nvSpPr>
        <p:spPr>
          <a:xfrm>
            <a:off x="9219743" y="6230402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Parking Lot Restriping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EE4B11-4255-BC69-9C46-7B5BFC5EF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4066" y="226379"/>
            <a:ext cx="3849937" cy="285629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3DFC57E-0FB9-441E-0579-37C4D3117AD8}"/>
              </a:ext>
            </a:extLst>
          </p:cNvPr>
          <p:cNvSpPr txBox="1"/>
          <p:nvPr/>
        </p:nvSpPr>
        <p:spPr>
          <a:xfrm>
            <a:off x="5363858" y="2713346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 Replacement</a:t>
            </a:r>
          </a:p>
        </p:txBody>
      </p:sp>
    </p:spTree>
    <p:extLst>
      <p:ext uri="{BB962C8B-B14F-4D97-AF65-F5344CB8AC3E}">
        <p14:creationId xmlns:p14="http://schemas.microsoft.com/office/powerpoint/2010/main" val="255414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2881745"/>
            <a:ext cx="3730831" cy="44888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482;p89">
            <a:extLst>
              <a:ext uri="{FF2B5EF4-FFF2-40B4-BE49-F238E27FC236}">
                <a16:creationId xmlns:a16="http://schemas.microsoft.com/office/drawing/2014/main" id="{49FA9D25-C15E-5BAA-0162-08A4DB5C5820}"/>
              </a:ext>
            </a:extLst>
          </p:cNvPr>
          <p:cNvSpPr txBox="1"/>
          <p:nvPr/>
        </p:nvSpPr>
        <p:spPr>
          <a:xfrm>
            <a:off x="382951" y="730554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to the Auditorium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in CTE Spaces to Include 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Conversion to VRF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and Expansions to CTE Programs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JROTC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Law Academy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Auto Technology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F7BDB1-DD32-8C1A-7B33-6039C7BB8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471" y="214152"/>
            <a:ext cx="4034131" cy="31810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91AC72-320D-1D17-2DC2-31F84FA87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437" y="226378"/>
            <a:ext cx="3217338" cy="31687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995B9C-E221-8677-ECFD-7721CCB5D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4437" y="3462846"/>
            <a:ext cx="3217338" cy="3277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A7A059-6BD1-93D0-A8B2-AC358D253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0097" y="3496389"/>
            <a:ext cx="4048910" cy="319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3319549"/>
            <a:ext cx="3730831" cy="129124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482;p89">
            <a:extLst>
              <a:ext uri="{FF2B5EF4-FFF2-40B4-BE49-F238E27FC236}">
                <a16:creationId xmlns:a16="http://schemas.microsoft.com/office/drawing/2014/main" id="{49FA9D25-C15E-5BAA-0162-08A4DB5C5820}"/>
              </a:ext>
            </a:extLst>
          </p:cNvPr>
          <p:cNvSpPr txBox="1"/>
          <p:nvPr/>
        </p:nvSpPr>
        <p:spPr>
          <a:xfrm>
            <a:off x="382951" y="730554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to the Auditorium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in CTE Spaces to Include 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Conversion to VRF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and Expansions to CTE Programs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JROTC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Law Academy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Auto Technology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CE1F14-43D7-6C7D-4B41-248CCC814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66" y="214152"/>
            <a:ext cx="4329283" cy="30273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B33D90-A3CD-B2B5-4D7B-A53F55C0CEB0}"/>
              </a:ext>
            </a:extLst>
          </p:cNvPr>
          <p:cNvSpPr txBox="1"/>
          <p:nvPr/>
        </p:nvSpPr>
        <p:spPr>
          <a:xfrm>
            <a:off x="5429856" y="2763331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RTU Replacement</a:t>
            </a: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1EF2E877-76D7-5976-8EDC-FC181C5FB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24454" y="256373"/>
            <a:ext cx="3027314" cy="2967327"/>
          </a:xfrm>
          <a:prstGeom prst="rect">
            <a:avLst/>
          </a:prstGeom>
        </p:spPr>
      </p:pic>
      <p:pic>
        <p:nvPicPr>
          <p:cNvPr id="12" name="Picture 11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473C9D43-DDE6-9DDB-8A1D-12CF6374B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98336" y="3708182"/>
            <a:ext cx="3312074" cy="25348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07EE17-648E-6212-FCEA-374EE925BAF7}"/>
              </a:ext>
            </a:extLst>
          </p:cNvPr>
          <p:cNvSpPr txBox="1"/>
          <p:nvPr/>
        </p:nvSpPr>
        <p:spPr>
          <a:xfrm>
            <a:off x="9712419" y="2829757"/>
            <a:ext cx="136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Lighting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F91F80-4921-5FA4-87EF-633CB400055E}"/>
              </a:ext>
            </a:extLst>
          </p:cNvPr>
          <p:cNvSpPr txBox="1"/>
          <p:nvPr/>
        </p:nvSpPr>
        <p:spPr>
          <a:xfrm>
            <a:off x="9649111" y="6262289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Water Bottle Fillers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2D2A36-30F4-4766-30B9-F1FB1BE7F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4066" y="3319548"/>
            <a:ext cx="2359026" cy="33603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A7503B-7F8F-E15C-E3DE-142DDA2BF409}"/>
              </a:ext>
            </a:extLst>
          </p:cNvPr>
          <p:cNvSpPr txBox="1"/>
          <p:nvPr/>
        </p:nvSpPr>
        <p:spPr>
          <a:xfrm>
            <a:off x="4994269" y="6326743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Scrubbers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B2E019-C8B4-D358-B7A8-88AEA4250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4466" y="3319546"/>
            <a:ext cx="2431781" cy="332430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551A713-49BB-25B2-C4CE-734EE45A7ECE}"/>
              </a:ext>
            </a:extLst>
          </p:cNvPr>
          <p:cNvSpPr txBox="1"/>
          <p:nvPr/>
        </p:nvSpPr>
        <p:spPr>
          <a:xfrm>
            <a:off x="7389031" y="6300629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VRF System</a:t>
            </a:r>
          </a:p>
        </p:txBody>
      </p:sp>
    </p:spTree>
    <p:extLst>
      <p:ext uri="{BB962C8B-B14F-4D97-AF65-F5344CB8AC3E}">
        <p14:creationId xmlns:p14="http://schemas.microsoft.com/office/powerpoint/2010/main" val="425797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4382182"/>
            <a:ext cx="3730831" cy="64062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482;p89">
            <a:extLst>
              <a:ext uri="{FF2B5EF4-FFF2-40B4-BE49-F238E27FC236}">
                <a16:creationId xmlns:a16="http://schemas.microsoft.com/office/drawing/2014/main" id="{49FA9D25-C15E-5BAA-0162-08A4DB5C5820}"/>
              </a:ext>
            </a:extLst>
          </p:cNvPr>
          <p:cNvSpPr txBox="1"/>
          <p:nvPr/>
        </p:nvSpPr>
        <p:spPr>
          <a:xfrm>
            <a:off x="382951" y="730554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to the Auditorium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in CTE Spaces to Include 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Conversion to VRF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Marquee- Existing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and Expansions to CTE Programs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JROTC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Law Academy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Auto Technology</a:t>
            </a:r>
          </a:p>
        </p:txBody>
      </p:sp>
      <p:pic>
        <p:nvPicPr>
          <p:cNvPr id="6" name="Picture 5" descr="A picture containing outdoor, sky, grass, brick&#10;&#10;Description automatically generated">
            <a:extLst>
              <a:ext uri="{FF2B5EF4-FFF2-40B4-BE49-F238E27FC236}">
                <a16:creationId xmlns:a16="http://schemas.microsoft.com/office/drawing/2014/main" id="{39C83016-A578-3F42-BE65-EF9F90316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066" y="214152"/>
            <a:ext cx="4572000" cy="3429000"/>
          </a:xfrm>
          <a:prstGeom prst="rect">
            <a:avLst/>
          </a:prstGeom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380DAFF-8A15-A04D-A908-B6288CDB4D15}"/>
              </a:ext>
            </a:extLst>
          </p:cNvPr>
          <p:cNvSpPr txBox="1">
            <a:spLocks/>
          </p:cNvSpPr>
          <p:nvPr/>
        </p:nvSpPr>
        <p:spPr>
          <a:xfrm>
            <a:off x="5526070" y="3428478"/>
            <a:ext cx="3320248" cy="214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spc="15" dirty="0">
                <a:solidFill>
                  <a:srgbClr val="FFFFFF"/>
                </a:solidFill>
                <a:latin typeface="+mn-lt"/>
              </a:rPr>
              <a:t>Existing Digital Marquee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00C230-91E5-BBF1-A41D-9B70386B8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215" y="3703412"/>
            <a:ext cx="4562851" cy="30825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14138C-D439-19C0-65A0-D003A3196B1E}"/>
              </a:ext>
            </a:extLst>
          </p:cNvPr>
          <p:cNvSpPr txBox="1"/>
          <p:nvPr/>
        </p:nvSpPr>
        <p:spPr>
          <a:xfrm>
            <a:off x="5663810" y="6425058"/>
            <a:ext cx="26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6A780F-3501-A26F-B63A-DD776B6C9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1497" y="214151"/>
            <a:ext cx="2803358" cy="34290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2C6904B-0C34-45E2-34BF-D8C40F03E72A}"/>
              </a:ext>
            </a:extLst>
          </p:cNvPr>
          <p:cNvSpPr txBox="1"/>
          <p:nvPr/>
        </p:nvSpPr>
        <p:spPr>
          <a:xfrm>
            <a:off x="9582826" y="3243812"/>
            <a:ext cx="26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EA49CB-3C5F-4D82-707A-1833C661EC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641" y="3710272"/>
            <a:ext cx="2795214" cy="307564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BD73D8-C105-6622-7542-9A1DC41AB4B5}"/>
              </a:ext>
            </a:extLst>
          </p:cNvPr>
          <p:cNvSpPr txBox="1"/>
          <p:nvPr/>
        </p:nvSpPr>
        <p:spPr>
          <a:xfrm>
            <a:off x="9717470" y="6387841"/>
            <a:ext cx="26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</p:spTree>
    <p:extLst>
      <p:ext uri="{BB962C8B-B14F-4D97-AF65-F5344CB8AC3E}">
        <p14:creationId xmlns:p14="http://schemas.microsoft.com/office/powerpoint/2010/main" val="3573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5201677"/>
            <a:ext cx="3730831" cy="83226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482;p89">
            <a:extLst>
              <a:ext uri="{FF2B5EF4-FFF2-40B4-BE49-F238E27FC236}">
                <a16:creationId xmlns:a16="http://schemas.microsoft.com/office/drawing/2014/main" id="{49FA9D25-C15E-5BAA-0162-08A4DB5C5820}"/>
              </a:ext>
            </a:extLst>
          </p:cNvPr>
          <p:cNvSpPr txBox="1"/>
          <p:nvPr/>
        </p:nvSpPr>
        <p:spPr>
          <a:xfrm>
            <a:off x="382951" y="730554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to the Auditorium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in CTE Spaces to Include 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Conversion to VRF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Upgrades and Expansions to CTE Programs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JROTC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Law Academy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Auto Technology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917F3D-C46F-C34A-8BC2-C330F2A53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181" y="214153"/>
            <a:ext cx="3412917" cy="35764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42CF9C-E809-C779-D2E2-D2EBE3347AA6}"/>
              </a:ext>
            </a:extLst>
          </p:cNvPr>
          <p:cNvSpPr txBox="1"/>
          <p:nvPr/>
        </p:nvSpPr>
        <p:spPr>
          <a:xfrm>
            <a:off x="5304284" y="3379658"/>
            <a:ext cx="158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Law Academy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A8A74B-5606-029B-92B6-3F7D85ABC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40720" y="143659"/>
            <a:ext cx="3576450" cy="37174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A80285-8086-E9F4-732B-790E2A49A3C1}"/>
              </a:ext>
            </a:extLst>
          </p:cNvPr>
          <p:cNvSpPr txBox="1"/>
          <p:nvPr/>
        </p:nvSpPr>
        <p:spPr>
          <a:xfrm>
            <a:off x="9542028" y="3455113"/>
            <a:ext cx="158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JROTC</a:t>
            </a:r>
          </a:p>
        </p:txBody>
      </p:sp>
      <p:pic>
        <p:nvPicPr>
          <p:cNvPr id="10" name="Picture 9" descr="A picture containing indoor&#10;&#10;Description automatically generated">
            <a:extLst>
              <a:ext uri="{FF2B5EF4-FFF2-40B4-BE49-F238E27FC236}">
                <a16:creationId xmlns:a16="http://schemas.microsoft.com/office/drawing/2014/main" id="{8A496F1B-15D8-4C80-A933-1CA25CFCDA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34659" y="3569845"/>
            <a:ext cx="2839542" cy="3412917"/>
          </a:xfrm>
          <a:prstGeom prst="rect">
            <a:avLst/>
          </a:prstGeom>
        </p:spPr>
      </p:pic>
      <p:pic>
        <p:nvPicPr>
          <p:cNvPr id="14" name="Picture 13" descr="A picture containing indoor, ceiling, wall, several&#10;&#10;Description automatically generated">
            <a:extLst>
              <a:ext uri="{FF2B5EF4-FFF2-40B4-BE49-F238E27FC236}">
                <a16:creationId xmlns:a16="http://schemas.microsoft.com/office/drawing/2014/main" id="{487A2F8F-C163-8B95-9FD7-0CEFE41379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199" y="3876994"/>
            <a:ext cx="3731491" cy="279861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EE9EC31-E220-C0B2-901C-C0AAFEE3BAC1}"/>
              </a:ext>
            </a:extLst>
          </p:cNvPr>
          <p:cNvSpPr txBox="1"/>
          <p:nvPr/>
        </p:nvSpPr>
        <p:spPr>
          <a:xfrm>
            <a:off x="5637887" y="6230402"/>
            <a:ext cx="158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Autoshop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57E5E7-7A81-D5F2-0913-6ADCB7C01A72}"/>
              </a:ext>
            </a:extLst>
          </p:cNvPr>
          <p:cNvSpPr txBox="1"/>
          <p:nvPr/>
        </p:nvSpPr>
        <p:spPr>
          <a:xfrm>
            <a:off x="9249295" y="6230402"/>
            <a:ext cx="191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Auto Tech Class</a:t>
            </a:r>
          </a:p>
        </p:txBody>
      </p:sp>
    </p:spTree>
    <p:extLst>
      <p:ext uri="{BB962C8B-B14F-4D97-AF65-F5344CB8AC3E}">
        <p14:creationId xmlns:p14="http://schemas.microsoft.com/office/powerpoint/2010/main" val="211347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AEF8ACE-420C-AB2F-3F9F-6C7B48223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164" y="5193105"/>
            <a:ext cx="2287754" cy="142540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323922" y="1024036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 </a:t>
            </a:r>
            <a:endParaRPr lang="en-US" b="1" dirty="0">
              <a:solidFill>
                <a:srgbClr val="C00000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Vestibule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Exterior Camera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C7477A68-72CC-4C40-BCBF-EA26423952EF}"/>
              </a:ext>
            </a:extLst>
          </p:cNvPr>
          <p:cNvSpPr txBox="1">
            <a:spLocks/>
          </p:cNvSpPr>
          <p:nvPr/>
        </p:nvSpPr>
        <p:spPr>
          <a:xfrm>
            <a:off x="4687765" y="2953894"/>
            <a:ext cx="16484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Card Reader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6066E-5CF5-4100-240E-3B817A46B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5281" y="534362"/>
            <a:ext cx="2550666" cy="1922435"/>
          </a:xfrm>
          <a:prstGeom prst="rect">
            <a:avLst/>
          </a:prstGeom>
        </p:spPr>
      </p:pic>
      <p:pic>
        <p:nvPicPr>
          <p:cNvPr id="28" name="Picture 27" descr="A picture containing text, red&#10;&#10;Description automatically generated">
            <a:extLst>
              <a:ext uri="{FF2B5EF4-FFF2-40B4-BE49-F238E27FC236}">
                <a16:creationId xmlns:a16="http://schemas.microsoft.com/office/drawing/2014/main" id="{C353970B-0854-3246-F714-29FD6C993D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15701" y="-235161"/>
            <a:ext cx="2550997" cy="3461154"/>
          </a:xfrm>
          <a:prstGeom prst="rect">
            <a:avLst/>
          </a:prstGeom>
        </p:spPr>
      </p:pic>
      <p:pic>
        <p:nvPicPr>
          <p:cNvPr id="32" name="Picture 31" descr="A picture containing stone, cement, concrete&#10;&#10;Description automatically generated">
            <a:extLst>
              <a:ext uri="{FF2B5EF4-FFF2-40B4-BE49-F238E27FC236}">
                <a16:creationId xmlns:a16="http://schemas.microsoft.com/office/drawing/2014/main" id="{E00FDA56-27FE-3603-EC53-AA5790E422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8225" y="556794"/>
            <a:ext cx="2566085" cy="1862151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68C3D925-0AB2-A417-97C9-F6F1F4C0AE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0297" y="2777214"/>
            <a:ext cx="2286760" cy="2370171"/>
          </a:xfrm>
          <a:prstGeom prst="rect">
            <a:avLst/>
          </a:prstGeom>
        </p:spPr>
      </p:pic>
      <p:sp>
        <p:nvSpPr>
          <p:cNvPr id="39" name="Google Shape;482;p89">
            <a:extLst>
              <a:ext uri="{FF2B5EF4-FFF2-40B4-BE49-F238E27FC236}">
                <a16:creationId xmlns:a16="http://schemas.microsoft.com/office/drawing/2014/main" id="{9D67CCED-7EC3-4614-1E97-B8AB47974002}"/>
              </a:ext>
            </a:extLst>
          </p:cNvPr>
          <p:cNvSpPr txBox="1"/>
          <p:nvPr/>
        </p:nvSpPr>
        <p:spPr>
          <a:xfrm>
            <a:off x="6764014" y="2377306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</p:txBody>
      </p:sp>
      <p:sp>
        <p:nvSpPr>
          <p:cNvPr id="31" name="Google Shape;482;p89">
            <a:extLst>
              <a:ext uri="{FF2B5EF4-FFF2-40B4-BE49-F238E27FC236}">
                <a16:creationId xmlns:a16="http://schemas.microsoft.com/office/drawing/2014/main" id="{3DD01B8B-C067-1857-297A-F4CDA0A0455C}"/>
              </a:ext>
            </a:extLst>
          </p:cNvPr>
          <p:cNvSpPr txBox="1"/>
          <p:nvPr/>
        </p:nvSpPr>
        <p:spPr>
          <a:xfrm>
            <a:off x="9776457" y="6165021"/>
            <a:ext cx="2064196" cy="40326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Bollards/Benches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8009DAD3-167C-460B-9529-90C5BF958E0D}"/>
              </a:ext>
            </a:extLst>
          </p:cNvPr>
          <p:cNvSpPr txBox="1">
            <a:spLocks/>
          </p:cNvSpPr>
          <p:nvPr/>
        </p:nvSpPr>
        <p:spPr>
          <a:xfrm>
            <a:off x="7080718" y="6295326"/>
            <a:ext cx="150245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Intercom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5052920" y="6289183"/>
            <a:ext cx="1711094" cy="238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pc="15" dirty="0">
                <a:solidFill>
                  <a:schemeClr val="tx1"/>
                </a:solidFill>
              </a:rPr>
              <a:t>Intrusion</a:t>
            </a:r>
          </a:p>
        </p:txBody>
      </p:sp>
      <p:pic>
        <p:nvPicPr>
          <p:cNvPr id="4" name="Picture 3" descr="A picture containing outdoor, sky, ground&#10;&#10;Description automatically generated">
            <a:extLst>
              <a:ext uri="{FF2B5EF4-FFF2-40B4-BE49-F238E27FC236}">
                <a16:creationId xmlns:a16="http://schemas.microsoft.com/office/drawing/2014/main" id="{6047593E-5775-3F03-27BA-863B8D784B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50" y="2862699"/>
            <a:ext cx="5056619" cy="2171434"/>
          </a:xfrm>
          <a:prstGeom prst="rect">
            <a:avLst/>
          </a:prstGeom>
        </p:spPr>
      </p:pic>
      <p:pic>
        <p:nvPicPr>
          <p:cNvPr id="7" name="Picture 6" descr="A picture containing indoor, red, ceiling, floor&#10;&#10;Description automatically generated">
            <a:extLst>
              <a:ext uri="{FF2B5EF4-FFF2-40B4-BE49-F238E27FC236}">
                <a16:creationId xmlns:a16="http://schemas.microsoft.com/office/drawing/2014/main" id="{D020CF61-D9EB-42A6-8D6E-1EFFE79461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105" y="5048941"/>
            <a:ext cx="5002525" cy="1621172"/>
          </a:xfrm>
          <a:prstGeom prst="rect">
            <a:avLst/>
          </a:prstGeom>
        </p:spPr>
      </p:pic>
      <p:sp>
        <p:nvSpPr>
          <p:cNvPr id="40" name="Google Shape;482;p89">
            <a:extLst>
              <a:ext uri="{FF2B5EF4-FFF2-40B4-BE49-F238E27FC236}">
                <a16:creationId xmlns:a16="http://schemas.microsoft.com/office/drawing/2014/main" id="{E80FDD30-F45C-9076-577A-806686EF782C}"/>
              </a:ext>
            </a:extLst>
          </p:cNvPr>
          <p:cNvSpPr txBox="1"/>
          <p:nvPr/>
        </p:nvSpPr>
        <p:spPr>
          <a:xfrm>
            <a:off x="9476153" y="2362498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Alarm</a:t>
            </a:r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2211734E-44F3-9629-9252-9325EBE1B8E1}"/>
              </a:ext>
            </a:extLst>
          </p:cNvPr>
          <p:cNvSpPr txBox="1">
            <a:spLocks/>
          </p:cNvSpPr>
          <p:nvPr/>
        </p:nvSpPr>
        <p:spPr>
          <a:xfrm>
            <a:off x="9025230" y="4659758"/>
            <a:ext cx="150245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Bollards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C310FA29-A5C0-FC61-F96F-F68DFC6C26FC}"/>
              </a:ext>
            </a:extLst>
          </p:cNvPr>
          <p:cNvSpPr txBox="1"/>
          <p:nvPr/>
        </p:nvSpPr>
        <p:spPr>
          <a:xfrm>
            <a:off x="4696313" y="2269065"/>
            <a:ext cx="1741294" cy="40105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</p:txBody>
      </p:sp>
      <p:sp>
        <p:nvSpPr>
          <p:cNvPr id="37" name="Google Shape;482;p89">
            <a:extLst>
              <a:ext uri="{FF2B5EF4-FFF2-40B4-BE49-F238E27FC236}">
                <a16:creationId xmlns:a16="http://schemas.microsoft.com/office/drawing/2014/main" id="{E9A865BB-6D1B-4C53-E19A-8BF91223156E}"/>
              </a:ext>
            </a:extLst>
          </p:cNvPr>
          <p:cNvSpPr txBox="1"/>
          <p:nvPr/>
        </p:nvSpPr>
        <p:spPr>
          <a:xfrm>
            <a:off x="4753359" y="4602349"/>
            <a:ext cx="1741294" cy="40105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83580A20-77F6-8D8D-1CD0-77B87F07DDCC}"/>
              </a:ext>
            </a:extLst>
          </p:cNvPr>
          <p:cNvSpPr txBox="1">
            <a:spLocks/>
          </p:cNvSpPr>
          <p:nvPr/>
        </p:nvSpPr>
        <p:spPr>
          <a:xfrm>
            <a:off x="8275954" y="6388272"/>
            <a:ext cx="234321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Secure Vestibule</a:t>
            </a:r>
          </a:p>
        </p:txBody>
      </p:sp>
    </p:spTree>
    <p:extLst>
      <p:ext uri="{BB962C8B-B14F-4D97-AF65-F5344CB8AC3E}">
        <p14:creationId xmlns:p14="http://schemas.microsoft.com/office/powerpoint/2010/main" val="23165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0E96C-272B-4A83-AE8D-5E96DD8F7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18" y="3409404"/>
            <a:ext cx="3085286" cy="3170642"/>
          </a:xfrm>
          <a:prstGeom prst="rect">
            <a:avLst/>
          </a:prstGeom>
        </p:spPr>
      </p:pic>
      <p:pic>
        <p:nvPicPr>
          <p:cNvPr id="10" name="Picture 9" descr="A white plate on a grey surface&#10;&#10;Description automatically generated with low confidence">
            <a:extLst>
              <a:ext uri="{FF2B5EF4-FFF2-40B4-BE49-F238E27FC236}">
                <a16:creationId xmlns:a16="http://schemas.microsoft.com/office/drawing/2014/main" id="{3B6B4397-2E97-10BF-93DF-93176314B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8" y="200296"/>
            <a:ext cx="5048644" cy="3038959"/>
          </a:xfrm>
          <a:prstGeom prst="rect">
            <a:avLst/>
          </a:prstGeom>
        </p:spPr>
      </p:pic>
      <p:sp>
        <p:nvSpPr>
          <p:cNvPr id="11" name="Google Shape;482;p89">
            <a:extLst>
              <a:ext uri="{FF2B5EF4-FFF2-40B4-BE49-F238E27FC236}">
                <a16:creationId xmlns:a16="http://schemas.microsoft.com/office/drawing/2014/main" id="{AFD70DA2-15F9-2048-8F6A-F659B40B088E}"/>
              </a:ext>
            </a:extLst>
          </p:cNvPr>
          <p:cNvSpPr txBox="1"/>
          <p:nvPr/>
        </p:nvSpPr>
        <p:spPr>
          <a:xfrm>
            <a:off x="5782931" y="2753862"/>
            <a:ext cx="224160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</p:txBody>
      </p:sp>
      <p:sp>
        <p:nvSpPr>
          <p:cNvPr id="13" name="Google Shape;482;p89">
            <a:extLst>
              <a:ext uri="{FF2B5EF4-FFF2-40B4-BE49-F238E27FC236}">
                <a16:creationId xmlns:a16="http://schemas.microsoft.com/office/drawing/2014/main" id="{B8E705FC-3F58-7DFE-B41B-7347063833B4}"/>
              </a:ext>
            </a:extLst>
          </p:cNvPr>
          <p:cNvSpPr txBox="1"/>
          <p:nvPr/>
        </p:nvSpPr>
        <p:spPr>
          <a:xfrm>
            <a:off x="5782931" y="6080717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46A2519B-FC47-7D8A-1BF9-B5FE76A98031}"/>
              </a:ext>
            </a:extLst>
          </p:cNvPr>
          <p:cNvSpPr txBox="1"/>
          <p:nvPr/>
        </p:nvSpPr>
        <p:spPr>
          <a:xfrm>
            <a:off x="7704904" y="6172311"/>
            <a:ext cx="4191885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 algn="ctr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</p:txBody>
      </p:sp>
      <p:pic>
        <p:nvPicPr>
          <p:cNvPr id="18" name="Picture 17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9A311B7D-98BC-E022-3DFC-620AAA0F8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10867" y="972709"/>
            <a:ext cx="2238870" cy="2294222"/>
          </a:xfrm>
          <a:prstGeom prst="rect">
            <a:avLst/>
          </a:prstGeom>
        </p:spPr>
      </p:pic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5B317A48-972E-D8A7-B5E6-4CA2016635F7}"/>
              </a:ext>
            </a:extLst>
          </p:cNvPr>
          <p:cNvSpPr txBox="1"/>
          <p:nvPr/>
        </p:nvSpPr>
        <p:spPr>
          <a:xfrm>
            <a:off x="10299260" y="2866222"/>
            <a:ext cx="903696" cy="26067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10AEF777-2F94-E18D-E5E9-70A233275D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08312" y="3821138"/>
            <a:ext cx="3137110" cy="2352833"/>
          </a:xfrm>
          <a:prstGeom prst="rect">
            <a:avLst/>
          </a:prstGeom>
        </p:spPr>
      </p:pic>
      <p:pic>
        <p:nvPicPr>
          <p:cNvPr id="8" name="Picture 7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AE6E7DBE-9825-1BEF-F7A2-FBA5E376B9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15070" y="4093218"/>
            <a:ext cx="3146534" cy="1778153"/>
          </a:xfrm>
          <a:prstGeom prst="rect">
            <a:avLst/>
          </a:prstGeom>
        </p:spPr>
      </p:pic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A7F12272-E154-C9C9-0C1B-C90ABF1A3AAD}"/>
              </a:ext>
            </a:extLst>
          </p:cNvPr>
          <p:cNvSpPr txBox="1"/>
          <p:nvPr/>
        </p:nvSpPr>
        <p:spPr>
          <a:xfrm>
            <a:off x="8120826" y="6136313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Climate Control</a:t>
            </a:r>
          </a:p>
        </p:txBody>
      </p:sp>
      <p:sp>
        <p:nvSpPr>
          <p:cNvPr id="21" name="Google Shape;482;p89">
            <a:extLst>
              <a:ext uri="{FF2B5EF4-FFF2-40B4-BE49-F238E27FC236}">
                <a16:creationId xmlns:a16="http://schemas.microsoft.com/office/drawing/2014/main" id="{25310323-49EF-D02A-B4E8-F073B821C343}"/>
              </a:ext>
            </a:extLst>
          </p:cNvPr>
          <p:cNvSpPr txBox="1"/>
          <p:nvPr/>
        </p:nvSpPr>
        <p:spPr>
          <a:xfrm>
            <a:off x="10283656" y="6133120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Server Space</a:t>
            </a:r>
          </a:p>
        </p:txBody>
      </p:sp>
    </p:spTree>
    <p:extLst>
      <p:ext uri="{BB962C8B-B14F-4D97-AF65-F5344CB8AC3E}">
        <p14:creationId xmlns:p14="http://schemas.microsoft.com/office/powerpoint/2010/main" val="25310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66948" y="43057"/>
            <a:ext cx="2534939" cy="7115945"/>
            <a:chOff x="-45397" y="200296"/>
            <a:chExt cx="4450294" cy="678530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45397" y="6242783"/>
              <a:ext cx="4299074" cy="74282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Site </a:t>
              </a:r>
              <a:endParaRPr lang="en-US" dirty="0">
                <a:solidFill>
                  <a:schemeClr val="bg1"/>
                </a:solidFill>
              </a:endParaRPr>
            </a:p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   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97436" y="43057"/>
            <a:ext cx="1924339" cy="5459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859125" y="227442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5BD70C-0520-5B08-09B3-A398EAA0E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405008"/>
              </p:ext>
            </p:extLst>
          </p:nvPr>
        </p:nvGraphicFramePr>
        <p:xfrm>
          <a:off x="235343" y="612420"/>
          <a:ext cx="11686432" cy="6217920"/>
        </p:xfrm>
        <a:graphic>
          <a:graphicData uri="http://schemas.openxmlformats.org/drawingml/2006/table">
            <a:tbl>
              <a:tblPr/>
              <a:tblGrid>
                <a:gridCol w="225894">
                  <a:extLst>
                    <a:ext uri="{9D8B030D-6E8A-4147-A177-3AD203B41FA5}">
                      <a16:colId xmlns:a16="http://schemas.microsoft.com/office/drawing/2014/main" val="3413992927"/>
                    </a:ext>
                  </a:extLst>
                </a:gridCol>
                <a:gridCol w="225894">
                  <a:extLst>
                    <a:ext uri="{9D8B030D-6E8A-4147-A177-3AD203B41FA5}">
                      <a16:colId xmlns:a16="http://schemas.microsoft.com/office/drawing/2014/main" val="1067114228"/>
                    </a:ext>
                  </a:extLst>
                </a:gridCol>
                <a:gridCol w="200686">
                  <a:extLst>
                    <a:ext uri="{9D8B030D-6E8A-4147-A177-3AD203B41FA5}">
                      <a16:colId xmlns:a16="http://schemas.microsoft.com/office/drawing/2014/main" val="687146319"/>
                    </a:ext>
                  </a:extLst>
                </a:gridCol>
                <a:gridCol w="1802117">
                  <a:extLst>
                    <a:ext uri="{9D8B030D-6E8A-4147-A177-3AD203B41FA5}">
                      <a16:colId xmlns:a16="http://schemas.microsoft.com/office/drawing/2014/main" val="3639556235"/>
                    </a:ext>
                  </a:extLst>
                </a:gridCol>
                <a:gridCol w="152410">
                  <a:extLst>
                    <a:ext uri="{9D8B030D-6E8A-4147-A177-3AD203B41FA5}">
                      <a16:colId xmlns:a16="http://schemas.microsoft.com/office/drawing/2014/main" val="2638931833"/>
                    </a:ext>
                  </a:extLst>
                </a:gridCol>
                <a:gridCol w="225894">
                  <a:extLst>
                    <a:ext uri="{9D8B030D-6E8A-4147-A177-3AD203B41FA5}">
                      <a16:colId xmlns:a16="http://schemas.microsoft.com/office/drawing/2014/main" val="3669136969"/>
                    </a:ext>
                  </a:extLst>
                </a:gridCol>
                <a:gridCol w="1209946">
                  <a:extLst>
                    <a:ext uri="{9D8B030D-6E8A-4147-A177-3AD203B41FA5}">
                      <a16:colId xmlns:a16="http://schemas.microsoft.com/office/drawing/2014/main" val="1853619407"/>
                    </a:ext>
                  </a:extLst>
                </a:gridCol>
                <a:gridCol w="1256481">
                  <a:extLst>
                    <a:ext uri="{9D8B030D-6E8A-4147-A177-3AD203B41FA5}">
                      <a16:colId xmlns:a16="http://schemas.microsoft.com/office/drawing/2014/main" val="172672276"/>
                    </a:ext>
                  </a:extLst>
                </a:gridCol>
                <a:gridCol w="779482">
                  <a:extLst>
                    <a:ext uri="{9D8B030D-6E8A-4147-A177-3AD203B41FA5}">
                      <a16:colId xmlns:a16="http://schemas.microsoft.com/office/drawing/2014/main" val="564075792"/>
                    </a:ext>
                  </a:extLst>
                </a:gridCol>
                <a:gridCol w="2803814">
                  <a:extLst>
                    <a:ext uri="{9D8B030D-6E8A-4147-A177-3AD203B41FA5}">
                      <a16:colId xmlns:a16="http://schemas.microsoft.com/office/drawing/2014/main" val="2927739054"/>
                    </a:ext>
                  </a:extLst>
                </a:gridCol>
                <a:gridCol w="2803814">
                  <a:extLst>
                    <a:ext uri="{9D8B030D-6E8A-4147-A177-3AD203B41FA5}">
                      <a16:colId xmlns:a16="http://schemas.microsoft.com/office/drawing/2014/main" val="3015587255"/>
                    </a:ext>
                  </a:extLst>
                </a:gridCol>
              </a:tblGrid>
              <a:tr h="1327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287761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110183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951527"/>
                  </a:ext>
                </a:extLst>
              </a:tr>
              <a:tr h="23600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665793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433056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building, mechanical yards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Reaplced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824549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325258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297739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671222"/>
                  </a:ext>
                </a:extLst>
              </a:tr>
              <a:tr h="23600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758812"/>
                  </a:ext>
                </a:extLst>
              </a:tr>
              <a:tr h="23600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039329"/>
                  </a:ext>
                </a:extLst>
              </a:tr>
              <a:tr h="23600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Incomplete, missing or severely deteriorated/aged. No handicapped parking spaces provided.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Restriped Parking Lot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506102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deterioration, no major damage.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073937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20723"/>
                  </a:ext>
                </a:extLst>
              </a:tr>
              <a:tr h="23600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Very few fixtures have minor damage or are not working.  Lighting is adequate for security.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Site Lighting with 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23312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249216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Megapixels of Resolution</a:t>
                      </a:r>
                    </a:p>
                  </a:txBody>
                  <a:tcPr marL="0" marR="29074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all low resolution cameras and doubled coverage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3974528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damage to material and poles, gates are working properly.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69380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275906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074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074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074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Conrete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damage, settling or rotation.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133562"/>
                  </a:ext>
                </a:extLst>
              </a:tr>
              <a:tr h="35400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Minor signs of damage to dumpster walls, may need a refresh of finish paint if applicable and additional bollards.  Gates function as required.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947435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074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074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Steel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Clearly marked and strongly visible.  Almost new in appearance.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Bollards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2477509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394626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67720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483236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149870"/>
                  </a:ext>
                </a:extLst>
              </a:tr>
              <a:tr h="35400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8147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859018"/>
                  </a:ext>
                </a:extLst>
              </a:tr>
              <a:tr h="35400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2688418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841860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609825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596162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166157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500599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788028"/>
                  </a:ext>
                </a:extLst>
              </a:tr>
              <a:tr h="11800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438663"/>
                  </a:ext>
                </a:extLst>
              </a:tr>
              <a:tr h="1327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29074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874013"/>
                  </a:ext>
                </a:extLst>
              </a:tr>
              <a:tr h="15487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29074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081527"/>
                  </a:ext>
                </a:extLst>
              </a:tr>
              <a:tr h="154879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0" marR="29074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536158"/>
                  </a:ext>
                </a:extLst>
              </a:tr>
              <a:tr h="1327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0" marR="29074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242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3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6" y="75819"/>
            <a:ext cx="2211718" cy="667021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10021078" y="80169"/>
            <a:ext cx="1723052" cy="4143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75236" y="165479"/>
            <a:ext cx="2751939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5807FDB-345E-3AAF-B591-6371A6224A16}"/>
              </a:ext>
            </a:extLst>
          </p:cNvPr>
          <p:cNvSpPr txBox="1">
            <a:spLocks/>
          </p:cNvSpPr>
          <p:nvPr/>
        </p:nvSpPr>
        <p:spPr>
          <a:xfrm>
            <a:off x="193778" y="6393228"/>
            <a:ext cx="2059727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F0D383-5A80-408E-01B8-D0BDE1215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71650"/>
              </p:ext>
            </p:extLst>
          </p:nvPr>
        </p:nvGraphicFramePr>
        <p:xfrm>
          <a:off x="447870" y="473962"/>
          <a:ext cx="11478230" cy="6344179"/>
        </p:xfrm>
        <a:graphic>
          <a:graphicData uri="http://schemas.openxmlformats.org/drawingml/2006/table">
            <a:tbl>
              <a:tblPr/>
              <a:tblGrid>
                <a:gridCol w="260172">
                  <a:extLst>
                    <a:ext uri="{9D8B030D-6E8A-4147-A177-3AD203B41FA5}">
                      <a16:colId xmlns:a16="http://schemas.microsoft.com/office/drawing/2014/main" val="2664709722"/>
                    </a:ext>
                  </a:extLst>
                </a:gridCol>
                <a:gridCol w="86852">
                  <a:extLst>
                    <a:ext uri="{9D8B030D-6E8A-4147-A177-3AD203B41FA5}">
                      <a16:colId xmlns:a16="http://schemas.microsoft.com/office/drawing/2014/main" val="3536915585"/>
                    </a:ext>
                  </a:extLst>
                </a:gridCol>
                <a:gridCol w="260172">
                  <a:extLst>
                    <a:ext uri="{9D8B030D-6E8A-4147-A177-3AD203B41FA5}">
                      <a16:colId xmlns:a16="http://schemas.microsoft.com/office/drawing/2014/main" val="3182020345"/>
                    </a:ext>
                  </a:extLst>
                </a:gridCol>
                <a:gridCol w="1648891">
                  <a:extLst>
                    <a:ext uri="{9D8B030D-6E8A-4147-A177-3AD203B41FA5}">
                      <a16:colId xmlns:a16="http://schemas.microsoft.com/office/drawing/2014/main" val="522755728"/>
                    </a:ext>
                  </a:extLst>
                </a:gridCol>
                <a:gridCol w="318688">
                  <a:extLst>
                    <a:ext uri="{9D8B030D-6E8A-4147-A177-3AD203B41FA5}">
                      <a16:colId xmlns:a16="http://schemas.microsoft.com/office/drawing/2014/main" val="3333465768"/>
                    </a:ext>
                  </a:extLst>
                </a:gridCol>
                <a:gridCol w="260172">
                  <a:extLst>
                    <a:ext uri="{9D8B030D-6E8A-4147-A177-3AD203B41FA5}">
                      <a16:colId xmlns:a16="http://schemas.microsoft.com/office/drawing/2014/main" val="330158240"/>
                    </a:ext>
                  </a:extLst>
                </a:gridCol>
                <a:gridCol w="1089193">
                  <a:extLst>
                    <a:ext uri="{9D8B030D-6E8A-4147-A177-3AD203B41FA5}">
                      <a16:colId xmlns:a16="http://schemas.microsoft.com/office/drawing/2014/main" val="1772311718"/>
                    </a:ext>
                  </a:extLst>
                </a:gridCol>
                <a:gridCol w="1124330">
                  <a:extLst>
                    <a:ext uri="{9D8B030D-6E8A-4147-A177-3AD203B41FA5}">
                      <a16:colId xmlns:a16="http://schemas.microsoft.com/office/drawing/2014/main" val="2133956988"/>
                    </a:ext>
                  </a:extLst>
                </a:gridCol>
                <a:gridCol w="784688">
                  <a:extLst>
                    <a:ext uri="{9D8B030D-6E8A-4147-A177-3AD203B41FA5}">
                      <a16:colId xmlns:a16="http://schemas.microsoft.com/office/drawing/2014/main" val="874793823"/>
                    </a:ext>
                  </a:extLst>
                </a:gridCol>
                <a:gridCol w="2822536">
                  <a:extLst>
                    <a:ext uri="{9D8B030D-6E8A-4147-A177-3AD203B41FA5}">
                      <a16:colId xmlns:a16="http://schemas.microsoft.com/office/drawing/2014/main" val="108548705"/>
                    </a:ext>
                  </a:extLst>
                </a:gridCol>
                <a:gridCol w="2822536">
                  <a:extLst>
                    <a:ext uri="{9D8B030D-6E8A-4147-A177-3AD203B41FA5}">
                      <a16:colId xmlns:a16="http://schemas.microsoft.com/office/drawing/2014/main" val="1307596357"/>
                    </a:ext>
                  </a:extLst>
                </a:gridCol>
              </a:tblGrid>
              <a:tr h="120725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496448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210974"/>
                  </a:ext>
                </a:extLst>
              </a:tr>
              <a:tr h="105926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785776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Slab on Grade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4213177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167796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822737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007266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098727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351375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Athletic Facility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779086"/>
                  </a:ext>
                </a:extLst>
              </a:tr>
              <a:tr h="10592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270842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293970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Replacement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587910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911841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Eubanks ('98) CBS ('08)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Duro-Last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393864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11 years on '08 roof. Majority of roof is out of warranty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5702255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353995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 Curb Adapters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438627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14478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65480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1589" marT="23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Major signs of wear or are missing.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999591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wear or fading, minimal stains apparent.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5409036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961609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58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158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158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992847"/>
                  </a:ext>
                </a:extLst>
              </a:tr>
              <a:tr h="1264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 apparent.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140695"/>
                  </a:ext>
                </a:extLst>
              </a:tr>
              <a:tr h="1264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399" marR="21589" marT="23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399" marR="21589" marT="23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570824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473017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794682"/>
                  </a:ext>
                </a:extLst>
              </a:tr>
              <a:tr h="1264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362519"/>
                  </a:ext>
                </a:extLst>
              </a:tr>
              <a:tr h="10852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745496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178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installed, door hardware compliant and functioning properly, motor works as required (if applicable).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992129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425832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5987300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337698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415067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 (if applicable). No signs of water leaking, settling or movement.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641987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236215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Dock bumpers present and almost new in appearance.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942231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967845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361641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691105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appearance.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401622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255655"/>
                  </a:ext>
                </a:extLst>
              </a:tr>
              <a:tr h="105926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604051"/>
                  </a:ext>
                </a:extLst>
              </a:tr>
              <a:tr h="1207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505753"/>
                  </a:ext>
                </a:extLst>
              </a:tr>
              <a:tr h="1207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2320240"/>
                  </a:ext>
                </a:extLst>
              </a:tr>
              <a:tr h="1355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197110"/>
                  </a:ext>
                </a:extLst>
              </a:tr>
              <a:tr h="15032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6177"/>
                  </a:ext>
                </a:extLst>
              </a:tr>
              <a:tr h="15032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7145325"/>
                  </a:ext>
                </a:extLst>
              </a:tr>
              <a:tr h="1355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99" marR="21589" marT="239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399" marR="2399" marT="23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99" marR="2399" marT="23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683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2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74625" y="109330"/>
            <a:ext cx="3053768" cy="6724210"/>
            <a:chOff x="270225" y="200296"/>
            <a:chExt cx="4134672" cy="648460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270225" y="6360640"/>
              <a:ext cx="3838237" cy="324265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0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</a:t>
              </a:r>
              <a:r>
                <a:rPr lang="en-US" sz="28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</a:t>
              </a:r>
              <a:endPara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1918263" cy="4598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48028" y="226855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</p:spTree>
    <p:extLst>
      <p:ext uri="{BB962C8B-B14F-4D97-AF65-F5344CB8AC3E}">
        <p14:creationId xmlns:p14="http://schemas.microsoft.com/office/powerpoint/2010/main" val="38803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" y="109330"/>
            <a:ext cx="2808513" cy="6509184"/>
            <a:chOff x="0" y="200296"/>
            <a:chExt cx="440489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0" y="6304007"/>
              <a:ext cx="4299074" cy="28412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 </a:t>
              </a:r>
              <a:endPara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190186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</p:spTree>
    <p:extLst>
      <p:ext uri="{BB962C8B-B14F-4D97-AF65-F5344CB8AC3E}">
        <p14:creationId xmlns:p14="http://schemas.microsoft.com/office/powerpoint/2010/main" val="25376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71334"/>
            <a:ext cx="3428939" cy="671533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067925" y="71334"/>
            <a:ext cx="1954071" cy="4594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0" y="160885"/>
            <a:ext cx="3428940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B297CB95-9404-5EE2-7CA1-B03540D85D98}"/>
              </a:ext>
            </a:extLst>
          </p:cNvPr>
          <p:cNvSpPr txBox="1">
            <a:spLocks/>
          </p:cNvSpPr>
          <p:nvPr/>
        </p:nvSpPr>
        <p:spPr>
          <a:xfrm>
            <a:off x="871870" y="6569844"/>
            <a:ext cx="4299074" cy="28815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 </a:t>
            </a:r>
            <a:endParaRPr lang="en-US" sz="24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1298D-9C14-6821-6A05-4A9C022CE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32018"/>
              </p:ext>
            </p:extLst>
          </p:nvPr>
        </p:nvGraphicFramePr>
        <p:xfrm>
          <a:off x="372141" y="497775"/>
          <a:ext cx="11649856" cy="6027775"/>
        </p:xfrm>
        <a:graphic>
          <a:graphicData uri="http://schemas.openxmlformats.org/drawingml/2006/table">
            <a:tbl>
              <a:tblPr/>
              <a:tblGrid>
                <a:gridCol w="3246879">
                  <a:extLst>
                    <a:ext uri="{9D8B030D-6E8A-4147-A177-3AD203B41FA5}">
                      <a16:colId xmlns:a16="http://schemas.microsoft.com/office/drawing/2014/main" val="251947257"/>
                    </a:ext>
                  </a:extLst>
                </a:gridCol>
                <a:gridCol w="3246879">
                  <a:extLst>
                    <a:ext uri="{9D8B030D-6E8A-4147-A177-3AD203B41FA5}">
                      <a16:colId xmlns:a16="http://schemas.microsoft.com/office/drawing/2014/main" val="1676493672"/>
                    </a:ext>
                  </a:extLst>
                </a:gridCol>
                <a:gridCol w="972848">
                  <a:extLst>
                    <a:ext uri="{9D8B030D-6E8A-4147-A177-3AD203B41FA5}">
                      <a16:colId xmlns:a16="http://schemas.microsoft.com/office/drawing/2014/main" val="2534231813"/>
                    </a:ext>
                  </a:extLst>
                </a:gridCol>
                <a:gridCol w="802600">
                  <a:extLst>
                    <a:ext uri="{9D8B030D-6E8A-4147-A177-3AD203B41FA5}">
                      <a16:colId xmlns:a16="http://schemas.microsoft.com/office/drawing/2014/main" val="1868044008"/>
                    </a:ext>
                  </a:extLst>
                </a:gridCol>
                <a:gridCol w="802600">
                  <a:extLst>
                    <a:ext uri="{9D8B030D-6E8A-4147-A177-3AD203B41FA5}">
                      <a16:colId xmlns:a16="http://schemas.microsoft.com/office/drawing/2014/main" val="1986446108"/>
                    </a:ext>
                  </a:extLst>
                </a:gridCol>
                <a:gridCol w="802600">
                  <a:extLst>
                    <a:ext uri="{9D8B030D-6E8A-4147-A177-3AD203B41FA5}">
                      <a16:colId xmlns:a16="http://schemas.microsoft.com/office/drawing/2014/main" val="1869811173"/>
                    </a:ext>
                  </a:extLst>
                </a:gridCol>
                <a:gridCol w="218891">
                  <a:extLst>
                    <a:ext uri="{9D8B030D-6E8A-4147-A177-3AD203B41FA5}">
                      <a16:colId xmlns:a16="http://schemas.microsoft.com/office/drawing/2014/main" val="414912860"/>
                    </a:ext>
                  </a:extLst>
                </a:gridCol>
                <a:gridCol w="766119">
                  <a:extLst>
                    <a:ext uri="{9D8B030D-6E8A-4147-A177-3AD203B41FA5}">
                      <a16:colId xmlns:a16="http://schemas.microsoft.com/office/drawing/2014/main" val="2578989618"/>
                    </a:ext>
                  </a:extLst>
                </a:gridCol>
                <a:gridCol w="790440">
                  <a:extLst>
                    <a:ext uri="{9D8B030D-6E8A-4147-A177-3AD203B41FA5}">
                      <a16:colId xmlns:a16="http://schemas.microsoft.com/office/drawing/2014/main" val="3067634282"/>
                    </a:ext>
                  </a:extLst>
                </a:gridCol>
              </a:tblGrid>
              <a:tr h="15482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CREEKVIEW HIGH SCHOOL</a:t>
                      </a: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AGE:19 YEARS</a:t>
                      </a: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369,718 SF</a:t>
                      </a: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500307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PRIOR GRADE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239092"/>
                  </a:ext>
                </a:extLst>
              </a:tr>
              <a:tr h="1409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OPERATIONAL, SYSTEMS &amp; CODE DEFICIENCIES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Assessed Scope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Performed Scope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57695"/>
                  </a:ext>
                </a:extLst>
              </a:tr>
              <a:tr h="251961">
                <a:tc rowSpan="4"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HVAC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1997 Carrier DX packaged rooftop units and condensing unit.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568976"/>
                  </a:ext>
                </a:extLst>
              </a:tr>
              <a:tr h="251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2007 Lennox DX packaged rooftop units. (60 Tons)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52061"/>
                  </a:ext>
                </a:extLst>
              </a:tr>
              <a:tr h="1270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Replace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Chiller Plant and all CW HW Air Handlers.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97250"/>
                  </a:ext>
                </a:extLst>
              </a:tr>
              <a:tr h="1270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HVAC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93836"/>
                  </a:ext>
                </a:extLst>
              </a:tr>
              <a:tr h="251961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EMCS 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controls for DX equipment that is over 15 years old, Included in cost of DX replacement.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49086"/>
                  </a:ext>
                </a:extLst>
              </a:tr>
              <a:tr h="2519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controls for hydronic system. Includes Plant and Air Handlers.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6274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EMCS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98193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PLUMBING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200 gallon LAARS natural gas water heater.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357102"/>
                  </a:ext>
                </a:extLst>
              </a:tr>
              <a:tr h="2519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Rhreem Ruud 120 gallon electric water heater installed in 2007.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441412"/>
                  </a:ext>
                </a:extLst>
              </a:tr>
              <a:tr h="2519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two State 99 gallon natural gas water heaters installed in 2004.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935062"/>
                  </a:ext>
                </a:extLst>
              </a:tr>
              <a:tr h="2519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State 19.5 electric water heater installed in 1996.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00361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Provide new electric water coolers with bottle fillers.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26133"/>
                  </a:ext>
                </a:extLst>
              </a:tr>
              <a:tr h="25196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Perform smoke test on sanitary piping system to Identify rotten sections of vent piping. 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39582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Plumbing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31206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ELECTRICAL SYSTEM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232235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Electrical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11169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INTERIOR LIGHTING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Provide tunable lighting for special education classrooms.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501477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remaining T12 lighting fixtures from facility. 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in Areas of Renovation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96195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metal halide fixtures in gym with LED fixtures.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93739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Interior Lighting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73069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EXTERIOR LIGHTING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all existing exterior wall packs with LED fixtures.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052162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Renovate outdoor activity area lighting to LED.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11991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Renovate all exterior parking lot lighting to LED.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17646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Exterior Lighting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28601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FIRE ALARM SYSTEMS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1997 Notifier fire alarm system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324438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Fire Alarm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766624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FIRE PROTECTION SYSTEM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038913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Fire Protection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12368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cooler/freezer units. 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490486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Replace sound systems.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Will Be Replaced in Auditorium 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092705"/>
                  </a:ext>
                </a:extLst>
              </a:tr>
              <a:tr h="1270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Total Cost:</a:t>
                      </a:r>
                    </a:p>
                  </a:txBody>
                  <a:tcPr marL="2405" marR="2405" marT="2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2405" marR="2405" marT="24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56375"/>
                  </a:ext>
                </a:extLst>
              </a:tr>
              <a:tr h="127075">
                <a:tc gridSpan="7"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TOTALS</a:t>
                      </a:r>
                    </a:p>
                  </a:txBody>
                  <a:tcPr marL="2405" marR="2405" marT="24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2405" marR="2405" marT="240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701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1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4134672" cy="650918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168697" y="113022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773" y="5794457"/>
            <a:ext cx="4701714" cy="10075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bject 7">
            <a:extLst>
              <a:ext uri="{FF2B5EF4-FFF2-40B4-BE49-F238E27FC236}">
                <a16:creationId xmlns:a16="http://schemas.microsoft.com/office/drawing/2014/main" id="{1AEF1FD8-403C-18E2-FF3E-4C79AEA20D9C}"/>
              </a:ext>
            </a:extLst>
          </p:cNvPr>
          <p:cNvSpPr txBox="1">
            <a:spLocks/>
          </p:cNvSpPr>
          <p:nvPr/>
        </p:nvSpPr>
        <p:spPr>
          <a:xfrm>
            <a:off x="105823" y="6110505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DB9AC67-CE24-C9B0-D119-259AC4AD8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537239"/>
              </p:ext>
            </p:extLst>
          </p:nvPr>
        </p:nvGraphicFramePr>
        <p:xfrm>
          <a:off x="577862" y="918774"/>
          <a:ext cx="11137542" cy="4481519"/>
        </p:xfrm>
        <a:graphic>
          <a:graphicData uri="http://schemas.openxmlformats.org/drawingml/2006/table">
            <a:tbl>
              <a:tblPr/>
              <a:tblGrid>
                <a:gridCol w="3191857">
                  <a:extLst>
                    <a:ext uri="{9D8B030D-6E8A-4147-A177-3AD203B41FA5}">
                      <a16:colId xmlns:a16="http://schemas.microsoft.com/office/drawing/2014/main" val="2954993978"/>
                    </a:ext>
                  </a:extLst>
                </a:gridCol>
                <a:gridCol w="1173764">
                  <a:extLst>
                    <a:ext uri="{9D8B030D-6E8A-4147-A177-3AD203B41FA5}">
                      <a16:colId xmlns:a16="http://schemas.microsoft.com/office/drawing/2014/main" val="359548978"/>
                    </a:ext>
                  </a:extLst>
                </a:gridCol>
                <a:gridCol w="746783">
                  <a:extLst>
                    <a:ext uri="{9D8B030D-6E8A-4147-A177-3AD203B41FA5}">
                      <a16:colId xmlns:a16="http://schemas.microsoft.com/office/drawing/2014/main" val="4047479683"/>
                    </a:ext>
                  </a:extLst>
                </a:gridCol>
                <a:gridCol w="687267">
                  <a:extLst>
                    <a:ext uri="{9D8B030D-6E8A-4147-A177-3AD203B41FA5}">
                      <a16:colId xmlns:a16="http://schemas.microsoft.com/office/drawing/2014/main" val="1955236458"/>
                    </a:ext>
                  </a:extLst>
                </a:gridCol>
                <a:gridCol w="5337871">
                  <a:extLst>
                    <a:ext uri="{9D8B030D-6E8A-4147-A177-3AD203B41FA5}">
                      <a16:colId xmlns:a16="http://schemas.microsoft.com/office/drawing/2014/main" val="3555058249"/>
                    </a:ext>
                  </a:extLst>
                </a:gridCol>
              </a:tblGrid>
              <a:tr h="20510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Creekview HS Technology and Security Status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646576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Score                (2018)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TNCG Score (2022)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30493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 improvements to renovation areas.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72014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upgrade (that True North is aware of)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60677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could use a refresh in the next few years but in good condition right now. 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10248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Upgraded prior to renovation project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7765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54982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Informacast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42419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 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(and Intrusion)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4565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Replaced front intercom and added to Kitchen receiving door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1743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item. AV upgrade as part of technology package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5727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in renovation areas matching distirct standard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887888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51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89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Creekview HS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87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88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92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77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80 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85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41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95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92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</a:t>
            </a:r>
          </a:p>
          <a:p>
            <a:pPr marL="492125" marR="5080" indent="-480695">
              <a:lnSpc>
                <a:spcPct val="73800"/>
              </a:lnSpc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94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92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B3C9A8-4324-7D48-CE08-A7D051E4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3" y="2819537"/>
            <a:ext cx="4214813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39CA8C-521A-4B9E-9BC9-EAA49007194F}">
  <ds:schemaRefs>
    <ds:schemaRef ds:uri="http://purl.org/dc/elements/1.1/"/>
    <ds:schemaRef ds:uri="http://purl.org/dc/dcmitype/"/>
    <ds:schemaRef ds:uri="http://schemas.microsoft.com/office/2006/documentManagement/types"/>
    <ds:schemaRef ds:uri="c48a177a-9e1d-4964-858b-ea53c00f3f97"/>
    <ds:schemaRef ds:uri="http://schemas.openxmlformats.org/package/2006/metadata/core-properties"/>
    <ds:schemaRef ds:uri="http://schemas.microsoft.com/office/infopath/2007/PartnerControls"/>
    <ds:schemaRef ds:uri="d5133a0f-e125-48af-b6ad-e38296e4c99c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12B335-BD32-4E8E-93F3-BAC4FA2511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4895</TotalTime>
  <Words>2759</Words>
  <Application>Microsoft Office PowerPoint</Application>
  <PresentationFormat>Widescreen</PresentationFormat>
  <Paragraphs>1151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235</cp:revision>
  <cp:lastPrinted>2020-11-05T20:18:56Z</cp:lastPrinted>
  <dcterms:created xsi:type="dcterms:W3CDTF">2020-10-08T21:36:14Z</dcterms:created>
  <dcterms:modified xsi:type="dcterms:W3CDTF">2024-04-25T19:28:14Z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  <property fmtid="{D5CDD505-2E9C-101B-9397-08002B2CF9AE}" pid="3" name="MediaServiceImageTags">
    <vt:lpwstr/>
  </property>
</Properties>
</file>