
<file path=[Content_Types].xml><?xml version="1.0" encoding="utf-8"?>
<Types xmlns="http://schemas.openxmlformats.org/package/2006/content-types">
  <Default Extension="emf" ContentType="image/x-emf"/>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charts/chart1.xml" ContentType="application/vnd.openxmlformats-officedocument.drawingml.chart+xml"/>
  <Override PartName="/ppt/charts/style1.xml" ContentType="application/vnd.ms-office.chartstyle+xml"/>
  <Override PartName="/ppt/charts/colors1.xml" ContentType="application/vnd.ms-office.chartcolorstyl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48" r:id="rId1"/>
  </p:sldMasterIdLst>
  <p:notesMasterIdLst>
    <p:notesMasterId r:id="rId33"/>
  </p:notesMasterIdLst>
  <p:sldIdLst>
    <p:sldId id="330" r:id="rId2"/>
    <p:sldId id="356" r:id="rId3"/>
    <p:sldId id="382" r:id="rId4"/>
    <p:sldId id="357" r:id="rId5"/>
    <p:sldId id="363" r:id="rId6"/>
    <p:sldId id="360" r:id="rId7"/>
    <p:sldId id="381" r:id="rId8"/>
    <p:sldId id="375" r:id="rId9"/>
    <p:sldId id="364" r:id="rId10"/>
    <p:sldId id="385" r:id="rId11"/>
    <p:sldId id="390" r:id="rId12"/>
    <p:sldId id="391" r:id="rId13"/>
    <p:sldId id="365" r:id="rId14"/>
    <p:sldId id="366" r:id="rId15"/>
    <p:sldId id="372" r:id="rId16"/>
    <p:sldId id="386" r:id="rId17"/>
    <p:sldId id="367" r:id="rId18"/>
    <p:sldId id="373" r:id="rId19"/>
    <p:sldId id="368" r:id="rId20"/>
    <p:sldId id="374" r:id="rId21"/>
    <p:sldId id="376" r:id="rId22"/>
    <p:sldId id="378" r:id="rId23"/>
    <p:sldId id="389" r:id="rId24"/>
    <p:sldId id="379" r:id="rId25"/>
    <p:sldId id="388" r:id="rId26"/>
    <p:sldId id="392" r:id="rId27"/>
    <p:sldId id="369" r:id="rId28"/>
    <p:sldId id="370" r:id="rId29"/>
    <p:sldId id="383" r:id="rId30"/>
    <p:sldId id="384" r:id="rId31"/>
    <p:sldId id="355" r:id="rId32"/>
  </p:sldIdLst>
  <p:sldSz cx="12192000" cy="6858000"/>
  <p:notesSz cx="6858000" cy="923925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Valerie Taylor" initials="VT" lastIdx="1" clrIdx="0">
    <p:extLst>
      <p:ext uri="{19B8F6BF-5375-455C-9EA6-DF929625EA0E}">
        <p15:presenceInfo xmlns:p15="http://schemas.microsoft.com/office/powerpoint/2012/main" userId="S::vtaylor@misericordia.edu::0b953786-bd08-4135-93bf-c11ef5fe551a" providerId="AD"/>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F5AB1C69-6EDB-4FF4-983F-18BD219EF322}" styleName="Medium Style 2 - Accent 3">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3">
              <a:tint val="20000"/>
            </a:schemeClr>
          </a:solidFill>
        </a:fill>
      </a:tcStyle>
    </a:wholeTbl>
    <a:band1H>
      <a:tcStyle>
        <a:tcBdr/>
        <a:fill>
          <a:solidFill>
            <a:schemeClr val="accent3">
              <a:tint val="40000"/>
            </a:schemeClr>
          </a:solidFill>
        </a:fill>
      </a:tcStyle>
    </a:band1H>
    <a:band2H>
      <a:tcStyle>
        <a:tcBdr/>
      </a:tcStyle>
    </a:band2H>
    <a:band1V>
      <a:tcStyle>
        <a:tcBdr/>
        <a:fill>
          <a:solidFill>
            <a:schemeClr val="accent3">
              <a:tint val="40000"/>
            </a:schemeClr>
          </a:solidFill>
        </a:fill>
      </a:tcStyle>
    </a:band1V>
    <a:band2V>
      <a:tcStyle>
        <a:tcBdr/>
      </a:tcStyle>
    </a:band2V>
    <a:lastCol>
      <a:tcTxStyle b="on">
        <a:fontRef idx="minor">
          <a:prstClr val="black"/>
        </a:fontRef>
        <a:schemeClr val="lt1"/>
      </a:tcTxStyle>
      <a:tcStyle>
        <a:tcBdr/>
        <a:fill>
          <a:solidFill>
            <a:schemeClr val="accent3"/>
          </a:solidFill>
        </a:fill>
      </a:tcStyle>
    </a:lastCol>
    <a:firstCol>
      <a:tcTxStyle b="on">
        <a:fontRef idx="minor">
          <a:prstClr val="black"/>
        </a:fontRef>
        <a:schemeClr val="lt1"/>
      </a:tcTxStyle>
      <a:tcStyle>
        <a:tcBdr/>
        <a:fill>
          <a:solidFill>
            <a:schemeClr val="accent3"/>
          </a:solidFill>
        </a:fill>
      </a:tcStyle>
    </a:firstCol>
    <a:lastRow>
      <a:tcTxStyle b="on">
        <a:fontRef idx="minor">
          <a:prstClr val="black"/>
        </a:fontRef>
        <a:schemeClr val="lt1"/>
      </a:tcTxStyle>
      <a:tcStyle>
        <a:tcBdr>
          <a:top>
            <a:ln w="38100" cmpd="sng">
              <a:solidFill>
                <a:schemeClr val="lt1"/>
              </a:solidFill>
            </a:ln>
          </a:top>
        </a:tcBdr>
        <a:fill>
          <a:solidFill>
            <a:schemeClr val="accent3"/>
          </a:solidFill>
        </a:fill>
      </a:tcStyle>
    </a:lastRow>
    <a:firstRow>
      <a:tcTxStyle b="on">
        <a:fontRef idx="minor">
          <a:prstClr val="black"/>
        </a:fontRef>
        <a:schemeClr val="lt1"/>
      </a:tcTxStyle>
      <a:tcStyle>
        <a:tcBdr>
          <a:bottom>
            <a:ln w="38100" cmpd="sng">
              <a:solidFill>
                <a:schemeClr val="lt1"/>
              </a:solidFill>
            </a:ln>
          </a:bottom>
        </a:tcBdr>
        <a:fill>
          <a:solidFill>
            <a:schemeClr val="accent3"/>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2905" autoAdjust="0"/>
    <p:restoredTop sz="86443" autoAdjust="0"/>
  </p:normalViewPr>
  <p:slideViewPr>
    <p:cSldViewPr snapToGrid="0">
      <p:cViewPr varScale="1">
        <p:scale>
          <a:sx n="85" d="100"/>
          <a:sy n="85" d="100"/>
        </p:scale>
        <p:origin x="686" y="62"/>
      </p:cViewPr>
      <p:guideLst/>
    </p:cSldViewPr>
  </p:slideViewPr>
  <p:outlineViewPr>
    <p:cViewPr>
      <p:scale>
        <a:sx n="33" d="100"/>
        <a:sy n="33" d="100"/>
      </p:scale>
      <p:origin x="0" y="0"/>
    </p:cViewPr>
  </p:outlineViewPr>
  <p:notesTextViewPr>
    <p:cViewPr>
      <p:scale>
        <a:sx n="3" d="2"/>
        <a:sy n="3" d="2"/>
      </p:scale>
      <p:origin x="0" y="0"/>
    </p:cViewPr>
  </p:notesTextViewPr>
  <p:sorterViewPr>
    <p:cViewPr varScale="1">
      <p:scale>
        <a:sx n="1" d="1"/>
        <a:sy n="1" d="1"/>
      </p:scale>
      <p:origin x="0" y="0"/>
    </p:cViewPr>
  </p:sorter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21" Type="http://schemas.openxmlformats.org/officeDocument/2006/relationships/slide" Target="slides/slide20.xml"/><Relationship Id="rId34" Type="http://schemas.openxmlformats.org/officeDocument/2006/relationships/commentAuthors" Target="commentAuthors.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notesMaster" Target="notesMasters/notesMaster1.xml"/><Relationship Id="rId38"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0" Type="http://schemas.openxmlformats.org/officeDocument/2006/relationships/slide" Target="slides/slide19.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theme" Target="theme/theme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viewProps" Target="viewProps.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presProps" Target="presProps.xml"/><Relationship Id="rId8" Type="http://schemas.openxmlformats.org/officeDocument/2006/relationships/slide" Target="slides/slide7.xml"/><Relationship Id="rId3" Type="http://schemas.openxmlformats.org/officeDocument/2006/relationships/slide" Target="slides/slide2.xml"/></Relationships>
</file>

<file path=ppt/charts/_rels/chart1.xml.rels><?xml version="1.0" encoding="UTF-8" standalone="yes"?>
<Relationships xmlns="http://schemas.openxmlformats.org/package/2006/relationships"><Relationship Id="rId3" Type="http://schemas.openxmlformats.org/officeDocument/2006/relationships/oleObject" Target="Book1" TargetMode="External"/><Relationship Id="rId2" Type="http://schemas.microsoft.com/office/2011/relationships/chartColorStyle" Target="colors1.xml"/><Relationship Id="rId1" Type="http://schemas.microsoft.com/office/2011/relationships/chartStyle" Target="style1.xml"/></Relationships>
</file>

<file path=ppt/charts/chart1.xml><?xml version="1.0" encoding="utf-8"?>
<c:chartSpace xmlns:c="http://schemas.openxmlformats.org/drawingml/2006/chart" xmlns:a="http://schemas.openxmlformats.org/drawingml/2006/main" xmlns:r="http://schemas.openxmlformats.org/officeDocument/2006/relationships" xmlns:c16r2="http://schemas.microsoft.com/office/drawing/2015/06/chart">
  <c:date1904 val="0"/>
  <c:lang val="en-US"/>
  <c:roundedCorners val="0"/>
  <mc:AlternateContent xmlns:mc="http://schemas.openxmlformats.org/markup-compatibility/2006">
    <mc:Choice xmlns:c14="http://schemas.microsoft.com/office/drawing/2007/8/2/chart" Requires="c14">
      <c14:style val="102"/>
    </mc:Choice>
    <mc:Fallback>
      <c:style val="2"/>
    </mc:Fallback>
  </mc:AlternateContent>
  <c:chart>
    <c:title>
      <c:overlay val="0"/>
      <c:spPr>
        <a:noFill/>
        <a:ln>
          <a:noFill/>
        </a:ln>
        <a:effectLst/>
      </c:spPr>
      <c:txPr>
        <a:bodyPr rot="0" spcFirstLastPara="1" vertOverflow="ellipsis" vert="horz" wrap="square" anchor="ctr" anchorCtr="1"/>
        <a:lstStyle/>
        <a:p>
          <a:pPr>
            <a:defRPr sz="1800" b="1" i="0" u="none" strike="noStrike" kern="1200" baseline="0">
              <a:solidFill>
                <a:schemeClr val="dk1">
                  <a:lumMod val="75000"/>
                  <a:lumOff val="25000"/>
                </a:schemeClr>
              </a:solidFill>
              <a:latin typeface="+mn-lt"/>
              <a:ea typeface="+mn-ea"/>
              <a:cs typeface="+mn-cs"/>
            </a:defRPr>
          </a:pPr>
          <a:endParaRPr lang="en-US"/>
        </a:p>
      </c:txPr>
    </c:title>
    <c:autoTitleDeleted val="0"/>
    <c:plotArea>
      <c:layout/>
      <c:barChart>
        <c:barDir val="col"/>
        <c:grouping val="clustered"/>
        <c:varyColors val="0"/>
        <c:ser>
          <c:idx val="0"/>
          <c:order val="0"/>
          <c:tx>
            <c:strRef>
              <c:f>Sheet1!$A$2</c:f>
              <c:strCache>
                <c:ptCount val="1"/>
                <c:pt idx="0">
                  <c:v>Rate your overall satisfaction with your employment here so far</c:v>
                </c:pt>
              </c:strCache>
            </c:strRef>
          </c:tx>
          <c:spPr>
            <a:solidFill>
              <a:schemeClr val="accent1">
                <a:alpha val="85000"/>
              </a:schemeClr>
            </a:solidFill>
            <a:ln w="9525" cap="flat" cmpd="sng" algn="ctr">
              <a:solidFill>
                <a:schemeClr val="lt1">
                  <a:alpha val="50000"/>
                </a:schemeClr>
              </a:solidFill>
              <a:round/>
            </a:ln>
            <a:effectLst/>
          </c:spPr>
          <c:invertIfNegative val="0"/>
          <c:dLbls>
            <c:spPr>
              <a:noFill/>
              <a:ln>
                <a:noFill/>
              </a:ln>
              <a:effectLst/>
            </c:spPr>
            <c:txPr>
              <a:bodyPr rot="0" spcFirstLastPara="1" vertOverflow="ellipsis" vert="horz" wrap="square" lIns="38100" tIns="19050" rIns="38100" bIns="19050" anchor="ctr" anchorCtr="1">
                <a:spAutoFit/>
              </a:bodyPr>
              <a:lstStyle/>
              <a:p>
                <a:pPr>
                  <a:defRPr sz="1600" b="1" i="0" u="none" strike="noStrike" kern="1200" baseline="0">
                    <a:solidFill>
                      <a:schemeClr val="lt1"/>
                    </a:solidFill>
                    <a:latin typeface="+mn-lt"/>
                    <a:ea typeface="+mn-ea"/>
                    <a:cs typeface="+mn-cs"/>
                  </a:defRPr>
                </a:pPr>
                <a:endParaRPr lang="en-US"/>
              </a:p>
            </c:txPr>
            <c:dLblPos val="inEnd"/>
            <c:showLegendKey val="0"/>
            <c:showVal val="1"/>
            <c:showCatName val="0"/>
            <c:showSerName val="0"/>
            <c:showPercent val="0"/>
            <c:showBubbleSize val="0"/>
            <c:showLeaderLines val="0"/>
            <c:extLst>
              <c:ext xmlns:c15="http://schemas.microsoft.com/office/drawing/2012/chart" uri="{CE6537A1-D6FC-4f65-9D91-7224C49458BB}">
                <c15:showLeaderLines val="1"/>
                <c15:leaderLines>
                  <c:spPr>
                    <a:ln w="9525">
                      <a:solidFill>
                        <a:schemeClr val="dk1">
                          <a:lumMod val="50000"/>
                          <a:lumOff val="50000"/>
                        </a:schemeClr>
                      </a:solidFill>
                    </a:ln>
                    <a:effectLst/>
                  </c:spPr>
                </c15:leaderLines>
              </c:ext>
            </c:extLst>
          </c:dLbls>
          <c:cat>
            <c:strRef>
              <c:f>Sheet1!$B$1:$I$1</c:f>
              <c:strCache>
                <c:ptCount val="8"/>
                <c:pt idx="0">
                  <c:v>2012-13</c:v>
                </c:pt>
                <c:pt idx="1">
                  <c:v>2013/14</c:v>
                </c:pt>
                <c:pt idx="2">
                  <c:v>2014/15</c:v>
                </c:pt>
                <c:pt idx="3">
                  <c:v>2015/16</c:v>
                </c:pt>
                <c:pt idx="4">
                  <c:v>2016/17</c:v>
                </c:pt>
                <c:pt idx="5">
                  <c:v>2017/18</c:v>
                </c:pt>
                <c:pt idx="6">
                  <c:v>2020/21</c:v>
                </c:pt>
                <c:pt idx="7">
                  <c:v>2022/23</c:v>
                </c:pt>
              </c:strCache>
            </c:strRef>
          </c:cat>
          <c:val>
            <c:numRef>
              <c:f>Sheet1!$B$2:$I$2</c:f>
              <c:numCache>
                <c:formatCode>General</c:formatCode>
                <c:ptCount val="8"/>
                <c:pt idx="0">
                  <c:v>3.62</c:v>
                </c:pt>
                <c:pt idx="1">
                  <c:v>3.79</c:v>
                </c:pt>
                <c:pt idx="2">
                  <c:v>4.17</c:v>
                </c:pt>
                <c:pt idx="3">
                  <c:v>3.85</c:v>
                </c:pt>
                <c:pt idx="4" formatCode="0.00">
                  <c:v>3.54</c:v>
                </c:pt>
                <c:pt idx="5" formatCode="0.00">
                  <c:v>3.46</c:v>
                </c:pt>
                <c:pt idx="6" formatCode="0.00">
                  <c:v>2.5</c:v>
                </c:pt>
                <c:pt idx="7" formatCode="0.00">
                  <c:v>3.36</c:v>
                </c:pt>
              </c:numCache>
            </c:numRef>
          </c:val>
          <c:extLst>
            <c:ext xmlns:c16="http://schemas.microsoft.com/office/drawing/2014/chart" uri="{C3380CC4-5D6E-409C-BE32-E72D297353CC}">
              <c16:uniqueId val="{00000000-ACEB-4B64-AAD6-6D35826485B6}"/>
            </c:ext>
          </c:extLst>
        </c:ser>
        <c:dLbls>
          <c:dLblPos val="inEnd"/>
          <c:showLegendKey val="0"/>
          <c:showVal val="1"/>
          <c:showCatName val="0"/>
          <c:showSerName val="0"/>
          <c:showPercent val="0"/>
          <c:showBubbleSize val="0"/>
        </c:dLbls>
        <c:gapWidth val="65"/>
        <c:axId val="1147653536"/>
        <c:axId val="1203195632"/>
      </c:barChart>
      <c:catAx>
        <c:axId val="1147653536"/>
        <c:scaling>
          <c:orientation val="minMax"/>
        </c:scaling>
        <c:delete val="0"/>
        <c:axPos val="b"/>
        <c:numFmt formatCode="General" sourceLinked="1"/>
        <c:majorTickMark val="none"/>
        <c:minorTickMark val="none"/>
        <c:tickLblPos val="nextTo"/>
        <c:spPr>
          <a:noFill/>
          <a:ln w="19050" cap="flat" cmpd="sng" algn="ctr">
            <a:solidFill>
              <a:schemeClr val="dk1">
                <a:lumMod val="75000"/>
                <a:lumOff val="25000"/>
              </a:schemeClr>
            </a:solidFill>
            <a:round/>
          </a:ln>
          <a:effectLst/>
        </c:spPr>
        <c:txPr>
          <a:bodyPr rot="-60000000" spcFirstLastPara="1" vertOverflow="ellipsis" vert="horz" wrap="square" anchor="ctr" anchorCtr="1"/>
          <a:lstStyle/>
          <a:p>
            <a:pPr>
              <a:defRPr sz="1200" b="1" i="0" u="none" strike="noStrike" kern="1200" cap="all" baseline="0">
                <a:solidFill>
                  <a:schemeClr val="dk1">
                    <a:lumMod val="75000"/>
                    <a:lumOff val="25000"/>
                  </a:schemeClr>
                </a:solidFill>
                <a:latin typeface="+mn-lt"/>
                <a:ea typeface="+mn-ea"/>
                <a:cs typeface="+mn-cs"/>
              </a:defRPr>
            </a:pPr>
            <a:endParaRPr lang="en-US"/>
          </a:p>
        </c:txPr>
        <c:crossAx val="1203195632"/>
        <c:crosses val="autoZero"/>
        <c:auto val="1"/>
        <c:lblAlgn val="ctr"/>
        <c:lblOffset val="100"/>
        <c:noMultiLvlLbl val="0"/>
      </c:catAx>
      <c:valAx>
        <c:axId val="1203195632"/>
        <c:scaling>
          <c:orientation val="minMax"/>
        </c:scaling>
        <c:delete val="1"/>
        <c:axPos val="l"/>
        <c:majorGridlines>
          <c:spPr>
            <a:ln w="9525" cap="flat" cmpd="sng" algn="ctr">
              <a:gradFill>
                <a:gsLst>
                  <a:gs pos="100000">
                    <a:schemeClr val="dk1">
                      <a:lumMod val="95000"/>
                      <a:lumOff val="5000"/>
                      <a:alpha val="42000"/>
                    </a:schemeClr>
                  </a:gs>
                  <a:gs pos="0">
                    <a:schemeClr val="lt1">
                      <a:lumMod val="75000"/>
                      <a:alpha val="36000"/>
                    </a:schemeClr>
                  </a:gs>
                </a:gsLst>
                <a:lin ang="5400000" scaled="0"/>
              </a:gradFill>
              <a:round/>
            </a:ln>
            <a:effectLst/>
          </c:spPr>
        </c:majorGridlines>
        <c:numFmt formatCode="General" sourceLinked="1"/>
        <c:majorTickMark val="none"/>
        <c:minorTickMark val="none"/>
        <c:tickLblPos val="nextTo"/>
        <c:crossAx val="1147653536"/>
        <c:crosses val="autoZero"/>
        <c:crossBetween val="between"/>
      </c:valAx>
      <c:spPr>
        <a:noFill/>
        <a:ln>
          <a:noFill/>
        </a:ln>
        <a:effectLst/>
      </c:spPr>
    </c:plotArea>
    <c:plotVisOnly val="1"/>
    <c:dispBlanksAs val="gap"/>
    <c:extLst>
      <c:ext xmlns:c16r3="http://schemas.microsoft.com/office/drawing/2017/03/chart" uri="{56B9EC1D-385E-4148-901F-78D8002777C0}">
        <c16r3:dataDisplayOptions16>
          <c16r3:dispNaAsBlank val="1"/>
        </c16r3:dataDisplayOptions16>
      </c:ext>
    </c:extLst>
    <c:showDLblsOverMax val="0"/>
  </c:chart>
  <c: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a:effectLst/>
  </c:spPr>
  <c:txPr>
    <a:bodyPr/>
    <a:lstStyle/>
    <a:p>
      <a:pPr>
        <a:defRPr/>
      </a:pPr>
      <a:endParaRPr lang="en-US"/>
    </a:p>
  </c:txPr>
  <c:externalData r:id="rId3">
    <c:autoUpdate val="0"/>
  </c:externalData>
</c:chartSpace>
</file>

<file path=ppt/charts/colors1.xml><?xml version="1.0" encoding="utf-8"?>
<cs:colorStyle xmlns:cs="http://schemas.microsoft.com/office/drawing/2012/chartStyle" xmlns:a="http://schemas.openxmlformats.org/drawingml/2006/main" meth="cycle" id="10">
  <a:schemeClr val="accent1"/>
  <a:schemeClr val="accent2"/>
  <a:schemeClr val="accent3"/>
  <a:schemeClr val="accent4"/>
  <a:schemeClr val="accent5"/>
  <a:schemeClr val="accent6"/>
  <cs:variation/>
  <cs:variation>
    <a:lumMod val="60000"/>
  </cs:variation>
  <cs:variation>
    <a:lumMod val="80000"/>
    <a:lumOff val="20000"/>
  </cs:variation>
  <cs:variation>
    <a:lumMod val="80000"/>
  </cs:variation>
  <cs:variation>
    <a:lumMod val="60000"/>
    <a:lumOff val="40000"/>
  </cs:variation>
  <cs:variation>
    <a:lumMod val="50000"/>
  </cs:variation>
  <cs:variation>
    <a:lumMod val="70000"/>
    <a:lumOff val="30000"/>
  </cs:variation>
  <cs:variation>
    <a:lumMod val="70000"/>
  </cs:variation>
  <cs:variation>
    <a:lumMod val="50000"/>
    <a:lumOff val="50000"/>
  </cs:variation>
</cs:colorStyle>
</file>

<file path=ppt/charts/style1.xml><?xml version="1.0" encoding="utf-8"?>
<cs:chartStyle xmlns:cs="http://schemas.microsoft.com/office/drawing/2012/chartStyle" xmlns:a="http://schemas.openxmlformats.org/drawingml/2006/main" id="205">
  <cs:axisTitle>
    <cs:lnRef idx="0"/>
    <cs:fillRef idx="0"/>
    <cs:effectRef idx="0"/>
    <cs:fontRef idx="minor">
      <a:schemeClr val="dk1">
        <a:lumMod val="75000"/>
        <a:lumOff val="25000"/>
      </a:schemeClr>
    </cs:fontRef>
    <cs:defRPr sz="900" b="1" kern="1200"/>
  </cs:axisTitle>
  <cs:categoryAxis>
    <cs:lnRef idx="0"/>
    <cs:fillRef idx="0"/>
    <cs:effectRef idx="0"/>
    <cs:fontRef idx="minor">
      <a:schemeClr val="dk1">
        <a:lumMod val="75000"/>
        <a:lumOff val="25000"/>
      </a:schemeClr>
    </cs:fontRef>
    <cs:spPr>
      <a:ln w="19050" cap="flat" cmpd="sng" algn="ctr">
        <a:solidFill>
          <a:schemeClr val="dk1">
            <a:lumMod val="75000"/>
            <a:lumOff val="25000"/>
          </a:schemeClr>
        </a:solidFill>
        <a:round/>
      </a:ln>
    </cs:spPr>
    <cs:defRPr sz="900" kern="1200" cap="all" baseline="0"/>
  </cs:categoryAxis>
  <cs:chartArea>
    <cs:lnRef idx="0"/>
    <cs:fillRef idx="0"/>
    <cs:effectRef idx="0"/>
    <cs:fontRef idx="minor">
      <a:schemeClr val="dk1"/>
    </cs:fontRef>
    <cs:spPr>
      <a:gradFill flip="none" rotWithShape="1">
        <a:gsLst>
          <a:gs pos="0">
            <a:schemeClr val="lt1"/>
          </a:gs>
          <a:gs pos="39000">
            <a:schemeClr val="lt1"/>
          </a:gs>
          <a:gs pos="100000">
            <a:schemeClr val="lt1">
              <a:lumMod val="75000"/>
            </a:schemeClr>
          </a:gs>
        </a:gsLst>
        <a:path path="circle">
          <a:fillToRect l="50000" t="-80000" r="50000" b="180000"/>
        </a:path>
        <a:tileRect/>
      </a:gradFill>
      <a:ln w="9525" cap="flat" cmpd="sng" algn="ctr">
        <a:solidFill>
          <a:schemeClr val="dk1">
            <a:lumMod val="25000"/>
            <a:lumOff val="75000"/>
          </a:schemeClr>
        </a:solidFill>
        <a:round/>
      </a:ln>
    </cs:spPr>
    <cs:defRPr sz="900" kern="1200"/>
  </cs:chartArea>
  <cs:dataLabel>
    <cs:lnRef idx="0"/>
    <cs:fillRef idx="0"/>
    <cs:effectRef idx="0"/>
    <cs:fontRef idx="minor">
      <a:schemeClr val="lt1"/>
    </cs:fontRef>
    <cs:defRPr sz="900" b="1" i="0" u="none" strike="noStrike" kern="1200" baseline="0"/>
  </cs:dataLabel>
  <cs:dataLabelCallout>
    <cs:lnRef idx="0"/>
    <cs:fillRef idx="0"/>
    <cs:effectRef idx="0"/>
    <cs:fontRef idx="minor">
      <a:schemeClr val="lt1"/>
    </cs:fontRef>
    <cs:spPr>
      <a:solidFill>
        <a:schemeClr val="dk1">
          <a:lumMod val="65000"/>
          <a:lumOff val="35000"/>
          <a:alpha val="75000"/>
        </a:schemeClr>
      </a:solidFill>
    </cs:spPr>
    <cs:defRPr sz="900" b="1" kern="1200"/>
    <cs:bodyPr rot="0" spcFirstLastPara="1" vertOverflow="clip" horzOverflow="clip" vert="horz" wrap="square" lIns="36576" tIns="18288" rIns="36576" bIns="18288" anchor="ctr" anchorCtr="1">
      <a:spAutoFit/>
    </cs:bodyPr>
  </cs:dataLabelCallout>
  <cs:dataPoint>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
  <cs:dataPoint3D>
    <cs:lnRef idx="0"/>
    <cs:fillRef idx="0">
      <cs:styleClr val="auto"/>
    </cs:fillRef>
    <cs:effectRef idx="0"/>
    <cs:fontRef idx="minor">
      <a:schemeClr val="dk1"/>
    </cs:fontRef>
    <cs:spPr>
      <a:solidFill>
        <a:schemeClr val="phClr">
          <a:alpha val="85000"/>
        </a:schemeClr>
      </a:solidFill>
      <a:ln w="9525" cap="flat" cmpd="sng" algn="ctr">
        <a:solidFill>
          <a:schemeClr val="lt1">
            <a:alpha val="50000"/>
          </a:schemeClr>
        </a:solidFill>
        <a:round/>
      </a:ln>
    </cs:spPr>
  </cs:dataPoint3D>
  <cs:dataPointLine>
    <cs:lnRef idx="0">
      <cs:styleClr val="auto"/>
    </cs:lnRef>
    <cs:fillRef idx="0"/>
    <cs:effectRef idx="0"/>
    <cs:fontRef idx="minor">
      <a:schemeClr val="dk1"/>
    </cs:fontRef>
    <cs:spPr>
      <a:ln w="31750" cap="rnd">
        <a:solidFill>
          <a:schemeClr val="phClr">
            <a:alpha val="85000"/>
          </a:schemeClr>
        </a:solidFill>
        <a:round/>
      </a:ln>
    </cs:spPr>
  </cs:dataPointLine>
  <cs:dataPointMarker>
    <cs:lnRef idx="0"/>
    <cs:fillRef idx="0">
      <cs:styleClr val="auto"/>
    </cs:fillRef>
    <cs:effectRef idx="0"/>
    <cs:fontRef idx="minor">
      <a:schemeClr val="dk1"/>
    </cs:fontRef>
    <cs:spPr>
      <a:solidFill>
        <a:schemeClr val="phClr">
          <a:alpha val="85000"/>
        </a:schemeClr>
      </a:solidFill>
    </cs:spPr>
  </cs:dataPointMarker>
  <cs:dataPointMarkerLayout symbol="circle" size="6"/>
  <cs:dataPointWireframe>
    <cs:lnRef idx="0">
      <cs:styleClr val="auto"/>
    </cs:lnRef>
    <cs:fillRef idx="0"/>
    <cs:effectRef idx="0"/>
    <cs:fontRef idx="minor">
      <a:schemeClr val="dk1"/>
    </cs:fontRef>
    <cs:spPr>
      <a:ln w="9525" cap="rnd">
        <a:solidFill>
          <a:schemeClr val="phClr"/>
        </a:solidFill>
        <a:round/>
      </a:ln>
    </cs:spPr>
  </cs:dataPointWireframe>
  <cs:dataTable>
    <cs:lnRef idx="0"/>
    <cs:fillRef idx="0"/>
    <cs:effectRef idx="0"/>
    <cs:fontRef idx="minor">
      <a:schemeClr val="dk1">
        <a:lumMod val="75000"/>
        <a:lumOff val="25000"/>
      </a:schemeClr>
    </cs:fontRef>
    <cs:spPr>
      <a:ln w="9525">
        <a:solidFill>
          <a:schemeClr val="dk1">
            <a:lumMod val="35000"/>
            <a:lumOff val="65000"/>
          </a:schemeClr>
        </a:solidFill>
      </a:ln>
    </cs:spPr>
    <cs:defRPr sz="900" kern="1200"/>
  </cs:dataTable>
  <cs:downBar>
    <cs:lnRef idx="0"/>
    <cs:fillRef idx="0"/>
    <cs:effectRef idx="0"/>
    <cs:fontRef idx="minor">
      <a:schemeClr val="dk1"/>
    </cs:fontRef>
    <cs:spPr>
      <a:solidFill>
        <a:schemeClr val="dk1">
          <a:lumMod val="50000"/>
          <a:lumOff val="50000"/>
        </a:schemeClr>
      </a:solidFill>
      <a:ln w="9525">
        <a:solidFill>
          <a:schemeClr val="dk1">
            <a:lumMod val="65000"/>
            <a:lumOff val="35000"/>
          </a:schemeClr>
        </a:solidFill>
      </a:ln>
    </cs:spPr>
  </cs:downBar>
  <cs:dropLine>
    <cs:lnRef idx="0"/>
    <cs:fillRef idx="0"/>
    <cs:effectRef idx="0"/>
    <cs:fontRef idx="minor">
      <a:schemeClr val="dk1"/>
    </cs:fontRef>
    <cs:spPr>
      <a:ln w="9525">
        <a:solidFill>
          <a:schemeClr val="dk1">
            <a:lumMod val="35000"/>
            <a:lumOff val="65000"/>
          </a:schemeClr>
        </a:solidFill>
        <a:prstDash val="dash"/>
      </a:ln>
    </cs:spPr>
  </cs:dropLine>
  <cs:errorBar>
    <cs:lnRef idx="0"/>
    <cs:fillRef idx="0"/>
    <cs:effectRef idx="0"/>
    <cs:fontRef idx="minor">
      <a:schemeClr val="dk1"/>
    </cs:fontRef>
    <cs:spPr>
      <a:ln w="9525">
        <a:solidFill>
          <a:schemeClr val="dk1">
            <a:lumMod val="65000"/>
            <a:lumOff val="35000"/>
          </a:schemeClr>
        </a:solidFill>
        <a:round/>
      </a:ln>
    </cs:spPr>
  </cs:errorBar>
  <cs:floor>
    <cs:lnRef idx="0"/>
    <cs:fillRef idx="0"/>
    <cs:effectRef idx="0"/>
    <cs:fontRef idx="minor">
      <a:schemeClr val="dk1"/>
    </cs:fontRef>
  </cs:floor>
  <cs:gridlineMajor>
    <cs:lnRef idx="0"/>
    <cs:fillRef idx="0"/>
    <cs:effectRef idx="0"/>
    <cs:fontRef idx="minor">
      <a:schemeClr val="dk1"/>
    </cs:fontRef>
    <cs:spPr>
      <a:ln w="9525" cap="flat" cmpd="sng" algn="ctr">
        <a:gradFill>
          <a:gsLst>
            <a:gs pos="100000">
              <a:schemeClr val="dk1">
                <a:lumMod val="95000"/>
                <a:lumOff val="5000"/>
                <a:alpha val="42000"/>
              </a:schemeClr>
            </a:gs>
            <a:gs pos="0">
              <a:schemeClr val="lt1">
                <a:lumMod val="75000"/>
                <a:alpha val="36000"/>
              </a:schemeClr>
            </a:gs>
          </a:gsLst>
          <a:lin ang="5400000" scaled="0"/>
        </a:gradFill>
        <a:round/>
      </a:ln>
    </cs:spPr>
  </cs:gridlineMajor>
  <cs:gridlineMinor>
    <cs:lnRef idx="0"/>
    <cs:fillRef idx="0"/>
    <cs:effectRef idx="0"/>
    <cs:fontRef idx="minor">
      <a:schemeClr val="dk1"/>
    </cs:fontRef>
    <cs:spPr>
      <a:ln>
        <a:gradFill>
          <a:gsLst>
            <a:gs pos="100000">
              <a:schemeClr val="dk1">
                <a:lumMod val="95000"/>
                <a:lumOff val="5000"/>
                <a:alpha val="42000"/>
              </a:schemeClr>
            </a:gs>
            <a:gs pos="0">
              <a:schemeClr val="lt1">
                <a:lumMod val="75000"/>
                <a:alpha val="36000"/>
              </a:schemeClr>
            </a:gs>
          </a:gsLst>
          <a:lin ang="5400000" scaled="0"/>
        </a:gradFill>
      </a:ln>
    </cs:spPr>
  </cs:gridlineMinor>
  <cs:hiLoLine>
    <cs:lnRef idx="0"/>
    <cs:fillRef idx="0"/>
    <cs:effectRef idx="0"/>
    <cs:fontRef idx="minor">
      <a:schemeClr val="dk1"/>
    </cs:fontRef>
    <cs:spPr>
      <a:ln w="9525">
        <a:solidFill>
          <a:schemeClr val="dk1">
            <a:lumMod val="35000"/>
            <a:lumOff val="65000"/>
          </a:schemeClr>
        </a:solidFill>
        <a:prstDash val="dash"/>
      </a:ln>
    </cs:spPr>
  </cs:hiLoLine>
  <cs:leaderLine>
    <cs:lnRef idx="0"/>
    <cs:fillRef idx="0"/>
    <cs:effectRef idx="0"/>
    <cs:fontRef idx="minor">
      <a:schemeClr val="dk1"/>
    </cs:fontRef>
    <cs:spPr>
      <a:ln w="9525">
        <a:solidFill>
          <a:schemeClr val="dk1">
            <a:lumMod val="50000"/>
            <a:lumOff val="50000"/>
          </a:schemeClr>
        </a:solidFill>
      </a:ln>
    </cs:spPr>
  </cs:leaderLine>
  <cs:legend>
    <cs:lnRef idx="0"/>
    <cs:fillRef idx="0"/>
    <cs:effectRef idx="0"/>
    <cs:fontRef idx="minor">
      <a:schemeClr val="dk1">
        <a:lumMod val="75000"/>
        <a:lumOff val="25000"/>
      </a:schemeClr>
    </cs:fontRef>
    <cs:spPr>
      <a:solidFill>
        <a:schemeClr val="lt1">
          <a:lumMod val="95000"/>
          <a:alpha val="39000"/>
        </a:schemeClr>
      </a:solidFill>
    </cs:spPr>
    <cs:defRPr sz="900" kern="1200"/>
  </cs:legend>
  <cs:plotArea>
    <cs:lnRef idx="0"/>
    <cs:fillRef idx="0"/>
    <cs:effectRef idx="0"/>
    <cs:fontRef idx="minor">
      <a:schemeClr val="dk1"/>
    </cs:fontRef>
  </cs:plotArea>
  <cs:plotArea3D>
    <cs:lnRef idx="0"/>
    <cs:fillRef idx="0"/>
    <cs:effectRef idx="0"/>
    <cs:fontRef idx="minor">
      <a:schemeClr val="dk1"/>
    </cs:fontRef>
  </cs:plotArea3D>
  <cs:seriesAxis>
    <cs:lnRef idx="0"/>
    <cs:fillRef idx="0"/>
    <cs:effectRef idx="0"/>
    <cs:fontRef idx="minor">
      <a:schemeClr val="dk1">
        <a:lumMod val="75000"/>
        <a:lumOff val="25000"/>
      </a:schemeClr>
    </cs:fontRef>
    <cs:spPr>
      <a:ln w="31750" cap="flat" cmpd="sng" algn="ctr">
        <a:solidFill>
          <a:schemeClr val="dk1">
            <a:lumMod val="75000"/>
            <a:lumOff val="25000"/>
          </a:schemeClr>
        </a:solidFill>
        <a:round/>
      </a:ln>
    </cs:spPr>
    <cs:defRPr sz="900" kern="1200"/>
  </cs:seriesAxis>
  <cs:seriesLine>
    <cs:lnRef idx="0"/>
    <cs:fillRef idx="0"/>
    <cs:effectRef idx="0"/>
    <cs:fontRef idx="minor">
      <a:schemeClr val="dk1"/>
    </cs:fontRef>
    <cs:spPr>
      <a:ln w="9525">
        <a:solidFill>
          <a:schemeClr val="dk1">
            <a:lumMod val="50000"/>
            <a:lumOff val="50000"/>
          </a:schemeClr>
        </a:solidFill>
        <a:round/>
      </a:ln>
    </cs:spPr>
  </cs:seriesLine>
  <cs:title>
    <cs:lnRef idx="0"/>
    <cs:fillRef idx="0"/>
    <cs:effectRef idx="0"/>
    <cs:fontRef idx="minor">
      <a:schemeClr val="dk1">
        <a:lumMod val="75000"/>
        <a:lumOff val="25000"/>
      </a:schemeClr>
    </cs:fontRef>
    <cs:defRPr sz="1800" b="1" kern="1200" baseline="0"/>
  </cs:title>
  <cs:trendline>
    <cs:lnRef idx="0">
      <cs:styleClr val="auto"/>
    </cs:lnRef>
    <cs:fillRef idx="0"/>
    <cs:effectRef idx="0"/>
    <cs:fontRef idx="minor">
      <a:schemeClr val="dk1"/>
    </cs:fontRef>
    <cs:spPr>
      <a:ln w="19050" cap="rnd">
        <a:solidFill>
          <a:schemeClr val="phClr"/>
        </a:solidFill>
      </a:ln>
    </cs:spPr>
  </cs:trendline>
  <cs:trendlineLabel>
    <cs:lnRef idx="0"/>
    <cs:fillRef idx="0"/>
    <cs:effectRef idx="0"/>
    <cs:fontRef idx="minor">
      <a:schemeClr val="dk1">
        <a:lumMod val="75000"/>
        <a:lumOff val="25000"/>
      </a:schemeClr>
    </cs:fontRef>
    <cs:defRPr sz="900" kern="1200"/>
  </cs:trendlineLabel>
  <cs:upBar>
    <cs:lnRef idx="0"/>
    <cs:fillRef idx="0"/>
    <cs:effectRef idx="0"/>
    <cs:fontRef idx="minor">
      <a:schemeClr val="dk1"/>
    </cs:fontRef>
    <cs:spPr>
      <a:solidFill>
        <a:schemeClr val="lt1"/>
      </a:solidFill>
      <a:ln w="9525">
        <a:solidFill>
          <a:schemeClr val="dk1">
            <a:lumMod val="65000"/>
            <a:lumOff val="35000"/>
          </a:schemeClr>
        </a:solidFill>
      </a:ln>
    </cs:spPr>
  </cs:upBar>
  <cs:valueAxis>
    <cs:lnRef idx="0"/>
    <cs:fillRef idx="0"/>
    <cs:effectRef idx="0"/>
    <cs:fontRef idx="minor">
      <a:schemeClr val="dk1">
        <a:lumMod val="75000"/>
        <a:lumOff val="25000"/>
      </a:schemeClr>
    </cs:fontRef>
    <cs:spPr>
      <a:ln>
        <a:noFill/>
      </a:ln>
    </cs:spPr>
    <cs:defRPr sz="900" kern="1200"/>
  </cs:valueAxis>
  <cs:wall>
    <cs:lnRef idx="0"/>
    <cs:fillRef idx="0"/>
    <cs:effectRef idx="0"/>
    <cs:fontRef idx="minor">
      <a:schemeClr val="dk1"/>
    </cs:fontRef>
  </cs:wall>
</cs:chartStyle>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63567"/>
          </a:xfrm>
          <a:prstGeom prst="rect">
            <a:avLst/>
          </a:prstGeom>
        </p:spPr>
        <p:txBody>
          <a:bodyPr vert="horz" lIns="91969" tIns="45985" rIns="91969" bIns="45985" rtlCol="0"/>
          <a:lstStyle>
            <a:lvl1pPr algn="l">
              <a:defRPr sz="1200"/>
            </a:lvl1pPr>
          </a:lstStyle>
          <a:p>
            <a:endParaRPr lang="en-US"/>
          </a:p>
        </p:txBody>
      </p:sp>
      <p:sp>
        <p:nvSpPr>
          <p:cNvPr id="3" name="Date Placeholder 2"/>
          <p:cNvSpPr>
            <a:spLocks noGrp="1"/>
          </p:cNvSpPr>
          <p:nvPr>
            <p:ph type="dt" idx="1"/>
          </p:nvPr>
        </p:nvSpPr>
        <p:spPr>
          <a:xfrm>
            <a:off x="3884614" y="0"/>
            <a:ext cx="2971800" cy="463567"/>
          </a:xfrm>
          <a:prstGeom prst="rect">
            <a:avLst/>
          </a:prstGeom>
        </p:spPr>
        <p:txBody>
          <a:bodyPr vert="horz" lIns="91969" tIns="45985" rIns="91969" bIns="45985" rtlCol="0"/>
          <a:lstStyle>
            <a:lvl1pPr algn="r">
              <a:defRPr sz="1200"/>
            </a:lvl1pPr>
          </a:lstStyle>
          <a:p>
            <a:fld id="{5732161A-95FE-4559-AA78-0D43EE993D02}" type="datetimeFigureOut">
              <a:rPr lang="en-US" smtClean="0"/>
              <a:t>11/30/2023</a:t>
            </a:fld>
            <a:endParaRPr lang="en-US"/>
          </a:p>
        </p:txBody>
      </p:sp>
      <p:sp>
        <p:nvSpPr>
          <p:cNvPr id="4" name="Slide Image Placeholder 3"/>
          <p:cNvSpPr>
            <a:spLocks noGrp="1" noRot="1" noChangeAspect="1"/>
          </p:cNvSpPr>
          <p:nvPr>
            <p:ph type="sldImg" idx="2"/>
          </p:nvPr>
        </p:nvSpPr>
        <p:spPr>
          <a:xfrm>
            <a:off x="657225" y="1154113"/>
            <a:ext cx="5543550" cy="3119437"/>
          </a:xfrm>
          <a:prstGeom prst="rect">
            <a:avLst/>
          </a:prstGeom>
          <a:noFill/>
          <a:ln w="12700">
            <a:solidFill>
              <a:prstClr val="black"/>
            </a:solidFill>
          </a:ln>
        </p:spPr>
        <p:txBody>
          <a:bodyPr vert="horz" lIns="91969" tIns="45985" rIns="91969" bIns="45985" rtlCol="0" anchor="ctr"/>
          <a:lstStyle/>
          <a:p>
            <a:endParaRPr lang="en-US"/>
          </a:p>
        </p:txBody>
      </p:sp>
      <p:sp>
        <p:nvSpPr>
          <p:cNvPr id="5" name="Notes Placeholder 4"/>
          <p:cNvSpPr>
            <a:spLocks noGrp="1"/>
          </p:cNvSpPr>
          <p:nvPr>
            <p:ph type="body" sz="quarter" idx="3"/>
          </p:nvPr>
        </p:nvSpPr>
        <p:spPr>
          <a:xfrm>
            <a:off x="685800" y="4446389"/>
            <a:ext cx="5486400" cy="3637956"/>
          </a:xfrm>
          <a:prstGeom prst="rect">
            <a:avLst/>
          </a:prstGeom>
        </p:spPr>
        <p:txBody>
          <a:bodyPr vert="horz" lIns="91969" tIns="45985" rIns="91969" bIns="45985"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775686"/>
            <a:ext cx="2971800" cy="463566"/>
          </a:xfrm>
          <a:prstGeom prst="rect">
            <a:avLst/>
          </a:prstGeom>
        </p:spPr>
        <p:txBody>
          <a:bodyPr vert="horz" lIns="91969" tIns="45985" rIns="91969" bIns="45985" rtlCol="0" anchor="b"/>
          <a:lstStyle>
            <a:lvl1pPr algn="l">
              <a:defRPr sz="1200"/>
            </a:lvl1pPr>
          </a:lstStyle>
          <a:p>
            <a:endParaRPr lang="en-US"/>
          </a:p>
        </p:txBody>
      </p:sp>
      <p:sp>
        <p:nvSpPr>
          <p:cNvPr id="7" name="Slide Number Placeholder 6"/>
          <p:cNvSpPr>
            <a:spLocks noGrp="1"/>
          </p:cNvSpPr>
          <p:nvPr>
            <p:ph type="sldNum" sz="quarter" idx="5"/>
          </p:nvPr>
        </p:nvSpPr>
        <p:spPr>
          <a:xfrm>
            <a:off x="3884614" y="8775686"/>
            <a:ext cx="2971800" cy="463566"/>
          </a:xfrm>
          <a:prstGeom prst="rect">
            <a:avLst/>
          </a:prstGeom>
        </p:spPr>
        <p:txBody>
          <a:bodyPr vert="horz" lIns="91969" tIns="45985" rIns="91969" bIns="45985" rtlCol="0" anchor="b"/>
          <a:lstStyle>
            <a:lvl1pPr algn="r">
              <a:defRPr sz="1200"/>
            </a:lvl1pPr>
          </a:lstStyle>
          <a:p>
            <a:fld id="{BE638A29-B0E3-4D03-8587-D215CA0834E0}" type="slidenum">
              <a:rPr lang="en-US" smtClean="0"/>
              <a:t>‹#›</a:t>
            </a:fld>
            <a:endParaRPr lang="en-US"/>
          </a:p>
        </p:txBody>
      </p:sp>
    </p:spTree>
    <p:extLst>
      <p:ext uri="{BB962C8B-B14F-4D97-AF65-F5344CB8AC3E}">
        <p14:creationId xmlns:p14="http://schemas.microsoft.com/office/powerpoint/2010/main" val="1630058277"/>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4.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9.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1.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29.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5"/>
          </p:nvPr>
        </p:nvSpPr>
        <p:spPr/>
        <p:txBody>
          <a:bodyPr/>
          <a:lstStyle/>
          <a:p>
            <a:fld id="{BE638A29-B0E3-4D03-8587-D215CA0834E0}" type="slidenum">
              <a:rPr lang="en-US" smtClean="0"/>
              <a:t>1</a:t>
            </a:fld>
            <a:endParaRPr lang="en-US"/>
          </a:p>
        </p:txBody>
      </p:sp>
    </p:spTree>
    <p:extLst>
      <p:ext uri="{BB962C8B-B14F-4D97-AF65-F5344CB8AC3E}">
        <p14:creationId xmlns:p14="http://schemas.microsoft.com/office/powerpoint/2010/main" val="215633396"/>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4B36F8-7FAB-44A0-9776-05A9F5F1699A}" type="slidenum">
              <a:rPr lang="en-US" smtClean="0"/>
              <a:t>2</a:t>
            </a:fld>
            <a:endParaRPr lang="en-US" dirty="0"/>
          </a:p>
        </p:txBody>
      </p:sp>
    </p:spTree>
    <p:extLst>
      <p:ext uri="{BB962C8B-B14F-4D97-AF65-F5344CB8AC3E}">
        <p14:creationId xmlns:p14="http://schemas.microsoft.com/office/powerpoint/2010/main" val="1856905280"/>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4B36F8-7FAB-44A0-9776-05A9F5F1699A}" type="slidenum">
              <a:rPr lang="en-US" smtClean="0"/>
              <a:t>3</a:t>
            </a:fld>
            <a:endParaRPr lang="en-US" dirty="0"/>
          </a:p>
        </p:txBody>
      </p:sp>
    </p:spTree>
    <p:extLst>
      <p:ext uri="{BB962C8B-B14F-4D97-AF65-F5344CB8AC3E}">
        <p14:creationId xmlns:p14="http://schemas.microsoft.com/office/powerpoint/2010/main" val="969793695"/>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4B36F8-7FAB-44A0-9776-05A9F5F1699A}" type="slidenum">
              <a:rPr lang="en-US" smtClean="0"/>
              <a:t>4</a:t>
            </a:fld>
            <a:endParaRPr lang="en-US" dirty="0"/>
          </a:p>
        </p:txBody>
      </p:sp>
    </p:spTree>
    <p:extLst>
      <p:ext uri="{BB962C8B-B14F-4D97-AF65-F5344CB8AC3E}">
        <p14:creationId xmlns:p14="http://schemas.microsoft.com/office/powerpoint/2010/main" val="3624646603"/>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4B36F8-7FAB-44A0-9776-05A9F5F1699A}" type="slidenum">
              <a:rPr lang="en-US" smtClean="0"/>
              <a:t>5</a:t>
            </a:fld>
            <a:endParaRPr lang="en-US" dirty="0"/>
          </a:p>
        </p:txBody>
      </p:sp>
    </p:spTree>
    <p:extLst>
      <p:ext uri="{BB962C8B-B14F-4D97-AF65-F5344CB8AC3E}">
        <p14:creationId xmlns:p14="http://schemas.microsoft.com/office/powerpoint/2010/main" val="79011721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On a scale of 1-5-Importance and Satisfaction.</a:t>
            </a:r>
          </a:p>
          <a:p>
            <a:endParaRPr lang="en-US" dirty="0"/>
          </a:p>
          <a:p>
            <a:r>
              <a:rPr lang="en-US" dirty="0"/>
              <a:t>Importance: 5 very Important; 4-Important; 3=Somewhat Important; 2=Not Very Important; 1=Not Important at All</a:t>
            </a:r>
          </a:p>
          <a:p>
            <a:r>
              <a:rPr lang="en-US" dirty="0"/>
              <a:t>Satisfaction: 5=Very Satisfied; 4=Satisfied; 3=Somewhat Satisfied; 2=Not Very Satisfied; 1=Not Satisfied at all. </a:t>
            </a:r>
          </a:p>
          <a:p>
            <a:endParaRPr lang="en-US" dirty="0"/>
          </a:p>
        </p:txBody>
      </p:sp>
      <p:sp>
        <p:nvSpPr>
          <p:cNvPr id="4" name="Slide Number Placeholder 3"/>
          <p:cNvSpPr>
            <a:spLocks noGrp="1"/>
          </p:cNvSpPr>
          <p:nvPr>
            <p:ph type="sldNum" sz="quarter" idx="10"/>
          </p:nvPr>
        </p:nvSpPr>
        <p:spPr/>
        <p:txBody>
          <a:bodyPr/>
          <a:lstStyle/>
          <a:p>
            <a:fld id="{7E4B36F8-7FAB-44A0-9776-05A9F5F1699A}" type="slidenum">
              <a:rPr lang="en-US" smtClean="0"/>
              <a:t>6</a:t>
            </a:fld>
            <a:endParaRPr lang="en-US" dirty="0"/>
          </a:p>
        </p:txBody>
      </p:sp>
    </p:spTree>
    <p:extLst>
      <p:ext uri="{BB962C8B-B14F-4D97-AF65-F5344CB8AC3E}">
        <p14:creationId xmlns:p14="http://schemas.microsoft.com/office/powerpoint/2010/main" val="1414502902"/>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Additional MU Faculty Question</a:t>
            </a:r>
          </a:p>
        </p:txBody>
      </p:sp>
      <p:sp>
        <p:nvSpPr>
          <p:cNvPr id="4" name="Slide Number Placeholder 3"/>
          <p:cNvSpPr>
            <a:spLocks noGrp="1"/>
          </p:cNvSpPr>
          <p:nvPr>
            <p:ph type="sldNum" sz="quarter" idx="10"/>
          </p:nvPr>
        </p:nvSpPr>
        <p:spPr/>
        <p:txBody>
          <a:bodyPr/>
          <a:lstStyle/>
          <a:p>
            <a:fld id="{7E4B36F8-7FAB-44A0-9776-05A9F5F1699A}" type="slidenum">
              <a:rPr lang="en-US" smtClean="0"/>
              <a:t>7</a:t>
            </a:fld>
            <a:endParaRPr lang="en-US" dirty="0"/>
          </a:p>
        </p:txBody>
      </p:sp>
    </p:spTree>
    <p:extLst>
      <p:ext uri="{BB962C8B-B14F-4D97-AF65-F5344CB8AC3E}">
        <p14:creationId xmlns:p14="http://schemas.microsoft.com/office/powerpoint/2010/main" val="4098628073"/>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Gap calculation – Performance gap means are calculated by taking the difference between the (mean) importance rating and the (mean) satisfaction rating. </a:t>
            </a:r>
          </a:p>
        </p:txBody>
      </p:sp>
      <p:sp>
        <p:nvSpPr>
          <p:cNvPr id="4" name="Slide Number Placeholder 3"/>
          <p:cNvSpPr>
            <a:spLocks noGrp="1"/>
          </p:cNvSpPr>
          <p:nvPr>
            <p:ph type="sldNum" sz="quarter" idx="10"/>
          </p:nvPr>
        </p:nvSpPr>
        <p:spPr/>
        <p:txBody>
          <a:bodyPr/>
          <a:lstStyle/>
          <a:p>
            <a:fld id="{7E4B36F8-7FAB-44A0-9776-05A9F5F1699A}" type="slidenum">
              <a:rPr lang="en-US" smtClean="0"/>
              <a:t>8</a:t>
            </a:fld>
            <a:endParaRPr lang="en-US" dirty="0"/>
          </a:p>
        </p:txBody>
      </p:sp>
    </p:spTree>
    <p:extLst>
      <p:ext uri="{BB962C8B-B14F-4D97-AF65-F5344CB8AC3E}">
        <p14:creationId xmlns:p14="http://schemas.microsoft.com/office/powerpoint/2010/main" val="1336928114"/>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lang="en-US" dirty="0"/>
              <a:t>comparison school list = 4-year Private who participated in the survey</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7E4B36F8-7FAB-44A0-9776-05A9F5F1699A}" type="slidenum">
              <a:rPr lang="en-US" smtClean="0"/>
              <a:t>9</a:t>
            </a:fld>
            <a:endParaRPr lang="en-US" dirty="0"/>
          </a:p>
        </p:txBody>
      </p:sp>
    </p:spTree>
    <p:extLst>
      <p:ext uri="{BB962C8B-B14F-4D97-AF65-F5344CB8AC3E}">
        <p14:creationId xmlns:p14="http://schemas.microsoft.com/office/powerpoint/2010/main" val="421020451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4B36F8-7FAB-44A0-9776-05A9F5F1699A}" type="slidenum">
              <a:rPr lang="en-US" smtClean="0"/>
              <a:t>10</a:t>
            </a:fld>
            <a:endParaRPr lang="en-US" dirty="0"/>
          </a:p>
        </p:txBody>
      </p:sp>
    </p:spTree>
    <p:extLst>
      <p:ext uri="{BB962C8B-B14F-4D97-AF65-F5344CB8AC3E}">
        <p14:creationId xmlns:p14="http://schemas.microsoft.com/office/powerpoint/2010/main" val="404441575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7E4B36F8-7FAB-44A0-9776-05A9F5F1699A}" type="slidenum">
              <a:rPr lang="en-US" smtClean="0"/>
              <a:t>11</a:t>
            </a:fld>
            <a:endParaRPr lang="en-US" dirty="0"/>
          </a:p>
        </p:txBody>
      </p:sp>
    </p:spTree>
    <p:extLst>
      <p:ext uri="{BB962C8B-B14F-4D97-AF65-F5344CB8AC3E}">
        <p14:creationId xmlns:p14="http://schemas.microsoft.com/office/powerpoint/2010/main" val="3976871620"/>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7E4B36F8-7FAB-44A0-9776-05A9F5F1699A}" type="slidenum">
              <a:rPr lang="en-US" smtClean="0"/>
              <a:t>12</a:t>
            </a:fld>
            <a:endParaRPr lang="en-US" dirty="0"/>
          </a:p>
        </p:txBody>
      </p:sp>
    </p:spTree>
    <p:extLst>
      <p:ext uri="{BB962C8B-B14F-4D97-AF65-F5344CB8AC3E}">
        <p14:creationId xmlns:p14="http://schemas.microsoft.com/office/powerpoint/2010/main" val="70280250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4B36F8-7FAB-44A0-9776-05A9F5F1699A}" type="slidenum">
              <a:rPr lang="en-US" smtClean="0"/>
              <a:t>13</a:t>
            </a:fld>
            <a:endParaRPr lang="en-US" dirty="0"/>
          </a:p>
        </p:txBody>
      </p:sp>
    </p:spTree>
    <p:extLst>
      <p:ext uri="{BB962C8B-B14F-4D97-AF65-F5344CB8AC3E}">
        <p14:creationId xmlns:p14="http://schemas.microsoft.com/office/powerpoint/2010/main" val="2125267934"/>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4B36F8-7FAB-44A0-9776-05A9F5F1699A}" type="slidenum">
              <a:rPr lang="en-US" smtClean="0"/>
              <a:t>14</a:t>
            </a:fld>
            <a:endParaRPr lang="en-US" dirty="0"/>
          </a:p>
        </p:txBody>
      </p:sp>
    </p:spTree>
    <p:extLst>
      <p:ext uri="{BB962C8B-B14F-4D97-AF65-F5344CB8AC3E}">
        <p14:creationId xmlns:p14="http://schemas.microsoft.com/office/powerpoint/2010/main" val="32667711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This section had employees rank goals as top priories – 1</a:t>
            </a:r>
            <a:r>
              <a:rPr lang="en-US" baseline="30000" dirty="0"/>
              <a:t>st</a:t>
            </a:r>
            <a:r>
              <a:rPr lang="en-US" dirty="0"/>
              <a:t>, 2</a:t>
            </a:r>
            <a:r>
              <a:rPr lang="en-US" baseline="30000" dirty="0"/>
              <a:t>nd</a:t>
            </a:r>
            <a:r>
              <a:rPr lang="en-US" dirty="0"/>
              <a:t>, 3</a:t>
            </a:r>
            <a:r>
              <a:rPr lang="en-US" baseline="30000" dirty="0"/>
              <a:t>rd</a:t>
            </a:r>
            <a:r>
              <a:rPr lang="en-US" dirty="0"/>
              <a:t>. </a:t>
            </a:r>
          </a:p>
          <a:p>
            <a:r>
              <a:rPr lang="en-US" dirty="0"/>
              <a:t>* Additional MU Faculty Questions</a:t>
            </a:r>
          </a:p>
        </p:txBody>
      </p:sp>
      <p:sp>
        <p:nvSpPr>
          <p:cNvPr id="4" name="Slide Number Placeholder 3"/>
          <p:cNvSpPr>
            <a:spLocks noGrp="1"/>
          </p:cNvSpPr>
          <p:nvPr>
            <p:ph type="sldNum" sz="quarter" idx="10"/>
          </p:nvPr>
        </p:nvSpPr>
        <p:spPr/>
        <p:txBody>
          <a:bodyPr/>
          <a:lstStyle/>
          <a:p>
            <a:fld id="{7E4B36F8-7FAB-44A0-9776-05A9F5F1699A}" type="slidenum">
              <a:rPr lang="en-US" smtClean="0"/>
              <a:t>15</a:t>
            </a:fld>
            <a:endParaRPr lang="en-US" dirty="0"/>
          </a:p>
        </p:txBody>
      </p:sp>
    </p:spTree>
    <p:extLst>
      <p:ext uri="{BB962C8B-B14F-4D97-AF65-F5344CB8AC3E}">
        <p14:creationId xmlns:p14="http://schemas.microsoft.com/office/powerpoint/2010/main" val="3037462539"/>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4B36F8-7FAB-44A0-9776-05A9F5F1699A}" type="slidenum">
              <a:rPr lang="en-US" smtClean="0"/>
              <a:t>16</a:t>
            </a:fld>
            <a:endParaRPr lang="en-US" dirty="0"/>
          </a:p>
        </p:txBody>
      </p:sp>
    </p:spTree>
    <p:extLst>
      <p:ext uri="{BB962C8B-B14F-4D97-AF65-F5344CB8AC3E}">
        <p14:creationId xmlns:p14="http://schemas.microsoft.com/office/powerpoint/2010/main" val="102971309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4B36F8-7FAB-44A0-9776-05A9F5F1699A}" type="slidenum">
              <a:rPr lang="en-US" smtClean="0"/>
              <a:t>17</a:t>
            </a:fld>
            <a:endParaRPr lang="en-US" dirty="0"/>
          </a:p>
        </p:txBody>
      </p:sp>
    </p:spTree>
    <p:extLst>
      <p:ext uri="{BB962C8B-B14F-4D97-AF65-F5344CB8AC3E}">
        <p14:creationId xmlns:p14="http://schemas.microsoft.com/office/powerpoint/2010/main" val="1617777290"/>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*p-value of .05 - the two scores are significantly different, and such a difference would only be due to a chance of 5% of the time.</a:t>
            </a:r>
            <a:r>
              <a:rPr lang="en-US" dirty="0"/>
              <a:t> </a:t>
            </a:r>
          </a:p>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 p-value of .01 - the two scores are significantly different, and such a difference would only be due to a chance of 1% of the time.</a:t>
            </a:r>
            <a:r>
              <a:rPr lang="en-US" dirty="0"/>
              <a:t> </a:t>
            </a:r>
          </a:p>
          <a:p>
            <a:pPr marL="171450" indent="-171450">
              <a:buFont typeface="Arial" panose="020B0604020202020204" pitchFamily="34" charset="0"/>
              <a:buChar char="•"/>
            </a:pPr>
            <a:r>
              <a:rPr lang="en-US" sz="1200" b="0" i="0" u="none" strike="noStrike" kern="1200" dirty="0">
                <a:solidFill>
                  <a:schemeClr val="tx1"/>
                </a:solidFill>
                <a:effectLst/>
                <a:latin typeface="+mn-lt"/>
                <a:ea typeface="+mn-ea"/>
                <a:cs typeface="+mn-cs"/>
              </a:rPr>
              <a:t>*** p-value of .001 - the two scores are significantly different, and such a difference would only be due to a chance of 0.1% of the time.</a:t>
            </a:r>
            <a:r>
              <a:rPr lang="en-US" dirty="0"/>
              <a:t> </a:t>
            </a:r>
          </a:p>
        </p:txBody>
      </p:sp>
      <p:sp>
        <p:nvSpPr>
          <p:cNvPr id="4" name="Slide Number Placeholder 3"/>
          <p:cNvSpPr>
            <a:spLocks noGrp="1"/>
          </p:cNvSpPr>
          <p:nvPr>
            <p:ph type="sldNum" sz="quarter" idx="10"/>
          </p:nvPr>
        </p:nvSpPr>
        <p:spPr/>
        <p:txBody>
          <a:bodyPr/>
          <a:lstStyle/>
          <a:p>
            <a:fld id="{7E4B36F8-7FAB-44A0-9776-05A9F5F1699A}" type="slidenum">
              <a:rPr lang="en-US" smtClean="0"/>
              <a:t>18</a:t>
            </a:fld>
            <a:endParaRPr lang="en-US" dirty="0"/>
          </a:p>
        </p:txBody>
      </p:sp>
    </p:spTree>
    <p:extLst>
      <p:ext uri="{BB962C8B-B14F-4D97-AF65-F5344CB8AC3E}">
        <p14:creationId xmlns:p14="http://schemas.microsoft.com/office/powerpoint/2010/main" val="3786192888"/>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4B36F8-7FAB-44A0-9776-05A9F5F1699A}" type="slidenum">
              <a:rPr lang="en-US" smtClean="0"/>
              <a:t>19</a:t>
            </a:fld>
            <a:endParaRPr lang="en-US" dirty="0"/>
          </a:p>
        </p:txBody>
      </p:sp>
    </p:spTree>
    <p:extLst>
      <p:ext uri="{BB962C8B-B14F-4D97-AF65-F5344CB8AC3E}">
        <p14:creationId xmlns:p14="http://schemas.microsoft.com/office/powerpoint/2010/main" val="1587585509"/>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4B36F8-7FAB-44A0-9776-05A9F5F1699A}" type="slidenum">
              <a:rPr lang="en-US" smtClean="0"/>
              <a:t>20</a:t>
            </a:fld>
            <a:endParaRPr lang="en-US" dirty="0"/>
          </a:p>
        </p:txBody>
      </p:sp>
    </p:spTree>
    <p:extLst>
      <p:ext uri="{BB962C8B-B14F-4D97-AF65-F5344CB8AC3E}">
        <p14:creationId xmlns:p14="http://schemas.microsoft.com/office/powerpoint/2010/main" val="4283510929"/>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7E4B36F8-7FAB-44A0-9776-05A9F5F1699A}" type="slidenum">
              <a:rPr lang="en-US" smtClean="0"/>
              <a:t>21</a:t>
            </a:fld>
            <a:endParaRPr lang="en-US" dirty="0"/>
          </a:p>
        </p:txBody>
      </p:sp>
    </p:spTree>
    <p:extLst>
      <p:ext uri="{BB962C8B-B14F-4D97-AF65-F5344CB8AC3E}">
        <p14:creationId xmlns:p14="http://schemas.microsoft.com/office/powerpoint/2010/main" val="2120897712"/>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Gap calculation – Performance gap means are calculated by taking the difference between the (mean) importance rating and the (mean satisfaction rating. </a:t>
            </a:r>
          </a:p>
        </p:txBody>
      </p:sp>
      <p:sp>
        <p:nvSpPr>
          <p:cNvPr id="4" name="Slide Number Placeholder 3"/>
          <p:cNvSpPr>
            <a:spLocks noGrp="1"/>
          </p:cNvSpPr>
          <p:nvPr>
            <p:ph type="sldNum" sz="quarter" idx="10"/>
          </p:nvPr>
        </p:nvSpPr>
        <p:spPr/>
        <p:txBody>
          <a:bodyPr/>
          <a:lstStyle/>
          <a:p>
            <a:fld id="{7E4B36F8-7FAB-44A0-9776-05A9F5F1699A}" type="slidenum">
              <a:rPr lang="en-US" smtClean="0"/>
              <a:t>22</a:t>
            </a:fld>
            <a:endParaRPr lang="en-US" dirty="0"/>
          </a:p>
        </p:txBody>
      </p:sp>
    </p:spTree>
    <p:extLst>
      <p:ext uri="{BB962C8B-B14F-4D97-AF65-F5344CB8AC3E}">
        <p14:creationId xmlns:p14="http://schemas.microsoft.com/office/powerpoint/2010/main" val="110989625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7E4B36F8-7FAB-44A0-9776-05A9F5F1699A}" type="slidenum">
              <a:rPr lang="en-US" smtClean="0"/>
              <a:t>23</a:t>
            </a:fld>
            <a:endParaRPr lang="en-US" dirty="0"/>
          </a:p>
        </p:txBody>
      </p:sp>
    </p:spTree>
    <p:extLst>
      <p:ext uri="{BB962C8B-B14F-4D97-AF65-F5344CB8AC3E}">
        <p14:creationId xmlns:p14="http://schemas.microsoft.com/office/powerpoint/2010/main" val="3321807929"/>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4B36F8-7FAB-44A0-9776-05A9F5F1699A}" type="slidenum">
              <a:rPr lang="en-US" smtClean="0"/>
              <a:t>24</a:t>
            </a:fld>
            <a:endParaRPr lang="en-US" dirty="0"/>
          </a:p>
        </p:txBody>
      </p:sp>
    </p:spTree>
    <p:extLst>
      <p:ext uri="{BB962C8B-B14F-4D97-AF65-F5344CB8AC3E}">
        <p14:creationId xmlns:p14="http://schemas.microsoft.com/office/powerpoint/2010/main" val="1683207343"/>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sz="1050" dirty="0"/>
          </a:p>
          <a:p>
            <a:endParaRPr lang="en-US" dirty="0"/>
          </a:p>
        </p:txBody>
      </p:sp>
      <p:sp>
        <p:nvSpPr>
          <p:cNvPr id="4" name="Slide Number Placeholder 3"/>
          <p:cNvSpPr>
            <a:spLocks noGrp="1"/>
          </p:cNvSpPr>
          <p:nvPr>
            <p:ph type="sldNum" sz="quarter" idx="10"/>
          </p:nvPr>
        </p:nvSpPr>
        <p:spPr/>
        <p:txBody>
          <a:bodyPr/>
          <a:lstStyle/>
          <a:p>
            <a:fld id="{7E4B36F8-7FAB-44A0-9776-05A9F5F1699A}" type="slidenum">
              <a:rPr lang="en-US" smtClean="0"/>
              <a:t>25</a:t>
            </a:fld>
            <a:endParaRPr lang="en-US" dirty="0"/>
          </a:p>
        </p:txBody>
      </p:sp>
    </p:spTree>
    <p:extLst>
      <p:ext uri="{BB962C8B-B14F-4D97-AF65-F5344CB8AC3E}">
        <p14:creationId xmlns:p14="http://schemas.microsoft.com/office/powerpoint/2010/main" val="209435889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lang="en-US" dirty="0"/>
          </a:p>
          <a:p>
            <a:endParaRPr lang="en-US" dirty="0"/>
          </a:p>
        </p:txBody>
      </p:sp>
      <p:sp>
        <p:nvSpPr>
          <p:cNvPr id="4" name="Slide Number Placeholder 3"/>
          <p:cNvSpPr>
            <a:spLocks noGrp="1"/>
          </p:cNvSpPr>
          <p:nvPr>
            <p:ph type="sldNum" sz="quarter" idx="10"/>
          </p:nvPr>
        </p:nvSpPr>
        <p:spPr/>
        <p:txBody>
          <a:bodyPr/>
          <a:lstStyle/>
          <a:p>
            <a:fld id="{7E4B36F8-7FAB-44A0-9776-05A9F5F1699A}" type="slidenum">
              <a:rPr lang="en-US" smtClean="0"/>
              <a:t>26</a:t>
            </a:fld>
            <a:endParaRPr lang="en-US" dirty="0"/>
          </a:p>
        </p:txBody>
      </p:sp>
    </p:spTree>
    <p:extLst>
      <p:ext uri="{BB962C8B-B14F-4D97-AF65-F5344CB8AC3E}">
        <p14:creationId xmlns:p14="http://schemas.microsoft.com/office/powerpoint/2010/main" val="2372989573"/>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4B36F8-7FAB-44A0-9776-05A9F5F1699A}" type="slidenum">
              <a:rPr lang="en-US" smtClean="0"/>
              <a:t>27</a:t>
            </a:fld>
            <a:endParaRPr lang="en-US" dirty="0"/>
          </a:p>
        </p:txBody>
      </p:sp>
    </p:spTree>
    <p:extLst>
      <p:ext uri="{BB962C8B-B14F-4D97-AF65-F5344CB8AC3E}">
        <p14:creationId xmlns:p14="http://schemas.microsoft.com/office/powerpoint/2010/main" val="1336979634"/>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5"/>
          </p:nvPr>
        </p:nvSpPr>
        <p:spPr/>
        <p:txBody>
          <a:bodyPr/>
          <a:lstStyle/>
          <a:p>
            <a:fld id="{BE638A29-B0E3-4D03-8587-D215CA0834E0}" type="slidenum">
              <a:rPr lang="en-US" smtClean="0"/>
              <a:t>28</a:t>
            </a:fld>
            <a:endParaRPr lang="en-US"/>
          </a:p>
        </p:txBody>
      </p:sp>
    </p:spTree>
    <p:extLst>
      <p:ext uri="{BB962C8B-B14F-4D97-AF65-F5344CB8AC3E}">
        <p14:creationId xmlns:p14="http://schemas.microsoft.com/office/powerpoint/2010/main" val="3383974450"/>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4B36F8-7FAB-44A0-9776-05A9F5F1699A}" type="slidenum">
              <a:rPr lang="en-US" smtClean="0"/>
              <a:t>29</a:t>
            </a:fld>
            <a:endParaRPr lang="en-US" dirty="0"/>
          </a:p>
        </p:txBody>
      </p:sp>
    </p:spTree>
    <p:extLst>
      <p:ext uri="{BB962C8B-B14F-4D97-AF65-F5344CB8AC3E}">
        <p14:creationId xmlns:p14="http://schemas.microsoft.com/office/powerpoint/2010/main" val="3872725965"/>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4B36F8-7FAB-44A0-9776-05A9F5F1699A}" type="slidenum">
              <a:rPr lang="en-US" smtClean="0"/>
              <a:t>30</a:t>
            </a:fld>
            <a:endParaRPr lang="en-US" dirty="0"/>
          </a:p>
        </p:txBody>
      </p:sp>
    </p:spTree>
    <p:extLst>
      <p:ext uri="{BB962C8B-B14F-4D97-AF65-F5344CB8AC3E}">
        <p14:creationId xmlns:p14="http://schemas.microsoft.com/office/powerpoint/2010/main" val="1711915582"/>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fld id="{7E4B36F8-7FAB-44A0-9776-05A9F5F1699A}" type="slidenum">
              <a:rPr lang="en-US" smtClean="0"/>
              <a:t>31</a:t>
            </a:fld>
            <a:endParaRPr lang="en-US" dirty="0"/>
          </a:p>
        </p:txBody>
      </p:sp>
    </p:spTree>
    <p:extLst>
      <p:ext uri="{BB962C8B-B14F-4D97-AF65-F5344CB8AC3E}">
        <p14:creationId xmlns:p14="http://schemas.microsoft.com/office/powerpoint/2010/main" val="23181484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805A2A5A-5EB6-4B2F-9C41-F52E3E0CAC07}" type="datetimeFigureOut">
              <a:rPr lang="en-US" smtClean="0"/>
              <a:t>11/30/2023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B8004B-24CD-4816-A518-73FBA02EB571}" type="slidenum">
              <a:rPr lang="en-US" smtClean="0"/>
              <a:t>‹#›</a:t>
            </a:fld>
            <a:endParaRPr lang="en-US"/>
          </a:p>
        </p:txBody>
      </p:sp>
    </p:spTree>
    <p:extLst>
      <p:ext uri="{BB962C8B-B14F-4D97-AF65-F5344CB8AC3E}">
        <p14:creationId xmlns:p14="http://schemas.microsoft.com/office/powerpoint/2010/main" val="2488512544"/>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5A2A5A-5EB6-4B2F-9C41-F52E3E0CAC07}" type="datetimeFigureOut">
              <a:rPr lang="en-US" smtClean="0"/>
              <a:t>11/30/2023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B8004B-24CD-4816-A518-73FBA02EB571}" type="slidenum">
              <a:rPr lang="en-US" smtClean="0"/>
              <a:t>‹#›</a:t>
            </a:fld>
            <a:endParaRPr lang="en-US"/>
          </a:p>
        </p:txBody>
      </p:sp>
    </p:spTree>
    <p:extLst>
      <p:ext uri="{BB962C8B-B14F-4D97-AF65-F5344CB8AC3E}">
        <p14:creationId xmlns:p14="http://schemas.microsoft.com/office/powerpoint/2010/main" val="94505231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805A2A5A-5EB6-4B2F-9C41-F52E3E0CAC07}" type="datetimeFigureOut">
              <a:rPr lang="en-US" smtClean="0"/>
              <a:t>11/30/2023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B8004B-24CD-4816-A518-73FBA02EB571}" type="slidenum">
              <a:rPr lang="en-US" smtClean="0"/>
              <a:t>‹#›</a:t>
            </a:fld>
            <a:endParaRPr lang="en-US"/>
          </a:p>
        </p:txBody>
      </p:sp>
    </p:spTree>
    <p:extLst>
      <p:ext uri="{BB962C8B-B14F-4D97-AF65-F5344CB8AC3E}">
        <p14:creationId xmlns:p14="http://schemas.microsoft.com/office/powerpoint/2010/main" val="162766852"/>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805A2A5A-5EB6-4B2F-9C41-F52E3E0CAC07}" type="datetimeFigureOut">
              <a:rPr lang="en-US" smtClean="0"/>
              <a:t>11/30/2023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B8004B-24CD-4816-A518-73FBA02EB571}" type="slidenum">
              <a:rPr lang="en-US" smtClean="0"/>
              <a:t>‹#›</a:t>
            </a:fld>
            <a:endParaRPr lang="en-US"/>
          </a:p>
        </p:txBody>
      </p:sp>
    </p:spTree>
    <p:extLst>
      <p:ext uri="{BB962C8B-B14F-4D97-AF65-F5344CB8AC3E}">
        <p14:creationId xmlns:p14="http://schemas.microsoft.com/office/powerpoint/2010/main" val="2047543396"/>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805A2A5A-5EB6-4B2F-9C41-F52E3E0CAC07}" type="datetimeFigureOut">
              <a:rPr lang="en-US" smtClean="0"/>
              <a:t>11/30/2023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BB8004B-24CD-4816-A518-73FBA02EB571}" type="slidenum">
              <a:rPr lang="en-US" smtClean="0"/>
              <a:t>‹#›</a:t>
            </a:fld>
            <a:endParaRPr lang="en-US"/>
          </a:p>
        </p:txBody>
      </p:sp>
    </p:spTree>
    <p:extLst>
      <p:ext uri="{BB962C8B-B14F-4D97-AF65-F5344CB8AC3E}">
        <p14:creationId xmlns:p14="http://schemas.microsoft.com/office/powerpoint/2010/main" val="277160024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805A2A5A-5EB6-4B2F-9C41-F52E3E0CAC07}" type="datetimeFigureOut">
              <a:rPr lang="en-US" smtClean="0"/>
              <a:t>11/30/2023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BB8004B-24CD-4816-A518-73FBA02EB571}" type="slidenum">
              <a:rPr lang="en-US" smtClean="0"/>
              <a:t>‹#›</a:t>
            </a:fld>
            <a:endParaRPr lang="en-US"/>
          </a:p>
        </p:txBody>
      </p:sp>
    </p:spTree>
    <p:extLst>
      <p:ext uri="{BB962C8B-B14F-4D97-AF65-F5344CB8AC3E}">
        <p14:creationId xmlns:p14="http://schemas.microsoft.com/office/powerpoint/2010/main" val="2059306670"/>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805A2A5A-5EB6-4B2F-9C41-F52E3E0CAC07}" type="datetimeFigureOut">
              <a:rPr lang="en-US" smtClean="0"/>
              <a:t>11/30/2023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BB8004B-24CD-4816-A518-73FBA02EB571}" type="slidenum">
              <a:rPr lang="en-US" smtClean="0"/>
              <a:t>‹#›</a:t>
            </a:fld>
            <a:endParaRPr lang="en-US"/>
          </a:p>
        </p:txBody>
      </p:sp>
    </p:spTree>
    <p:extLst>
      <p:ext uri="{BB962C8B-B14F-4D97-AF65-F5344CB8AC3E}">
        <p14:creationId xmlns:p14="http://schemas.microsoft.com/office/powerpoint/2010/main" val="355510657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5A2A5A-5EB6-4B2F-9C41-F52E3E0CAC07}" type="datetimeFigureOut">
              <a:rPr lang="en-US" smtClean="0"/>
              <a:t>11/30/2023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B8004B-24CD-4816-A518-73FBA02EB571}" type="slidenum">
              <a:rPr lang="en-US" smtClean="0"/>
              <a:t>‹#›</a:t>
            </a:fld>
            <a:endParaRPr lang="en-US"/>
          </a:p>
        </p:txBody>
      </p:sp>
    </p:spTree>
    <p:extLst>
      <p:ext uri="{BB962C8B-B14F-4D97-AF65-F5344CB8AC3E}">
        <p14:creationId xmlns:p14="http://schemas.microsoft.com/office/powerpoint/2010/main" val="376496881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805A2A5A-5EB6-4B2F-9C41-F52E3E0CAC07}" type="datetimeFigureOut">
              <a:rPr lang="en-US" smtClean="0"/>
              <a:t>11/30/2023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BB8004B-24CD-4816-A518-73FBA02EB571}" type="slidenum">
              <a:rPr lang="en-US" smtClean="0"/>
              <a:t>‹#›</a:t>
            </a:fld>
            <a:endParaRPr lang="en-US"/>
          </a:p>
        </p:txBody>
      </p:sp>
    </p:spTree>
    <p:extLst>
      <p:ext uri="{BB962C8B-B14F-4D97-AF65-F5344CB8AC3E}">
        <p14:creationId xmlns:p14="http://schemas.microsoft.com/office/powerpoint/2010/main" val="136392521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5A2A5A-5EB6-4B2F-9C41-F52E3E0CAC07}" type="datetimeFigureOut">
              <a:rPr lang="en-US" smtClean="0"/>
              <a:t>11/30/2023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B8004B-24CD-4816-A518-73FBA02EB571}" type="slidenum">
              <a:rPr lang="en-US" smtClean="0"/>
              <a:t>‹#›</a:t>
            </a:fld>
            <a:endParaRPr lang="en-US"/>
          </a:p>
        </p:txBody>
      </p:sp>
    </p:spTree>
    <p:extLst>
      <p:ext uri="{BB962C8B-B14F-4D97-AF65-F5344CB8AC3E}">
        <p14:creationId xmlns:p14="http://schemas.microsoft.com/office/powerpoint/2010/main" val="120465696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805A2A5A-5EB6-4B2F-9C41-F52E3E0CAC07}" type="datetimeFigureOut">
              <a:rPr lang="en-US" smtClean="0"/>
              <a:t>11/30/2023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BB8004B-24CD-4816-A518-73FBA02EB571}" type="slidenum">
              <a:rPr lang="en-US" smtClean="0"/>
              <a:t>‹#›</a:t>
            </a:fld>
            <a:endParaRPr lang="en-US"/>
          </a:p>
        </p:txBody>
      </p:sp>
    </p:spTree>
    <p:extLst>
      <p:ext uri="{BB962C8B-B14F-4D97-AF65-F5344CB8AC3E}">
        <p14:creationId xmlns:p14="http://schemas.microsoft.com/office/powerpoint/2010/main" val="209366706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805A2A5A-5EB6-4B2F-9C41-F52E3E0CAC07}" type="datetimeFigureOut">
              <a:rPr lang="en-US" smtClean="0"/>
              <a:t>11/30/2023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BB8004B-24CD-4816-A518-73FBA02EB571}" type="slidenum">
              <a:rPr lang="en-US" smtClean="0"/>
              <a:t>‹#›</a:t>
            </a:fld>
            <a:endParaRPr lang="en-US"/>
          </a:p>
        </p:txBody>
      </p:sp>
    </p:spTree>
    <p:extLst>
      <p:ext uri="{BB962C8B-B14F-4D97-AF65-F5344CB8AC3E}">
        <p14:creationId xmlns:p14="http://schemas.microsoft.com/office/powerpoint/2010/main" val="60119140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jpg"/><Relationship Id="rId2" Type="http://schemas.openxmlformats.org/officeDocument/2006/relationships/notesSlide" Target="../notesSlides/notesSlide1.xml"/><Relationship Id="rId1" Type="http://schemas.openxmlformats.org/officeDocument/2006/relationships/slideLayout" Target="../slideLayouts/slideLayout9.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6.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6.xml"/></Relationships>
</file>

<file path=ppt/slides/_rels/slide4.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6.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6.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5.xml"/></Relationships>
</file>

<file path=ppt/slides/_rels/slide7.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5.xml"/></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8.xml"/><Relationship Id="rId1" Type="http://schemas.openxmlformats.org/officeDocument/2006/relationships/slideLayout" Target="../slideLayouts/slideLayout5.xml"/></Relationships>
</file>

<file path=ppt/slides/_rels/slide9.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5.xml"/></Relationships>
</file>

<file path=ppt/slides/_rels/slide10.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11.xml"/><Relationship Id="rId1" Type="http://schemas.openxmlformats.org/officeDocument/2006/relationships/slideLayout" Target="../slideLayouts/slideLayout5.xml"/><Relationship Id="rId5" Type="http://schemas.openxmlformats.org/officeDocument/2006/relationships/image" Target="../media/image4.png"/><Relationship Id="rId4" Type="http://schemas.openxmlformats.org/officeDocument/2006/relationships/image" Target="../media/image3.png"/></Relationships>
</file>

<file path=ppt/slides/_rels/slide12.xml.rels><?xml version="1.0" encoding="UTF-8" standalone="yes"?>
<Relationships xmlns="http://schemas.openxmlformats.org/package/2006/relationships"><Relationship Id="rId3" Type="http://schemas.openxmlformats.org/officeDocument/2006/relationships/image" Target="../media/image5.png"/><Relationship Id="rId2" Type="http://schemas.openxmlformats.org/officeDocument/2006/relationships/notesSlide" Target="../notesSlides/notesSlide12.xml"/><Relationship Id="rId1" Type="http://schemas.openxmlformats.org/officeDocument/2006/relationships/slideLayout" Target="../slideLayouts/slideLayout5.xml"/><Relationship Id="rId4" Type="http://schemas.openxmlformats.org/officeDocument/2006/relationships/image" Target="../media/image6.png"/></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6.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5.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6.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8.xml"/><Relationship Id="rId1" Type="http://schemas.openxmlformats.org/officeDocument/2006/relationships/slideLayout" Target="../slideLayouts/slideLayout5.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9.xml"/><Relationship Id="rId1" Type="http://schemas.openxmlformats.org/officeDocument/2006/relationships/slideLayout" Target="../slideLayouts/slideLayout6.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5.xml"/></Relationships>
</file>

<file path=ppt/slides/_rels/slide21.xml.rels><?xml version="1.0" encoding="UTF-8" standalone="yes"?>
<Relationships xmlns="http://schemas.openxmlformats.org/package/2006/relationships"><Relationship Id="rId2" Type="http://schemas.openxmlformats.org/officeDocument/2006/relationships/notesSlide" Target="../notesSlides/notesSlide21.xml"/><Relationship Id="rId1" Type="http://schemas.openxmlformats.org/officeDocument/2006/relationships/slideLayout" Target="../slideLayouts/slideLayout5.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22.xml"/><Relationship Id="rId1" Type="http://schemas.openxmlformats.org/officeDocument/2006/relationships/slideLayout" Target="../slideLayouts/slideLayout5.xml"/></Relationships>
</file>

<file path=ppt/slides/_rels/slide23.xml.rels><?xml version="1.0" encoding="UTF-8" standalone="yes"?>
<Relationships xmlns="http://schemas.openxmlformats.org/package/2006/relationships"><Relationship Id="rId2" Type="http://schemas.openxmlformats.org/officeDocument/2006/relationships/notesSlide" Target="../notesSlides/notesSlide23.xml"/><Relationship Id="rId1" Type="http://schemas.openxmlformats.org/officeDocument/2006/relationships/slideLayout" Target="../slideLayouts/slideLayout5.xml"/></Relationships>
</file>

<file path=ppt/slides/_rels/slide24.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7.png"/><Relationship Id="rId2" Type="http://schemas.openxmlformats.org/officeDocument/2006/relationships/notesSlide" Target="../notesSlides/notesSlide26.xml"/><Relationship Id="rId1" Type="http://schemas.openxmlformats.org/officeDocument/2006/relationships/slideLayout" Target="../slideLayouts/slideLayout5.xml"/><Relationship Id="rId5" Type="http://schemas.openxmlformats.org/officeDocument/2006/relationships/image" Target="../media/image9.png"/><Relationship Id="rId4" Type="http://schemas.openxmlformats.org/officeDocument/2006/relationships/image" Target="../media/image8.png"/></Relationships>
</file>

<file path=ppt/slides/_rels/slide27.xml.rels><?xml version="1.0" encoding="UTF-8" standalone="yes"?>
<Relationships xmlns="http://schemas.openxmlformats.org/package/2006/relationships"><Relationship Id="rId2" Type="http://schemas.openxmlformats.org/officeDocument/2006/relationships/notesSlide" Target="../notesSlides/notesSlide27.xml"/><Relationship Id="rId1" Type="http://schemas.openxmlformats.org/officeDocument/2006/relationships/slideLayout" Target="../slideLayouts/slideLayout6.xml"/></Relationships>
</file>

<file path=ppt/slides/_rels/slide28.xml.rels><?xml version="1.0" encoding="UTF-8" standalone="yes"?>
<Relationships xmlns="http://schemas.openxmlformats.org/package/2006/relationships"><Relationship Id="rId3" Type="http://schemas.openxmlformats.org/officeDocument/2006/relationships/chart" Target="../charts/chart1.xml"/><Relationship Id="rId2" Type="http://schemas.openxmlformats.org/officeDocument/2006/relationships/notesSlide" Target="../notesSlides/notesSlide28.xml"/><Relationship Id="rId1" Type="http://schemas.openxmlformats.org/officeDocument/2006/relationships/slideLayout" Target="../slideLayouts/slideLayout7.xml"/></Relationships>
</file>

<file path=ppt/slides/_rels/slide29.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1.xml.rels><?xml version="1.0" encoding="UTF-8" standalone="yes"?>
<Relationships xmlns="http://schemas.openxmlformats.org/package/2006/relationships"><Relationship Id="rId3" Type="http://schemas.openxmlformats.org/officeDocument/2006/relationships/image" Target="../media/image10.emf"/><Relationship Id="rId2" Type="http://schemas.openxmlformats.org/officeDocument/2006/relationships/notesSlide" Target="../notesSlides/notesSlide31.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TextBox 4"/>
          <p:cNvSpPr txBox="1"/>
          <p:nvPr/>
        </p:nvSpPr>
        <p:spPr>
          <a:xfrm>
            <a:off x="849572" y="965745"/>
            <a:ext cx="3964754" cy="1477328"/>
          </a:xfrm>
          <a:prstGeom prst="rect">
            <a:avLst/>
          </a:prstGeom>
          <a:noFill/>
        </p:spPr>
        <p:txBody>
          <a:bodyPr wrap="square" rtlCol="0">
            <a:spAutoFit/>
          </a:bodyPr>
          <a:lstStyle/>
          <a:p>
            <a:pPr algn="ctr"/>
            <a:r>
              <a:rPr lang="en-US" sz="3600" b="1" dirty="0">
                <a:cs typeface="Times New Roman" panose="02020603050405020304" pitchFamily="18" charset="0"/>
              </a:rPr>
              <a:t>Faculty Satisfaction Survey 2022-2023</a:t>
            </a:r>
            <a:br>
              <a:rPr lang="en-US" sz="3600" b="1" dirty="0">
                <a:latin typeface="Times New Roman" panose="02020603050405020304" pitchFamily="18" charset="0"/>
                <a:cs typeface="Times New Roman" panose="02020603050405020304" pitchFamily="18" charset="0"/>
              </a:rPr>
            </a:br>
            <a:endParaRPr lang="en-US" dirty="0"/>
          </a:p>
        </p:txBody>
      </p:sp>
      <p:pic>
        <p:nvPicPr>
          <p:cNvPr id="7" name="Picture Placeholder 6"/>
          <p:cNvPicPr>
            <a:picLocks noGrp="1" noChangeAspect="1"/>
          </p:cNvPicPr>
          <p:nvPr>
            <p:ph type="pic" idx="1"/>
          </p:nvPr>
        </p:nvPicPr>
        <p:blipFill>
          <a:blip r:embed="rId3">
            <a:extLst>
              <a:ext uri="{28A0092B-C50C-407E-A947-70E740481C1C}">
                <a14:useLocalDpi xmlns:a14="http://schemas.microsoft.com/office/drawing/2010/main" val="0"/>
              </a:ext>
            </a:extLst>
          </a:blip>
          <a:srcRect t="21706" b="21706"/>
          <a:stretch>
            <a:fillRect/>
          </a:stretch>
        </p:blipFill>
        <p:spPr>
          <a:xfrm>
            <a:off x="5354594" y="674006"/>
            <a:ext cx="6052923" cy="4779444"/>
          </a:xfrm>
        </p:spPr>
      </p:pic>
      <p:sp>
        <p:nvSpPr>
          <p:cNvPr id="4" name="TextBox 3">
            <a:extLst>
              <a:ext uri="{FF2B5EF4-FFF2-40B4-BE49-F238E27FC236}">
                <a16:creationId xmlns:a16="http://schemas.microsoft.com/office/drawing/2014/main" id="{21ADC474-E3E9-4B95-A7B7-07301056931A}"/>
              </a:ext>
            </a:extLst>
          </p:cNvPr>
          <p:cNvSpPr txBox="1"/>
          <p:nvPr/>
        </p:nvSpPr>
        <p:spPr>
          <a:xfrm>
            <a:off x="784483" y="4622453"/>
            <a:ext cx="3964754" cy="830997"/>
          </a:xfrm>
          <a:prstGeom prst="rect">
            <a:avLst/>
          </a:prstGeom>
          <a:noFill/>
        </p:spPr>
        <p:txBody>
          <a:bodyPr wrap="square" rtlCol="0">
            <a:spAutoFit/>
          </a:bodyPr>
          <a:lstStyle/>
          <a:p>
            <a:pPr algn="ctr"/>
            <a:r>
              <a:rPr lang="en-US" sz="2400" b="1" dirty="0">
                <a:cs typeface="Times New Roman" panose="02020603050405020304" pitchFamily="18" charset="0"/>
              </a:rPr>
              <a:t>General Faculty Meeting 12/1/2023</a:t>
            </a:r>
            <a:endParaRPr lang="en-US" sz="2400" dirty="0"/>
          </a:p>
        </p:txBody>
      </p:sp>
    </p:spTree>
    <p:extLst>
      <p:ext uri="{BB962C8B-B14F-4D97-AF65-F5344CB8AC3E}">
        <p14:creationId xmlns:p14="http://schemas.microsoft.com/office/powerpoint/2010/main" val="588517807"/>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9D0E-79D8-4450-84D3-9608C65D1003}"/>
              </a:ext>
            </a:extLst>
          </p:cNvPr>
          <p:cNvSpPr>
            <a:spLocks noGrp="1"/>
          </p:cNvSpPr>
          <p:nvPr>
            <p:ph type="title"/>
          </p:nvPr>
        </p:nvSpPr>
        <p:spPr>
          <a:xfrm>
            <a:off x="838200" y="365126"/>
            <a:ext cx="10515600" cy="673100"/>
          </a:xfrm>
        </p:spPr>
        <p:txBody>
          <a:bodyPr>
            <a:normAutofit fontScale="90000"/>
          </a:bodyPr>
          <a:lstStyle/>
          <a:p>
            <a:pPr algn="ctr"/>
            <a:r>
              <a:rPr lang="en-US" b="1" dirty="0"/>
              <a:t>Survey Instrument and Analysis </a:t>
            </a:r>
          </a:p>
        </p:txBody>
      </p:sp>
      <p:sp>
        <p:nvSpPr>
          <p:cNvPr id="5" name="Subtitle 4"/>
          <p:cNvSpPr>
            <a:spLocks noGrp="1"/>
          </p:cNvSpPr>
          <p:nvPr>
            <p:ph idx="4294967295"/>
          </p:nvPr>
        </p:nvSpPr>
        <p:spPr>
          <a:xfrm>
            <a:off x="2009775" y="1319212"/>
            <a:ext cx="7915275" cy="5268911"/>
          </a:xfrm>
        </p:spPr>
        <p:txBody>
          <a:bodyPr>
            <a:noAutofit/>
          </a:bodyPr>
          <a:lstStyle/>
          <a:p>
            <a:r>
              <a:rPr lang="en-US" dirty="0">
                <a:solidFill>
                  <a:schemeClr val="tx1">
                    <a:lumMod val="85000"/>
                    <a:lumOff val="15000"/>
                  </a:schemeClr>
                </a:solidFill>
                <a:latin typeface="+mj-lt"/>
                <a:cs typeface="Times New Roman" panose="02020603050405020304" pitchFamily="18" charset="0"/>
              </a:rPr>
              <a:t>RNL Survey – 4 sections </a:t>
            </a:r>
          </a:p>
          <a:p>
            <a:pPr lvl="1"/>
            <a:r>
              <a:rPr lang="en-US" sz="2000" dirty="0">
                <a:solidFill>
                  <a:schemeClr val="tx1">
                    <a:lumMod val="85000"/>
                    <a:lumOff val="15000"/>
                  </a:schemeClr>
                </a:solidFill>
                <a:latin typeface="+mj-lt"/>
                <a:cs typeface="Times New Roman" panose="02020603050405020304" pitchFamily="18" charset="0"/>
              </a:rPr>
              <a:t>Campus Culture and Policies </a:t>
            </a:r>
          </a:p>
          <a:p>
            <a:pPr lvl="1"/>
            <a:r>
              <a:rPr lang="en-US" sz="2000" dirty="0">
                <a:solidFill>
                  <a:schemeClr val="tx1">
                    <a:lumMod val="85000"/>
                    <a:lumOff val="15000"/>
                  </a:schemeClr>
                </a:solidFill>
                <a:latin typeface="+mj-lt"/>
                <a:cs typeface="Times New Roman" panose="02020603050405020304" pitchFamily="18" charset="0"/>
              </a:rPr>
              <a:t>Institutional Goals </a:t>
            </a:r>
          </a:p>
          <a:p>
            <a:pPr lvl="1"/>
            <a:r>
              <a:rPr lang="en-US" sz="2000" dirty="0">
                <a:solidFill>
                  <a:schemeClr val="tx1">
                    <a:lumMod val="85000"/>
                    <a:lumOff val="15000"/>
                  </a:schemeClr>
                </a:solidFill>
                <a:latin typeface="+mj-lt"/>
                <a:cs typeface="Times New Roman" panose="02020603050405020304" pitchFamily="18" charset="0"/>
              </a:rPr>
              <a:t>Involvement in Planning and Decision-Making </a:t>
            </a:r>
          </a:p>
          <a:p>
            <a:pPr lvl="1"/>
            <a:r>
              <a:rPr lang="en-US" sz="2000" dirty="0">
                <a:solidFill>
                  <a:schemeClr val="tx1">
                    <a:lumMod val="85000"/>
                    <a:lumOff val="15000"/>
                  </a:schemeClr>
                </a:solidFill>
                <a:latin typeface="+mj-lt"/>
                <a:cs typeface="Times New Roman" panose="02020603050405020304" pitchFamily="18" charset="0"/>
              </a:rPr>
              <a:t>Work Environment</a:t>
            </a:r>
          </a:p>
          <a:p>
            <a:r>
              <a:rPr lang="en-US" dirty="0">
                <a:solidFill>
                  <a:schemeClr val="tx1">
                    <a:lumMod val="85000"/>
                    <a:lumOff val="15000"/>
                  </a:schemeClr>
                </a:solidFill>
                <a:latin typeface="+mj-lt"/>
                <a:cs typeface="Times New Roman" panose="02020603050405020304" pitchFamily="18" charset="0"/>
              </a:rPr>
              <a:t>1-5 (low-high) on </a:t>
            </a:r>
            <a:r>
              <a:rPr lang="en-US" b="1" u="sng" dirty="0">
                <a:solidFill>
                  <a:schemeClr val="tx1">
                    <a:lumMod val="85000"/>
                    <a:lumOff val="15000"/>
                  </a:schemeClr>
                </a:solidFill>
                <a:latin typeface="+mj-lt"/>
                <a:cs typeface="Times New Roman" panose="02020603050405020304" pitchFamily="18" charset="0"/>
              </a:rPr>
              <a:t>Importance</a:t>
            </a:r>
            <a:r>
              <a:rPr lang="en-US" dirty="0">
                <a:solidFill>
                  <a:schemeClr val="tx1">
                    <a:lumMod val="85000"/>
                    <a:lumOff val="15000"/>
                  </a:schemeClr>
                </a:solidFill>
                <a:latin typeface="+mj-lt"/>
                <a:cs typeface="Times New Roman" panose="02020603050405020304" pitchFamily="18" charset="0"/>
              </a:rPr>
              <a:t> and </a:t>
            </a:r>
            <a:r>
              <a:rPr lang="en-US" b="1" u="sng" dirty="0">
                <a:solidFill>
                  <a:schemeClr val="tx1">
                    <a:lumMod val="85000"/>
                    <a:lumOff val="15000"/>
                  </a:schemeClr>
                </a:solidFill>
                <a:latin typeface="+mj-lt"/>
                <a:cs typeface="Times New Roman" panose="02020603050405020304" pitchFamily="18" charset="0"/>
              </a:rPr>
              <a:t>Satisfaction</a:t>
            </a:r>
          </a:p>
          <a:p>
            <a:r>
              <a:rPr lang="en-US" dirty="0">
                <a:solidFill>
                  <a:schemeClr val="tx1">
                    <a:lumMod val="85000"/>
                    <a:lumOff val="15000"/>
                  </a:schemeClr>
                </a:solidFill>
                <a:latin typeface="+mj-lt"/>
                <a:cs typeface="Times New Roman" panose="02020603050405020304" pitchFamily="18" charset="0"/>
              </a:rPr>
              <a:t>Summary in terms of averages</a:t>
            </a:r>
          </a:p>
          <a:p>
            <a:r>
              <a:rPr lang="en-US" dirty="0">
                <a:solidFill>
                  <a:schemeClr val="tx1">
                    <a:lumMod val="85000"/>
                    <a:lumOff val="15000"/>
                  </a:schemeClr>
                </a:solidFill>
                <a:latin typeface="+mj-lt"/>
                <a:cs typeface="Times New Roman" panose="02020603050405020304" pitchFamily="18" charset="0"/>
              </a:rPr>
              <a:t>Gap scores</a:t>
            </a:r>
          </a:p>
          <a:p>
            <a:r>
              <a:rPr lang="en-US" dirty="0">
                <a:solidFill>
                  <a:schemeClr val="tx1">
                    <a:lumMod val="85000"/>
                    <a:lumOff val="15000"/>
                  </a:schemeClr>
                </a:solidFill>
                <a:latin typeface="+mj-lt"/>
                <a:cs typeface="Times New Roman" panose="02020603050405020304" pitchFamily="18" charset="0"/>
              </a:rPr>
              <a:t>Peer comparisons</a:t>
            </a:r>
          </a:p>
          <a:p>
            <a:r>
              <a:rPr lang="en-US" dirty="0">
                <a:solidFill>
                  <a:schemeClr val="tx1">
                    <a:lumMod val="85000"/>
                    <a:lumOff val="15000"/>
                  </a:schemeClr>
                </a:solidFill>
                <a:latin typeface="+mj-lt"/>
                <a:cs typeface="Times New Roman" panose="02020603050405020304" pitchFamily="18" charset="0"/>
              </a:rPr>
              <a:t>MU custom questions </a:t>
            </a:r>
          </a:p>
          <a:p>
            <a:r>
              <a:rPr lang="en-US" dirty="0">
                <a:solidFill>
                  <a:schemeClr val="tx1">
                    <a:lumMod val="85000"/>
                    <a:lumOff val="15000"/>
                  </a:schemeClr>
                </a:solidFill>
                <a:latin typeface="+mj-lt"/>
                <a:cs typeface="Times New Roman" panose="02020603050405020304" pitchFamily="18" charset="0"/>
              </a:rPr>
              <a:t>Strengths and Challenges</a:t>
            </a:r>
          </a:p>
          <a:p>
            <a:pPr marL="0" indent="0">
              <a:buNone/>
            </a:pPr>
            <a:endParaRPr lang="en-US" sz="3600" dirty="0">
              <a:solidFill>
                <a:schemeClr val="tx1">
                  <a:lumMod val="85000"/>
                  <a:lumOff val="15000"/>
                </a:schemeClr>
              </a:solidFill>
              <a:latin typeface="+mj-lt"/>
              <a:cs typeface="Times New Roman" panose="02020603050405020304" pitchFamily="18" charset="0"/>
            </a:endParaRPr>
          </a:p>
          <a:p>
            <a:endParaRPr lang="en-US" sz="3600" dirty="0">
              <a:solidFill>
                <a:schemeClr val="tx1">
                  <a:lumMod val="85000"/>
                  <a:lumOff val="15000"/>
                </a:schemeClr>
              </a:solidFill>
              <a:latin typeface="+mj-lt"/>
              <a:cs typeface="Times New Roman" panose="02020603050405020304" pitchFamily="18" charset="0"/>
            </a:endParaRPr>
          </a:p>
          <a:p>
            <a:endParaRPr lang="en-US" sz="3600" dirty="0">
              <a:solidFill>
                <a:schemeClr val="tx1">
                  <a:lumMod val="85000"/>
                  <a:lumOff val="15000"/>
                </a:schemeClr>
              </a:solidFill>
              <a:latin typeface="+mj-lt"/>
              <a:cs typeface="Times New Roman" panose="02020603050405020304" pitchFamily="18" charset="0"/>
            </a:endParaRPr>
          </a:p>
          <a:p>
            <a:pPr marL="0" indent="0">
              <a:buNone/>
            </a:pPr>
            <a:endParaRPr lang="en-US" sz="4800" b="1" dirty="0">
              <a:solidFill>
                <a:schemeClr val="tx1">
                  <a:lumMod val="85000"/>
                  <a:lumOff val="15000"/>
                </a:schemeClr>
              </a:solidFill>
              <a:latin typeface="+mj-lt"/>
              <a:cs typeface="Times New Roman" panose="02020603050405020304" pitchFamily="18" charset="0"/>
            </a:endParaRPr>
          </a:p>
          <a:p>
            <a:endParaRPr lang="en-US" sz="4000" dirty="0">
              <a:solidFill>
                <a:schemeClr val="tx2">
                  <a:lumMod val="60000"/>
                  <a:lumOff val="40000"/>
                </a:schemeClr>
              </a:solidFill>
            </a:endParaRPr>
          </a:p>
        </p:txBody>
      </p:sp>
    </p:spTree>
    <p:extLst>
      <p:ext uri="{BB962C8B-B14F-4D97-AF65-F5344CB8AC3E}">
        <p14:creationId xmlns:p14="http://schemas.microsoft.com/office/powerpoint/2010/main" val="402402798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9D0E-79D8-4450-84D3-9608C65D1003}"/>
              </a:ext>
            </a:extLst>
          </p:cNvPr>
          <p:cNvSpPr>
            <a:spLocks noGrp="1"/>
          </p:cNvSpPr>
          <p:nvPr>
            <p:ph type="title"/>
          </p:nvPr>
        </p:nvSpPr>
        <p:spPr>
          <a:xfrm>
            <a:off x="838200" y="365126"/>
            <a:ext cx="10515600" cy="741680"/>
          </a:xfrm>
        </p:spPr>
        <p:txBody>
          <a:bodyPr/>
          <a:lstStyle/>
          <a:p>
            <a:pPr algn="ctr"/>
            <a:r>
              <a:rPr lang="en-US" b="1" dirty="0"/>
              <a:t>Data</a:t>
            </a:r>
          </a:p>
        </p:txBody>
      </p:sp>
      <p:sp>
        <p:nvSpPr>
          <p:cNvPr id="5" name="Subtitle 4"/>
          <p:cNvSpPr>
            <a:spLocks noGrp="1"/>
          </p:cNvSpPr>
          <p:nvPr>
            <p:ph idx="4294967295"/>
          </p:nvPr>
        </p:nvSpPr>
        <p:spPr>
          <a:xfrm>
            <a:off x="1301578" y="1106806"/>
            <a:ext cx="9588844" cy="5498180"/>
          </a:xfrm>
        </p:spPr>
        <p:txBody>
          <a:bodyPr>
            <a:noAutofit/>
          </a:bodyPr>
          <a:lstStyle/>
          <a:p>
            <a:r>
              <a:rPr lang="en-US" sz="3600" dirty="0">
                <a:solidFill>
                  <a:schemeClr val="tx1">
                    <a:lumMod val="85000"/>
                    <a:lumOff val="15000"/>
                  </a:schemeClr>
                </a:solidFill>
                <a:latin typeface="+mj-lt"/>
                <a:cs typeface="Times New Roman" panose="02020603050405020304" pitchFamily="18" charset="0"/>
              </a:rPr>
              <a:t>Response Rates </a:t>
            </a:r>
          </a:p>
          <a:p>
            <a:pPr marL="0" indent="0">
              <a:buNone/>
            </a:pPr>
            <a:endParaRPr lang="en-US" sz="3600" dirty="0">
              <a:solidFill>
                <a:schemeClr val="tx1">
                  <a:lumMod val="85000"/>
                  <a:lumOff val="15000"/>
                </a:schemeClr>
              </a:solidFill>
              <a:latin typeface="+mj-lt"/>
              <a:cs typeface="Times New Roman" panose="02020603050405020304" pitchFamily="18" charset="0"/>
            </a:endParaRPr>
          </a:p>
          <a:p>
            <a:endParaRPr lang="en-US" sz="3600" dirty="0">
              <a:solidFill>
                <a:schemeClr val="tx1">
                  <a:lumMod val="85000"/>
                  <a:lumOff val="15000"/>
                </a:schemeClr>
              </a:solidFill>
              <a:latin typeface="+mj-lt"/>
              <a:cs typeface="Times New Roman" panose="02020603050405020304" pitchFamily="18" charset="0"/>
            </a:endParaRPr>
          </a:p>
          <a:p>
            <a:r>
              <a:rPr lang="en-US" sz="3600" dirty="0">
                <a:solidFill>
                  <a:schemeClr val="tx1">
                    <a:lumMod val="85000"/>
                    <a:lumOff val="15000"/>
                  </a:schemeClr>
                </a:solidFill>
                <a:latin typeface="+mj-lt"/>
                <a:cs typeface="Times New Roman" panose="02020603050405020304" pitchFamily="18" charset="0"/>
              </a:rPr>
              <a:t>Demographics</a:t>
            </a:r>
          </a:p>
          <a:p>
            <a:pPr marL="0" indent="0">
              <a:buNone/>
            </a:pPr>
            <a:endParaRPr lang="en-US" sz="3600" dirty="0">
              <a:solidFill>
                <a:schemeClr val="tx1">
                  <a:lumMod val="85000"/>
                  <a:lumOff val="15000"/>
                </a:schemeClr>
              </a:solidFill>
              <a:latin typeface="+mj-lt"/>
              <a:cs typeface="Times New Roman" panose="02020603050405020304" pitchFamily="18" charset="0"/>
            </a:endParaRPr>
          </a:p>
          <a:p>
            <a:endParaRPr lang="en-US" sz="3600" dirty="0">
              <a:solidFill>
                <a:schemeClr val="tx1">
                  <a:lumMod val="85000"/>
                  <a:lumOff val="15000"/>
                </a:schemeClr>
              </a:solidFill>
              <a:latin typeface="+mj-lt"/>
              <a:cs typeface="Times New Roman" panose="02020603050405020304" pitchFamily="18" charset="0"/>
            </a:endParaRPr>
          </a:p>
          <a:p>
            <a:pPr marL="0" indent="0">
              <a:buNone/>
            </a:pPr>
            <a:endParaRPr lang="en-US" sz="4800" b="1" dirty="0">
              <a:solidFill>
                <a:schemeClr val="tx1">
                  <a:lumMod val="85000"/>
                  <a:lumOff val="15000"/>
                </a:schemeClr>
              </a:solidFill>
              <a:latin typeface="+mj-lt"/>
              <a:cs typeface="Times New Roman" panose="02020603050405020304" pitchFamily="18" charset="0"/>
            </a:endParaRPr>
          </a:p>
          <a:p>
            <a:endParaRPr lang="en-US" sz="4000" dirty="0">
              <a:solidFill>
                <a:schemeClr val="tx2">
                  <a:lumMod val="60000"/>
                  <a:lumOff val="40000"/>
                </a:schemeClr>
              </a:solidFill>
            </a:endParaRPr>
          </a:p>
        </p:txBody>
      </p:sp>
      <p:graphicFrame>
        <p:nvGraphicFramePr>
          <p:cNvPr id="3" name="Table 3">
            <a:extLst>
              <a:ext uri="{FF2B5EF4-FFF2-40B4-BE49-F238E27FC236}">
                <a16:creationId xmlns:a16="http://schemas.microsoft.com/office/drawing/2014/main" id="{7B0244A6-39DD-451E-8A53-8089E9893DDB}"/>
              </a:ext>
            </a:extLst>
          </p:cNvPr>
          <p:cNvGraphicFramePr>
            <a:graphicFrameLocks noGrp="1"/>
          </p:cNvGraphicFramePr>
          <p:nvPr>
            <p:extLst>
              <p:ext uri="{D42A27DB-BD31-4B8C-83A1-F6EECF244321}">
                <p14:modId xmlns:p14="http://schemas.microsoft.com/office/powerpoint/2010/main" val="1122701154"/>
              </p:ext>
            </p:extLst>
          </p:nvPr>
        </p:nvGraphicFramePr>
        <p:xfrm>
          <a:off x="1622424" y="1837057"/>
          <a:ext cx="9731376" cy="741680"/>
        </p:xfrm>
        <a:graphic>
          <a:graphicData uri="http://schemas.openxmlformats.org/drawingml/2006/table">
            <a:tbl>
              <a:tblPr firstRow="1" bandRow="1">
                <a:tableStyleId>{5C22544A-7EE6-4342-B048-85BDC9FD1C3A}</a:tableStyleId>
              </a:tblPr>
              <a:tblGrid>
                <a:gridCol w="1621896">
                  <a:extLst>
                    <a:ext uri="{9D8B030D-6E8A-4147-A177-3AD203B41FA5}">
                      <a16:colId xmlns:a16="http://schemas.microsoft.com/office/drawing/2014/main" val="2900131637"/>
                    </a:ext>
                  </a:extLst>
                </a:gridCol>
                <a:gridCol w="1621896">
                  <a:extLst>
                    <a:ext uri="{9D8B030D-6E8A-4147-A177-3AD203B41FA5}">
                      <a16:colId xmlns:a16="http://schemas.microsoft.com/office/drawing/2014/main" val="1289204648"/>
                    </a:ext>
                  </a:extLst>
                </a:gridCol>
                <a:gridCol w="1621896">
                  <a:extLst>
                    <a:ext uri="{9D8B030D-6E8A-4147-A177-3AD203B41FA5}">
                      <a16:colId xmlns:a16="http://schemas.microsoft.com/office/drawing/2014/main" val="1285853453"/>
                    </a:ext>
                  </a:extLst>
                </a:gridCol>
                <a:gridCol w="1621896">
                  <a:extLst>
                    <a:ext uri="{9D8B030D-6E8A-4147-A177-3AD203B41FA5}">
                      <a16:colId xmlns:a16="http://schemas.microsoft.com/office/drawing/2014/main" val="89109003"/>
                    </a:ext>
                  </a:extLst>
                </a:gridCol>
                <a:gridCol w="1621896">
                  <a:extLst>
                    <a:ext uri="{9D8B030D-6E8A-4147-A177-3AD203B41FA5}">
                      <a16:colId xmlns:a16="http://schemas.microsoft.com/office/drawing/2014/main" val="3877682372"/>
                    </a:ext>
                  </a:extLst>
                </a:gridCol>
                <a:gridCol w="1621896">
                  <a:extLst>
                    <a:ext uri="{9D8B030D-6E8A-4147-A177-3AD203B41FA5}">
                      <a16:colId xmlns:a16="http://schemas.microsoft.com/office/drawing/2014/main" val="592593936"/>
                    </a:ext>
                  </a:extLst>
                </a:gridCol>
              </a:tblGrid>
              <a:tr h="370840">
                <a:tc>
                  <a:txBody>
                    <a:bodyPr/>
                    <a:lstStyle/>
                    <a:p>
                      <a:pPr algn="ctr"/>
                      <a:r>
                        <a:rPr lang="en-US" dirty="0"/>
                        <a:t>2013-14</a:t>
                      </a:r>
                    </a:p>
                  </a:txBody>
                  <a:tcPr/>
                </a:tc>
                <a:tc>
                  <a:txBody>
                    <a:bodyPr/>
                    <a:lstStyle/>
                    <a:p>
                      <a:pPr algn="ctr"/>
                      <a:r>
                        <a:rPr lang="en-US" dirty="0"/>
                        <a:t>2014-15</a:t>
                      </a:r>
                    </a:p>
                  </a:txBody>
                  <a:tcPr/>
                </a:tc>
                <a:tc>
                  <a:txBody>
                    <a:bodyPr/>
                    <a:lstStyle/>
                    <a:p>
                      <a:pPr algn="ctr"/>
                      <a:r>
                        <a:rPr lang="en-US" dirty="0"/>
                        <a:t>2015-16</a:t>
                      </a:r>
                    </a:p>
                  </a:txBody>
                  <a:tcPr/>
                </a:tc>
                <a:tc>
                  <a:txBody>
                    <a:bodyPr/>
                    <a:lstStyle/>
                    <a:p>
                      <a:pPr algn="ctr"/>
                      <a:r>
                        <a:rPr lang="en-US" dirty="0"/>
                        <a:t>2016-17</a:t>
                      </a:r>
                    </a:p>
                  </a:txBody>
                  <a:tcPr/>
                </a:tc>
                <a:tc>
                  <a:txBody>
                    <a:bodyPr/>
                    <a:lstStyle/>
                    <a:p>
                      <a:pPr algn="ctr"/>
                      <a:r>
                        <a:rPr lang="en-US" dirty="0"/>
                        <a:t>2020-21</a:t>
                      </a:r>
                    </a:p>
                  </a:txBody>
                  <a:tcPr/>
                </a:tc>
                <a:tc>
                  <a:txBody>
                    <a:bodyPr/>
                    <a:lstStyle/>
                    <a:p>
                      <a:pPr algn="ctr"/>
                      <a:r>
                        <a:rPr lang="en-US" dirty="0"/>
                        <a:t>2022-23</a:t>
                      </a:r>
                    </a:p>
                  </a:txBody>
                  <a:tcPr/>
                </a:tc>
                <a:extLst>
                  <a:ext uri="{0D108BD9-81ED-4DB2-BD59-A6C34878D82A}">
                    <a16:rowId xmlns:a16="http://schemas.microsoft.com/office/drawing/2014/main" val="4036603822"/>
                  </a:ext>
                </a:extLst>
              </a:tr>
              <a:tr h="370840">
                <a:tc>
                  <a:txBody>
                    <a:bodyPr/>
                    <a:lstStyle/>
                    <a:p>
                      <a:pPr algn="ctr" fontAlgn="b"/>
                      <a:r>
                        <a:rPr lang="en-US" sz="1800" b="0" i="0" u="none" strike="noStrike" dirty="0">
                          <a:solidFill>
                            <a:srgbClr val="000000"/>
                          </a:solidFill>
                          <a:effectLst/>
                          <a:latin typeface="Calibri" panose="020F0502020204030204" pitchFamily="34" charset="0"/>
                        </a:rPr>
                        <a:t>75%</a:t>
                      </a:r>
                    </a:p>
                  </a:txBody>
                  <a:tcPr marL="7620" marR="7620" marT="7620" marB="0" anchor="b"/>
                </a:tc>
                <a:tc>
                  <a:txBody>
                    <a:bodyPr/>
                    <a:lstStyle/>
                    <a:p>
                      <a:pPr algn="ctr" fontAlgn="b"/>
                      <a:r>
                        <a:rPr lang="en-US" sz="1800" b="0" i="0" u="none" strike="noStrike" dirty="0">
                          <a:solidFill>
                            <a:srgbClr val="000000"/>
                          </a:solidFill>
                          <a:effectLst/>
                          <a:latin typeface="Calibri" panose="020F0502020204030204" pitchFamily="34" charset="0"/>
                        </a:rPr>
                        <a:t>65%</a:t>
                      </a:r>
                    </a:p>
                  </a:txBody>
                  <a:tcPr marL="7620" marR="7620" marT="7620" marB="0" anchor="b"/>
                </a:tc>
                <a:tc>
                  <a:txBody>
                    <a:bodyPr/>
                    <a:lstStyle/>
                    <a:p>
                      <a:pPr algn="ctr" fontAlgn="b"/>
                      <a:r>
                        <a:rPr lang="en-US" sz="1800" b="0" i="0" u="none" strike="noStrike" dirty="0">
                          <a:solidFill>
                            <a:srgbClr val="000000"/>
                          </a:solidFill>
                          <a:effectLst/>
                          <a:latin typeface="Calibri" panose="020F0502020204030204" pitchFamily="34" charset="0"/>
                        </a:rPr>
                        <a:t>74%</a:t>
                      </a:r>
                    </a:p>
                  </a:txBody>
                  <a:tcPr marL="7620" marR="7620" marT="7620" marB="0" anchor="b"/>
                </a:tc>
                <a:tc>
                  <a:txBody>
                    <a:bodyPr/>
                    <a:lstStyle/>
                    <a:p>
                      <a:pPr algn="ctr" fontAlgn="b"/>
                      <a:r>
                        <a:rPr lang="en-US" sz="1800" b="0" i="0" u="none" strike="noStrike" dirty="0">
                          <a:solidFill>
                            <a:srgbClr val="000000"/>
                          </a:solidFill>
                          <a:effectLst/>
                          <a:latin typeface="Calibri" panose="020F0502020204030204" pitchFamily="34" charset="0"/>
                        </a:rPr>
                        <a:t>62%</a:t>
                      </a:r>
                    </a:p>
                  </a:txBody>
                  <a:tcPr marL="7620" marR="7620" marT="7620" marB="0" anchor="b"/>
                </a:tc>
                <a:tc>
                  <a:txBody>
                    <a:bodyPr/>
                    <a:lstStyle/>
                    <a:p>
                      <a:pPr algn="ctr" fontAlgn="b"/>
                      <a:r>
                        <a:rPr lang="en-US" sz="1800" b="0" i="0" u="none" strike="noStrike" dirty="0">
                          <a:solidFill>
                            <a:srgbClr val="000000"/>
                          </a:solidFill>
                          <a:effectLst/>
                          <a:latin typeface="Calibri" panose="020F0502020204030204" pitchFamily="34" charset="0"/>
                        </a:rPr>
                        <a:t>58%</a:t>
                      </a:r>
                    </a:p>
                  </a:txBody>
                  <a:tcPr marL="7620" marR="7620" marT="7620" marB="0" anchor="b"/>
                </a:tc>
                <a:tc>
                  <a:txBody>
                    <a:bodyPr/>
                    <a:lstStyle/>
                    <a:p>
                      <a:pPr algn="ctr" fontAlgn="b"/>
                      <a:r>
                        <a:rPr lang="en-US" sz="1800" b="0" i="0" u="none" strike="noStrike" dirty="0">
                          <a:solidFill>
                            <a:srgbClr val="000000"/>
                          </a:solidFill>
                          <a:effectLst/>
                          <a:latin typeface="Calibri" panose="020F0502020204030204" pitchFamily="34" charset="0"/>
                        </a:rPr>
                        <a:t>50%</a:t>
                      </a:r>
                    </a:p>
                  </a:txBody>
                  <a:tcPr marL="7620" marR="7620" marT="7620" marB="0" anchor="b"/>
                </a:tc>
                <a:extLst>
                  <a:ext uri="{0D108BD9-81ED-4DB2-BD59-A6C34878D82A}">
                    <a16:rowId xmlns:a16="http://schemas.microsoft.com/office/drawing/2014/main" val="1437108835"/>
                  </a:ext>
                </a:extLst>
              </a:tr>
            </a:tbl>
          </a:graphicData>
        </a:graphic>
      </p:graphicFrame>
      <p:graphicFrame>
        <p:nvGraphicFramePr>
          <p:cNvPr id="6" name="Table 3">
            <a:extLst>
              <a:ext uri="{FF2B5EF4-FFF2-40B4-BE49-F238E27FC236}">
                <a16:creationId xmlns:a16="http://schemas.microsoft.com/office/drawing/2014/main" id="{5EA53A5E-28D3-4CF0-9857-42656B06A58D}"/>
              </a:ext>
            </a:extLst>
          </p:cNvPr>
          <p:cNvGraphicFramePr>
            <a:graphicFrameLocks noGrp="1"/>
          </p:cNvGraphicFramePr>
          <p:nvPr>
            <p:extLst>
              <p:ext uri="{D42A27DB-BD31-4B8C-83A1-F6EECF244321}">
                <p14:modId xmlns:p14="http://schemas.microsoft.com/office/powerpoint/2010/main" val="2773819884"/>
              </p:ext>
            </p:extLst>
          </p:nvPr>
        </p:nvGraphicFramePr>
        <p:xfrm>
          <a:off x="1622423" y="3855896"/>
          <a:ext cx="4505240" cy="2095553"/>
        </p:xfrm>
        <a:graphic>
          <a:graphicData uri="http://schemas.openxmlformats.org/drawingml/2006/table">
            <a:tbl>
              <a:tblPr firstRow="1" bandRow="1">
                <a:tableStyleId>{5C22544A-7EE6-4342-B048-85BDC9FD1C3A}</a:tableStyleId>
              </a:tblPr>
              <a:tblGrid>
                <a:gridCol w="2787660">
                  <a:extLst>
                    <a:ext uri="{9D8B030D-6E8A-4147-A177-3AD203B41FA5}">
                      <a16:colId xmlns:a16="http://schemas.microsoft.com/office/drawing/2014/main" val="2900131637"/>
                    </a:ext>
                  </a:extLst>
                </a:gridCol>
                <a:gridCol w="1717580">
                  <a:extLst>
                    <a:ext uri="{9D8B030D-6E8A-4147-A177-3AD203B41FA5}">
                      <a16:colId xmlns:a16="http://schemas.microsoft.com/office/drawing/2014/main" val="1289204648"/>
                    </a:ext>
                  </a:extLst>
                </a:gridCol>
              </a:tblGrid>
              <a:tr h="685853">
                <a:tc>
                  <a:txBody>
                    <a:bodyPr/>
                    <a:lstStyle/>
                    <a:p>
                      <a:pPr algn="l"/>
                      <a:r>
                        <a:rPr lang="en-US" dirty="0"/>
                        <a:t>How long have you worked at this institution? </a:t>
                      </a:r>
                    </a:p>
                  </a:txBody>
                  <a:tcPr anchor="ctr"/>
                </a:tc>
                <a:tc>
                  <a:txBody>
                    <a:bodyPr/>
                    <a:lstStyle/>
                    <a:p>
                      <a:pPr algn="ctr"/>
                      <a:r>
                        <a:rPr lang="en-US" dirty="0"/>
                        <a:t>Percent</a:t>
                      </a:r>
                    </a:p>
                  </a:txBody>
                  <a:tcPr anchor="ctr"/>
                </a:tc>
                <a:extLst>
                  <a:ext uri="{0D108BD9-81ED-4DB2-BD59-A6C34878D82A}">
                    <a16:rowId xmlns:a16="http://schemas.microsoft.com/office/drawing/2014/main" val="4036603822"/>
                  </a:ext>
                </a:extLst>
              </a:tr>
              <a:tr h="273044">
                <a:tc>
                  <a:txBody>
                    <a:bodyPr/>
                    <a:lstStyle/>
                    <a:p>
                      <a:pPr algn="l" fontAlgn="b"/>
                      <a:r>
                        <a:rPr lang="en-US" sz="1800" b="0" i="0" u="none" strike="noStrike" dirty="0">
                          <a:solidFill>
                            <a:srgbClr val="000000"/>
                          </a:solidFill>
                          <a:effectLst/>
                          <a:latin typeface="Calibri" panose="020F0502020204030204" pitchFamily="34" charset="0"/>
                        </a:rPr>
                        <a:t>Less than 1 Year</a:t>
                      </a:r>
                    </a:p>
                  </a:txBody>
                  <a:tcPr marL="7620" marR="7620" marT="7620" marB="0" anchor="b"/>
                </a:tc>
                <a:tc>
                  <a:txBody>
                    <a:bodyPr/>
                    <a:lstStyle/>
                    <a:p>
                      <a:pPr algn="ctr" fontAlgn="b"/>
                      <a:r>
                        <a:rPr lang="en-US" sz="1800" b="0" i="0" u="none" strike="noStrike" dirty="0">
                          <a:solidFill>
                            <a:srgbClr val="000000"/>
                          </a:solidFill>
                          <a:effectLst/>
                          <a:latin typeface="Calibri" panose="020F0502020204030204" pitchFamily="34" charset="0"/>
                        </a:rPr>
                        <a:t>2%</a:t>
                      </a:r>
                    </a:p>
                  </a:txBody>
                  <a:tcPr marL="7620" marR="7620" marT="7620" marB="0" anchor="b"/>
                </a:tc>
                <a:extLst>
                  <a:ext uri="{0D108BD9-81ED-4DB2-BD59-A6C34878D82A}">
                    <a16:rowId xmlns:a16="http://schemas.microsoft.com/office/drawing/2014/main" val="1116871124"/>
                  </a:ext>
                </a:extLst>
              </a:tr>
              <a:tr h="278151">
                <a:tc>
                  <a:txBody>
                    <a:bodyPr/>
                    <a:lstStyle/>
                    <a:p>
                      <a:pPr algn="l" fontAlgn="b"/>
                      <a:r>
                        <a:rPr lang="en-US" sz="1800" b="0" i="0" u="none" strike="noStrike" dirty="0">
                          <a:solidFill>
                            <a:srgbClr val="000000"/>
                          </a:solidFill>
                          <a:effectLst/>
                          <a:latin typeface="Calibri" panose="020F0502020204030204" pitchFamily="34" charset="0"/>
                        </a:rPr>
                        <a:t>1 to 5 Years</a:t>
                      </a:r>
                    </a:p>
                  </a:txBody>
                  <a:tcPr marL="7620" marR="7620" marT="7620" marB="0" anchor="b"/>
                </a:tc>
                <a:tc>
                  <a:txBody>
                    <a:bodyPr/>
                    <a:lstStyle/>
                    <a:p>
                      <a:pPr algn="ctr" fontAlgn="b"/>
                      <a:r>
                        <a:rPr lang="en-US" sz="1800" b="0" i="0" u="none" strike="noStrike" dirty="0">
                          <a:solidFill>
                            <a:srgbClr val="000000"/>
                          </a:solidFill>
                          <a:effectLst/>
                          <a:latin typeface="Calibri" panose="020F0502020204030204" pitchFamily="34" charset="0"/>
                        </a:rPr>
                        <a:t>23%</a:t>
                      </a:r>
                    </a:p>
                  </a:txBody>
                  <a:tcPr marL="7620" marR="7620" marT="7620" marB="0" anchor="b"/>
                </a:tc>
                <a:extLst>
                  <a:ext uri="{0D108BD9-81ED-4DB2-BD59-A6C34878D82A}">
                    <a16:rowId xmlns:a16="http://schemas.microsoft.com/office/drawing/2014/main" val="2201378007"/>
                  </a:ext>
                </a:extLst>
              </a:tr>
              <a:tr h="278151">
                <a:tc>
                  <a:txBody>
                    <a:bodyPr/>
                    <a:lstStyle/>
                    <a:p>
                      <a:pPr algn="l" fontAlgn="b"/>
                      <a:r>
                        <a:rPr lang="en-US" sz="1800" b="0" i="0" u="none" strike="noStrike" dirty="0">
                          <a:solidFill>
                            <a:srgbClr val="000000"/>
                          </a:solidFill>
                          <a:effectLst/>
                          <a:latin typeface="Calibri" panose="020F0502020204030204" pitchFamily="34" charset="0"/>
                        </a:rPr>
                        <a:t>6 to 10 Years</a:t>
                      </a:r>
                    </a:p>
                  </a:txBody>
                  <a:tcPr marL="7620" marR="7620" marT="7620" marB="0" anchor="b"/>
                </a:tc>
                <a:tc>
                  <a:txBody>
                    <a:bodyPr/>
                    <a:lstStyle/>
                    <a:p>
                      <a:pPr algn="ctr" fontAlgn="b"/>
                      <a:r>
                        <a:rPr lang="en-US" sz="1800" b="0" i="0" u="none" strike="noStrike" dirty="0">
                          <a:solidFill>
                            <a:srgbClr val="000000"/>
                          </a:solidFill>
                          <a:effectLst/>
                          <a:latin typeface="Calibri" panose="020F0502020204030204" pitchFamily="34" charset="0"/>
                        </a:rPr>
                        <a:t>19%</a:t>
                      </a:r>
                    </a:p>
                  </a:txBody>
                  <a:tcPr marL="7620" marR="7620" marT="7620" marB="0" anchor="b"/>
                </a:tc>
                <a:extLst>
                  <a:ext uri="{0D108BD9-81ED-4DB2-BD59-A6C34878D82A}">
                    <a16:rowId xmlns:a16="http://schemas.microsoft.com/office/drawing/2014/main" val="2053293828"/>
                  </a:ext>
                </a:extLst>
              </a:tr>
              <a:tr h="278151">
                <a:tc>
                  <a:txBody>
                    <a:bodyPr/>
                    <a:lstStyle/>
                    <a:p>
                      <a:pPr algn="l" fontAlgn="b"/>
                      <a:r>
                        <a:rPr lang="en-US" sz="1800" b="0" i="0" u="none" strike="noStrike" dirty="0">
                          <a:solidFill>
                            <a:srgbClr val="000000"/>
                          </a:solidFill>
                          <a:effectLst/>
                          <a:latin typeface="Calibri" panose="020F0502020204030204" pitchFamily="34" charset="0"/>
                        </a:rPr>
                        <a:t>11 to 20 Years</a:t>
                      </a:r>
                    </a:p>
                  </a:txBody>
                  <a:tcPr marL="7620" marR="7620" marT="7620" marB="0" anchor="b"/>
                </a:tc>
                <a:tc>
                  <a:txBody>
                    <a:bodyPr/>
                    <a:lstStyle/>
                    <a:p>
                      <a:pPr algn="ctr" fontAlgn="b"/>
                      <a:r>
                        <a:rPr lang="en-US" sz="1800" b="0" i="0" u="none" strike="noStrike" dirty="0">
                          <a:solidFill>
                            <a:srgbClr val="000000"/>
                          </a:solidFill>
                          <a:effectLst/>
                          <a:latin typeface="Calibri" panose="020F0502020204030204" pitchFamily="34" charset="0"/>
                        </a:rPr>
                        <a:t>32%</a:t>
                      </a:r>
                    </a:p>
                  </a:txBody>
                  <a:tcPr marL="7620" marR="7620" marT="7620" marB="0" anchor="b"/>
                </a:tc>
                <a:extLst>
                  <a:ext uri="{0D108BD9-81ED-4DB2-BD59-A6C34878D82A}">
                    <a16:rowId xmlns:a16="http://schemas.microsoft.com/office/drawing/2014/main" val="2605401704"/>
                  </a:ext>
                </a:extLst>
              </a:tr>
              <a:tr h="278151">
                <a:tc>
                  <a:txBody>
                    <a:bodyPr/>
                    <a:lstStyle/>
                    <a:p>
                      <a:pPr algn="l" fontAlgn="b"/>
                      <a:r>
                        <a:rPr lang="en-US" sz="1800" b="0" i="0" u="none" strike="noStrike" dirty="0">
                          <a:solidFill>
                            <a:srgbClr val="000000"/>
                          </a:solidFill>
                          <a:effectLst/>
                          <a:latin typeface="Calibri" panose="020F0502020204030204" pitchFamily="34" charset="0"/>
                        </a:rPr>
                        <a:t>More than 20 Years</a:t>
                      </a:r>
                    </a:p>
                  </a:txBody>
                  <a:tcPr marL="7620" marR="7620" marT="7620" marB="0" anchor="b"/>
                </a:tc>
                <a:tc>
                  <a:txBody>
                    <a:bodyPr/>
                    <a:lstStyle/>
                    <a:p>
                      <a:pPr algn="ctr" fontAlgn="b"/>
                      <a:r>
                        <a:rPr lang="en-US" sz="1800" b="0" i="0" u="none" strike="noStrike" dirty="0">
                          <a:solidFill>
                            <a:srgbClr val="000000"/>
                          </a:solidFill>
                          <a:effectLst/>
                          <a:latin typeface="Calibri" panose="020F0502020204030204" pitchFamily="34" charset="0"/>
                        </a:rPr>
                        <a:t>24%</a:t>
                      </a:r>
                    </a:p>
                  </a:txBody>
                  <a:tcPr marL="7620" marR="7620" marT="7620" marB="0" anchor="b"/>
                </a:tc>
                <a:extLst>
                  <a:ext uri="{0D108BD9-81ED-4DB2-BD59-A6C34878D82A}">
                    <a16:rowId xmlns:a16="http://schemas.microsoft.com/office/drawing/2014/main" val="1120789737"/>
                  </a:ext>
                </a:extLst>
              </a:tr>
            </a:tbl>
          </a:graphicData>
        </a:graphic>
      </p:graphicFrame>
      <p:graphicFrame>
        <p:nvGraphicFramePr>
          <p:cNvPr id="8" name="Table 3">
            <a:extLst>
              <a:ext uri="{FF2B5EF4-FFF2-40B4-BE49-F238E27FC236}">
                <a16:creationId xmlns:a16="http://schemas.microsoft.com/office/drawing/2014/main" id="{4427EC98-43E5-49F9-A828-F1F3DCE21614}"/>
              </a:ext>
            </a:extLst>
          </p:cNvPr>
          <p:cNvGraphicFramePr>
            <a:graphicFrameLocks noGrp="1"/>
          </p:cNvGraphicFramePr>
          <p:nvPr>
            <p:extLst>
              <p:ext uri="{D42A27DB-BD31-4B8C-83A1-F6EECF244321}">
                <p14:modId xmlns:p14="http://schemas.microsoft.com/office/powerpoint/2010/main" val="1077581877"/>
              </p:ext>
            </p:extLst>
          </p:nvPr>
        </p:nvGraphicFramePr>
        <p:xfrm>
          <a:off x="6448507" y="3855896"/>
          <a:ext cx="4905293" cy="2095553"/>
        </p:xfrm>
        <a:graphic>
          <a:graphicData uri="http://schemas.openxmlformats.org/drawingml/2006/table">
            <a:tbl>
              <a:tblPr firstRow="1" bandRow="1">
                <a:tableStyleId>{5C22544A-7EE6-4342-B048-85BDC9FD1C3A}</a:tableStyleId>
              </a:tblPr>
              <a:tblGrid>
                <a:gridCol w="3829037">
                  <a:extLst>
                    <a:ext uri="{9D8B030D-6E8A-4147-A177-3AD203B41FA5}">
                      <a16:colId xmlns:a16="http://schemas.microsoft.com/office/drawing/2014/main" val="2900131637"/>
                    </a:ext>
                  </a:extLst>
                </a:gridCol>
                <a:gridCol w="1076256">
                  <a:extLst>
                    <a:ext uri="{9D8B030D-6E8A-4147-A177-3AD203B41FA5}">
                      <a16:colId xmlns:a16="http://schemas.microsoft.com/office/drawing/2014/main" val="1289204648"/>
                    </a:ext>
                  </a:extLst>
                </a:gridCol>
              </a:tblGrid>
              <a:tr h="690878">
                <a:tc>
                  <a:txBody>
                    <a:bodyPr/>
                    <a:lstStyle/>
                    <a:p>
                      <a:pPr algn="l"/>
                      <a:r>
                        <a:rPr lang="en-US" dirty="0"/>
                        <a:t>Which college do you work for? </a:t>
                      </a:r>
                    </a:p>
                  </a:txBody>
                  <a:tcPr anchor="ctr"/>
                </a:tc>
                <a:tc>
                  <a:txBody>
                    <a:bodyPr/>
                    <a:lstStyle/>
                    <a:p>
                      <a:pPr algn="ctr"/>
                      <a:r>
                        <a:rPr lang="en-US" dirty="0"/>
                        <a:t>Percent</a:t>
                      </a:r>
                    </a:p>
                  </a:txBody>
                  <a:tcPr anchor="ctr"/>
                </a:tc>
                <a:extLst>
                  <a:ext uri="{0D108BD9-81ED-4DB2-BD59-A6C34878D82A}">
                    <a16:rowId xmlns:a16="http://schemas.microsoft.com/office/drawing/2014/main" val="4036603822"/>
                  </a:ext>
                </a:extLst>
              </a:tr>
              <a:tr h="560335">
                <a:tc>
                  <a:txBody>
                    <a:bodyPr/>
                    <a:lstStyle/>
                    <a:p>
                      <a:pPr algn="l" fontAlgn="b"/>
                      <a:r>
                        <a:rPr lang="en-US" sz="1800" b="0" i="0" u="none" strike="noStrike" dirty="0">
                          <a:solidFill>
                            <a:srgbClr val="000000"/>
                          </a:solidFill>
                          <a:effectLst/>
                          <a:latin typeface="Calibri" panose="020F0502020204030204" pitchFamily="34" charset="0"/>
                        </a:rPr>
                        <a:t>College of Arts &amp; Sciences</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40%</a:t>
                      </a:r>
                    </a:p>
                  </a:txBody>
                  <a:tcPr marL="7620" marR="7620" marT="7620" marB="0" anchor="ctr"/>
                </a:tc>
                <a:extLst>
                  <a:ext uri="{0D108BD9-81ED-4DB2-BD59-A6C34878D82A}">
                    <a16:rowId xmlns:a16="http://schemas.microsoft.com/office/drawing/2014/main" val="1116871124"/>
                  </a:ext>
                </a:extLst>
              </a:tr>
              <a:tr h="284005">
                <a:tc>
                  <a:txBody>
                    <a:bodyPr/>
                    <a:lstStyle/>
                    <a:p>
                      <a:pPr algn="l" fontAlgn="b"/>
                      <a:r>
                        <a:rPr lang="en-US" sz="1800" b="0" i="0" u="none" strike="noStrike" dirty="0">
                          <a:solidFill>
                            <a:srgbClr val="000000"/>
                          </a:solidFill>
                          <a:effectLst/>
                          <a:latin typeface="Calibri" panose="020F0502020204030204" pitchFamily="34" charset="0"/>
                        </a:rPr>
                        <a:t>College of Business</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5%</a:t>
                      </a:r>
                    </a:p>
                  </a:txBody>
                  <a:tcPr marL="7620" marR="7620" marT="7620" marB="0" anchor="ctr"/>
                </a:tc>
                <a:extLst>
                  <a:ext uri="{0D108BD9-81ED-4DB2-BD59-A6C34878D82A}">
                    <a16:rowId xmlns:a16="http://schemas.microsoft.com/office/drawing/2014/main" val="2201378007"/>
                  </a:ext>
                </a:extLst>
              </a:tr>
              <a:tr h="560335">
                <a:tc>
                  <a:txBody>
                    <a:bodyPr/>
                    <a:lstStyle/>
                    <a:p>
                      <a:pPr algn="l" fontAlgn="b"/>
                      <a:r>
                        <a:rPr lang="en-US" sz="1800" b="0" i="0" u="none" strike="noStrike" dirty="0">
                          <a:solidFill>
                            <a:srgbClr val="000000"/>
                          </a:solidFill>
                          <a:effectLst/>
                          <a:latin typeface="Calibri" panose="020F0502020204030204" pitchFamily="34" charset="0"/>
                        </a:rPr>
                        <a:t>College of Health Sciences &amp; Education </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55%</a:t>
                      </a:r>
                    </a:p>
                  </a:txBody>
                  <a:tcPr marL="7620" marR="7620" marT="7620" marB="0" anchor="ctr"/>
                </a:tc>
                <a:extLst>
                  <a:ext uri="{0D108BD9-81ED-4DB2-BD59-A6C34878D82A}">
                    <a16:rowId xmlns:a16="http://schemas.microsoft.com/office/drawing/2014/main" val="2053293828"/>
                  </a:ext>
                </a:extLst>
              </a:tr>
            </a:tbl>
          </a:graphicData>
        </a:graphic>
      </p:graphicFrame>
    </p:spTree>
    <p:extLst>
      <p:ext uri="{BB962C8B-B14F-4D97-AF65-F5344CB8AC3E}">
        <p14:creationId xmlns:p14="http://schemas.microsoft.com/office/powerpoint/2010/main" val="355916412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9D0E-79D8-4450-84D3-9608C65D1003}"/>
              </a:ext>
            </a:extLst>
          </p:cNvPr>
          <p:cNvSpPr>
            <a:spLocks noGrp="1"/>
          </p:cNvSpPr>
          <p:nvPr>
            <p:ph type="title"/>
          </p:nvPr>
        </p:nvSpPr>
        <p:spPr/>
        <p:txBody>
          <a:bodyPr/>
          <a:lstStyle/>
          <a:p>
            <a:pPr algn="ctr"/>
            <a:r>
              <a:rPr lang="en-US" b="1" dirty="0"/>
              <a:t>Survey Sections</a:t>
            </a:r>
          </a:p>
        </p:txBody>
      </p:sp>
      <p:sp>
        <p:nvSpPr>
          <p:cNvPr id="5" name="Subtitle 4"/>
          <p:cNvSpPr>
            <a:spLocks noGrp="1"/>
          </p:cNvSpPr>
          <p:nvPr>
            <p:ph idx="4294967295"/>
          </p:nvPr>
        </p:nvSpPr>
        <p:spPr>
          <a:xfrm>
            <a:off x="1433512" y="1816100"/>
            <a:ext cx="9690208" cy="4351338"/>
          </a:xfrm>
        </p:spPr>
        <p:txBody>
          <a:bodyPr>
            <a:noAutofit/>
          </a:bodyPr>
          <a:lstStyle/>
          <a:p>
            <a:pPr marL="742950" indent="-742950">
              <a:buFont typeface="+mj-lt"/>
              <a:buAutoNum type="arabicPeriod"/>
            </a:pPr>
            <a:r>
              <a:rPr lang="en-US" sz="3600" dirty="0">
                <a:solidFill>
                  <a:schemeClr val="tx1">
                    <a:lumMod val="85000"/>
                    <a:lumOff val="15000"/>
                  </a:schemeClr>
                </a:solidFill>
                <a:latin typeface="+mj-lt"/>
                <a:cs typeface="Times New Roman" panose="02020603050405020304" pitchFamily="18" charset="0"/>
              </a:rPr>
              <a:t>Campus Culture and Policies</a:t>
            </a:r>
          </a:p>
          <a:p>
            <a:pPr marL="742950" indent="-742950">
              <a:buFont typeface="+mj-lt"/>
              <a:buAutoNum type="arabicPeriod"/>
            </a:pPr>
            <a:r>
              <a:rPr lang="en-US" sz="3600" dirty="0">
                <a:solidFill>
                  <a:schemeClr val="tx1">
                    <a:lumMod val="85000"/>
                    <a:lumOff val="15000"/>
                  </a:schemeClr>
                </a:solidFill>
                <a:latin typeface="+mj-lt"/>
                <a:cs typeface="Times New Roman" panose="02020603050405020304" pitchFamily="18" charset="0"/>
              </a:rPr>
              <a:t>Institutional Goals</a:t>
            </a:r>
          </a:p>
          <a:p>
            <a:pPr marL="742950" indent="-742950">
              <a:buFont typeface="+mj-lt"/>
              <a:buAutoNum type="arabicPeriod"/>
            </a:pPr>
            <a:r>
              <a:rPr lang="en-US" sz="3600" dirty="0">
                <a:solidFill>
                  <a:schemeClr val="tx1">
                    <a:lumMod val="85000"/>
                    <a:lumOff val="15000"/>
                  </a:schemeClr>
                </a:solidFill>
                <a:latin typeface="+mj-lt"/>
                <a:cs typeface="Times New Roman" panose="02020603050405020304" pitchFamily="18" charset="0"/>
              </a:rPr>
              <a:t>Involvement in Planning and Decision-Making</a:t>
            </a:r>
          </a:p>
          <a:p>
            <a:pPr marL="742950" indent="-742950">
              <a:buFont typeface="+mj-lt"/>
              <a:buAutoNum type="arabicPeriod"/>
            </a:pPr>
            <a:r>
              <a:rPr lang="en-US" sz="3600" dirty="0">
                <a:solidFill>
                  <a:schemeClr val="tx1">
                    <a:lumMod val="85000"/>
                    <a:lumOff val="15000"/>
                  </a:schemeClr>
                </a:solidFill>
                <a:latin typeface="+mj-lt"/>
                <a:cs typeface="Times New Roman" panose="02020603050405020304" pitchFamily="18" charset="0"/>
              </a:rPr>
              <a:t>Work Environment</a:t>
            </a:r>
          </a:p>
          <a:p>
            <a:pPr marL="0" indent="0">
              <a:buNone/>
            </a:pPr>
            <a:endParaRPr lang="en-US" sz="4800" b="1" dirty="0">
              <a:solidFill>
                <a:schemeClr val="tx1">
                  <a:lumMod val="85000"/>
                  <a:lumOff val="15000"/>
                </a:schemeClr>
              </a:solidFill>
              <a:latin typeface="+mj-lt"/>
              <a:cs typeface="Times New Roman" panose="02020603050405020304" pitchFamily="18" charset="0"/>
            </a:endParaRPr>
          </a:p>
          <a:p>
            <a:endParaRPr lang="en-US" sz="4000" dirty="0">
              <a:solidFill>
                <a:schemeClr val="tx2">
                  <a:lumMod val="60000"/>
                  <a:lumOff val="40000"/>
                </a:schemeClr>
              </a:solidFill>
            </a:endParaRPr>
          </a:p>
        </p:txBody>
      </p:sp>
    </p:spTree>
    <p:extLst>
      <p:ext uri="{BB962C8B-B14F-4D97-AF65-F5344CB8AC3E}">
        <p14:creationId xmlns:p14="http://schemas.microsoft.com/office/powerpoint/2010/main" val="2850274762"/>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9D0E-79D8-4450-84D3-9608C65D1003}"/>
              </a:ext>
            </a:extLst>
          </p:cNvPr>
          <p:cNvSpPr>
            <a:spLocks noGrp="1"/>
          </p:cNvSpPr>
          <p:nvPr>
            <p:ph type="title"/>
          </p:nvPr>
        </p:nvSpPr>
        <p:spPr>
          <a:xfrm>
            <a:off x="838200" y="2259828"/>
            <a:ext cx="10515600" cy="1325563"/>
          </a:xfrm>
        </p:spPr>
        <p:txBody>
          <a:bodyPr/>
          <a:lstStyle/>
          <a:p>
            <a:pPr algn="ctr"/>
            <a:r>
              <a:rPr lang="en-US" b="1" dirty="0"/>
              <a:t>Section 1:</a:t>
            </a:r>
            <a:br>
              <a:rPr lang="en-US" b="1" dirty="0"/>
            </a:br>
            <a:r>
              <a:rPr lang="en-US" b="1" dirty="0"/>
              <a:t>Campus Culture and Policies</a:t>
            </a:r>
          </a:p>
        </p:txBody>
      </p:sp>
    </p:spTree>
    <p:extLst>
      <p:ext uri="{BB962C8B-B14F-4D97-AF65-F5344CB8AC3E}">
        <p14:creationId xmlns:p14="http://schemas.microsoft.com/office/powerpoint/2010/main" val="542590437"/>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9D0E-79D8-4450-84D3-9608C65D1003}"/>
              </a:ext>
            </a:extLst>
          </p:cNvPr>
          <p:cNvSpPr>
            <a:spLocks noGrp="1"/>
          </p:cNvSpPr>
          <p:nvPr>
            <p:ph type="title"/>
          </p:nvPr>
        </p:nvSpPr>
        <p:spPr>
          <a:xfrm>
            <a:off x="839788" y="280086"/>
            <a:ext cx="10515600" cy="1236892"/>
          </a:xfrm>
        </p:spPr>
        <p:txBody>
          <a:bodyPr>
            <a:normAutofit fontScale="90000"/>
          </a:bodyPr>
          <a:lstStyle/>
          <a:p>
            <a:pPr algn="ctr"/>
            <a:r>
              <a:rPr lang="en-US" b="1" dirty="0"/>
              <a:t>Campus Culture and Policies</a:t>
            </a:r>
            <a:br>
              <a:rPr lang="en-US" b="1" dirty="0"/>
            </a:br>
            <a:r>
              <a:rPr lang="en-US" b="1" dirty="0"/>
              <a:t>Importance</a:t>
            </a:r>
          </a:p>
        </p:txBody>
      </p:sp>
      <p:sp>
        <p:nvSpPr>
          <p:cNvPr id="3" name="Text Placeholder 2">
            <a:extLst>
              <a:ext uri="{FF2B5EF4-FFF2-40B4-BE49-F238E27FC236}">
                <a16:creationId xmlns:a16="http://schemas.microsoft.com/office/drawing/2014/main" id="{C16E5679-D4EE-47EB-96B9-9F6A28A9DA17}"/>
              </a:ext>
            </a:extLst>
          </p:cNvPr>
          <p:cNvSpPr>
            <a:spLocks noGrp="1"/>
          </p:cNvSpPr>
          <p:nvPr>
            <p:ph type="body" idx="1"/>
          </p:nvPr>
        </p:nvSpPr>
        <p:spPr>
          <a:xfrm>
            <a:off x="2087021" y="1980712"/>
            <a:ext cx="8017957" cy="591322"/>
          </a:xfrm>
          <a:ln w="19050">
            <a:solidFill>
              <a:schemeClr val="tx1"/>
            </a:solidFill>
          </a:ln>
        </p:spPr>
        <p:txBody>
          <a:bodyPr>
            <a:noAutofit/>
          </a:bodyPr>
          <a:lstStyle/>
          <a:p>
            <a:pPr algn="ctr"/>
            <a:r>
              <a:rPr lang="en-US" dirty="0"/>
              <a:t>Most Important to MU Faculty</a:t>
            </a:r>
          </a:p>
        </p:txBody>
      </p:sp>
      <p:sp>
        <p:nvSpPr>
          <p:cNvPr id="5" name="Subtitle 4"/>
          <p:cNvSpPr>
            <a:spLocks noGrp="1"/>
          </p:cNvSpPr>
          <p:nvPr>
            <p:ph sz="half" idx="2"/>
          </p:nvPr>
        </p:nvSpPr>
        <p:spPr>
          <a:xfrm>
            <a:off x="2087021" y="2572034"/>
            <a:ext cx="8017957" cy="2242013"/>
          </a:xfrm>
          <a:ln w="19050">
            <a:solidFill>
              <a:schemeClr val="tx1"/>
            </a:solidFill>
          </a:ln>
        </p:spPr>
        <p:txBody>
          <a:bodyPr>
            <a:noAutofit/>
          </a:bodyPr>
          <a:lstStyle/>
          <a:p>
            <a:r>
              <a:rPr lang="en-US" sz="2000" dirty="0"/>
              <a:t>The leadership of this institution has a clear sense of purpose (4.81)</a:t>
            </a:r>
          </a:p>
          <a:p>
            <a:r>
              <a:rPr lang="en-US" sz="2000" dirty="0"/>
              <a:t>This institution plans carefully (4.79)</a:t>
            </a:r>
          </a:p>
          <a:p>
            <a:r>
              <a:rPr lang="en-US" sz="2000" dirty="0"/>
              <a:t>This institution promotes excellent employee-student relationships (4.76)</a:t>
            </a:r>
          </a:p>
          <a:p>
            <a:r>
              <a:rPr lang="en-US" sz="2000" dirty="0"/>
              <a:t>This institution treats students as its top priority (4.76)</a:t>
            </a:r>
          </a:p>
          <a:p>
            <a:r>
              <a:rPr lang="en-US" sz="2000" dirty="0"/>
              <a:t>Faculty take pride in their work (4.75)</a:t>
            </a:r>
          </a:p>
          <a:p>
            <a:endParaRPr lang="en-US" sz="2000" b="1" dirty="0">
              <a:solidFill>
                <a:schemeClr val="tx1">
                  <a:lumMod val="85000"/>
                  <a:lumOff val="15000"/>
                </a:schemeClr>
              </a:solidFill>
              <a:latin typeface="+mj-lt"/>
              <a:cs typeface="Times New Roman" panose="02020603050405020304" pitchFamily="18" charset="0"/>
            </a:endParaRPr>
          </a:p>
          <a:p>
            <a:endParaRPr lang="en-US" sz="4000" dirty="0">
              <a:solidFill>
                <a:schemeClr val="tx2">
                  <a:lumMod val="60000"/>
                  <a:lumOff val="40000"/>
                </a:schemeClr>
              </a:solidFill>
            </a:endParaRPr>
          </a:p>
        </p:txBody>
      </p:sp>
    </p:spTree>
    <p:extLst>
      <p:ext uri="{BB962C8B-B14F-4D97-AF65-F5344CB8AC3E}">
        <p14:creationId xmlns:p14="http://schemas.microsoft.com/office/powerpoint/2010/main" val="215946751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9D0E-79D8-4450-84D3-9608C65D1003}"/>
              </a:ext>
            </a:extLst>
          </p:cNvPr>
          <p:cNvSpPr>
            <a:spLocks noGrp="1"/>
          </p:cNvSpPr>
          <p:nvPr>
            <p:ph type="title"/>
          </p:nvPr>
        </p:nvSpPr>
        <p:spPr>
          <a:xfrm>
            <a:off x="839788" y="379839"/>
            <a:ext cx="10515600" cy="1094734"/>
          </a:xfrm>
        </p:spPr>
        <p:txBody>
          <a:bodyPr>
            <a:normAutofit fontScale="90000"/>
          </a:bodyPr>
          <a:lstStyle/>
          <a:p>
            <a:pPr algn="ctr"/>
            <a:r>
              <a:rPr lang="en-US" b="1" dirty="0"/>
              <a:t>Campus Culture and Policies</a:t>
            </a:r>
            <a:br>
              <a:rPr lang="en-US" b="1" dirty="0"/>
            </a:br>
            <a:r>
              <a:rPr lang="en-US" b="1" dirty="0"/>
              <a:t>Satisfaction</a:t>
            </a:r>
          </a:p>
        </p:txBody>
      </p:sp>
      <p:sp>
        <p:nvSpPr>
          <p:cNvPr id="19" name="Text Placeholder 2">
            <a:extLst>
              <a:ext uri="{FF2B5EF4-FFF2-40B4-BE49-F238E27FC236}">
                <a16:creationId xmlns:a16="http://schemas.microsoft.com/office/drawing/2014/main" id="{3FCA3B12-4087-4768-8CCF-585ACD1DB43A}"/>
              </a:ext>
            </a:extLst>
          </p:cNvPr>
          <p:cNvSpPr txBox="1">
            <a:spLocks/>
          </p:cNvSpPr>
          <p:nvPr/>
        </p:nvSpPr>
        <p:spPr>
          <a:xfrm>
            <a:off x="6548057" y="1944210"/>
            <a:ext cx="5459767" cy="538494"/>
          </a:xfrm>
          <a:prstGeom prst="rect">
            <a:avLst/>
          </a:prstGeom>
          <a:ln w="19050">
            <a:solidFill>
              <a:schemeClr val="tx1"/>
            </a:solidFill>
          </a:ln>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dirty="0"/>
              <a:t>MU Faculty Least Satisfied</a:t>
            </a:r>
          </a:p>
        </p:txBody>
      </p:sp>
      <p:sp>
        <p:nvSpPr>
          <p:cNvPr id="6" name="Subtitle 4">
            <a:extLst>
              <a:ext uri="{FF2B5EF4-FFF2-40B4-BE49-F238E27FC236}">
                <a16:creationId xmlns:a16="http://schemas.microsoft.com/office/drawing/2014/main" id="{3FDD1617-0F85-45F6-911D-1984B827B159}"/>
              </a:ext>
            </a:extLst>
          </p:cNvPr>
          <p:cNvSpPr txBox="1">
            <a:spLocks/>
          </p:cNvSpPr>
          <p:nvPr/>
        </p:nvSpPr>
        <p:spPr>
          <a:xfrm>
            <a:off x="6548057" y="2482705"/>
            <a:ext cx="5459766" cy="3270396"/>
          </a:xfrm>
          <a:prstGeom prst="rect">
            <a:avLst/>
          </a:prstGeom>
          <a:ln w="19050">
            <a:solidFill>
              <a:schemeClr val="tx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The institution conducts periodic assessment of the effectiveness of governance, leadership, and administration (2.45)*</a:t>
            </a:r>
            <a:endParaRPr lang="en-US" sz="1800" b="1" dirty="0">
              <a:solidFill>
                <a:schemeClr val="tx1">
                  <a:lumMod val="85000"/>
                  <a:lumOff val="15000"/>
                </a:schemeClr>
              </a:solidFill>
              <a:latin typeface="+mj-lt"/>
              <a:cs typeface="Times New Roman" panose="02020603050405020304" pitchFamily="18" charset="0"/>
            </a:endParaRPr>
          </a:p>
          <a:p>
            <a:r>
              <a:rPr lang="en-US" sz="1800" dirty="0"/>
              <a:t>This institution does a good job of meeting the needs of its faculty (2.39)</a:t>
            </a:r>
          </a:p>
          <a:p>
            <a:r>
              <a:rPr lang="en-US" sz="1800" dirty="0"/>
              <a:t>Employee suggestions are used to improve our institution (2.39)</a:t>
            </a:r>
          </a:p>
          <a:p>
            <a:r>
              <a:rPr lang="en-US" sz="1800" dirty="0"/>
              <a:t>This institution plans carefully (2.36)</a:t>
            </a:r>
          </a:p>
          <a:p>
            <a:r>
              <a:rPr lang="en-US" sz="1800" dirty="0"/>
              <a:t>There is good communication between the faculty and the administration at this institution (2.32)</a:t>
            </a:r>
          </a:p>
          <a:p>
            <a:endParaRPr lang="en-US" sz="4800" b="1" dirty="0">
              <a:solidFill>
                <a:schemeClr val="tx1">
                  <a:lumMod val="85000"/>
                  <a:lumOff val="15000"/>
                </a:schemeClr>
              </a:solidFill>
              <a:latin typeface="+mj-lt"/>
              <a:cs typeface="Times New Roman" panose="02020603050405020304" pitchFamily="18" charset="0"/>
            </a:endParaRPr>
          </a:p>
          <a:p>
            <a:endParaRPr lang="en-US" sz="4000" dirty="0">
              <a:solidFill>
                <a:schemeClr val="tx2">
                  <a:lumMod val="60000"/>
                  <a:lumOff val="40000"/>
                </a:schemeClr>
              </a:solidFill>
            </a:endParaRPr>
          </a:p>
        </p:txBody>
      </p:sp>
      <p:sp>
        <p:nvSpPr>
          <p:cNvPr id="7" name="Content Placeholder 5">
            <a:extLst>
              <a:ext uri="{FF2B5EF4-FFF2-40B4-BE49-F238E27FC236}">
                <a16:creationId xmlns:a16="http://schemas.microsoft.com/office/drawing/2014/main" id="{0D6B05F4-99CE-4998-8421-BD2C8FC44B32}"/>
              </a:ext>
            </a:extLst>
          </p:cNvPr>
          <p:cNvSpPr txBox="1">
            <a:spLocks/>
          </p:cNvSpPr>
          <p:nvPr/>
        </p:nvSpPr>
        <p:spPr>
          <a:xfrm>
            <a:off x="485774" y="2508396"/>
            <a:ext cx="5693081" cy="3244704"/>
          </a:xfrm>
          <a:prstGeom prst="rect">
            <a:avLst/>
          </a:prstGeom>
          <a:ln w="1905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Faculty take pride in their work (3.95)</a:t>
            </a:r>
          </a:p>
          <a:p>
            <a:r>
              <a:rPr lang="en-US" sz="1800" dirty="0"/>
              <a:t>The mission, purpose, and values of this institution are well understood by most employees (3.90)</a:t>
            </a:r>
          </a:p>
          <a:p>
            <a:r>
              <a:rPr lang="en-US" sz="1800" dirty="0"/>
              <a:t>Staff take pride in their work (3.86)</a:t>
            </a:r>
          </a:p>
          <a:p>
            <a:r>
              <a:rPr lang="en-US" sz="1800" dirty="0"/>
              <a:t>This institution promotes excellent employee-student relationships (3.80)</a:t>
            </a:r>
          </a:p>
          <a:p>
            <a:r>
              <a:rPr lang="en-US" sz="1800" dirty="0"/>
              <a:t>Most employees are generally supportive of the mission, purpose, and values of this institution (3.71)</a:t>
            </a:r>
          </a:p>
        </p:txBody>
      </p:sp>
      <p:sp>
        <p:nvSpPr>
          <p:cNvPr id="8" name="Text Placeholder 3">
            <a:extLst>
              <a:ext uri="{FF2B5EF4-FFF2-40B4-BE49-F238E27FC236}">
                <a16:creationId xmlns:a16="http://schemas.microsoft.com/office/drawing/2014/main" id="{8EFFB715-74EF-46A5-98EC-9346864C6FA2}"/>
              </a:ext>
            </a:extLst>
          </p:cNvPr>
          <p:cNvSpPr txBox="1">
            <a:spLocks/>
          </p:cNvSpPr>
          <p:nvPr/>
        </p:nvSpPr>
        <p:spPr>
          <a:xfrm>
            <a:off x="485776" y="1944210"/>
            <a:ext cx="5693082" cy="564186"/>
          </a:xfrm>
          <a:prstGeom prst="rect">
            <a:avLst/>
          </a:prstGeom>
          <a:ln w="19050">
            <a:solidFill>
              <a:schemeClr val="tx1"/>
            </a:solidFill>
          </a:ln>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dirty="0"/>
              <a:t>MU Faculty Most Satisfied</a:t>
            </a:r>
          </a:p>
        </p:txBody>
      </p:sp>
    </p:spTree>
    <p:extLst>
      <p:ext uri="{BB962C8B-B14F-4D97-AF65-F5344CB8AC3E}">
        <p14:creationId xmlns:p14="http://schemas.microsoft.com/office/powerpoint/2010/main" val="328190250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9D0E-79D8-4450-84D3-9608C65D1003}"/>
              </a:ext>
            </a:extLst>
          </p:cNvPr>
          <p:cNvSpPr>
            <a:spLocks noGrp="1"/>
          </p:cNvSpPr>
          <p:nvPr>
            <p:ph type="title"/>
          </p:nvPr>
        </p:nvSpPr>
        <p:spPr>
          <a:xfrm>
            <a:off x="838200" y="140142"/>
            <a:ext cx="10515600" cy="1094734"/>
          </a:xfrm>
        </p:spPr>
        <p:txBody>
          <a:bodyPr>
            <a:normAutofit fontScale="90000"/>
          </a:bodyPr>
          <a:lstStyle/>
          <a:p>
            <a:pPr algn="ctr"/>
            <a:r>
              <a:rPr lang="en-US" b="1" dirty="0"/>
              <a:t>Campus Culture and Policies</a:t>
            </a:r>
            <a:br>
              <a:rPr lang="en-US" b="1" dirty="0"/>
            </a:br>
            <a:r>
              <a:rPr lang="en-US" b="1" dirty="0"/>
              <a:t>Importance – Satisfaction Gap</a:t>
            </a:r>
          </a:p>
        </p:txBody>
      </p:sp>
      <p:sp>
        <p:nvSpPr>
          <p:cNvPr id="7" name="Subtitle 4">
            <a:extLst>
              <a:ext uri="{FF2B5EF4-FFF2-40B4-BE49-F238E27FC236}">
                <a16:creationId xmlns:a16="http://schemas.microsoft.com/office/drawing/2014/main" id="{9594EE5C-8EF7-4E6B-A71D-1413048DE692}"/>
              </a:ext>
            </a:extLst>
          </p:cNvPr>
          <p:cNvSpPr txBox="1">
            <a:spLocks/>
          </p:cNvSpPr>
          <p:nvPr/>
        </p:nvSpPr>
        <p:spPr>
          <a:xfrm>
            <a:off x="1093432" y="2106807"/>
            <a:ext cx="10005134" cy="3962299"/>
          </a:xfrm>
          <a:prstGeom prst="rect">
            <a:avLst/>
          </a:prstGeom>
          <a:ln w="19050">
            <a:solidFill>
              <a:schemeClr val="tx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This institution plans carefully (2.43)</a:t>
            </a:r>
          </a:p>
          <a:p>
            <a:r>
              <a:rPr lang="en-US" sz="1800" dirty="0"/>
              <a:t>There is good communication between the faculty and the administration at this institution (2.40)</a:t>
            </a:r>
            <a:endParaRPr lang="en-US" sz="1800" b="1" dirty="0">
              <a:solidFill>
                <a:schemeClr val="tx1">
                  <a:lumMod val="85000"/>
                  <a:lumOff val="15000"/>
                </a:schemeClr>
              </a:solidFill>
              <a:latin typeface="+mj-lt"/>
              <a:cs typeface="Times New Roman" panose="02020603050405020304" pitchFamily="18" charset="0"/>
            </a:endParaRPr>
          </a:p>
          <a:p>
            <a:r>
              <a:rPr lang="en-US" sz="1800" dirty="0"/>
              <a:t>This institution does a good job of meeting the needs of its faculty (2.32)</a:t>
            </a:r>
          </a:p>
          <a:p>
            <a:r>
              <a:rPr lang="en-US" sz="1800" dirty="0"/>
              <a:t>This institution involves its employees in planning for the future (2.15)</a:t>
            </a:r>
          </a:p>
          <a:p>
            <a:r>
              <a:rPr lang="en-US" sz="1800" dirty="0"/>
              <a:t>The leadership of this institution has a clear sense of purpose (2.17)</a:t>
            </a:r>
          </a:p>
          <a:p>
            <a:r>
              <a:rPr lang="en-US" sz="1800" dirty="0"/>
              <a:t>The reputation of this institution continues to improve (2.09)</a:t>
            </a:r>
          </a:p>
          <a:p>
            <a:r>
              <a:rPr lang="en-US" sz="1800" dirty="0"/>
              <a:t>Employee suggestions are used to improve our institution (2.09)</a:t>
            </a:r>
          </a:p>
          <a:p>
            <a:r>
              <a:rPr lang="en-US" sz="1800" dirty="0"/>
              <a:t>This institution makes sufficient budgetary resources available to achieve important objectives (2.08)</a:t>
            </a:r>
          </a:p>
          <a:p>
            <a:r>
              <a:rPr lang="en-US" sz="1800" dirty="0"/>
              <a:t>There is a spirit of teamwork and cooperation at this institution (2.03)</a:t>
            </a:r>
          </a:p>
          <a:p>
            <a:r>
              <a:rPr lang="en-US" sz="1800" dirty="0"/>
              <a:t>Efforts to improve quality are paying off at this institution (2.00)</a:t>
            </a:r>
          </a:p>
          <a:p>
            <a:endParaRPr lang="en-US" sz="1800" dirty="0"/>
          </a:p>
          <a:p>
            <a:endParaRPr lang="en-US" sz="4000" dirty="0">
              <a:solidFill>
                <a:schemeClr val="tx2">
                  <a:lumMod val="60000"/>
                  <a:lumOff val="40000"/>
                </a:schemeClr>
              </a:solidFill>
            </a:endParaRPr>
          </a:p>
        </p:txBody>
      </p:sp>
      <p:sp>
        <p:nvSpPr>
          <p:cNvPr id="8" name="Text Placeholder 2">
            <a:extLst>
              <a:ext uri="{FF2B5EF4-FFF2-40B4-BE49-F238E27FC236}">
                <a16:creationId xmlns:a16="http://schemas.microsoft.com/office/drawing/2014/main" id="{6EDE593E-4230-4AFE-B1A7-0E289955F989}"/>
              </a:ext>
            </a:extLst>
          </p:cNvPr>
          <p:cNvSpPr txBox="1">
            <a:spLocks/>
          </p:cNvSpPr>
          <p:nvPr/>
        </p:nvSpPr>
        <p:spPr>
          <a:xfrm>
            <a:off x="1093433" y="1553592"/>
            <a:ext cx="10005134" cy="553214"/>
          </a:xfrm>
          <a:prstGeom prst="rect">
            <a:avLst/>
          </a:prstGeom>
          <a:ln w="19050">
            <a:solidFill>
              <a:schemeClr val="tx1"/>
            </a:solidFill>
          </a:ln>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dirty="0"/>
              <a:t>Largest Gap Areas Between Importance and Satisfaction</a:t>
            </a:r>
          </a:p>
        </p:txBody>
      </p:sp>
    </p:spTree>
    <p:extLst>
      <p:ext uri="{BB962C8B-B14F-4D97-AF65-F5344CB8AC3E}">
        <p14:creationId xmlns:p14="http://schemas.microsoft.com/office/powerpoint/2010/main" val="428279779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9D0E-79D8-4450-84D3-9608C65D1003}"/>
              </a:ext>
            </a:extLst>
          </p:cNvPr>
          <p:cNvSpPr>
            <a:spLocks noGrp="1"/>
          </p:cNvSpPr>
          <p:nvPr>
            <p:ph type="title"/>
          </p:nvPr>
        </p:nvSpPr>
        <p:spPr>
          <a:xfrm>
            <a:off x="839788" y="292964"/>
            <a:ext cx="10515600" cy="1599216"/>
          </a:xfrm>
        </p:spPr>
        <p:txBody>
          <a:bodyPr>
            <a:normAutofit fontScale="90000"/>
          </a:bodyPr>
          <a:lstStyle/>
          <a:p>
            <a:pPr algn="ctr"/>
            <a:r>
              <a:rPr lang="en-US" b="1" dirty="0"/>
              <a:t>Campus Culture and Policies</a:t>
            </a:r>
            <a:br>
              <a:rPr lang="en-US" b="1" dirty="0"/>
            </a:br>
            <a:r>
              <a:rPr lang="en-US" b="1" dirty="0"/>
              <a:t>Comparison Data on Satisfaction </a:t>
            </a:r>
            <a:br>
              <a:rPr lang="en-US" b="1" dirty="0"/>
            </a:br>
            <a:r>
              <a:rPr lang="en-US" sz="3100" b="1" dirty="0"/>
              <a:t>(p-value=.001)</a:t>
            </a:r>
            <a:br>
              <a:rPr lang="en-US" b="1" dirty="0">
                <a:solidFill>
                  <a:srgbClr val="FF0000"/>
                </a:solidFill>
              </a:rPr>
            </a:br>
            <a:endParaRPr lang="en-US" sz="3100" b="1" dirty="0">
              <a:solidFill>
                <a:srgbClr val="FF0000"/>
              </a:solidFill>
            </a:endParaRPr>
          </a:p>
        </p:txBody>
      </p:sp>
      <p:graphicFrame>
        <p:nvGraphicFramePr>
          <p:cNvPr id="25" name="Table 25">
            <a:extLst>
              <a:ext uri="{FF2B5EF4-FFF2-40B4-BE49-F238E27FC236}">
                <a16:creationId xmlns:a16="http://schemas.microsoft.com/office/drawing/2014/main" id="{33D2B542-2F7E-470D-8966-00942518DEBE}"/>
              </a:ext>
            </a:extLst>
          </p:cNvPr>
          <p:cNvGraphicFramePr>
            <a:graphicFrameLocks noGrp="1"/>
          </p:cNvGraphicFramePr>
          <p:nvPr>
            <p:ph sz="quarter" idx="4"/>
            <p:extLst>
              <p:ext uri="{D42A27DB-BD31-4B8C-83A1-F6EECF244321}">
                <p14:modId xmlns:p14="http://schemas.microsoft.com/office/powerpoint/2010/main" val="340227953"/>
              </p:ext>
            </p:extLst>
          </p:nvPr>
        </p:nvGraphicFramePr>
        <p:xfrm>
          <a:off x="989153" y="1971905"/>
          <a:ext cx="10213693" cy="4356221"/>
        </p:xfrm>
        <a:graphic>
          <a:graphicData uri="http://schemas.openxmlformats.org/drawingml/2006/table">
            <a:tbl>
              <a:tblPr firstRow="1" bandRow="1">
                <a:tableStyleId>{5C22544A-7EE6-4342-B048-85BDC9FD1C3A}</a:tableStyleId>
              </a:tblPr>
              <a:tblGrid>
                <a:gridCol w="6864637">
                  <a:extLst>
                    <a:ext uri="{9D8B030D-6E8A-4147-A177-3AD203B41FA5}">
                      <a16:colId xmlns:a16="http://schemas.microsoft.com/office/drawing/2014/main" val="1440572538"/>
                    </a:ext>
                  </a:extLst>
                </a:gridCol>
                <a:gridCol w="1583289">
                  <a:extLst>
                    <a:ext uri="{9D8B030D-6E8A-4147-A177-3AD203B41FA5}">
                      <a16:colId xmlns:a16="http://schemas.microsoft.com/office/drawing/2014/main" val="3286697012"/>
                    </a:ext>
                  </a:extLst>
                </a:gridCol>
                <a:gridCol w="1765767">
                  <a:extLst>
                    <a:ext uri="{9D8B030D-6E8A-4147-A177-3AD203B41FA5}">
                      <a16:colId xmlns:a16="http://schemas.microsoft.com/office/drawing/2014/main" val="1686683085"/>
                    </a:ext>
                  </a:extLst>
                </a:gridCol>
              </a:tblGrid>
              <a:tr h="973197">
                <a:tc>
                  <a:txBody>
                    <a:bodyPr/>
                    <a:lstStyle/>
                    <a:p>
                      <a:endParaRPr lang="en-US" dirty="0"/>
                    </a:p>
                  </a:txBody>
                  <a:tcPr/>
                </a:tc>
                <a:tc>
                  <a:txBody>
                    <a:bodyPr/>
                    <a:lstStyle/>
                    <a:p>
                      <a:pPr algn="ctr"/>
                      <a:r>
                        <a:rPr lang="en-US" dirty="0"/>
                        <a:t>MU Faculty Mean</a:t>
                      </a:r>
                    </a:p>
                  </a:txBody>
                  <a:tcPr anchor="ctr"/>
                </a:tc>
                <a:tc>
                  <a:txBody>
                    <a:bodyPr/>
                    <a:lstStyle/>
                    <a:p>
                      <a:pPr algn="ctr"/>
                      <a:r>
                        <a:rPr lang="en-US" dirty="0"/>
                        <a:t>Comparison Group Mean</a:t>
                      </a:r>
                    </a:p>
                  </a:txBody>
                  <a:tcPr anchor="ctr"/>
                </a:tc>
                <a:extLst>
                  <a:ext uri="{0D108BD9-81ED-4DB2-BD59-A6C34878D82A}">
                    <a16:rowId xmlns:a16="http://schemas.microsoft.com/office/drawing/2014/main" val="1042050862"/>
                  </a:ext>
                </a:extLst>
              </a:tr>
              <a:tr h="845756">
                <a:tc>
                  <a:txBody>
                    <a:bodyPr/>
                    <a:lstStyle/>
                    <a:p>
                      <a:pPr algn="l" fontAlgn="b"/>
                      <a:r>
                        <a:rPr lang="en-US" sz="1800" b="0" i="0" u="none" strike="noStrike" dirty="0">
                          <a:solidFill>
                            <a:srgbClr val="000000"/>
                          </a:solidFill>
                          <a:effectLst/>
                          <a:latin typeface="Calibri" panose="020F0502020204030204" pitchFamily="34" charset="0"/>
                        </a:rPr>
                        <a:t>There is good communication between the faculty and the administration at this institution</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2.32</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3.38</a:t>
                      </a:r>
                    </a:p>
                  </a:txBody>
                  <a:tcPr marL="7620" marR="7620" marT="7620" marB="0" anchor="ctr"/>
                </a:tc>
                <a:extLst>
                  <a:ext uri="{0D108BD9-81ED-4DB2-BD59-A6C34878D82A}">
                    <a16:rowId xmlns:a16="http://schemas.microsoft.com/office/drawing/2014/main" val="223682107"/>
                  </a:ext>
                </a:extLst>
              </a:tr>
              <a:tr h="845756">
                <a:tc>
                  <a:txBody>
                    <a:bodyPr/>
                    <a:lstStyle/>
                    <a:p>
                      <a:pPr algn="l" fontAlgn="b"/>
                      <a:r>
                        <a:rPr lang="en-US" sz="1800" b="0" i="0" u="none" strike="noStrike" dirty="0">
                          <a:solidFill>
                            <a:srgbClr val="000000"/>
                          </a:solidFill>
                          <a:effectLst/>
                          <a:latin typeface="Calibri" panose="020F0502020204030204" pitchFamily="34" charset="0"/>
                        </a:rPr>
                        <a:t>This institution does a good job of meeting the needs of its faculty</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2.39</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3.44</a:t>
                      </a:r>
                    </a:p>
                  </a:txBody>
                  <a:tcPr marL="7620" marR="7620" marT="7620" marB="0" anchor="ctr"/>
                </a:tc>
                <a:extLst>
                  <a:ext uri="{0D108BD9-81ED-4DB2-BD59-A6C34878D82A}">
                    <a16:rowId xmlns:a16="http://schemas.microsoft.com/office/drawing/2014/main" val="3337742359"/>
                  </a:ext>
                </a:extLst>
              </a:tr>
              <a:tr h="845756">
                <a:tc>
                  <a:txBody>
                    <a:bodyPr/>
                    <a:lstStyle/>
                    <a:p>
                      <a:pPr algn="l" fontAlgn="b"/>
                      <a:r>
                        <a:rPr lang="en-US" sz="1800" b="0" i="0" u="none" strike="noStrike" dirty="0">
                          <a:solidFill>
                            <a:srgbClr val="000000"/>
                          </a:solidFill>
                          <a:effectLst/>
                          <a:latin typeface="Calibri" panose="020F0502020204030204" pitchFamily="34" charset="0"/>
                        </a:rPr>
                        <a:t>This institution plans carefully</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2.36</a:t>
                      </a: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3.37</a:t>
                      </a:r>
                    </a:p>
                  </a:txBody>
                  <a:tcPr marL="7620" marR="7620" marT="7620" marB="0" anchor="ctr"/>
                </a:tc>
                <a:extLst>
                  <a:ext uri="{0D108BD9-81ED-4DB2-BD59-A6C34878D82A}">
                    <a16:rowId xmlns:a16="http://schemas.microsoft.com/office/drawing/2014/main" val="1798820476"/>
                  </a:ext>
                </a:extLst>
              </a:tr>
              <a:tr h="845756">
                <a:tc>
                  <a:txBody>
                    <a:bodyPr/>
                    <a:lstStyle/>
                    <a:p>
                      <a:pPr algn="l" fontAlgn="b"/>
                      <a:r>
                        <a:rPr lang="en-US" sz="1800" b="0" i="0" u="none" strike="noStrike" dirty="0">
                          <a:solidFill>
                            <a:srgbClr val="000000"/>
                          </a:solidFill>
                          <a:effectLst/>
                          <a:latin typeface="Calibri" panose="020F0502020204030204" pitchFamily="34" charset="0"/>
                        </a:rPr>
                        <a:t>The leadership of this institution has a clear sense of purpose</a:t>
                      </a:r>
                    </a:p>
                  </a:txBody>
                  <a:tcPr marL="7620" marR="7620" marT="7620" marB="0" anchor="ctr"/>
                </a:tc>
                <a:tc>
                  <a:txBody>
                    <a:bodyPr/>
                    <a:lstStyle/>
                    <a:p>
                      <a:pPr algn="ctr" fontAlgn="b"/>
                      <a:r>
                        <a:rPr lang="en-US" sz="1800" b="0" i="0" u="none" strike="noStrike">
                          <a:solidFill>
                            <a:srgbClr val="000000"/>
                          </a:solidFill>
                          <a:effectLst/>
                          <a:latin typeface="Calibri" panose="020F0502020204030204" pitchFamily="34" charset="0"/>
                        </a:rPr>
                        <a:t>2.64</a:t>
                      </a:r>
                      <a:endParaRPr lang="en-US" sz="1800" b="0" i="0" u="none" strike="noStrike" dirty="0">
                        <a:solidFill>
                          <a:srgbClr val="000000"/>
                        </a:solidFill>
                        <a:effectLst/>
                        <a:latin typeface="Calibri" panose="020F0502020204030204" pitchFamily="34" charset="0"/>
                      </a:endParaRPr>
                    </a:p>
                  </a:txBody>
                  <a:tcPr marL="7620" marR="7620" marT="7620" marB="0" anchor="ctr"/>
                </a:tc>
                <a:tc>
                  <a:txBody>
                    <a:bodyPr/>
                    <a:lstStyle/>
                    <a:p>
                      <a:pPr algn="ctr" fontAlgn="b"/>
                      <a:r>
                        <a:rPr lang="en-US" sz="1800" b="0" i="0" u="none" strike="noStrike" dirty="0">
                          <a:solidFill>
                            <a:srgbClr val="000000"/>
                          </a:solidFill>
                          <a:effectLst/>
                          <a:latin typeface="Calibri" panose="020F0502020204030204" pitchFamily="34" charset="0"/>
                        </a:rPr>
                        <a:t>3.64</a:t>
                      </a:r>
                    </a:p>
                  </a:txBody>
                  <a:tcPr marL="7620" marR="7620" marT="7620" marB="0" anchor="ctr"/>
                </a:tc>
                <a:extLst>
                  <a:ext uri="{0D108BD9-81ED-4DB2-BD59-A6C34878D82A}">
                    <a16:rowId xmlns:a16="http://schemas.microsoft.com/office/drawing/2014/main" val="2224174052"/>
                  </a:ext>
                </a:extLst>
              </a:tr>
            </a:tbl>
          </a:graphicData>
        </a:graphic>
      </p:graphicFrame>
    </p:spTree>
    <p:extLst>
      <p:ext uri="{BB962C8B-B14F-4D97-AF65-F5344CB8AC3E}">
        <p14:creationId xmlns:p14="http://schemas.microsoft.com/office/powerpoint/2010/main" val="93873679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9D0E-79D8-4450-84D3-9608C65D1003}"/>
              </a:ext>
            </a:extLst>
          </p:cNvPr>
          <p:cNvSpPr>
            <a:spLocks noGrp="1"/>
          </p:cNvSpPr>
          <p:nvPr>
            <p:ph type="title"/>
          </p:nvPr>
        </p:nvSpPr>
        <p:spPr>
          <a:xfrm>
            <a:off x="838200" y="222251"/>
            <a:ext cx="10515600" cy="772831"/>
          </a:xfrm>
        </p:spPr>
        <p:txBody>
          <a:bodyPr>
            <a:normAutofit fontScale="90000"/>
          </a:bodyPr>
          <a:lstStyle/>
          <a:p>
            <a:pPr algn="ctr"/>
            <a:br>
              <a:rPr lang="en-US" b="1" dirty="0"/>
            </a:br>
            <a:r>
              <a:rPr lang="en-US" sz="3600" b="1" dirty="0"/>
              <a:t>Campus Culture and Policies </a:t>
            </a:r>
            <a:br>
              <a:rPr lang="en-US" sz="3600" b="1" dirty="0"/>
            </a:br>
            <a:r>
              <a:rPr lang="en-US" sz="3600" b="1" dirty="0"/>
              <a:t>Additional MU Faculty Questions </a:t>
            </a:r>
            <a:br>
              <a:rPr lang="en-US" b="1" dirty="0"/>
            </a:br>
            <a:endParaRPr lang="en-US" b="1" dirty="0"/>
          </a:p>
        </p:txBody>
      </p:sp>
      <p:graphicFrame>
        <p:nvGraphicFramePr>
          <p:cNvPr id="4" name="Table 4">
            <a:extLst>
              <a:ext uri="{FF2B5EF4-FFF2-40B4-BE49-F238E27FC236}">
                <a16:creationId xmlns:a16="http://schemas.microsoft.com/office/drawing/2014/main" id="{E319BF30-6D02-44BD-9D64-985788759E1E}"/>
              </a:ext>
            </a:extLst>
          </p:cNvPr>
          <p:cNvGraphicFramePr>
            <a:graphicFrameLocks noGrp="1"/>
          </p:cNvGraphicFramePr>
          <p:nvPr>
            <p:extLst>
              <p:ext uri="{D42A27DB-BD31-4B8C-83A1-F6EECF244321}">
                <p14:modId xmlns:p14="http://schemas.microsoft.com/office/powerpoint/2010/main" val="1774933195"/>
              </p:ext>
            </p:extLst>
          </p:nvPr>
        </p:nvGraphicFramePr>
        <p:xfrm>
          <a:off x="590549" y="1138518"/>
          <a:ext cx="11010901" cy="5497232"/>
        </p:xfrm>
        <a:graphic>
          <a:graphicData uri="http://schemas.openxmlformats.org/drawingml/2006/table">
            <a:tbl>
              <a:tblPr firstRow="1" bandRow="1">
                <a:tableStyleId>{5C22544A-7EE6-4342-B048-85BDC9FD1C3A}</a:tableStyleId>
              </a:tblPr>
              <a:tblGrid>
                <a:gridCol w="7459092">
                  <a:extLst>
                    <a:ext uri="{9D8B030D-6E8A-4147-A177-3AD203B41FA5}">
                      <a16:colId xmlns:a16="http://schemas.microsoft.com/office/drawing/2014/main" val="2555625054"/>
                    </a:ext>
                  </a:extLst>
                </a:gridCol>
                <a:gridCol w="1294383">
                  <a:extLst>
                    <a:ext uri="{9D8B030D-6E8A-4147-A177-3AD203B41FA5}">
                      <a16:colId xmlns:a16="http://schemas.microsoft.com/office/drawing/2014/main" val="3627761667"/>
                    </a:ext>
                  </a:extLst>
                </a:gridCol>
                <a:gridCol w="1368918">
                  <a:extLst>
                    <a:ext uri="{9D8B030D-6E8A-4147-A177-3AD203B41FA5}">
                      <a16:colId xmlns:a16="http://schemas.microsoft.com/office/drawing/2014/main" val="2158920921"/>
                    </a:ext>
                  </a:extLst>
                </a:gridCol>
                <a:gridCol w="888508">
                  <a:extLst>
                    <a:ext uri="{9D8B030D-6E8A-4147-A177-3AD203B41FA5}">
                      <a16:colId xmlns:a16="http://schemas.microsoft.com/office/drawing/2014/main" val="199778968"/>
                    </a:ext>
                  </a:extLst>
                </a:gridCol>
              </a:tblGrid>
              <a:tr h="655130">
                <a:tc>
                  <a:txBody>
                    <a:bodyPr/>
                    <a:lstStyle/>
                    <a:p>
                      <a:endParaRPr lang="en-US" dirty="0"/>
                    </a:p>
                  </a:txBody>
                  <a:tcPr/>
                </a:tc>
                <a:tc>
                  <a:txBody>
                    <a:bodyPr/>
                    <a:lstStyle/>
                    <a:p>
                      <a:pPr algn="ctr"/>
                      <a:r>
                        <a:rPr lang="en-US" dirty="0"/>
                        <a:t>Importance Mean</a:t>
                      </a:r>
                    </a:p>
                  </a:txBody>
                  <a:tcPr anchor="ctr"/>
                </a:tc>
                <a:tc>
                  <a:txBody>
                    <a:bodyPr/>
                    <a:lstStyle/>
                    <a:p>
                      <a:pPr algn="ctr"/>
                      <a:r>
                        <a:rPr lang="en-US" dirty="0"/>
                        <a:t>Satisfaction Mean</a:t>
                      </a:r>
                    </a:p>
                  </a:txBody>
                  <a:tcPr anchor="ctr"/>
                </a:tc>
                <a:tc>
                  <a:txBody>
                    <a:bodyPr/>
                    <a:lstStyle/>
                    <a:p>
                      <a:pPr algn="ctr"/>
                      <a:r>
                        <a:rPr lang="en-US" dirty="0"/>
                        <a:t>Gap</a:t>
                      </a:r>
                    </a:p>
                  </a:txBody>
                  <a:tcPr anchor="ctr"/>
                </a:tc>
                <a:extLst>
                  <a:ext uri="{0D108BD9-81ED-4DB2-BD59-A6C34878D82A}">
                    <a16:rowId xmlns:a16="http://schemas.microsoft.com/office/drawing/2014/main" val="2927776168"/>
                  </a:ext>
                </a:extLst>
              </a:tr>
              <a:tr h="506946">
                <a:tc>
                  <a:txBody>
                    <a:bodyPr/>
                    <a:lstStyle/>
                    <a:p>
                      <a:pPr algn="l" fontAlgn="ctr"/>
                      <a:r>
                        <a:rPr lang="en-US" sz="1600" b="0" i="0" u="none" strike="noStrike" dirty="0">
                          <a:effectLst/>
                          <a:latin typeface="+mn-lt"/>
                        </a:rPr>
                        <a:t>The institution </a:t>
                      </a:r>
                      <a:r>
                        <a:rPr lang="en-US" sz="1600" b="0" i="0" u="sng" strike="noStrike" dirty="0">
                          <a:effectLst/>
                          <a:latin typeface="+mn-lt"/>
                        </a:rPr>
                        <a:t>conducts periodic assessment </a:t>
                      </a:r>
                      <a:r>
                        <a:rPr lang="en-US" sz="1600" b="0" i="0" u="none" strike="noStrike" dirty="0">
                          <a:effectLst/>
                          <a:latin typeface="+mn-lt"/>
                        </a:rPr>
                        <a:t>of the effectiveness of governance, leadership, and administration</a:t>
                      </a:r>
                    </a:p>
                  </a:txBody>
                  <a:tcPr marL="7620" marR="7620" marT="7620" marB="0" anchor="ctr"/>
                </a:tc>
                <a:tc>
                  <a:txBody>
                    <a:bodyPr/>
                    <a:lstStyle/>
                    <a:p>
                      <a:pPr algn="ctr" fontAlgn="ctr"/>
                      <a:r>
                        <a:rPr lang="en-US" sz="1600" b="0" i="0" u="none" strike="noStrike" dirty="0">
                          <a:solidFill>
                            <a:srgbClr val="000000"/>
                          </a:solidFill>
                          <a:effectLst/>
                          <a:latin typeface="+mn-lt"/>
                        </a:rPr>
                        <a:t>4.56</a:t>
                      </a:r>
                    </a:p>
                  </a:txBody>
                  <a:tcPr marL="7620" marR="7620" marT="7620" marB="0" anchor="ctr"/>
                </a:tc>
                <a:tc>
                  <a:txBody>
                    <a:bodyPr/>
                    <a:lstStyle/>
                    <a:p>
                      <a:pPr algn="ctr" fontAlgn="ctr"/>
                      <a:r>
                        <a:rPr lang="en-US" sz="1600" b="0" i="0" u="none" strike="noStrike" dirty="0">
                          <a:solidFill>
                            <a:srgbClr val="000000"/>
                          </a:solidFill>
                          <a:effectLst/>
                          <a:latin typeface="+mn-lt"/>
                        </a:rPr>
                        <a:t>2.45</a:t>
                      </a:r>
                    </a:p>
                  </a:txBody>
                  <a:tcPr marL="7620" marR="7620" marT="7620" marB="0" anchor="ctr"/>
                </a:tc>
                <a:tc>
                  <a:txBody>
                    <a:bodyPr/>
                    <a:lstStyle/>
                    <a:p>
                      <a:pPr algn="ctr" fontAlgn="ctr"/>
                      <a:r>
                        <a:rPr lang="en-US" sz="1600" b="0" i="0" u="none" strike="noStrike" dirty="0">
                          <a:effectLst/>
                          <a:latin typeface="+mn-lt"/>
                        </a:rPr>
                        <a:t>2.11</a:t>
                      </a:r>
                    </a:p>
                  </a:txBody>
                  <a:tcPr marL="7620" marR="7620" marT="7620" marB="0" anchor="ctr"/>
                </a:tc>
                <a:extLst>
                  <a:ext uri="{0D108BD9-81ED-4DB2-BD59-A6C34878D82A}">
                    <a16:rowId xmlns:a16="http://schemas.microsoft.com/office/drawing/2014/main" val="1305868496"/>
                  </a:ext>
                </a:extLst>
              </a:tr>
              <a:tr h="506946">
                <a:tc>
                  <a:txBody>
                    <a:bodyPr/>
                    <a:lstStyle/>
                    <a:p>
                      <a:pPr algn="l" fontAlgn="ctr"/>
                      <a:r>
                        <a:rPr lang="en-US" sz="1600" b="0" i="0" u="none" strike="noStrike" dirty="0">
                          <a:effectLst/>
                          <a:latin typeface="+mn-lt"/>
                        </a:rPr>
                        <a:t>Administrators </a:t>
                      </a:r>
                      <a:r>
                        <a:rPr lang="en-US" sz="1600" b="0" i="0" u="sng" strike="noStrike" dirty="0">
                          <a:effectLst/>
                          <a:latin typeface="+mn-lt"/>
                        </a:rPr>
                        <a:t>provide adequate notice </a:t>
                      </a:r>
                      <a:r>
                        <a:rPr lang="en-US" sz="1600" b="0" i="0" u="none" strike="noStrike" dirty="0">
                          <a:effectLst/>
                          <a:latin typeface="+mn-lt"/>
                        </a:rPr>
                        <a:t>to faculty when changes are made that affect teaching loads, # of sections, course caps, etc.</a:t>
                      </a:r>
                    </a:p>
                  </a:txBody>
                  <a:tcPr marL="7620" marR="7620" marT="7620" marB="0" anchor="ctr"/>
                </a:tc>
                <a:tc>
                  <a:txBody>
                    <a:bodyPr/>
                    <a:lstStyle/>
                    <a:p>
                      <a:pPr algn="ctr" fontAlgn="ctr"/>
                      <a:r>
                        <a:rPr lang="en-US" sz="1600" b="0" i="0" u="none" strike="noStrike" dirty="0">
                          <a:solidFill>
                            <a:srgbClr val="000000"/>
                          </a:solidFill>
                          <a:effectLst/>
                          <a:latin typeface="+mn-lt"/>
                        </a:rPr>
                        <a:t>4.63</a:t>
                      </a:r>
                    </a:p>
                  </a:txBody>
                  <a:tcPr marL="7620" marR="7620" marT="7620" marB="0" anchor="ctr"/>
                </a:tc>
                <a:tc>
                  <a:txBody>
                    <a:bodyPr/>
                    <a:lstStyle/>
                    <a:p>
                      <a:pPr algn="ctr" fontAlgn="ctr"/>
                      <a:r>
                        <a:rPr lang="en-US" sz="1600" b="0" i="0" u="none" strike="noStrike">
                          <a:solidFill>
                            <a:srgbClr val="000000"/>
                          </a:solidFill>
                          <a:effectLst/>
                          <a:latin typeface="+mn-lt"/>
                        </a:rPr>
                        <a:t>2.66</a:t>
                      </a:r>
                    </a:p>
                  </a:txBody>
                  <a:tcPr marL="7620" marR="7620" marT="7620" marB="0" anchor="ctr"/>
                </a:tc>
                <a:tc>
                  <a:txBody>
                    <a:bodyPr/>
                    <a:lstStyle/>
                    <a:p>
                      <a:pPr algn="ctr" fontAlgn="ctr"/>
                      <a:r>
                        <a:rPr lang="en-US" sz="1600" b="0" i="0" u="none" strike="noStrike" dirty="0">
                          <a:effectLst/>
                          <a:latin typeface="+mn-lt"/>
                        </a:rPr>
                        <a:t>1.97</a:t>
                      </a:r>
                    </a:p>
                  </a:txBody>
                  <a:tcPr marL="7620" marR="7620" marT="7620" marB="0" anchor="ctr"/>
                </a:tc>
                <a:extLst>
                  <a:ext uri="{0D108BD9-81ED-4DB2-BD59-A6C34878D82A}">
                    <a16:rowId xmlns:a16="http://schemas.microsoft.com/office/drawing/2014/main" val="2914549631"/>
                  </a:ext>
                </a:extLst>
              </a:tr>
              <a:tr h="1006092">
                <a:tc>
                  <a:txBody>
                    <a:bodyPr/>
                    <a:lstStyle/>
                    <a:p>
                      <a:pPr algn="l" fontAlgn="ctr"/>
                      <a:r>
                        <a:rPr lang="en-US" sz="1600" b="0" i="0" u="none" strike="noStrike" dirty="0">
                          <a:effectLst/>
                          <a:latin typeface="+mn-lt"/>
                        </a:rPr>
                        <a:t>The institution possesses and demonstrates a </a:t>
                      </a:r>
                      <a:r>
                        <a:rPr lang="en-US" sz="1600" b="0" i="0" u="sng" strike="noStrike" dirty="0">
                          <a:effectLst/>
                          <a:latin typeface="+mn-lt"/>
                        </a:rPr>
                        <a:t>clearly articulated and transparent governance structure</a:t>
                      </a:r>
                      <a:r>
                        <a:rPr lang="en-US" sz="1600" b="0" i="0" u="none" strike="noStrike" dirty="0">
                          <a:effectLst/>
                          <a:latin typeface="+mn-lt"/>
                        </a:rPr>
                        <a:t> that outlines roles, responsibilities, and accountability for decision making by each constituency, including governing body, administration, faculty, staff and students</a:t>
                      </a:r>
                    </a:p>
                  </a:txBody>
                  <a:tcPr marL="7620" marR="7620" marT="7620" marB="0" anchor="ctr"/>
                </a:tc>
                <a:tc>
                  <a:txBody>
                    <a:bodyPr/>
                    <a:lstStyle/>
                    <a:p>
                      <a:pPr algn="ctr" fontAlgn="ctr"/>
                      <a:r>
                        <a:rPr lang="en-US" sz="1600" b="0" i="0" u="none" strike="noStrike" dirty="0">
                          <a:solidFill>
                            <a:srgbClr val="000000"/>
                          </a:solidFill>
                          <a:effectLst/>
                          <a:latin typeface="+mn-lt"/>
                        </a:rPr>
                        <a:t>4.64</a:t>
                      </a:r>
                    </a:p>
                  </a:txBody>
                  <a:tcPr marL="7620" marR="7620" marT="7620" marB="0" anchor="ctr"/>
                </a:tc>
                <a:tc>
                  <a:txBody>
                    <a:bodyPr/>
                    <a:lstStyle/>
                    <a:p>
                      <a:pPr algn="ctr" fontAlgn="ctr"/>
                      <a:r>
                        <a:rPr lang="en-US" sz="1600" b="0" i="0" u="none" strike="noStrike" dirty="0">
                          <a:solidFill>
                            <a:srgbClr val="000000"/>
                          </a:solidFill>
                          <a:effectLst/>
                          <a:latin typeface="+mn-lt"/>
                        </a:rPr>
                        <a:t>2.76</a:t>
                      </a:r>
                    </a:p>
                  </a:txBody>
                  <a:tcPr marL="7620" marR="7620" marT="7620" marB="0" anchor="ctr"/>
                </a:tc>
                <a:tc>
                  <a:txBody>
                    <a:bodyPr/>
                    <a:lstStyle/>
                    <a:p>
                      <a:pPr algn="ctr" fontAlgn="ctr"/>
                      <a:r>
                        <a:rPr lang="en-US" sz="1600" b="0" i="0" u="none" strike="noStrike" dirty="0">
                          <a:effectLst/>
                          <a:latin typeface="+mn-lt"/>
                        </a:rPr>
                        <a:t>1.88</a:t>
                      </a:r>
                    </a:p>
                  </a:txBody>
                  <a:tcPr marL="7620" marR="7620" marT="7620" marB="0" anchor="ctr"/>
                </a:tc>
                <a:extLst>
                  <a:ext uri="{0D108BD9-81ED-4DB2-BD59-A6C34878D82A}">
                    <a16:rowId xmlns:a16="http://schemas.microsoft.com/office/drawing/2014/main" val="1097502141"/>
                  </a:ext>
                </a:extLst>
              </a:tr>
              <a:tr h="506946">
                <a:tc>
                  <a:txBody>
                    <a:bodyPr/>
                    <a:lstStyle/>
                    <a:p>
                      <a:pPr algn="l" fontAlgn="ctr"/>
                      <a:r>
                        <a:rPr lang="en-US" sz="1600" b="0" i="0" u="none" strike="noStrike" dirty="0">
                          <a:effectLst/>
                          <a:latin typeface="+mn-lt"/>
                        </a:rPr>
                        <a:t>Administrators </a:t>
                      </a:r>
                      <a:r>
                        <a:rPr lang="en-US" sz="1600" b="0" i="0" u="sng" strike="noStrike" dirty="0">
                          <a:effectLst/>
                          <a:latin typeface="+mn-lt"/>
                        </a:rPr>
                        <a:t>consult with faculty </a:t>
                      </a:r>
                      <a:r>
                        <a:rPr lang="en-US" sz="1600" b="0" i="0" u="none" strike="noStrike" dirty="0">
                          <a:effectLst/>
                          <a:latin typeface="+mn-lt"/>
                        </a:rPr>
                        <a:t>before making changes including course offerings, course caps, # of sections, etc.</a:t>
                      </a:r>
                    </a:p>
                  </a:txBody>
                  <a:tcPr marL="7620" marR="7620" marT="7620" marB="0" anchor="ctr"/>
                </a:tc>
                <a:tc>
                  <a:txBody>
                    <a:bodyPr/>
                    <a:lstStyle/>
                    <a:p>
                      <a:pPr algn="ctr" fontAlgn="ctr"/>
                      <a:r>
                        <a:rPr lang="en-US" sz="1600" b="0" i="0" u="none" strike="noStrike">
                          <a:solidFill>
                            <a:srgbClr val="000000"/>
                          </a:solidFill>
                          <a:effectLst/>
                          <a:latin typeface="+mn-lt"/>
                        </a:rPr>
                        <a:t>4.55</a:t>
                      </a:r>
                    </a:p>
                  </a:txBody>
                  <a:tcPr marL="7620" marR="7620" marT="7620" marB="0" anchor="ctr"/>
                </a:tc>
                <a:tc>
                  <a:txBody>
                    <a:bodyPr/>
                    <a:lstStyle/>
                    <a:p>
                      <a:pPr algn="ctr" fontAlgn="ctr"/>
                      <a:r>
                        <a:rPr lang="en-US" sz="1600" b="0" i="0" u="none" strike="noStrike" dirty="0">
                          <a:solidFill>
                            <a:srgbClr val="000000"/>
                          </a:solidFill>
                          <a:effectLst/>
                          <a:latin typeface="+mn-lt"/>
                        </a:rPr>
                        <a:t>2.75</a:t>
                      </a:r>
                    </a:p>
                  </a:txBody>
                  <a:tcPr marL="7620" marR="7620" marT="7620" marB="0" anchor="ctr"/>
                </a:tc>
                <a:tc>
                  <a:txBody>
                    <a:bodyPr/>
                    <a:lstStyle/>
                    <a:p>
                      <a:pPr algn="ctr" fontAlgn="ctr"/>
                      <a:r>
                        <a:rPr lang="en-US" sz="1600" b="0" i="0" u="none" strike="noStrike" dirty="0">
                          <a:effectLst/>
                          <a:latin typeface="+mn-lt"/>
                        </a:rPr>
                        <a:t>1.80</a:t>
                      </a:r>
                    </a:p>
                  </a:txBody>
                  <a:tcPr marL="7620" marR="7620" marT="7620" marB="0" anchor="ctr"/>
                </a:tc>
                <a:extLst>
                  <a:ext uri="{0D108BD9-81ED-4DB2-BD59-A6C34878D82A}">
                    <a16:rowId xmlns:a16="http://schemas.microsoft.com/office/drawing/2014/main" val="2986868669"/>
                  </a:ext>
                </a:extLst>
              </a:tr>
              <a:tr h="506946">
                <a:tc>
                  <a:txBody>
                    <a:bodyPr/>
                    <a:lstStyle/>
                    <a:p>
                      <a:pPr algn="l" fontAlgn="ctr"/>
                      <a:r>
                        <a:rPr lang="en-US" sz="1600" b="0" i="0" u="none" strike="noStrike" dirty="0">
                          <a:effectLst/>
                          <a:latin typeface="+mn-lt"/>
                        </a:rPr>
                        <a:t>The university's administration </a:t>
                      </a:r>
                      <a:r>
                        <a:rPr lang="en-US" sz="1600" b="0" i="0" u="sng" strike="noStrike" dirty="0">
                          <a:effectLst/>
                          <a:latin typeface="+mn-lt"/>
                        </a:rPr>
                        <a:t>uses fair and impartial practices</a:t>
                      </a:r>
                      <a:r>
                        <a:rPr lang="en-US" sz="1600" b="0" i="0" u="none" strike="noStrike" dirty="0">
                          <a:effectLst/>
                          <a:latin typeface="+mn-lt"/>
                        </a:rPr>
                        <a:t> in the hiring, evaluation, promotion, discipline, and separation of employees</a:t>
                      </a:r>
                    </a:p>
                  </a:txBody>
                  <a:tcPr marL="7620" marR="7620" marT="7620" marB="0" anchor="ctr"/>
                </a:tc>
                <a:tc>
                  <a:txBody>
                    <a:bodyPr/>
                    <a:lstStyle/>
                    <a:p>
                      <a:pPr algn="ctr" fontAlgn="ctr"/>
                      <a:r>
                        <a:rPr lang="en-US" sz="1600" b="0" i="0" u="none" strike="noStrike" dirty="0">
                          <a:solidFill>
                            <a:srgbClr val="000000"/>
                          </a:solidFill>
                          <a:effectLst/>
                          <a:latin typeface="+mn-lt"/>
                        </a:rPr>
                        <a:t>4.67</a:t>
                      </a:r>
                    </a:p>
                  </a:txBody>
                  <a:tcPr marL="7620" marR="7620" marT="7620" marB="0" anchor="ctr"/>
                </a:tc>
                <a:tc>
                  <a:txBody>
                    <a:bodyPr/>
                    <a:lstStyle/>
                    <a:p>
                      <a:pPr algn="ctr" fontAlgn="ctr"/>
                      <a:r>
                        <a:rPr lang="en-US" sz="1600" b="0" i="0" u="none" strike="noStrike" dirty="0">
                          <a:solidFill>
                            <a:srgbClr val="000000"/>
                          </a:solidFill>
                          <a:effectLst/>
                          <a:latin typeface="+mn-lt"/>
                        </a:rPr>
                        <a:t>2.89</a:t>
                      </a:r>
                    </a:p>
                  </a:txBody>
                  <a:tcPr marL="7620" marR="7620" marT="7620" marB="0" anchor="ctr"/>
                </a:tc>
                <a:tc>
                  <a:txBody>
                    <a:bodyPr/>
                    <a:lstStyle/>
                    <a:p>
                      <a:pPr algn="ctr" fontAlgn="ctr"/>
                      <a:r>
                        <a:rPr lang="en-US" sz="1600" b="0" i="0" u="none" strike="noStrike" dirty="0">
                          <a:effectLst/>
                          <a:latin typeface="+mn-lt"/>
                        </a:rPr>
                        <a:t>1.78</a:t>
                      </a:r>
                    </a:p>
                  </a:txBody>
                  <a:tcPr marL="7620" marR="7620" marT="7620" marB="0" anchor="ctr"/>
                </a:tc>
                <a:extLst>
                  <a:ext uri="{0D108BD9-81ED-4DB2-BD59-A6C34878D82A}">
                    <a16:rowId xmlns:a16="http://schemas.microsoft.com/office/drawing/2014/main" val="3833109798"/>
                  </a:ext>
                </a:extLst>
              </a:tr>
              <a:tr h="756519">
                <a:tc>
                  <a:txBody>
                    <a:bodyPr/>
                    <a:lstStyle/>
                    <a:p>
                      <a:pPr algn="l" fontAlgn="ctr"/>
                      <a:r>
                        <a:rPr lang="en-US" sz="1600" b="0" i="0" u="none" strike="noStrike" dirty="0">
                          <a:effectLst/>
                          <a:latin typeface="+mn-lt"/>
                        </a:rPr>
                        <a:t>The university's administration </a:t>
                      </a:r>
                      <a:r>
                        <a:rPr lang="en-US" sz="1600" b="0" i="0" u="sng" strike="noStrike" dirty="0">
                          <a:effectLst/>
                          <a:latin typeface="+mn-lt"/>
                        </a:rPr>
                        <a:t>demonstrates honesty and truthfulness </a:t>
                      </a:r>
                      <a:r>
                        <a:rPr lang="en-US" sz="1600" b="0" i="0" u="none" strike="noStrike" dirty="0">
                          <a:effectLst/>
                          <a:latin typeface="+mn-lt"/>
                        </a:rPr>
                        <a:t>in public relations announcements, advertisements, recruiting and admissions materials and practices, as well as in internal communications</a:t>
                      </a:r>
                    </a:p>
                  </a:txBody>
                  <a:tcPr marL="7620" marR="7620" marT="7620" marB="0" anchor="ctr"/>
                </a:tc>
                <a:tc>
                  <a:txBody>
                    <a:bodyPr/>
                    <a:lstStyle/>
                    <a:p>
                      <a:pPr algn="ctr" fontAlgn="ctr"/>
                      <a:r>
                        <a:rPr lang="en-US" sz="1600" b="0" i="0" u="none" strike="noStrike" dirty="0">
                          <a:solidFill>
                            <a:srgbClr val="000000"/>
                          </a:solidFill>
                          <a:effectLst/>
                          <a:latin typeface="+mn-lt"/>
                        </a:rPr>
                        <a:t>4.62</a:t>
                      </a:r>
                    </a:p>
                  </a:txBody>
                  <a:tcPr marL="7620" marR="7620" marT="7620" marB="0" anchor="ctr"/>
                </a:tc>
                <a:tc>
                  <a:txBody>
                    <a:bodyPr/>
                    <a:lstStyle/>
                    <a:p>
                      <a:pPr algn="ctr" fontAlgn="ctr"/>
                      <a:r>
                        <a:rPr lang="en-US" sz="1600" b="0" i="0" u="none" strike="noStrike" dirty="0">
                          <a:solidFill>
                            <a:srgbClr val="000000"/>
                          </a:solidFill>
                          <a:effectLst/>
                          <a:latin typeface="+mn-lt"/>
                        </a:rPr>
                        <a:t>2.85</a:t>
                      </a:r>
                    </a:p>
                  </a:txBody>
                  <a:tcPr marL="7620" marR="7620" marT="7620" marB="0" anchor="ctr"/>
                </a:tc>
                <a:tc>
                  <a:txBody>
                    <a:bodyPr/>
                    <a:lstStyle/>
                    <a:p>
                      <a:pPr algn="ctr" fontAlgn="ctr"/>
                      <a:r>
                        <a:rPr lang="en-US" sz="1600" b="0" i="0" u="none" strike="noStrike" dirty="0">
                          <a:effectLst/>
                          <a:latin typeface="+mn-lt"/>
                        </a:rPr>
                        <a:t>1.77</a:t>
                      </a:r>
                    </a:p>
                  </a:txBody>
                  <a:tcPr marL="7620" marR="7620" marT="7620" marB="0" anchor="ctr"/>
                </a:tc>
                <a:extLst>
                  <a:ext uri="{0D108BD9-81ED-4DB2-BD59-A6C34878D82A}">
                    <a16:rowId xmlns:a16="http://schemas.microsoft.com/office/drawing/2014/main" val="3613458445"/>
                  </a:ext>
                </a:extLst>
              </a:tr>
              <a:tr h="343106">
                <a:tc>
                  <a:txBody>
                    <a:bodyPr/>
                    <a:lstStyle/>
                    <a:p>
                      <a:pPr algn="l" fontAlgn="ctr"/>
                      <a:r>
                        <a:rPr lang="en-US" sz="1600" b="0" i="0" u="none" strike="noStrike" dirty="0">
                          <a:effectLst/>
                          <a:latin typeface="+mn-lt"/>
                        </a:rPr>
                        <a:t>The institution provides </a:t>
                      </a:r>
                      <a:r>
                        <a:rPr lang="en-US" sz="1600" b="0" i="0" u="sng" strike="noStrike" dirty="0">
                          <a:effectLst/>
                          <a:latin typeface="+mn-lt"/>
                        </a:rPr>
                        <a:t>support for course development</a:t>
                      </a:r>
                    </a:p>
                  </a:txBody>
                  <a:tcPr marL="7620" marR="7620" marT="7620" marB="0" anchor="ctr"/>
                </a:tc>
                <a:tc>
                  <a:txBody>
                    <a:bodyPr/>
                    <a:lstStyle/>
                    <a:p>
                      <a:pPr algn="ctr" fontAlgn="ctr"/>
                      <a:r>
                        <a:rPr lang="en-US" sz="1600" b="0" i="0" u="none" strike="noStrike" dirty="0">
                          <a:solidFill>
                            <a:srgbClr val="000000"/>
                          </a:solidFill>
                          <a:effectLst/>
                          <a:latin typeface="+mn-lt"/>
                        </a:rPr>
                        <a:t>4.48</a:t>
                      </a:r>
                    </a:p>
                  </a:txBody>
                  <a:tcPr marL="7620" marR="7620" marT="7620" marB="0" anchor="ctr"/>
                </a:tc>
                <a:tc>
                  <a:txBody>
                    <a:bodyPr/>
                    <a:lstStyle/>
                    <a:p>
                      <a:pPr algn="ctr" fontAlgn="ctr"/>
                      <a:r>
                        <a:rPr lang="en-US" sz="1600" b="0" i="0" u="none" strike="noStrike" dirty="0">
                          <a:solidFill>
                            <a:srgbClr val="000000"/>
                          </a:solidFill>
                          <a:effectLst/>
                          <a:latin typeface="+mn-lt"/>
                        </a:rPr>
                        <a:t>2.88</a:t>
                      </a:r>
                    </a:p>
                  </a:txBody>
                  <a:tcPr marL="7620" marR="7620" marT="7620" marB="0" anchor="ctr"/>
                </a:tc>
                <a:tc>
                  <a:txBody>
                    <a:bodyPr/>
                    <a:lstStyle/>
                    <a:p>
                      <a:pPr algn="ctr" fontAlgn="ctr"/>
                      <a:r>
                        <a:rPr lang="en-US" sz="1600" b="0" i="0" u="none" strike="noStrike" dirty="0">
                          <a:effectLst/>
                          <a:latin typeface="+mn-lt"/>
                        </a:rPr>
                        <a:t>1.60</a:t>
                      </a:r>
                    </a:p>
                  </a:txBody>
                  <a:tcPr marL="7620" marR="7620" marT="7620" marB="0" anchor="ctr"/>
                </a:tc>
                <a:extLst>
                  <a:ext uri="{0D108BD9-81ED-4DB2-BD59-A6C34878D82A}">
                    <a16:rowId xmlns:a16="http://schemas.microsoft.com/office/drawing/2014/main" val="2624124164"/>
                  </a:ext>
                </a:extLst>
              </a:tr>
              <a:tr h="708601">
                <a:tc>
                  <a:txBody>
                    <a:bodyPr/>
                    <a:lstStyle/>
                    <a:p>
                      <a:pPr algn="l" fontAlgn="ctr"/>
                      <a:r>
                        <a:rPr lang="en-US" sz="1600" b="0" i="0" u="none" strike="noStrike" dirty="0">
                          <a:effectLst/>
                          <a:latin typeface="+mn-lt"/>
                        </a:rPr>
                        <a:t>The university administration fosters a </a:t>
                      </a:r>
                      <a:r>
                        <a:rPr lang="en-US" sz="1600" b="0" i="0" u="sng" strike="noStrike" dirty="0">
                          <a:effectLst/>
                          <a:latin typeface="+mn-lt"/>
                        </a:rPr>
                        <a:t>climate of respect </a:t>
                      </a:r>
                      <a:r>
                        <a:rPr lang="en-US" sz="1600" b="0" i="0" u="none" strike="noStrike" dirty="0">
                          <a:effectLst/>
                          <a:latin typeface="+mn-lt"/>
                        </a:rPr>
                        <a:t>among students, faculty, staff, and administration from a range of diverse backgrounds, ideas, and perspectives</a:t>
                      </a:r>
                    </a:p>
                  </a:txBody>
                  <a:tcPr marL="7620" marR="7620" marT="7620" marB="0" anchor="ctr"/>
                </a:tc>
                <a:tc>
                  <a:txBody>
                    <a:bodyPr/>
                    <a:lstStyle/>
                    <a:p>
                      <a:pPr algn="ctr" fontAlgn="ctr"/>
                      <a:r>
                        <a:rPr lang="en-US" sz="1600" b="0" i="0" u="none" strike="noStrike" dirty="0">
                          <a:solidFill>
                            <a:srgbClr val="000000"/>
                          </a:solidFill>
                          <a:effectLst/>
                          <a:latin typeface="+mn-lt"/>
                        </a:rPr>
                        <a:t>4.60</a:t>
                      </a:r>
                    </a:p>
                  </a:txBody>
                  <a:tcPr marL="7620" marR="7620" marT="7620" marB="0" anchor="ctr"/>
                </a:tc>
                <a:tc>
                  <a:txBody>
                    <a:bodyPr/>
                    <a:lstStyle/>
                    <a:p>
                      <a:pPr algn="ctr" fontAlgn="ctr"/>
                      <a:r>
                        <a:rPr lang="en-US" sz="1600" b="0" i="0" u="none" strike="noStrike" dirty="0">
                          <a:solidFill>
                            <a:srgbClr val="000000"/>
                          </a:solidFill>
                          <a:effectLst/>
                          <a:latin typeface="+mn-lt"/>
                        </a:rPr>
                        <a:t>3.07</a:t>
                      </a:r>
                    </a:p>
                  </a:txBody>
                  <a:tcPr marL="7620" marR="7620" marT="7620" marB="0" anchor="ctr"/>
                </a:tc>
                <a:tc>
                  <a:txBody>
                    <a:bodyPr/>
                    <a:lstStyle/>
                    <a:p>
                      <a:pPr algn="ctr" fontAlgn="ctr"/>
                      <a:r>
                        <a:rPr lang="en-US" sz="1600" b="0" i="0" u="none" strike="noStrike" dirty="0">
                          <a:effectLst/>
                          <a:latin typeface="+mn-lt"/>
                        </a:rPr>
                        <a:t>1.53</a:t>
                      </a:r>
                    </a:p>
                  </a:txBody>
                  <a:tcPr marL="7620" marR="7620" marT="7620" marB="0" anchor="ctr"/>
                </a:tc>
                <a:extLst>
                  <a:ext uri="{0D108BD9-81ED-4DB2-BD59-A6C34878D82A}">
                    <a16:rowId xmlns:a16="http://schemas.microsoft.com/office/drawing/2014/main" val="2730380149"/>
                  </a:ext>
                </a:extLst>
              </a:tr>
            </a:tbl>
          </a:graphicData>
        </a:graphic>
      </p:graphicFrame>
    </p:spTree>
    <p:extLst>
      <p:ext uri="{BB962C8B-B14F-4D97-AF65-F5344CB8AC3E}">
        <p14:creationId xmlns:p14="http://schemas.microsoft.com/office/powerpoint/2010/main" val="155926621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9D0E-79D8-4450-84D3-9608C65D1003}"/>
              </a:ext>
            </a:extLst>
          </p:cNvPr>
          <p:cNvSpPr>
            <a:spLocks noGrp="1"/>
          </p:cNvSpPr>
          <p:nvPr>
            <p:ph type="title"/>
          </p:nvPr>
        </p:nvSpPr>
        <p:spPr>
          <a:xfrm>
            <a:off x="839788" y="80682"/>
            <a:ext cx="10515600" cy="878542"/>
          </a:xfrm>
        </p:spPr>
        <p:txBody>
          <a:bodyPr>
            <a:normAutofit/>
          </a:bodyPr>
          <a:lstStyle/>
          <a:p>
            <a:pPr algn="ctr"/>
            <a:r>
              <a:rPr lang="en-US" sz="2800" b="1" dirty="0"/>
              <a:t>Trends </a:t>
            </a:r>
            <a:br>
              <a:rPr lang="en-US" sz="2800" b="1" dirty="0"/>
            </a:br>
            <a:r>
              <a:rPr lang="en-US" sz="2800" b="1" dirty="0"/>
              <a:t>Select Questions in Campus Culture and Policies</a:t>
            </a:r>
            <a:endParaRPr lang="en-US" sz="2800" b="1" dirty="0">
              <a:solidFill>
                <a:srgbClr val="FF0000"/>
              </a:solidFill>
            </a:endParaRPr>
          </a:p>
        </p:txBody>
      </p:sp>
      <p:pic>
        <p:nvPicPr>
          <p:cNvPr id="5" name="Picture 4">
            <a:extLst>
              <a:ext uri="{FF2B5EF4-FFF2-40B4-BE49-F238E27FC236}">
                <a16:creationId xmlns:a16="http://schemas.microsoft.com/office/drawing/2014/main" id="{96BA5914-750C-4D2D-91B4-D2ABF5E36991}"/>
              </a:ext>
            </a:extLst>
          </p:cNvPr>
          <p:cNvPicPr>
            <a:picLocks noChangeAspect="1"/>
          </p:cNvPicPr>
          <p:nvPr/>
        </p:nvPicPr>
        <p:blipFill>
          <a:blip r:embed="rId3"/>
          <a:stretch>
            <a:fillRect/>
          </a:stretch>
        </p:blipFill>
        <p:spPr>
          <a:xfrm>
            <a:off x="295875" y="959224"/>
            <a:ext cx="5625632" cy="5605812"/>
          </a:xfrm>
          <a:prstGeom prst="rect">
            <a:avLst/>
          </a:prstGeom>
        </p:spPr>
      </p:pic>
      <p:pic>
        <p:nvPicPr>
          <p:cNvPr id="6" name="Picture 5">
            <a:extLst>
              <a:ext uri="{FF2B5EF4-FFF2-40B4-BE49-F238E27FC236}">
                <a16:creationId xmlns:a16="http://schemas.microsoft.com/office/drawing/2014/main" id="{DEB6286C-3DED-4DF5-B67F-11E5A582C277}"/>
              </a:ext>
            </a:extLst>
          </p:cNvPr>
          <p:cNvPicPr>
            <a:picLocks noChangeAspect="1"/>
          </p:cNvPicPr>
          <p:nvPr/>
        </p:nvPicPr>
        <p:blipFill>
          <a:blip r:embed="rId4"/>
          <a:stretch>
            <a:fillRect/>
          </a:stretch>
        </p:blipFill>
        <p:spPr>
          <a:xfrm>
            <a:off x="6095999" y="959224"/>
            <a:ext cx="5489221" cy="2899220"/>
          </a:xfrm>
          <a:prstGeom prst="rect">
            <a:avLst/>
          </a:prstGeom>
        </p:spPr>
      </p:pic>
      <p:pic>
        <p:nvPicPr>
          <p:cNvPr id="7" name="Picture 6">
            <a:extLst>
              <a:ext uri="{FF2B5EF4-FFF2-40B4-BE49-F238E27FC236}">
                <a16:creationId xmlns:a16="http://schemas.microsoft.com/office/drawing/2014/main" id="{DF6F00BC-6DBA-4A7F-A79E-82CD44C1354D}"/>
              </a:ext>
            </a:extLst>
          </p:cNvPr>
          <p:cNvPicPr>
            <a:picLocks noChangeAspect="1"/>
          </p:cNvPicPr>
          <p:nvPr/>
        </p:nvPicPr>
        <p:blipFill>
          <a:blip r:embed="rId5"/>
          <a:stretch>
            <a:fillRect/>
          </a:stretch>
        </p:blipFill>
        <p:spPr>
          <a:xfrm>
            <a:off x="6096000" y="3858444"/>
            <a:ext cx="5489222" cy="2706591"/>
          </a:xfrm>
          <a:prstGeom prst="rect">
            <a:avLst/>
          </a:prstGeom>
        </p:spPr>
      </p:pic>
    </p:spTree>
    <p:extLst>
      <p:ext uri="{BB962C8B-B14F-4D97-AF65-F5344CB8AC3E}">
        <p14:creationId xmlns:p14="http://schemas.microsoft.com/office/powerpoint/2010/main" val="24540562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9D0E-79D8-4450-84D3-9608C65D1003}"/>
              </a:ext>
            </a:extLst>
          </p:cNvPr>
          <p:cNvSpPr>
            <a:spLocks noGrp="1"/>
          </p:cNvSpPr>
          <p:nvPr>
            <p:ph type="title"/>
          </p:nvPr>
        </p:nvSpPr>
        <p:spPr>
          <a:xfrm>
            <a:off x="839788" y="134472"/>
            <a:ext cx="10515600" cy="869576"/>
          </a:xfrm>
        </p:spPr>
        <p:txBody>
          <a:bodyPr>
            <a:normAutofit/>
          </a:bodyPr>
          <a:lstStyle/>
          <a:p>
            <a:pPr algn="ctr"/>
            <a:r>
              <a:rPr lang="en-US" sz="2800" b="1" dirty="0"/>
              <a:t>Trends </a:t>
            </a:r>
            <a:br>
              <a:rPr lang="en-US" sz="2800" b="1" dirty="0"/>
            </a:br>
            <a:r>
              <a:rPr lang="en-US" sz="2800" b="1" dirty="0"/>
              <a:t>Select Questions in Campus Culture and Policies</a:t>
            </a:r>
            <a:endParaRPr lang="en-US" sz="2800" b="1" dirty="0">
              <a:solidFill>
                <a:srgbClr val="FF0000"/>
              </a:solidFill>
            </a:endParaRPr>
          </a:p>
        </p:txBody>
      </p:sp>
      <p:pic>
        <p:nvPicPr>
          <p:cNvPr id="3" name="Picture 2">
            <a:extLst>
              <a:ext uri="{FF2B5EF4-FFF2-40B4-BE49-F238E27FC236}">
                <a16:creationId xmlns:a16="http://schemas.microsoft.com/office/drawing/2014/main" id="{5B0B9442-BF74-4DD3-A39F-F8033C0823E4}"/>
              </a:ext>
            </a:extLst>
          </p:cNvPr>
          <p:cNvPicPr>
            <a:picLocks noChangeAspect="1"/>
          </p:cNvPicPr>
          <p:nvPr/>
        </p:nvPicPr>
        <p:blipFill>
          <a:blip r:embed="rId3"/>
          <a:stretch>
            <a:fillRect/>
          </a:stretch>
        </p:blipFill>
        <p:spPr>
          <a:xfrm>
            <a:off x="111484" y="1550894"/>
            <a:ext cx="5984516" cy="3955384"/>
          </a:xfrm>
          <a:prstGeom prst="rect">
            <a:avLst/>
          </a:prstGeom>
        </p:spPr>
      </p:pic>
      <p:pic>
        <p:nvPicPr>
          <p:cNvPr id="4" name="Picture 3">
            <a:extLst>
              <a:ext uri="{FF2B5EF4-FFF2-40B4-BE49-F238E27FC236}">
                <a16:creationId xmlns:a16="http://schemas.microsoft.com/office/drawing/2014/main" id="{EDD4F8DB-78FA-450D-A4AF-7AC46279EBA5}"/>
              </a:ext>
            </a:extLst>
          </p:cNvPr>
          <p:cNvPicPr>
            <a:picLocks noChangeAspect="1"/>
          </p:cNvPicPr>
          <p:nvPr/>
        </p:nvPicPr>
        <p:blipFill>
          <a:blip r:embed="rId4"/>
          <a:stretch>
            <a:fillRect/>
          </a:stretch>
        </p:blipFill>
        <p:spPr>
          <a:xfrm>
            <a:off x="6096000" y="1550893"/>
            <a:ext cx="5777824" cy="3955384"/>
          </a:xfrm>
          <a:prstGeom prst="rect">
            <a:avLst/>
          </a:prstGeom>
        </p:spPr>
      </p:pic>
    </p:spTree>
    <p:extLst>
      <p:ext uri="{BB962C8B-B14F-4D97-AF65-F5344CB8AC3E}">
        <p14:creationId xmlns:p14="http://schemas.microsoft.com/office/powerpoint/2010/main" val="203121699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9D0E-79D8-4450-84D3-9608C65D1003}"/>
              </a:ext>
            </a:extLst>
          </p:cNvPr>
          <p:cNvSpPr>
            <a:spLocks noGrp="1"/>
          </p:cNvSpPr>
          <p:nvPr>
            <p:ph type="title"/>
          </p:nvPr>
        </p:nvSpPr>
        <p:spPr/>
        <p:txBody>
          <a:bodyPr/>
          <a:lstStyle/>
          <a:p>
            <a:pPr algn="ctr"/>
            <a:r>
              <a:rPr lang="en-US" b="1" dirty="0"/>
              <a:t>Campus Culture and Policies</a:t>
            </a:r>
            <a:br>
              <a:rPr lang="en-US" b="1" dirty="0"/>
            </a:br>
            <a:r>
              <a:rPr lang="en-US" b="1" dirty="0"/>
              <a:t>Comments</a:t>
            </a:r>
          </a:p>
        </p:txBody>
      </p:sp>
      <p:sp>
        <p:nvSpPr>
          <p:cNvPr id="9" name="Text Placeholder 8">
            <a:extLst>
              <a:ext uri="{FF2B5EF4-FFF2-40B4-BE49-F238E27FC236}">
                <a16:creationId xmlns:a16="http://schemas.microsoft.com/office/drawing/2014/main" id="{357269AA-3F7E-4808-BB4C-A76E57C30E9B}"/>
              </a:ext>
            </a:extLst>
          </p:cNvPr>
          <p:cNvSpPr>
            <a:spLocks noGrp="1"/>
          </p:cNvSpPr>
          <p:nvPr>
            <p:ph idx="1"/>
          </p:nvPr>
        </p:nvSpPr>
        <p:spPr>
          <a:xfrm>
            <a:off x="838200" y="1873188"/>
            <a:ext cx="10515600" cy="4500979"/>
          </a:xfrm>
        </p:spPr>
        <p:txBody>
          <a:bodyPr>
            <a:normAutofit fontScale="92500" lnSpcReduction="20000"/>
          </a:bodyPr>
          <a:lstStyle/>
          <a:p>
            <a:r>
              <a:rPr lang="en-US" i="1" dirty="0"/>
              <a:t>My perception is that a focus on student learning, student needs, and academic quality (mission) has been replaced by a focus only on $ and enrollment (this is not new- has been occurring since COVID).  Both are important and should receive equal attention.  Many faculty feel overworked, devalued, and uninspired and morale is low.  We don't have enough faculty to support students. </a:t>
            </a:r>
          </a:p>
          <a:p>
            <a:endParaRPr lang="en-US" i="1" dirty="0"/>
          </a:p>
          <a:p>
            <a:r>
              <a:rPr lang="en-US" i="1" dirty="0"/>
              <a:t>The decimation of faculty lines since 2020 is having a destructive impact on students' education.  </a:t>
            </a:r>
          </a:p>
          <a:p>
            <a:endParaRPr lang="en-US" i="1" dirty="0"/>
          </a:p>
          <a:p>
            <a:r>
              <a:rPr lang="en-US" i="1" dirty="0"/>
              <a:t>No promotions or raise in compensation if NTT. Pay is inequitable within the same departments which has caused a lot of issues. Unable to switch from NTT to TT lines. Practice doctorates not recognized for Tenure or TT. </a:t>
            </a:r>
          </a:p>
        </p:txBody>
      </p:sp>
    </p:spTree>
    <p:extLst>
      <p:ext uri="{BB962C8B-B14F-4D97-AF65-F5344CB8AC3E}">
        <p14:creationId xmlns:p14="http://schemas.microsoft.com/office/powerpoint/2010/main" val="134834638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9D0E-79D8-4450-84D3-9608C65D1003}"/>
              </a:ext>
            </a:extLst>
          </p:cNvPr>
          <p:cNvSpPr>
            <a:spLocks noGrp="1"/>
          </p:cNvSpPr>
          <p:nvPr>
            <p:ph type="title"/>
          </p:nvPr>
        </p:nvSpPr>
        <p:spPr>
          <a:xfrm>
            <a:off x="838200" y="2259828"/>
            <a:ext cx="10515600" cy="1325563"/>
          </a:xfrm>
        </p:spPr>
        <p:txBody>
          <a:bodyPr/>
          <a:lstStyle/>
          <a:p>
            <a:pPr algn="ctr"/>
            <a:r>
              <a:rPr lang="en-US" b="1" dirty="0"/>
              <a:t>Section 2:</a:t>
            </a:r>
            <a:br>
              <a:rPr lang="en-US" b="1" dirty="0"/>
            </a:br>
            <a:r>
              <a:rPr lang="en-US" b="1" dirty="0"/>
              <a:t>Institutional Goals</a:t>
            </a:r>
          </a:p>
        </p:txBody>
      </p:sp>
    </p:spTree>
    <p:extLst>
      <p:ext uri="{BB962C8B-B14F-4D97-AF65-F5344CB8AC3E}">
        <p14:creationId xmlns:p14="http://schemas.microsoft.com/office/powerpoint/2010/main" val="265726549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9D0E-79D8-4450-84D3-9608C65D1003}"/>
              </a:ext>
            </a:extLst>
          </p:cNvPr>
          <p:cNvSpPr>
            <a:spLocks noGrp="1"/>
          </p:cNvSpPr>
          <p:nvPr>
            <p:ph type="title"/>
          </p:nvPr>
        </p:nvSpPr>
        <p:spPr>
          <a:xfrm>
            <a:off x="839788" y="133363"/>
            <a:ext cx="10515600" cy="853635"/>
          </a:xfrm>
        </p:spPr>
        <p:txBody>
          <a:bodyPr>
            <a:normAutofit/>
          </a:bodyPr>
          <a:lstStyle/>
          <a:p>
            <a:pPr algn="ctr"/>
            <a:r>
              <a:rPr lang="en-US" b="1" dirty="0"/>
              <a:t>Institutional Goals</a:t>
            </a:r>
          </a:p>
        </p:txBody>
      </p:sp>
      <p:sp>
        <p:nvSpPr>
          <p:cNvPr id="5" name="Subtitle 4"/>
          <p:cNvSpPr>
            <a:spLocks noGrp="1"/>
          </p:cNvSpPr>
          <p:nvPr>
            <p:ph sz="half" idx="2"/>
          </p:nvPr>
        </p:nvSpPr>
        <p:spPr>
          <a:xfrm>
            <a:off x="667265" y="2034747"/>
            <a:ext cx="5352537" cy="3642142"/>
          </a:xfrm>
        </p:spPr>
        <p:txBody>
          <a:bodyPr>
            <a:noAutofit/>
          </a:bodyPr>
          <a:lstStyle/>
          <a:p>
            <a:pPr marL="0" indent="0">
              <a:buNone/>
            </a:pPr>
            <a:endParaRPr lang="en-US" sz="4800" b="1" dirty="0">
              <a:solidFill>
                <a:schemeClr val="tx1">
                  <a:lumMod val="85000"/>
                  <a:lumOff val="15000"/>
                </a:schemeClr>
              </a:solidFill>
              <a:latin typeface="+mj-lt"/>
              <a:cs typeface="Times New Roman" panose="02020603050405020304" pitchFamily="18" charset="0"/>
            </a:endParaRPr>
          </a:p>
          <a:p>
            <a:endParaRPr lang="en-US" sz="4000" dirty="0">
              <a:solidFill>
                <a:schemeClr val="tx2">
                  <a:lumMod val="60000"/>
                  <a:lumOff val="40000"/>
                </a:schemeClr>
              </a:solidFill>
            </a:endParaRPr>
          </a:p>
        </p:txBody>
      </p:sp>
      <p:graphicFrame>
        <p:nvGraphicFramePr>
          <p:cNvPr id="3" name="Table 3">
            <a:extLst>
              <a:ext uri="{FF2B5EF4-FFF2-40B4-BE49-F238E27FC236}">
                <a16:creationId xmlns:a16="http://schemas.microsoft.com/office/drawing/2014/main" id="{D5EBED7C-00C4-4492-80E3-0919314C7A35}"/>
              </a:ext>
            </a:extLst>
          </p:cNvPr>
          <p:cNvGraphicFramePr>
            <a:graphicFrameLocks noGrp="1"/>
          </p:cNvGraphicFramePr>
          <p:nvPr>
            <p:extLst>
              <p:ext uri="{D42A27DB-BD31-4B8C-83A1-F6EECF244321}">
                <p14:modId xmlns:p14="http://schemas.microsoft.com/office/powerpoint/2010/main" val="2031394711"/>
              </p:ext>
            </p:extLst>
          </p:nvPr>
        </p:nvGraphicFramePr>
        <p:xfrm>
          <a:off x="656948" y="986998"/>
          <a:ext cx="10867787" cy="5737635"/>
        </p:xfrm>
        <a:graphic>
          <a:graphicData uri="http://schemas.openxmlformats.org/drawingml/2006/table">
            <a:tbl>
              <a:tblPr firstRow="1" bandRow="1">
                <a:tableStyleId>{5C22544A-7EE6-4342-B048-85BDC9FD1C3A}</a:tableStyleId>
              </a:tblPr>
              <a:tblGrid>
                <a:gridCol w="9001433">
                  <a:extLst>
                    <a:ext uri="{9D8B030D-6E8A-4147-A177-3AD203B41FA5}">
                      <a16:colId xmlns:a16="http://schemas.microsoft.com/office/drawing/2014/main" val="3638752810"/>
                    </a:ext>
                  </a:extLst>
                </a:gridCol>
                <a:gridCol w="1866354">
                  <a:extLst>
                    <a:ext uri="{9D8B030D-6E8A-4147-A177-3AD203B41FA5}">
                      <a16:colId xmlns:a16="http://schemas.microsoft.com/office/drawing/2014/main" val="2863578334"/>
                    </a:ext>
                  </a:extLst>
                </a:gridCol>
              </a:tblGrid>
              <a:tr h="388110">
                <a:tc>
                  <a:txBody>
                    <a:bodyPr/>
                    <a:lstStyle/>
                    <a:p>
                      <a:pPr algn="ctr"/>
                      <a:r>
                        <a:rPr lang="en-US" dirty="0"/>
                        <a:t>Total “Votes” for Each Goal</a:t>
                      </a:r>
                    </a:p>
                  </a:txBody>
                  <a:tcPr anchor="ctr"/>
                </a:tc>
                <a:tc>
                  <a:txBody>
                    <a:bodyPr/>
                    <a:lstStyle/>
                    <a:p>
                      <a:pPr algn="ctr"/>
                      <a:r>
                        <a:rPr lang="en-US" dirty="0"/>
                        <a:t>Percent</a:t>
                      </a:r>
                    </a:p>
                  </a:txBody>
                  <a:tcPr anchor="ctr"/>
                </a:tc>
                <a:extLst>
                  <a:ext uri="{0D108BD9-81ED-4DB2-BD59-A6C34878D82A}">
                    <a16:rowId xmlns:a16="http://schemas.microsoft.com/office/drawing/2014/main" val="1545363087"/>
                  </a:ext>
                </a:extLst>
              </a:tr>
              <a:tr h="380742">
                <a:tc>
                  <a:txBody>
                    <a:bodyPr/>
                    <a:lstStyle/>
                    <a:p>
                      <a:pPr algn="l" fontAlgn="ctr"/>
                      <a:r>
                        <a:rPr lang="en-US" sz="1800" b="0" i="0" u="none" strike="noStrike" dirty="0">
                          <a:effectLst/>
                          <a:latin typeface="+mn-lt"/>
                        </a:rPr>
                        <a:t>Increase the enrollment of new students</a:t>
                      </a:r>
                    </a:p>
                  </a:txBody>
                  <a:tcPr marL="7620" marR="7620" marT="7620" marB="0" anchor="ctr"/>
                </a:tc>
                <a:tc>
                  <a:txBody>
                    <a:bodyPr/>
                    <a:lstStyle/>
                    <a:p>
                      <a:pPr algn="ctr" fontAlgn="ctr"/>
                      <a:r>
                        <a:rPr lang="en-US" sz="1800" b="0" i="0" u="none" strike="noStrike" dirty="0">
                          <a:effectLst/>
                          <a:latin typeface="+mn-lt"/>
                        </a:rPr>
                        <a:t>22.8%</a:t>
                      </a:r>
                    </a:p>
                  </a:txBody>
                  <a:tcPr marL="7620" marR="7620" marT="7620" marB="0" anchor="ctr"/>
                </a:tc>
                <a:extLst>
                  <a:ext uri="{0D108BD9-81ED-4DB2-BD59-A6C34878D82A}">
                    <a16:rowId xmlns:a16="http://schemas.microsoft.com/office/drawing/2014/main" val="2886933354"/>
                  </a:ext>
                </a:extLst>
              </a:tr>
              <a:tr h="380742">
                <a:tc>
                  <a:txBody>
                    <a:bodyPr/>
                    <a:lstStyle/>
                    <a:p>
                      <a:pPr algn="l" fontAlgn="ctr"/>
                      <a:r>
                        <a:rPr lang="en-US" sz="1800" b="0" i="0" u="none" strike="noStrike" dirty="0">
                          <a:effectLst/>
                          <a:latin typeface="+mn-lt"/>
                        </a:rPr>
                        <a:t>Retain more of its current students to graduation</a:t>
                      </a:r>
                    </a:p>
                  </a:txBody>
                  <a:tcPr marL="7620" marR="7620" marT="7620" marB="0" anchor="ctr"/>
                </a:tc>
                <a:tc>
                  <a:txBody>
                    <a:bodyPr/>
                    <a:lstStyle/>
                    <a:p>
                      <a:pPr algn="ctr" fontAlgn="ctr"/>
                      <a:r>
                        <a:rPr lang="en-US" sz="1800" b="0" i="0" u="none" strike="noStrike" dirty="0">
                          <a:effectLst/>
                          <a:latin typeface="+mn-lt"/>
                        </a:rPr>
                        <a:t>7.8%</a:t>
                      </a:r>
                    </a:p>
                  </a:txBody>
                  <a:tcPr marL="7620" marR="7620" marT="7620" marB="0" anchor="ctr"/>
                </a:tc>
                <a:extLst>
                  <a:ext uri="{0D108BD9-81ED-4DB2-BD59-A6C34878D82A}">
                    <a16:rowId xmlns:a16="http://schemas.microsoft.com/office/drawing/2014/main" val="3940984172"/>
                  </a:ext>
                </a:extLst>
              </a:tr>
              <a:tr h="380742">
                <a:tc>
                  <a:txBody>
                    <a:bodyPr/>
                    <a:lstStyle/>
                    <a:p>
                      <a:pPr algn="l" fontAlgn="ctr"/>
                      <a:r>
                        <a:rPr lang="en-US" sz="1800" b="0" i="0" u="none" strike="noStrike" dirty="0">
                          <a:effectLst/>
                          <a:latin typeface="+mn-lt"/>
                        </a:rPr>
                        <a:t>Improve the academic ability of entering student classes</a:t>
                      </a:r>
                    </a:p>
                  </a:txBody>
                  <a:tcPr marL="7620" marR="7620" marT="7620" marB="0" anchor="ctr"/>
                </a:tc>
                <a:tc>
                  <a:txBody>
                    <a:bodyPr/>
                    <a:lstStyle/>
                    <a:p>
                      <a:pPr algn="ctr" fontAlgn="ctr"/>
                      <a:r>
                        <a:rPr lang="en-US" sz="1800" b="0" i="0" u="none" strike="noStrike" dirty="0">
                          <a:effectLst/>
                          <a:latin typeface="+mn-lt"/>
                        </a:rPr>
                        <a:t>5.4%</a:t>
                      </a:r>
                    </a:p>
                  </a:txBody>
                  <a:tcPr marL="7620" marR="7620" marT="7620" marB="0" anchor="ctr"/>
                </a:tc>
                <a:extLst>
                  <a:ext uri="{0D108BD9-81ED-4DB2-BD59-A6C34878D82A}">
                    <a16:rowId xmlns:a16="http://schemas.microsoft.com/office/drawing/2014/main" val="1574768104"/>
                  </a:ext>
                </a:extLst>
              </a:tr>
              <a:tr h="380742">
                <a:tc>
                  <a:txBody>
                    <a:bodyPr/>
                    <a:lstStyle/>
                    <a:p>
                      <a:pPr algn="l" fontAlgn="ctr"/>
                      <a:r>
                        <a:rPr lang="en-US" sz="1800" b="0" i="0" u="none" strike="noStrike" dirty="0">
                          <a:effectLst/>
                          <a:latin typeface="+mn-lt"/>
                        </a:rPr>
                        <a:t>Recruit students from new geographic markets</a:t>
                      </a:r>
                    </a:p>
                  </a:txBody>
                  <a:tcPr marL="7620" marR="7620" marT="7620" marB="0" anchor="ctr"/>
                </a:tc>
                <a:tc>
                  <a:txBody>
                    <a:bodyPr/>
                    <a:lstStyle/>
                    <a:p>
                      <a:pPr algn="ctr" fontAlgn="ctr"/>
                      <a:r>
                        <a:rPr lang="en-US" sz="1800" b="0" i="0" u="none" strike="noStrike" dirty="0">
                          <a:effectLst/>
                          <a:latin typeface="+mn-lt"/>
                        </a:rPr>
                        <a:t>4.2%</a:t>
                      </a:r>
                    </a:p>
                  </a:txBody>
                  <a:tcPr marL="7620" marR="7620" marT="7620" marB="0" anchor="ctr"/>
                </a:tc>
                <a:extLst>
                  <a:ext uri="{0D108BD9-81ED-4DB2-BD59-A6C34878D82A}">
                    <a16:rowId xmlns:a16="http://schemas.microsoft.com/office/drawing/2014/main" val="755879671"/>
                  </a:ext>
                </a:extLst>
              </a:tr>
              <a:tr h="571113">
                <a:tc>
                  <a:txBody>
                    <a:bodyPr/>
                    <a:lstStyle/>
                    <a:p>
                      <a:pPr algn="l" fontAlgn="ctr"/>
                      <a:r>
                        <a:rPr lang="en-US" sz="1800" b="0" i="0" u="none" strike="noStrike" dirty="0">
                          <a:effectLst/>
                          <a:latin typeface="+mn-lt"/>
                        </a:rPr>
                        <a:t>Increase the diversity of racial and ethnic groups represented among the student body</a:t>
                      </a:r>
                    </a:p>
                  </a:txBody>
                  <a:tcPr marL="7620" marR="7620" marT="7620" marB="0" anchor="ctr"/>
                </a:tc>
                <a:tc>
                  <a:txBody>
                    <a:bodyPr/>
                    <a:lstStyle/>
                    <a:p>
                      <a:pPr algn="ctr" fontAlgn="ctr"/>
                      <a:r>
                        <a:rPr lang="en-US" sz="1800" b="0" i="0" u="none" strike="noStrike" dirty="0">
                          <a:effectLst/>
                          <a:latin typeface="+mn-lt"/>
                        </a:rPr>
                        <a:t>6.6%</a:t>
                      </a:r>
                    </a:p>
                  </a:txBody>
                  <a:tcPr marL="7620" marR="7620" marT="7620" marB="0" anchor="ctr"/>
                </a:tc>
                <a:extLst>
                  <a:ext uri="{0D108BD9-81ED-4DB2-BD59-A6C34878D82A}">
                    <a16:rowId xmlns:a16="http://schemas.microsoft.com/office/drawing/2014/main" val="2232849541"/>
                  </a:ext>
                </a:extLst>
              </a:tr>
              <a:tr h="380742">
                <a:tc>
                  <a:txBody>
                    <a:bodyPr/>
                    <a:lstStyle/>
                    <a:p>
                      <a:pPr algn="l" fontAlgn="ctr"/>
                      <a:r>
                        <a:rPr lang="en-US" sz="1800" b="0" i="0" u="none" strike="noStrike" dirty="0">
                          <a:effectLst/>
                          <a:latin typeface="+mn-lt"/>
                        </a:rPr>
                        <a:t>Develop new academic programs</a:t>
                      </a:r>
                    </a:p>
                  </a:txBody>
                  <a:tcPr marL="7620" marR="7620" marT="7620" marB="0" anchor="ctr"/>
                </a:tc>
                <a:tc>
                  <a:txBody>
                    <a:bodyPr/>
                    <a:lstStyle/>
                    <a:p>
                      <a:pPr algn="ctr" fontAlgn="ctr"/>
                      <a:r>
                        <a:rPr lang="en-US" sz="1800" b="0" i="0" u="none" strike="noStrike" dirty="0">
                          <a:effectLst/>
                          <a:latin typeface="+mn-lt"/>
                        </a:rPr>
                        <a:t>3.0%</a:t>
                      </a:r>
                    </a:p>
                  </a:txBody>
                  <a:tcPr marL="7620" marR="7620" marT="7620" marB="0" anchor="ctr"/>
                </a:tc>
                <a:extLst>
                  <a:ext uri="{0D108BD9-81ED-4DB2-BD59-A6C34878D82A}">
                    <a16:rowId xmlns:a16="http://schemas.microsoft.com/office/drawing/2014/main" val="1577503080"/>
                  </a:ext>
                </a:extLst>
              </a:tr>
              <a:tr h="380742">
                <a:tc>
                  <a:txBody>
                    <a:bodyPr/>
                    <a:lstStyle/>
                    <a:p>
                      <a:pPr algn="l" fontAlgn="ctr"/>
                      <a:r>
                        <a:rPr lang="en-US" sz="1800" b="0" i="0" u="none" strike="noStrike" dirty="0">
                          <a:effectLst/>
                          <a:latin typeface="+mn-lt"/>
                        </a:rPr>
                        <a:t>Improve the quality of existing academic programs</a:t>
                      </a:r>
                    </a:p>
                  </a:txBody>
                  <a:tcPr marL="7620" marR="7620" marT="7620" marB="0" anchor="ctr"/>
                </a:tc>
                <a:tc>
                  <a:txBody>
                    <a:bodyPr/>
                    <a:lstStyle/>
                    <a:p>
                      <a:pPr algn="ctr" fontAlgn="ctr"/>
                      <a:r>
                        <a:rPr lang="en-US" sz="1800" b="0" i="0" u="none" strike="noStrike" dirty="0">
                          <a:effectLst/>
                          <a:latin typeface="+mn-lt"/>
                        </a:rPr>
                        <a:t>15.0%</a:t>
                      </a:r>
                    </a:p>
                  </a:txBody>
                  <a:tcPr marL="7620" marR="7620" marT="7620" marB="0" anchor="ctr"/>
                </a:tc>
                <a:extLst>
                  <a:ext uri="{0D108BD9-81ED-4DB2-BD59-A6C34878D82A}">
                    <a16:rowId xmlns:a16="http://schemas.microsoft.com/office/drawing/2014/main" val="2405520723"/>
                  </a:ext>
                </a:extLst>
              </a:tr>
              <a:tr h="380742">
                <a:tc>
                  <a:txBody>
                    <a:bodyPr/>
                    <a:lstStyle/>
                    <a:p>
                      <a:pPr algn="l" fontAlgn="ctr"/>
                      <a:r>
                        <a:rPr lang="en-US" sz="1800" b="0" i="0" u="none" strike="noStrike" dirty="0">
                          <a:effectLst/>
                          <a:latin typeface="+mn-lt"/>
                        </a:rPr>
                        <a:t>Improve the appearance of campus buildings and grounds</a:t>
                      </a:r>
                    </a:p>
                  </a:txBody>
                  <a:tcPr marL="7620" marR="7620" marT="7620" marB="0" anchor="ctr"/>
                </a:tc>
                <a:tc>
                  <a:txBody>
                    <a:bodyPr/>
                    <a:lstStyle/>
                    <a:p>
                      <a:pPr algn="ctr" fontAlgn="ctr"/>
                      <a:r>
                        <a:rPr lang="en-US" sz="1800" b="0" i="0" u="none" strike="noStrike" dirty="0">
                          <a:effectLst/>
                          <a:latin typeface="+mn-lt"/>
                        </a:rPr>
                        <a:t>0.6%</a:t>
                      </a:r>
                    </a:p>
                  </a:txBody>
                  <a:tcPr marL="7620" marR="7620" marT="7620" marB="0" anchor="ctr"/>
                </a:tc>
                <a:extLst>
                  <a:ext uri="{0D108BD9-81ED-4DB2-BD59-A6C34878D82A}">
                    <a16:rowId xmlns:a16="http://schemas.microsoft.com/office/drawing/2014/main" val="3507484028"/>
                  </a:ext>
                </a:extLst>
              </a:tr>
              <a:tr h="380742">
                <a:tc>
                  <a:txBody>
                    <a:bodyPr/>
                    <a:lstStyle/>
                    <a:p>
                      <a:pPr algn="l" fontAlgn="ctr"/>
                      <a:r>
                        <a:rPr lang="en-US" sz="1800" b="0" i="0" u="none" strike="noStrike" dirty="0">
                          <a:effectLst/>
                          <a:latin typeface="+mn-lt"/>
                        </a:rPr>
                        <a:t>Improve employee morale</a:t>
                      </a:r>
                    </a:p>
                  </a:txBody>
                  <a:tcPr marL="7620" marR="7620" marT="7620" marB="0" anchor="ctr"/>
                </a:tc>
                <a:tc>
                  <a:txBody>
                    <a:bodyPr/>
                    <a:lstStyle/>
                    <a:p>
                      <a:pPr algn="ctr" fontAlgn="ctr"/>
                      <a:r>
                        <a:rPr lang="en-US" sz="1800" b="0" i="0" u="none" strike="noStrike" dirty="0">
                          <a:effectLst/>
                          <a:latin typeface="+mn-lt"/>
                        </a:rPr>
                        <a:t>18.6%</a:t>
                      </a:r>
                    </a:p>
                  </a:txBody>
                  <a:tcPr marL="7620" marR="7620" marT="7620" marB="0" anchor="ctr"/>
                </a:tc>
                <a:extLst>
                  <a:ext uri="{0D108BD9-81ED-4DB2-BD59-A6C34878D82A}">
                    <a16:rowId xmlns:a16="http://schemas.microsoft.com/office/drawing/2014/main" val="3112018099"/>
                  </a:ext>
                </a:extLst>
              </a:tr>
              <a:tr h="590250">
                <a:tc>
                  <a:txBody>
                    <a:bodyPr/>
                    <a:lstStyle/>
                    <a:p>
                      <a:pPr algn="l" fontAlgn="ctr"/>
                      <a:r>
                        <a:rPr lang="en-US" sz="1800" b="0" i="0" u="none" strike="noStrike" dirty="0">
                          <a:effectLst/>
                          <a:latin typeface="+mn-lt"/>
                        </a:rPr>
                        <a:t>The institution practices shared governance according to the AAUP statement on shared governance*</a:t>
                      </a:r>
                    </a:p>
                  </a:txBody>
                  <a:tcPr marL="7620" marR="7620" marT="7620" marB="0" anchor="ctr"/>
                </a:tc>
                <a:tc>
                  <a:txBody>
                    <a:bodyPr/>
                    <a:lstStyle/>
                    <a:p>
                      <a:pPr algn="ctr" fontAlgn="ctr"/>
                      <a:r>
                        <a:rPr lang="en-US" sz="1800" b="0" i="0" u="none" strike="noStrike" dirty="0">
                          <a:effectLst/>
                          <a:latin typeface="+mn-lt"/>
                        </a:rPr>
                        <a:t>3.6%</a:t>
                      </a:r>
                    </a:p>
                  </a:txBody>
                  <a:tcPr marL="7620" marR="7620" marT="7620" marB="0" anchor="ctr"/>
                </a:tc>
                <a:extLst>
                  <a:ext uri="{0D108BD9-81ED-4DB2-BD59-A6C34878D82A}">
                    <a16:rowId xmlns:a16="http://schemas.microsoft.com/office/drawing/2014/main" val="2986380127"/>
                  </a:ext>
                </a:extLst>
              </a:tr>
              <a:tr h="380742">
                <a:tc>
                  <a:txBody>
                    <a:bodyPr/>
                    <a:lstStyle/>
                    <a:p>
                      <a:pPr algn="l" fontAlgn="ctr"/>
                      <a:r>
                        <a:rPr lang="en-US" sz="1800" b="0" i="0" u="none" strike="noStrike" dirty="0">
                          <a:effectLst/>
                          <a:latin typeface="+mn-lt"/>
                        </a:rPr>
                        <a:t>The institution has a balanced perspective on academic quality and financial goals*</a:t>
                      </a:r>
                    </a:p>
                  </a:txBody>
                  <a:tcPr marL="7620" marR="7620" marT="7620" marB="0" anchor="ctr"/>
                </a:tc>
                <a:tc>
                  <a:txBody>
                    <a:bodyPr/>
                    <a:lstStyle/>
                    <a:p>
                      <a:pPr algn="ctr" fontAlgn="ctr"/>
                      <a:r>
                        <a:rPr lang="en-US" sz="1800" b="0" i="0" u="none" strike="noStrike" dirty="0">
                          <a:effectLst/>
                          <a:latin typeface="+mn-lt"/>
                        </a:rPr>
                        <a:t>10.2%</a:t>
                      </a:r>
                    </a:p>
                  </a:txBody>
                  <a:tcPr marL="7620" marR="7620" marT="7620" marB="0" anchor="ctr"/>
                </a:tc>
                <a:extLst>
                  <a:ext uri="{0D108BD9-81ED-4DB2-BD59-A6C34878D82A}">
                    <a16:rowId xmlns:a16="http://schemas.microsoft.com/office/drawing/2014/main" val="425811187"/>
                  </a:ext>
                </a:extLst>
              </a:tr>
              <a:tr h="380742">
                <a:tc>
                  <a:txBody>
                    <a:bodyPr/>
                    <a:lstStyle/>
                    <a:p>
                      <a:pPr algn="l" fontAlgn="ctr"/>
                      <a:r>
                        <a:rPr lang="en-US" sz="1800" b="0" i="0" u="none" strike="noStrike" dirty="0">
                          <a:effectLst/>
                          <a:latin typeface="+mn-lt"/>
                        </a:rPr>
                        <a:t>Some other goal</a:t>
                      </a:r>
                    </a:p>
                  </a:txBody>
                  <a:tcPr marL="7620" marR="7620" marT="7620" marB="0" anchor="ctr"/>
                </a:tc>
                <a:tc>
                  <a:txBody>
                    <a:bodyPr/>
                    <a:lstStyle/>
                    <a:p>
                      <a:pPr algn="ctr" fontAlgn="ctr"/>
                      <a:r>
                        <a:rPr lang="en-US" sz="1800" b="0" i="0" u="none" strike="noStrike" dirty="0">
                          <a:effectLst/>
                          <a:latin typeface="+mn-lt"/>
                        </a:rPr>
                        <a:t>2.4%</a:t>
                      </a:r>
                    </a:p>
                  </a:txBody>
                  <a:tcPr marL="7620" marR="7620" marT="7620" marB="0" anchor="ctr"/>
                </a:tc>
                <a:extLst>
                  <a:ext uri="{0D108BD9-81ED-4DB2-BD59-A6C34878D82A}">
                    <a16:rowId xmlns:a16="http://schemas.microsoft.com/office/drawing/2014/main" val="691403185"/>
                  </a:ext>
                </a:extLst>
              </a:tr>
              <a:tr h="380742">
                <a:tc>
                  <a:txBody>
                    <a:bodyPr/>
                    <a:lstStyle/>
                    <a:p>
                      <a:pPr algn="l" fontAlgn="ctr"/>
                      <a:r>
                        <a:rPr lang="en-US" sz="1800" b="0" i="0" u="none" strike="noStrike" dirty="0">
                          <a:effectLst/>
                          <a:latin typeface="+mn-lt"/>
                        </a:rPr>
                        <a:t>All responses</a:t>
                      </a:r>
                    </a:p>
                  </a:txBody>
                  <a:tcPr marL="7620" marR="7620" marT="7620" marB="0" anchor="ctr"/>
                </a:tc>
                <a:tc>
                  <a:txBody>
                    <a:bodyPr/>
                    <a:lstStyle/>
                    <a:p>
                      <a:pPr algn="ctr" fontAlgn="ctr"/>
                      <a:r>
                        <a:rPr lang="en-US" sz="1800" b="0" i="0" u="none" strike="noStrike" dirty="0">
                          <a:effectLst/>
                          <a:latin typeface="+mn-lt"/>
                        </a:rPr>
                        <a:t>100.0%</a:t>
                      </a:r>
                    </a:p>
                  </a:txBody>
                  <a:tcPr marL="7620" marR="7620" marT="7620" marB="0" anchor="ctr"/>
                </a:tc>
                <a:extLst>
                  <a:ext uri="{0D108BD9-81ED-4DB2-BD59-A6C34878D82A}">
                    <a16:rowId xmlns:a16="http://schemas.microsoft.com/office/drawing/2014/main" val="1224688610"/>
                  </a:ext>
                </a:extLst>
              </a:tr>
            </a:tbl>
          </a:graphicData>
        </a:graphic>
      </p:graphicFrame>
      <p:sp>
        <p:nvSpPr>
          <p:cNvPr id="10" name="Oval 9">
            <a:extLst>
              <a:ext uri="{FF2B5EF4-FFF2-40B4-BE49-F238E27FC236}">
                <a16:creationId xmlns:a16="http://schemas.microsoft.com/office/drawing/2014/main" id="{6CD59478-C684-4EBC-94E0-0635F7BC46E7}"/>
              </a:ext>
            </a:extLst>
          </p:cNvPr>
          <p:cNvSpPr/>
          <p:nvPr/>
        </p:nvSpPr>
        <p:spPr>
          <a:xfrm>
            <a:off x="10029937" y="3832731"/>
            <a:ext cx="1123950" cy="468499"/>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12" name="Oval 11">
            <a:extLst>
              <a:ext uri="{FF2B5EF4-FFF2-40B4-BE49-F238E27FC236}">
                <a16:creationId xmlns:a16="http://schemas.microsoft.com/office/drawing/2014/main" id="{593FC781-9BA0-4B66-867B-2B9BE15578DB}"/>
              </a:ext>
            </a:extLst>
          </p:cNvPr>
          <p:cNvSpPr/>
          <p:nvPr/>
        </p:nvSpPr>
        <p:spPr>
          <a:xfrm>
            <a:off x="10023387" y="1387015"/>
            <a:ext cx="1123950" cy="377426"/>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7" name="Oval 6">
            <a:extLst>
              <a:ext uri="{FF2B5EF4-FFF2-40B4-BE49-F238E27FC236}">
                <a16:creationId xmlns:a16="http://schemas.microsoft.com/office/drawing/2014/main" id="{708086BB-3BEA-47BB-A6EE-BAFF15E8732E}"/>
              </a:ext>
            </a:extLst>
          </p:cNvPr>
          <p:cNvSpPr/>
          <p:nvPr/>
        </p:nvSpPr>
        <p:spPr>
          <a:xfrm>
            <a:off x="10041500" y="5548543"/>
            <a:ext cx="1123950" cy="473061"/>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
        <p:nvSpPr>
          <p:cNvPr id="8" name="Oval 7">
            <a:extLst>
              <a:ext uri="{FF2B5EF4-FFF2-40B4-BE49-F238E27FC236}">
                <a16:creationId xmlns:a16="http://schemas.microsoft.com/office/drawing/2014/main" id="{85C6A68D-835C-4C08-A909-4CC6365A73AE}"/>
              </a:ext>
            </a:extLst>
          </p:cNvPr>
          <p:cNvSpPr/>
          <p:nvPr/>
        </p:nvSpPr>
        <p:spPr>
          <a:xfrm>
            <a:off x="10041500" y="4535760"/>
            <a:ext cx="1123950" cy="542914"/>
          </a:xfrm>
          <a:prstGeom prst="ellipse">
            <a:avLst/>
          </a:prstGeom>
          <a:noFill/>
          <a:ln w="38100">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dirty="0"/>
          </a:p>
        </p:txBody>
      </p:sp>
    </p:spTree>
    <p:extLst>
      <p:ext uri="{BB962C8B-B14F-4D97-AF65-F5344CB8AC3E}">
        <p14:creationId xmlns:p14="http://schemas.microsoft.com/office/powerpoint/2010/main" val="1820282069"/>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9D0E-79D8-4450-84D3-9608C65D1003}"/>
              </a:ext>
            </a:extLst>
          </p:cNvPr>
          <p:cNvSpPr>
            <a:spLocks noGrp="1"/>
          </p:cNvSpPr>
          <p:nvPr>
            <p:ph type="title"/>
          </p:nvPr>
        </p:nvSpPr>
        <p:spPr>
          <a:xfrm>
            <a:off x="838200" y="365125"/>
            <a:ext cx="10515600" cy="968375"/>
          </a:xfrm>
        </p:spPr>
        <p:txBody>
          <a:bodyPr>
            <a:normAutofit fontScale="90000"/>
          </a:bodyPr>
          <a:lstStyle/>
          <a:p>
            <a:pPr algn="ctr"/>
            <a:r>
              <a:rPr lang="en-US" b="1" dirty="0"/>
              <a:t>Institutional Goals</a:t>
            </a:r>
            <a:br>
              <a:rPr lang="en-US" b="1" dirty="0"/>
            </a:br>
            <a:r>
              <a:rPr lang="en-US" b="1" dirty="0"/>
              <a:t>Comments</a:t>
            </a:r>
          </a:p>
        </p:txBody>
      </p:sp>
      <p:sp>
        <p:nvSpPr>
          <p:cNvPr id="9" name="Text Placeholder 8">
            <a:extLst>
              <a:ext uri="{FF2B5EF4-FFF2-40B4-BE49-F238E27FC236}">
                <a16:creationId xmlns:a16="http://schemas.microsoft.com/office/drawing/2014/main" id="{357269AA-3F7E-4808-BB4C-A76E57C30E9B}"/>
              </a:ext>
            </a:extLst>
          </p:cNvPr>
          <p:cNvSpPr>
            <a:spLocks noGrp="1"/>
          </p:cNvSpPr>
          <p:nvPr>
            <p:ph idx="1"/>
          </p:nvPr>
        </p:nvSpPr>
        <p:spPr>
          <a:xfrm>
            <a:off x="838200" y="1674159"/>
            <a:ext cx="10515600" cy="4448735"/>
          </a:xfrm>
        </p:spPr>
        <p:txBody>
          <a:bodyPr>
            <a:noAutofit/>
          </a:bodyPr>
          <a:lstStyle/>
          <a:p>
            <a:r>
              <a:rPr lang="en-US" sz="2000" i="1" dirty="0"/>
              <a:t>Each academic program should have a formalized written marketing plan developed by marketing/enrollment management. This might include a specific modest budget for marketing activities and a realistic plan/timeline for implementation. If we focus on increasing enrollment where there is the most market demand in programs with room for increased capacity, this would be an excellent initial focus, possibly building from there. </a:t>
            </a:r>
          </a:p>
          <a:p>
            <a:pPr marL="0" indent="0">
              <a:buNone/>
            </a:pPr>
            <a:endParaRPr lang="en-US" sz="2000" i="1" dirty="0"/>
          </a:p>
          <a:p>
            <a:r>
              <a:rPr lang="en-US" sz="2000" i="1" dirty="0"/>
              <a:t>We need to figure out how to overcome our financial deficit without reducing faculty and replacing lost faculty to the point where department chairs can be comfortable in offering the amount and types of classes that are needed. </a:t>
            </a:r>
          </a:p>
          <a:p>
            <a:endParaRPr lang="en-US" sz="2000" i="1" dirty="0"/>
          </a:p>
          <a:p>
            <a:r>
              <a:rPr lang="en-US" sz="2000" i="1" dirty="0"/>
              <a:t>We need to re-evaluate and provide sufficient support for programs that directly support students, such as counseling (CAPS center), FYE (ensure program is effectively catering to the needs of incoming students), and other programs/services. </a:t>
            </a:r>
          </a:p>
        </p:txBody>
      </p:sp>
    </p:spTree>
    <p:extLst>
      <p:ext uri="{BB962C8B-B14F-4D97-AF65-F5344CB8AC3E}">
        <p14:creationId xmlns:p14="http://schemas.microsoft.com/office/powerpoint/2010/main" val="3447365321"/>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9D0E-79D8-4450-84D3-9608C65D1003}"/>
              </a:ext>
            </a:extLst>
          </p:cNvPr>
          <p:cNvSpPr>
            <a:spLocks noGrp="1"/>
          </p:cNvSpPr>
          <p:nvPr>
            <p:ph type="title"/>
          </p:nvPr>
        </p:nvSpPr>
        <p:spPr>
          <a:xfrm>
            <a:off x="838200" y="2259828"/>
            <a:ext cx="10515600" cy="1325563"/>
          </a:xfrm>
        </p:spPr>
        <p:txBody>
          <a:bodyPr>
            <a:normAutofit fontScale="90000"/>
          </a:bodyPr>
          <a:lstStyle/>
          <a:p>
            <a:pPr algn="ctr"/>
            <a:r>
              <a:rPr lang="en-US" b="1" dirty="0"/>
              <a:t>Section 3:</a:t>
            </a:r>
            <a:br>
              <a:rPr lang="en-US" b="1" dirty="0"/>
            </a:br>
            <a:r>
              <a:rPr lang="en-US" b="1" dirty="0"/>
              <a:t>Involvement in Planning and Decision-Making</a:t>
            </a:r>
          </a:p>
        </p:txBody>
      </p:sp>
    </p:spTree>
    <p:extLst>
      <p:ext uri="{BB962C8B-B14F-4D97-AF65-F5344CB8AC3E}">
        <p14:creationId xmlns:p14="http://schemas.microsoft.com/office/powerpoint/2010/main" val="216993071"/>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9D0E-79D8-4450-84D3-9608C65D1003}"/>
              </a:ext>
            </a:extLst>
          </p:cNvPr>
          <p:cNvSpPr>
            <a:spLocks noGrp="1"/>
          </p:cNvSpPr>
          <p:nvPr>
            <p:ph type="title"/>
          </p:nvPr>
        </p:nvSpPr>
        <p:spPr>
          <a:xfrm>
            <a:off x="839788" y="337751"/>
            <a:ext cx="10515600" cy="1169773"/>
          </a:xfrm>
        </p:spPr>
        <p:txBody>
          <a:bodyPr>
            <a:normAutofit fontScale="90000"/>
          </a:bodyPr>
          <a:lstStyle/>
          <a:p>
            <a:pPr algn="ctr"/>
            <a:r>
              <a:rPr lang="en-US" b="1" dirty="0"/>
              <a:t>Involvement in Planning and Decision-Making</a:t>
            </a:r>
          </a:p>
        </p:txBody>
      </p:sp>
      <p:sp>
        <p:nvSpPr>
          <p:cNvPr id="5" name="Subtitle 4"/>
          <p:cNvSpPr>
            <a:spLocks noGrp="1"/>
          </p:cNvSpPr>
          <p:nvPr>
            <p:ph sz="half" idx="2"/>
          </p:nvPr>
        </p:nvSpPr>
        <p:spPr>
          <a:xfrm>
            <a:off x="667265" y="2034747"/>
            <a:ext cx="5352537" cy="3642142"/>
          </a:xfrm>
        </p:spPr>
        <p:txBody>
          <a:bodyPr>
            <a:noAutofit/>
          </a:bodyPr>
          <a:lstStyle/>
          <a:p>
            <a:pPr marL="0" indent="0">
              <a:buNone/>
            </a:pPr>
            <a:endParaRPr lang="en-US" sz="4800" b="1" dirty="0">
              <a:solidFill>
                <a:schemeClr val="tx1">
                  <a:lumMod val="85000"/>
                  <a:lumOff val="15000"/>
                </a:schemeClr>
              </a:solidFill>
              <a:latin typeface="+mj-lt"/>
              <a:cs typeface="Times New Roman" panose="02020603050405020304" pitchFamily="18" charset="0"/>
            </a:endParaRPr>
          </a:p>
          <a:p>
            <a:endParaRPr lang="en-US" sz="4000" dirty="0">
              <a:solidFill>
                <a:schemeClr val="tx2">
                  <a:lumMod val="60000"/>
                  <a:lumOff val="40000"/>
                </a:schemeClr>
              </a:solidFill>
            </a:endParaRPr>
          </a:p>
        </p:txBody>
      </p:sp>
      <p:graphicFrame>
        <p:nvGraphicFramePr>
          <p:cNvPr id="6" name="Table 6">
            <a:extLst>
              <a:ext uri="{FF2B5EF4-FFF2-40B4-BE49-F238E27FC236}">
                <a16:creationId xmlns:a16="http://schemas.microsoft.com/office/drawing/2014/main" id="{62248165-64B7-4B69-96AC-BD7078968E2C}"/>
              </a:ext>
            </a:extLst>
          </p:cNvPr>
          <p:cNvGraphicFramePr>
            <a:graphicFrameLocks noGrp="1"/>
          </p:cNvGraphicFramePr>
          <p:nvPr>
            <p:extLst>
              <p:ext uri="{D42A27DB-BD31-4B8C-83A1-F6EECF244321}">
                <p14:modId xmlns:p14="http://schemas.microsoft.com/office/powerpoint/2010/main" val="3068512187"/>
              </p:ext>
            </p:extLst>
          </p:nvPr>
        </p:nvGraphicFramePr>
        <p:xfrm>
          <a:off x="351894" y="1399693"/>
          <a:ext cx="6934732" cy="4472189"/>
        </p:xfrm>
        <a:graphic>
          <a:graphicData uri="http://schemas.openxmlformats.org/drawingml/2006/table">
            <a:tbl>
              <a:tblPr firstRow="1" bandRow="1">
                <a:tableStyleId>{5C22544A-7EE6-4342-B048-85BDC9FD1C3A}</a:tableStyleId>
              </a:tblPr>
              <a:tblGrid>
                <a:gridCol w="3610506">
                  <a:extLst>
                    <a:ext uri="{9D8B030D-6E8A-4147-A177-3AD203B41FA5}">
                      <a16:colId xmlns:a16="http://schemas.microsoft.com/office/drawing/2014/main" val="3559167704"/>
                    </a:ext>
                  </a:extLst>
                </a:gridCol>
                <a:gridCol w="1019175">
                  <a:extLst>
                    <a:ext uri="{9D8B030D-6E8A-4147-A177-3AD203B41FA5}">
                      <a16:colId xmlns:a16="http://schemas.microsoft.com/office/drawing/2014/main" val="148200826"/>
                    </a:ext>
                  </a:extLst>
                </a:gridCol>
                <a:gridCol w="1231418">
                  <a:extLst>
                    <a:ext uri="{9D8B030D-6E8A-4147-A177-3AD203B41FA5}">
                      <a16:colId xmlns:a16="http://schemas.microsoft.com/office/drawing/2014/main" val="1040776022"/>
                    </a:ext>
                  </a:extLst>
                </a:gridCol>
                <a:gridCol w="1073633">
                  <a:extLst>
                    <a:ext uri="{9D8B030D-6E8A-4147-A177-3AD203B41FA5}">
                      <a16:colId xmlns:a16="http://schemas.microsoft.com/office/drawing/2014/main" val="4190896887"/>
                    </a:ext>
                  </a:extLst>
                </a:gridCol>
              </a:tblGrid>
              <a:tr h="1110425">
                <a:tc>
                  <a:txBody>
                    <a:bodyPr/>
                    <a:lstStyle/>
                    <a:p>
                      <a:r>
                        <a:rPr lang="en-US" sz="1600" dirty="0">
                          <a:latin typeface="+mn-lt"/>
                          <a:cs typeface="Arial" panose="020B0604020202020204" pitchFamily="34" charset="0"/>
                        </a:rPr>
                        <a:t>Involvement</a:t>
                      </a:r>
                    </a:p>
                    <a:p>
                      <a:r>
                        <a:rPr lang="en-US" sz="1600" dirty="0">
                          <a:latin typeface="+mn-lt"/>
                          <a:cs typeface="Arial" panose="020B0604020202020204" pitchFamily="34" charset="0"/>
                        </a:rPr>
                        <a:t>1=‘Not Enough’</a:t>
                      </a:r>
                    </a:p>
                    <a:p>
                      <a:r>
                        <a:rPr lang="en-US" sz="1600" dirty="0">
                          <a:latin typeface="+mn-lt"/>
                          <a:cs typeface="Arial" panose="020B0604020202020204" pitchFamily="34" charset="0"/>
                        </a:rPr>
                        <a:t>3=‘Just the Right Amount’</a:t>
                      </a:r>
                    </a:p>
                    <a:p>
                      <a:r>
                        <a:rPr lang="en-US" sz="1600" dirty="0">
                          <a:latin typeface="+mn-lt"/>
                          <a:cs typeface="Arial" panose="020B0604020202020204" pitchFamily="34" charset="0"/>
                        </a:rPr>
                        <a:t>5=‘Too Much Involvement’</a:t>
                      </a:r>
                    </a:p>
                  </a:txBody>
                  <a:tcPr anchor="ctr"/>
                </a:tc>
                <a:tc>
                  <a:txBody>
                    <a:bodyPr/>
                    <a:lstStyle/>
                    <a:p>
                      <a:pPr algn="ctr"/>
                      <a:r>
                        <a:rPr lang="en-US" sz="1600" dirty="0">
                          <a:latin typeface="+mn-lt"/>
                          <a:cs typeface="Arial" panose="020B0604020202020204" pitchFamily="34" charset="0"/>
                        </a:rPr>
                        <a:t>MU Faculty Mean</a:t>
                      </a:r>
                    </a:p>
                  </a:txBody>
                  <a:tcPr anchor="ctr"/>
                </a:tc>
                <a:tc>
                  <a:txBody>
                    <a:bodyPr/>
                    <a:lstStyle/>
                    <a:p>
                      <a:pPr algn="ctr"/>
                      <a:r>
                        <a:rPr lang="en-US" sz="1600" dirty="0">
                          <a:latin typeface="+mn-lt"/>
                          <a:cs typeface="Arial" panose="020B0604020202020204" pitchFamily="34" charset="0"/>
                        </a:rPr>
                        <a:t>Comparison Group Mean</a:t>
                      </a:r>
                    </a:p>
                  </a:txBody>
                  <a:tcPr anchor="ctr"/>
                </a:tc>
                <a:tc>
                  <a:txBody>
                    <a:bodyPr/>
                    <a:lstStyle/>
                    <a:p>
                      <a:pPr algn="ctr"/>
                      <a:r>
                        <a:rPr lang="en-US" sz="1600" dirty="0">
                          <a:latin typeface="+mn-lt"/>
                          <a:cs typeface="Arial" panose="020B0604020202020204" pitchFamily="34" charset="0"/>
                        </a:rPr>
                        <a:t>Significant Difference</a:t>
                      </a:r>
                    </a:p>
                  </a:txBody>
                  <a:tcPr anchor="ctr"/>
                </a:tc>
                <a:extLst>
                  <a:ext uri="{0D108BD9-81ED-4DB2-BD59-A6C34878D82A}">
                    <a16:rowId xmlns:a16="http://schemas.microsoft.com/office/drawing/2014/main" val="1154078034"/>
                  </a:ext>
                </a:extLst>
              </a:tr>
              <a:tr h="279708">
                <a:tc>
                  <a:txBody>
                    <a:bodyPr/>
                    <a:lstStyle/>
                    <a:p>
                      <a:pPr algn="l" fontAlgn="ctr"/>
                      <a:r>
                        <a:rPr lang="en-US" sz="1600" b="0" i="0" u="none" strike="noStrike" dirty="0">
                          <a:solidFill>
                            <a:srgbClr val="000000"/>
                          </a:solidFill>
                          <a:effectLst/>
                          <a:latin typeface="+mn-lt"/>
                          <a:cs typeface="Arial" panose="020B0604020202020204" pitchFamily="34" charset="0"/>
                        </a:rPr>
                        <a:t>How involved are: Faculty</a:t>
                      </a:r>
                    </a:p>
                  </a:txBody>
                  <a:tcPr marL="7620" marR="7620" marT="7620" marB="0" anchor="ctr"/>
                </a:tc>
                <a:tc>
                  <a:txBody>
                    <a:bodyPr/>
                    <a:lstStyle/>
                    <a:p>
                      <a:pPr algn="ctr" fontAlgn="ctr"/>
                      <a:r>
                        <a:rPr lang="en-US" sz="1600" b="0" i="0" u="none" strike="noStrike" dirty="0">
                          <a:solidFill>
                            <a:srgbClr val="FF0000"/>
                          </a:solidFill>
                          <a:effectLst/>
                          <a:latin typeface="+mn-lt"/>
                          <a:cs typeface="Arial" panose="020B0604020202020204" pitchFamily="34" charset="0"/>
                        </a:rPr>
                        <a:t>2.05</a:t>
                      </a:r>
                    </a:p>
                  </a:txBody>
                  <a:tcPr marL="7620" marR="7620" marT="7620" marB="0" anchor="ctr"/>
                </a:tc>
                <a:tc>
                  <a:txBody>
                    <a:bodyPr/>
                    <a:lstStyle/>
                    <a:p>
                      <a:pPr algn="ctr" fontAlgn="ctr"/>
                      <a:r>
                        <a:rPr lang="en-US" sz="1600" b="0" i="0" u="none" strike="noStrike" dirty="0">
                          <a:solidFill>
                            <a:srgbClr val="000000"/>
                          </a:solidFill>
                          <a:effectLst/>
                          <a:latin typeface="+mn-lt"/>
                          <a:cs typeface="Arial" panose="020B0604020202020204" pitchFamily="34" charset="0"/>
                        </a:rPr>
                        <a:t>2.86</a:t>
                      </a:r>
                    </a:p>
                  </a:txBody>
                  <a:tcPr marL="7620" marR="7620" marT="7620" marB="0" anchor="ctr"/>
                </a:tc>
                <a:tc>
                  <a:txBody>
                    <a:bodyPr/>
                    <a:lstStyle/>
                    <a:p>
                      <a:pPr algn="ctr" fontAlgn="ctr"/>
                      <a:r>
                        <a:rPr lang="en-US" sz="1600" b="0" i="0" u="none" strike="noStrike" dirty="0">
                          <a:solidFill>
                            <a:srgbClr val="000000"/>
                          </a:solidFill>
                          <a:effectLst/>
                          <a:latin typeface="+mn-lt"/>
                          <a:cs typeface="Arial" panose="020B0604020202020204" pitchFamily="34" charset="0"/>
                        </a:rPr>
                        <a:t>***</a:t>
                      </a:r>
                    </a:p>
                  </a:txBody>
                  <a:tcPr marL="7620" marR="7620" marT="7620" marB="0" anchor="ctr"/>
                </a:tc>
                <a:extLst>
                  <a:ext uri="{0D108BD9-81ED-4DB2-BD59-A6C34878D82A}">
                    <a16:rowId xmlns:a16="http://schemas.microsoft.com/office/drawing/2014/main" val="1569580808"/>
                  </a:ext>
                </a:extLst>
              </a:tr>
              <a:tr h="279708">
                <a:tc>
                  <a:txBody>
                    <a:bodyPr/>
                    <a:lstStyle/>
                    <a:p>
                      <a:pPr algn="l" fontAlgn="ctr"/>
                      <a:r>
                        <a:rPr lang="en-US" sz="1600" b="0" i="0" u="none" strike="noStrike" dirty="0">
                          <a:solidFill>
                            <a:srgbClr val="000000"/>
                          </a:solidFill>
                          <a:effectLst/>
                          <a:latin typeface="+mn-lt"/>
                          <a:cs typeface="Arial" panose="020B0604020202020204" pitchFamily="34" charset="0"/>
                        </a:rPr>
                        <a:t>How involved are: Staff</a:t>
                      </a:r>
                    </a:p>
                  </a:txBody>
                  <a:tcPr marL="7620" marR="7620" marT="7620" marB="0" anchor="ctr"/>
                </a:tc>
                <a:tc>
                  <a:txBody>
                    <a:bodyPr/>
                    <a:lstStyle/>
                    <a:p>
                      <a:pPr algn="ctr" fontAlgn="ctr"/>
                      <a:r>
                        <a:rPr lang="en-US" sz="1600" b="0" i="0" u="none" strike="noStrike" dirty="0">
                          <a:solidFill>
                            <a:srgbClr val="000000"/>
                          </a:solidFill>
                          <a:effectLst/>
                          <a:latin typeface="+mn-lt"/>
                          <a:cs typeface="Arial" panose="020B0604020202020204" pitchFamily="34" charset="0"/>
                        </a:rPr>
                        <a:t>2.32</a:t>
                      </a:r>
                    </a:p>
                  </a:txBody>
                  <a:tcPr marL="7620" marR="7620" marT="7620" marB="0" anchor="ctr"/>
                </a:tc>
                <a:tc>
                  <a:txBody>
                    <a:bodyPr/>
                    <a:lstStyle/>
                    <a:p>
                      <a:pPr algn="ctr" fontAlgn="ctr"/>
                      <a:r>
                        <a:rPr lang="en-US" sz="1600" b="0" i="0" u="none" strike="noStrike" dirty="0">
                          <a:solidFill>
                            <a:srgbClr val="000000"/>
                          </a:solidFill>
                          <a:effectLst/>
                          <a:latin typeface="+mn-lt"/>
                          <a:cs typeface="Arial" panose="020B0604020202020204" pitchFamily="34" charset="0"/>
                        </a:rPr>
                        <a:t>2.42</a:t>
                      </a:r>
                    </a:p>
                  </a:txBody>
                  <a:tcPr marL="7620" marR="7620" marT="7620" marB="0" anchor="ctr"/>
                </a:tc>
                <a:tc>
                  <a:txBody>
                    <a:bodyPr/>
                    <a:lstStyle/>
                    <a:p>
                      <a:pPr algn="ctr" fontAlgn="ctr"/>
                      <a:r>
                        <a:rPr lang="en-US" sz="1600" b="0" i="0" u="none" strike="noStrike" dirty="0">
                          <a:solidFill>
                            <a:srgbClr val="000000"/>
                          </a:solidFill>
                          <a:effectLst/>
                          <a:latin typeface="+mn-lt"/>
                          <a:cs typeface="Arial" panose="020B0604020202020204" pitchFamily="34" charset="0"/>
                        </a:rPr>
                        <a:t>NS</a:t>
                      </a:r>
                    </a:p>
                  </a:txBody>
                  <a:tcPr marL="7620" marR="7620" marT="7620" marB="0" anchor="ctr"/>
                </a:tc>
                <a:extLst>
                  <a:ext uri="{0D108BD9-81ED-4DB2-BD59-A6C34878D82A}">
                    <a16:rowId xmlns:a16="http://schemas.microsoft.com/office/drawing/2014/main" val="2248157464"/>
                  </a:ext>
                </a:extLst>
              </a:tr>
              <a:tr h="470528">
                <a:tc>
                  <a:txBody>
                    <a:bodyPr/>
                    <a:lstStyle/>
                    <a:p>
                      <a:pPr algn="l" fontAlgn="ctr"/>
                      <a:r>
                        <a:rPr lang="en-US" sz="1600" b="0" i="0" u="none" strike="noStrike" dirty="0">
                          <a:solidFill>
                            <a:srgbClr val="000000"/>
                          </a:solidFill>
                          <a:effectLst/>
                          <a:latin typeface="+mn-lt"/>
                          <a:cs typeface="Arial" panose="020B0604020202020204" pitchFamily="34" charset="0"/>
                        </a:rPr>
                        <a:t>How involved are: Deans or directors of administrative units</a:t>
                      </a:r>
                    </a:p>
                  </a:txBody>
                  <a:tcPr marL="7620" marR="7620" marT="7620" marB="0" anchor="ctr"/>
                </a:tc>
                <a:tc>
                  <a:txBody>
                    <a:bodyPr/>
                    <a:lstStyle/>
                    <a:p>
                      <a:pPr algn="ctr" fontAlgn="ctr"/>
                      <a:r>
                        <a:rPr lang="en-US" sz="1600" b="0" i="0" u="none" strike="noStrike" dirty="0">
                          <a:solidFill>
                            <a:srgbClr val="000000"/>
                          </a:solidFill>
                          <a:effectLst/>
                          <a:latin typeface="+mn-lt"/>
                          <a:cs typeface="Arial" panose="020B0604020202020204" pitchFamily="34" charset="0"/>
                        </a:rPr>
                        <a:t>2.62</a:t>
                      </a:r>
                    </a:p>
                  </a:txBody>
                  <a:tcPr marL="7620" marR="7620" marT="7620" marB="0" anchor="ctr"/>
                </a:tc>
                <a:tc>
                  <a:txBody>
                    <a:bodyPr/>
                    <a:lstStyle/>
                    <a:p>
                      <a:pPr algn="ctr" fontAlgn="ctr"/>
                      <a:r>
                        <a:rPr lang="en-US" sz="1600" b="0" i="0" u="none" strike="noStrike" dirty="0">
                          <a:solidFill>
                            <a:srgbClr val="000000"/>
                          </a:solidFill>
                          <a:effectLst/>
                          <a:latin typeface="+mn-lt"/>
                          <a:cs typeface="Arial" panose="020B0604020202020204" pitchFamily="34" charset="0"/>
                        </a:rPr>
                        <a:t>3.27</a:t>
                      </a:r>
                    </a:p>
                  </a:txBody>
                  <a:tcPr marL="7620" marR="7620" marT="7620" marB="0" anchor="ctr"/>
                </a:tc>
                <a:tc>
                  <a:txBody>
                    <a:bodyPr/>
                    <a:lstStyle/>
                    <a:p>
                      <a:pPr algn="ctr" fontAlgn="ctr"/>
                      <a:r>
                        <a:rPr lang="en-US" sz="1600" b="0" i="0" u="none" strike="noStrike" dirty="0">
                          <a:solidFill>
                            <a:srgbClr val="000000"/>
                          </a:solidFill>
                          <a:effectLst/>
                          <a:latin typeface="+mn-lt"/>
                          <a:cs typeface="Arial" panose="020B0604020202020204" pitchFamily="34" charset="0"/>
                        </a:rPr>
                        <a:t>***</a:t>
                      </a:r>
                    </a:p>
                  </a:txBody>
                  <a:tcPr marL="7620" marR="7620" marT="7620" marB="0" anchor="ctr"/>
                </a:tc>
                <a:extLst>
                  <a:ext uri="{0D108BD9-81ED-4DB2-BD59-A6C34878D82A}">
                    <a16:rowId xmlns:a16="http://schemas.microsoft.com/office/drawing/2014/main" val="1909004312"/>
                  </a:ext>
                </a:extLst>
              </a:tr>
              <a:tr h="336515">
                <a:tc>
                  <a:txBody>
                    <a:bodyPr/>
                    <a:lstStyle/>
                    <a:p>
                      <a:pPr algn="l" fontAlgn="ctr"/>
                      <a:r>
                        <a:rPr lang="en-US" sz="1600" b="0" i="0" u="none" strike="noStrike" dirty="0">
                          <a:solidFill>
                            <a:srgbClr val="000000"/>
                          </a:solidFill>
                          <a:effectLst/>
                          <a:latin typeface="+mn-lt"/>
                          <a:cs typeface="Arial" panose="020B0604020202020204" pitchFamily="34" charset="0"/>
                        </a:rPr>
                        <a:t>How involved are: Deans or chairs of academic units</a:t>
                      </a:r>
                    </a:p>
                  </a:txBody>
                  <a:tcPr marL="7620" marR="7620" marT="7620" marB="0" anchor="ctr"/>
                </a:tc>
                <a:tc>
                  <a:txBody>
                    <a:bodyPr/>
                    <a:lstStyle/>
                    <a:p>
                      <a:pPr algn="ctr" fontAlgn="ctr"/>
                      <a:r>
                        <a:rPr lang="en-US" sz="1600" b="0" i="0" u="none" strike="noStrike" dirty="0">
                          <a:solidFill>
                            <a:srgbClr val="000000"/>
                          </a:solidFill>
                          <a:effectLst/>
                          <a:latin typeface="+mn-lt"/>
                          <a:cs typeface="Arial" panose="020B0604020202020204" pitchFamily="34" charset="0"/>
                        </a:rPr>
                        <a:t>2.37</a:t>
                      </a:r>
                    </a:p>
                  </a:txBody>
                  <a:tcPr marL="7620" marR="7620" marT="7620" marB="0" anchor="ctr"/>
                </a:tc>
                <a:tc>
                  <a:txBody>
                    <a:bodyPr/>
                    <a:lstStyle/>
                    <a:p>
                      <a:pPr algn="ctr" fontAlgn="ctr"/>
                      <a:r>
                        <a:rPr lang="en-US" sz="1600" b="0" i="0" u="none" strike="noStrike" dirty="0">
                          <a:solidFill>
                            <a:srgbClr val="000000"/>
                          </a:solidFill>
                          <a:effectLst/>
                          <a:latin typeface="+mn-lt"/>
                          <a:cs typeface="Arial" panose="020B0604020202020204" pitchFamily="34" charset="0"/>
                        </a:rPr>
                        <a:t>3.24</a:t>
                      </a:r>
                    </a:p>
                  </a:txBody>
                  <a:tcPr marL="7620" marR="7620" marT="7620" marB="0" anchor="ctr"/>
                </a:tc>
                <a:tc>
                  <a:txBody>
                    <a:bodyPr/>
                    <a:lstStyle/>
                    <a:p>
                      <a:pPr algn="ctr" fontAlgn="ctr"/>
                      <a:r>
                        <a:rPr lang="en-US" sz="1600" b="0" i="0" u="none" strike="noStrike" dirty="0">
                          <a:solidFill>
                            <a:srgbClr val="000000"/>
                          </a:solidFill>
                          <a:effectLst/>
                          <a:latin typeface="+mn-lt"/>
                          <a:cs typeface="Arial" panose="020B0604020202020204" pitchFamily="34" charset="0"/>
                        </a:rPr>
                        <a:t>***</a:t>
                      </a:r>
                    </a:p>
                  </a:txBody>
                  <a:tcPr marL="7620" marR="7620" marT="7620" marB="0" anchor="ctr"/>
                </a:tc>
                <a:extLst>
                  <a:ext uri="{0D108BD9-81ED-4DB2-BD59-A6C34878D82A}">
                    <a16:rowId xmlns:a16="http://schemas.microsoft.com/office/drawing/2014/main" val="1045714945"/>
                  </a:ext>
                </a:extLst>
              </a:tr>
              <a:tr h="615010">
                <a:tc>
                  <a:txBody>
                    <a:bodyPr/>
                    <a:lstStyle/>
                    <a:p>
                      <a:pPr algn="l" fontAlgn="ctr"/>
                      <a:r>
                        <a:rPr lang="en-US" sz="1600" b="0" i="0" u="none" strike="noStrike" dirty="0">
                          <a:solidFill>
                            <a:srgbClr val="000000"/>
                          </a:solidFill>
                          <a:effectLst/>
                          <a:latin typeface="+mn-lt"/>
                          <a:cs typeface="Arial" panose="020B0604020202020204" pitchFamily="34" charset="0"/>
                        </a:rPr>
                        <a:t>How involved are: Senior administrators (VP, Provost level or above)</a:t>
                      </a:r>
                    </a:p>
                  </a:txBody>
                  <a:tcPr marL="7620" marR="7620" marT="7620" marB="0" anchor="ctr"/>
                </a:tc>
                <a:tc>
                  <a:txBody>
                    <a:bodyPr/>
                    <a:lstStyle/>
                    <a:p>
                      <a:pPr algn="ctr" fontAlgn="ctr"/>
                      <a:r>
                        <a:rPr lang="en-US" sz="1600" b="0" i="0" u="none" strike="noStrike" dirty="0">
                          <a:solidFill>
                            <a:srgbClr val="FF0000"/>
                          </a:solidFill>
                          <a:effectLst/>
                          <a:latin typeface="+mn-lt"/>
                          <a:cs typeface="Arial" panose="020B0604020202020204" pitchFamily="34" charset="0"/>
                        </a:rPr>
                        <a:t>4.04</a:t>
                      </a:r>
                    </a:p>
                  </a:txBody>
                  <a:tcPr marL="7620" marR="7620" marT="7620" marB="0" anchor="ctr"/>
                </a:tc>
                <a:tc>
                  <a:txBody>
                    <a:bodyPr/>
                    <a:lstStyle/>
                    <a:p>
                      <a:pPr algn="ctr" fontAlgn="ctr"/>
                      <a:r>
                        <a:rPr lang="en-US" sz="1600" b="0" i="0" u="none" strike="noStrike" dirty="0">
                          <a:solidFill>
                            <a:srgbClr val="000000"/>
                          </a:solidFill>
                          <a:effectLst/>
                          <a:latin typeface="+mn-lt"/>
                          <a:cs typeface="Arial" panose="020B0604020202020204" pitchFamily="34" charset="0"/>
                        </a:rPr>
                        <a:t>3.64</a:t>
                      </a:r>
                    </a:p>
                  </a:txBody>
                  <a:tcPr marL="7620" marR="7620" marT="7620" marB="0" anchor="ctr"/>
                </a:tc>
                <a:tc>
                  <a:txBody>
                    <a:bodyPr/>
                    <a:lstStyle/>
                    <a:p>
                      <a:pPr algn="ctr" fontAlgn="ctr"/>
                      <a:r>
                        <a:rPr lang="en-US" sz="1600" b="0" i="0" u="none" strike="noStrike" dirty="0">
                          <a:solidFill>
                            <a:srgbClr val="000000"/>
                          </a:solidFill>
                          <a:effectLst/>
                          <a:latin typeface="+mn-lt"/>
                          <a:cs typeface="Arial" panose="020B0604020202020204" pitchFamily="34" charset="0"/>
                        </a:rPr>
                        <a:t>***</a:t>
                      </a:r>
                    </a:p>
                  </a:txBody>
                  <a:tcPr marL="7620" marR="7620" marT="7620" marB="0" anchor="ctr"/>
                </a:tc>
                <a:extLst>
                  <a:ext uri="{0D108BD9-81ED-4DB2-BD59-A6C34878D82A}">
                    <a16:rowId xmlns:a16="http://schemas.microsoft.com/office/drawing/2014/main" val="3955951275"/>
                  </a:ext>
                </a:extLst>
              </a:tr>
              <a:tr h="279708">
                <a:tc>
                  <a:txBody>
                    <a:bodyPr/>
                    <a:lstStyle/>
                    <a:p>
                      <a:pPr algn="l" fontAlgn="ctr"/>
                      <a:r>
                        <a:rPr lang="en-US" sz="1600" b="0" i="0" u="none" strike="noStrike" dirty="0">
                          <a:solidFill>
                            <a:srgbClr val="000000"/>
                          </a:solidFill>
                          <a:effectLst/>
                          <a:latin typeface="+mn-lt"/>
                          <a:cs typeface="Arial" panose="020B0604020202020204" pitchFamily="34" charset="0"/>
                        </a:rPr>
                        <a:t>How involved are: Students</a:t>
                      </a:r>
                    </a:p>
                  </a:txBody>
                  <a:tcPr marL="7620" marR="7620" marT="7620" marB="0" anchor="ctr"/>
                </a:tc>
                <a:tc>
                  <a:txBody>
                    <a:bodyPr/>
                    <a:lstStyle/>
                    <a:p>
                      <a:pPr algn="ctr" fontAlgn="ctr"/>
                      <a:r>
                        <a:rPr lang="en-US" sz="1600" b="0" i="0" u="none" strike="noStrike" dirty="0">
                          <a:solidFill>
                            <a:srgbClr val="000000"/>
                          </a:solidFill>
                          <a:effectLst/>
                          <a:latin typeface="+mn-lt"/>
                          <a:cs typeface="Arial" panose="020B0604020202020204" pitchFamily="34" charset="0"/>
                        </a:rPr>
                        <a:t>2.50</a:t>
                      </a:r>
                    </a:p>
                  </a:txBody>
                  <a:tcPr marL="7620" marR="7620" marT="7620" marB="0" anchor="ctr"/>
                </a:tc>
                <a:tc>
                  <a:txBody>
                    <a:bodyPr/>
                    <a:lstStyle/>
                    <a:p>
                      <a:pPr algn="ctr" fontAlgn="ctr"/>
                      <a:r>
                        <a:rPr lang="en-US" sz="1600" b="0" i="0" u="none" strike="noStrike" dirty="0">
                          <a:solidFill>
                            <a:srgbClr val="000000"/>
                          </a:solidFill>
                          <a:effectLst/>
                          <a:latin typeface="+mn-lt"/>
                          <a:cs typeface="Arial" panose="020B0604020202020204" pitchFamily="34" charset="0"/>
                        </a:rPr>
                        <a:t>2.51</a:t>
                      </a:r>
                    </a:p>
                  </a:txBody>
                  <a:tcPr marL="7620" marR="7620" marT="7620" marB="0" anchor="ctr"/>
                </a:tc>
                <a:tc>
                  <a:txBody>
                    <a:bodyPr/>
                    <a:lstStyle/>
                    <a:p>
                      <a:pPr algn="ctr" fontAlgn="ctr"/>
                      <a:r>
                        <a:rPr lang="en-US" sz="1600" b="0" i="0" u="none" strike="noStrike" dirty="0">
                          <a:solidFill>
                            <a:srgbClr val="000000"/>
                          </a:solidFill>
                          <a:effectLst/>
                          <a:latin typeface="+mn-lt"/>
                          <a:cs typeface="Arial" panose="020B0604020202020204" pitchFamily="34" charset="0"/>
                        </a:rPr>
                        <a:t>NS</a:t>
                      </a:r>
                    </a:p>
                  </a:txBody>
                  <a:tcPr marL="7620" marR="7620" marT="7620" marB="0" anchor="ctr"/>
                </a:tc>
                <a:extLst>
                  <a:ext uri="{0D108BD9-81ED-4DB2-BD59-A6C34878D82A}">
                    <a16:rowId xmlns:a16="http://schemas.microsoft.com/office/drawing/2014/main" val="1278418532"/>
                  </a:ext>
                </a:extLst>
              </a:tr>
              <a:tr h="279708">
                <a:tc>
                  <a:txBody>
                    <a:bodyPr/>
                    <a:lstStyle/>
                    <a:p>
                      <a:pPr algn="l" fontAlgn="ctr"/>
                      <a:r>
                        <a:rPr lang="en-US" sz="1600" b="0" i="0" u="none" strike="noStrike">
                          <a:solidFill>
                            <a:srgbClr val="000000"/>
                          </a:solidFill>
                          <a:effectLst/>
                          <a:latin typeface="+mn-lt"/>
                          <a:cs typeface="Arial" panose="020B0604020202020204" pitchFamily="34" charset="0"/>
                        </a:rPr>
                        <a:t>How involved are: Trustees</a:t>
                      </a:r>
                    </a:p>
                  </a:txBody>
                  <a:tcPr marL="7620" marR="7620" marT="7620" marB="0" anchor="ctr"/>
                </a:tc>
                <a:tc>
                  <a:txBody>
                    <a:bodyPr/>
                    <a:lstStyle/>
                    <a:p>
                      <a:pPr algn="ctr" fontAlgn="ctr"/>
                      <a:r>
                        <a:rPr lang="en-US" sz="1600" b="0" i="0" u="none" strike="noStrike" dirty="0">
                          <a:solidFill>
                            <a:srgbClr val="FF0000"/>
                          </a:solidFill>
                          <a:effectLst/>
                          <a:latin typeface="+mn-lt"/>
                          <a:cs typeface="Arial" panose="020B0604020202020204" pitchFamily="34" charset="0"/>
                        </a:rPr>
                        <a:t>4.04</a:t>
                      </a:r>
                    </a:p>
                  </a:txBody>
                  <a:tcPr marL="7620" marR="7620" marT="7620" marB="0" anchor="ctr"/>
                </a:tc>
                <a:tc>
                  <a:txBody>
                    <a:bodyPr/>
                    <a:lstStyle/>
                    <a:p>
                      <a:pPr algn="ctr" fontAlgn="ctr"/>
                      <a:r>
                        <a:rPr lang="en-US" sz="1600" b="0" i="0" u="none" strike="noStrike">
                          <a:solidFill>
                            <a:srgbClr val="000000"/>
                          </a:solidFill>
                          <a:effectLst/>
                          <a:latin typeface="+mn-lt"/>
                          <a:cs typeface="Arial" panose="020B0604020202020204" pitchFamily="34" charset="0"/>
                        </a:rPr>
                        <a:t>3.37</a:t>
                      </a:r>
                    </a:p>
                  </a:txBody>
                  <a:tcPr marL="7620" marR="7620" marT="7620" marB="0" anchor="ctr"/>
                </a:tc>
                <a:tc>
                  <a:txBody>
                    <a:bodyPr/>
                    <a:lstStyle/>
                    <a:p>
                      <a:pPr algn="ctr" fontAlgn="ctr"/>
                      <a:r>
                        <a:rPr lang="en-US" sz="1600" b="0" i="0" u="none" strike="noStrike" dirty="0">
                          <a:solidFill>
                            <a:srgbClr val="000000"/>
                          </a:solidFill>
                          <a:effectLst/>
                          <a:latin typeface="+mn-lt"/>
                          <a:cs typeface="Arial" panose="020B0604020202020204" pitchFamily="34" charset="0"/>
                        </a:rPr>
                        <a:t>***</a:t>
                      </a:r>
                    </a:p>
                  </a:txBody>
                  <a:tcPr marL="7620" marR="7620" marT="7620" marB="0" anchor="ctr"/>
                </a:tc>
                <a:extLst>
                  <a:ext uri="{0D108BD9-81ED-4DB2-BD59-A6C34878D82A}">
                    <a16:rowId xmlns:a16="http://schemas.microsoft.com/office/drawing/2014/main" val="3135900966"/>
                  </a:ext>
                </a:extLst>
              </a:tr>
              <a:tr h="637322">
                <a:tc>
                  <a:txBody>
                    <a:bodyPr/>
                    <a:lstStyle/>
                    <a:p>
                      <a:pPr algn="l" fontAlgn="ctr"/>
                      <a:r>
                        <a:rPr lang="en-US" sz="1600" b="0" i="0" u="none" strike="noStrike" dirty="0">
                          <a:solidFill>
                            <a:srgbClr val="000000"/>
                          </a:solidFill>
                          <a:effectLst/>
                          <a:latin typeface="+mn-lt"/>
                          <a:cs typeface="Arial" panose="020B0604020202020204" pitchFamily="34" charset="0"/>
                        </a:rPr>
                        <a:t>How involved are: Alumni</a:t>
                      </a:r>
                    </a:p>
                  </a:txBody>
                  <a:tcPr marL="7620" marR="7620" marT="7620" marB="0" anchor="ctr"/>
                </a:tc>
                <a:tc>
                  <a:txBody>
                    <a:bodyPr/>
                    <a:lstStyle/>
                    <a:p>
                      <a:pPr algn="ctr" fontAlgn="ctr"/>
                      <a:r>
                        <a:rPr lang="en-US" sz="1600" b="0" i="0" u="none" strike="noStrike" dirty="0">
                          <a:solidFill>
                            <a:srgbClr val="000000"/>
                          </a:solidFill>
                          <a:effectLst/>
                          <a:latin typeface="+mn-lt"/>
                          <a:cs typeface="Arial" panose="020B0604020202020204" pitchFamily="34" charset="0"/>
                        </a:rPr>
                        <a:t>2.74</a:t>
                      </a:r>
                    </a:p>
                  </a:txBody>
                  <a:tcPr marL="7620" marR="7620" marT="7620" marB="0" anchor="ctr"/>
                </a:tc>
                <a:tc>
                  <a:txBody>
                    <a:bodyPr/>
                    <a:lstStyle/>
                    <a:p>
                      <a:pPr algn="ctr" fontAlgn="ctr"/>
                      <a:r>
                        <a:rPr lang="en-US" sz="1600" b="0" i="0" u="none" strike="noStrike" dirty="0">
                          <a:solidFill>
                            <a:srgbClr val="000000"/>
                          </a:solidFill>
                          <a:effectLst/>
                          <a:latin typeface="+mn-lt"/>
                          <a:cs typeface="Arial" panose="020B0604020202020204" pitchFamily="34" charset="0"/>
                        </a:rPr>
                        <a:t>2.67</a:t>
                      </a:r>
                    </a:p>
                  </a:txBody>
                  <a:tcPr marL="7620" marR="7620" marT="7620" marB="0" anchor="ctr"/>
                </a:tc>
                <a:tc>
                  <a:txBody>
                    <a:bodyPr/>
                    <a:lstStyle/>
                    <a:p>
                      <a:pPr algn="ctr" fontAlgn="ctr"/>
                      <a:r>
                        <a:rPr lang="en-US" sz="1600" b="0" i="0" u="none" strike="noStrike" dirty="0">
                          <a:solidFill>
                            <a:srgbClr val="000000"/>
                          </a:solidFill>
                          <a:effectLst/>
                          <a:latin typeface="+mn-lt"/>
                          <a:cs typeface="Arial" panose="020B0604020202020204" pitchFamily="34" charset="0"/>
                        </a:rPr>
                        <a:t>NS</a:t>
                      </a:r>
                    </a:p>
                  </a:txBody>
                  <a:tcPr marL="7620" marR="7620" marT="7620" marB="0" anchor="ctr"/>
                </a:tc>
                <a:extLst>
                  <a:ext uri="{0D108BD9-81ED-4DB2-BD59-A6C34878D82A}">
                    <a16:rowId xmlns:a16="http://schemas.microsoft.com/office/drawing/2014/main" val="2329224581"/>
                  </a:ext>
                </a:extLst>
              </a:tr>
            </a:tbl>
          </a:graphicData>
        </a:graphic>
      </p:graphicFrame>
      <p:graphicFrame>
        <p:nvGraphicFramePr>
          <p:cNvPr id="9" name="Table 6">
            <a:extLst>
              <a:ext uri="{FF2B5EF4-FFF2-40B4-BE49-F238E27FC236}">
                <a16:creationId xmlns:a16="http://schemas.microsoft.com/office/drawing/2014/main" id="{D618E7E2-1FBA-4F18-A3F7-CBA4F48D9D92}"/>
              </a:ext>
            </a:extLst>
          </p:cNvPr>
          <p:cNvGraphicFramePr>
            <a:graphicFrameLocks noGrp="1"/>
          </p:cNvGraphicFramePr>
          <p:nvPr>
            <p:extLst>
              <p:ext uri="{D42A27DB-BD31-4B8C-83A1-F6EECF244321}">
                <p14:modId xmlns:p14="http://schemas.microsoft.com/office/powerpoint/2010/main" val="1285337870"/>
              </p:ext>
            </p:extLst>
          </p:nvPr>
        </p:nvGraphicFramePr>
        <p:xfrm>
          <a:off x="7601996" y="3194344"/>
          <a:ext cx="4203987" cy="2679076"/>
        </p:xfrm>
        <a:graphic>
          <a:graphicData uri="http://schemas.openxmlformats.org/drawingml/2006/table">
            <a:tbl>
              <a:tblPr firstRow="1" bandRow="1">
                <a:tableStyleId>{5C22544A-7EE6-4342-B048-85BDC9FD1C3A}</a:tableStyleId>
              </a:tblPr>
              <a:tblGrid>
                <a:gridCol w="2907059">
                  <a:extLst>
                    <a:ext uri="{9D8B030D-6E8A-4147-A177-3AD203B41FA5}">
                      <a16:colId xmlns:a16="http://schemas.microsoft.com/office/drawing/2014/main" val="3559167704"/>
                    </a:ext>
                  </a:extLst>
                </a:gridCol>
                <a:gridCol w="1296928">
                  <a:extLst>
                    <a:ext uri="{9D8B030D-6E8A-4147-A177-3AD203B41FA5}">
                      <a16:colId xmlns:a16="http://schemas.microsoft.com/office/drawing/2014/main" val="148200826"/>
                    </a:ext>
                  </a:extLst>
                </a:gridCol>
              </a:tblGrid>
              <a:tr h="1561983">
                <a:tc>
                  <a:txBody>
                    <a:bodyPr/>
                    <a:lstStyle/>
                    <a:p>
                      <a:r>
                        <a:rPr lang="en-US" sz="1600" dirty="0">
                          <a:latin typeface="+mn-lt"/>
                        </a:rPr>
                        <a:t>Involvement</a:t>
                      </a:r>
                    </a:p>
                    <a:p>
                      <a:r>
                        <a:rPr lang="en-US" sz="1600" dirty="0">
                          <a:latin typeface="+mn-lt"/>
                        </a:rPr>
                        <a:t>1=‘Not Enough’</a:t>
                      </a:r>
                    </a:p>
                    <a:p>
                      <a:r>
                        <a:rPr lang="en-US" sz="1600" dirty="0">
                          <a:latin typeface="+mn-lt"/>
                        </a:rPr>
                        <a:t>3=‘Just the Right Amount’</a:t>
                      </a:r>
                    </a:p>
                    <a:p>
                      <a:r>
                        <a:rPr lang="en-US" sz="1600" dirty="0">
                          <a:latin typeface="+mn-lt"/>
                        </a:rPr>
                        <a:t>5=‘Too Much Involvement’</a:t>
                      </a:r>
                    </a:p>
                  </a:txBody>
                  <a:tcPr anchor="ctr"/>
                </a:tc>
                <a:tc>
                  <a:txBody>
                    <a:bodyPr/>
                    <a:lstStyle/>
                    <a:p>
                      <a:pPr algn="ctr"/>
                      <a:r>
                        <a:rPr lang="en-US" sz="1600" dirty="0">
                          <a:latin typeface="+mn-lt"/>
                        </a:rPr>
                        <a:t>MU Staff Mean</a:t>
                      </a:r>
                    </a:p>
                  </a:txBody>
                  <a:tcPr anchor="ctr"/>
                </a:tc>
                <a:extLst>
                  <a:ext uri="{0D108BD9-81ED-4DB2-BD59-A6C34878D82A}">
                    <a16:rowId xmlns:a16="http://schemas.microsoft.com/office/drawing/2014/main" val="1154078034"/>
                  </a:ext>
                </a:extLst>
              </a:tr>
              <a:tr h="279194">
                <a:tc>
                  <a:txBody>
                    <a:bodyPr/>
                    <a:lstStyle/>
                    <a:p>
                      <a:pPr algn="l" fontAlgn="ctr"/>
                      <a:r>
                        <a:rPr lang="en-US" sz="1600" b="0" i="0" u="none" strike="noStrike" dirty="0">
                          <a:effectLst/>
                          <a:latin typeface="+mn-lt"/>
                        </a:rPr>
                        <a:t>How involved are: Registrar</a:t>
                      </a:r>
                    </a:p>
                  </a:txBody>
                  <a:tcPr marL="7620" marR="7620" marT="7620" marB="0" anchor="ctr"/>
                </a:tc>
                <a:tc>
                  <a:txBody>
                    <a:bodyPr/>
                    <a:lstStyle/>
                    <a:p>
                      <a:pPr algn="ctr" fontAlgn="ctr"/>
                      <a:r>
                        <a:rPr lang="en-US" sz="1600" b="0" i="0" u="none" strike="noStrike" dirty="0">
                          <a:effectLst/>
                          <a:latin typeface="+mn-lt"/>
                        </a:rPr>
                        <a:t>3.64</a:t>
                      </a:r>
                    </a:p>
                  </a:txBody>
                  <a:tcPr marL="7620" marR="7620" marT="7620" marB="0" anchor="ctr"/>
                </a:tc>
                <a:extLst>
                  <a:ext uri="{0D108BD9-81ED-4DB2-BD59-A6C34878D82A}">
                    <a16:rowId xmlns:a16="http://schemas.microsoft.com/office/drawing/2014/main" val="1569580808"/>
                  </a:ext>
                </a:extLst>
              </a:tr>
              <a:tr h="407023">
                <a:tc>
                  <a:txBody>
                    <a:bodyPr/>
                    <a:lstStyle/>
                    <a:p>
                      <a:pPr algn="l" fontAlgn="ctr"/>
                      <a:r>
                        <a:rPr lang="en-US" sz="1600" b="0" i="0" u="none" strike="noStrike" dirty="0">
                          <a:effectLst/>
                          <a:latin typeface="+mn-lt"/>
                        </a:rPr>
                        <a:t>How involved are: Department chairs or Program directors</a:t>
                      </a:r>
                    </a:p>
                  </a:txBody>
                  <a:tcPr marL="7620" marR="7620" marT="7620" marB="0" anchor="ctr"/>
                </a:tc>
                <a:tc>
                  <a:txBody>
                    <a:bodyPr/>
                    <a:lstStyle/>
                    <a:p>
                      <a:pPr algn="ctr" fontAlgn="ctr"/>
                      <a:r>
                        <a:rPr lang="en-US" sz="1600" b="0" i="0" u="none" strike="noStrike" dirty="0">
                          <a:effectLst/>
                          <a:latin typeface="+mn-lt"/>
                        </a:rPr>
                        <a:t>2.42</a:t>
                      </a:r>
                    </a:p>
                  </a:txBody>
                  <a:tcPr marL="7620" marR="7620" marT="7620" marB="0" anchor="ctr"/>
                </a:tc>
                <a:extLst>
                  <a:ext uri="{0D108BD9-81ED-4DB2-BD59-A6C34878D82A}">
                    <a16:rowId xmlns:a16="http://schemas.microsoft.com/office/drawing/2014/main" val="2248157464"/>
                  </a:ext>
                </a:extLst>
              </a:tr>
              <a:tr h="342599">
                <a:tc>
                  <a:txBody>
                    <a:bodyPr/>
                    <a:lstStyle/>
                    <a:p>
                      <a:pPr algn="l" fontAlgn="ctr"/>
                      <a:r>
                        <a:rPr lang="en-US" sz="1600" b="0" i="0" u="none" strike="noStrike" dirty="0">
                          <a:effectLst/>
                          <a:latin typeface="+mn-lt"/>
                        </a:rPr>
                        <a:t>How involved are: VPAA</a:t>
                      </a:r>
                    </a:p>
                  </a:txBody>
                  <a:tcPr marL="7620" marR="7620" marT="7620" marB="0" anchor="ctr"/>
                </a:tc>
                <a:tc>
                  <a:txBody>
                    <a:bodyPr/>
                    <a:lstStyle/>
                    <a:p>
                      <a:pPr algn="ctr" fontAlgn="ctr"/>
                      <a:r>
                        <a:rPr lang="en-US" sz="1600" b="0" i="0" u="none" strike="noStrike" dirty="0">
                          <a:effectLst/>
                          <a:latin typeface="+mn-lt"/>
                        </a:rPr>
                        <a:t>3.77</a:t>
                      </a:r>
                    </a:p>
                  </a:txBody>
                  <a:tcPr marL="7620" marR="7620" marT="7620" marB="0" anchor="ctr"/>
                </a:tc>
                <a:extLst>
                  <a:ext uri="{0D108BD9-81ED-4DB2-BD59-A6C34878D82A}">
                    <a16:rowId xmlns:a16="http://schemas.microsoft.com/office/drawing/2014/main" val="1909004312"/>
                  </a:ext>
                </a:extLst>
              </a:tr>
            </a:tbl>
          </a:graphicData>
        </a:graphic>
      </p:graphicFrame>
      <p:sp>
        <p:nvSpPr>
          <p:cNvPr id="3" name="TextBox 2">
            <a:extLst>
              <a:ext uri="{FF2B5EF4-FFF2-40B4-BE49-F238E27FC236}">
                <a16:creationId xmlns:a16="http://schemas.microsoft.com/office/drawing/2014/main" id="{8F2E6167-D6A4-4370-83EA-BBC95B028E13}"/>
              </a:ext>
            </a:extLst>
          </p:cNvPr>
          <p:cNvSpPr txBox="1"/>
          <p:nvPr/>
        </p:nvSpPr>
        <p:spPr>
          <a:xfrm>
            <a:off x="7601997" y="2743884"/>
            <a:ext cx="4203987" cy="369332"/>
          </a:xfrm>
          <a:prstGeom prst="rect">
            <a:avLst/>
          </a:prstGeom>
          <a:noFill/>
        </p:spPr>
        <p:txBody>
          <a:bodyPr wrap="square" rtlCol="0">
            <a:spAutoFit/>
          </a:bodyPr>
          <a:lstStyle/>
          <a:p>
            <a:r>
              <a:rPr lang="en-US" dirty="0"/>
              <a:t>Additional MU Faculty Questions 2022-23</a:t>
            </a:r>
          </a:p>
        </p:txBody>
      </p:sp>
    </p:spTree>
    <p:extLst>
      <p:ext uri="{BB962C8B-B14F-4D97-AF65-F5344CB8AC3E}">
        <p14:creationId xmlns:p14="http://schemas.microsoft.com/office/powerpoint/2010/main" val="164568375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9D0E-79D8-4450-84D3-9608C65D1003}"/>
              </a:ext>
            </a:extLst>
          </p:cNvPr>
          <p:cNvSpPr>
            <a:spLocks noGrp="1"/>
          </p:cNvSpPr>
          <p:nvPr>
            <p:ph type="title"/>
          </p:nvPr>
        </p:nvSpPr>
        <p:spPr>
          <a:xfrm>
            <a:off x="838200" y="2259828"/>
            <a:ext cx="10515600" cy="1325563"/>
          </a:xfrm>
        </p:spPr>
        <p:txBody>
          <a:bodyPr/>
          <a:lstStyle/>
          <a:p>
            <a:pPr algn="ctr"/>
            <a:r>
              <a:rPr lang="en-US" b="1" dirty="0"/>
              <a:t>Section 4:</a:t>
            </a:r>
            <a:br>
              <a:rPr lang="en-US" b="1" dirty="0"/>
            </a:br>
            <a:r>
              <a:rPr lang="en-US" b="1" dirty="0"/>
              <a:t>Work Environment</a:t>
            </a:r>
          </a:p>
        </p:txBody>
      </p:sp>
    </p:spTree>
    <p:extLst>
      <p:ext uri="{BB962C8B-B14F-4D97-AF65-F5344CB8AC3E}">
        <p14:creationId xmlns:p14="http://schemas.microsoft.com/office/powerpoint/2010/main" val="3444489244"/>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9D0E-79D8-4450-84D3-9608C65D1003}"/>
              </a:ext>
            </a:extLst>
          </p:cNvPr>
          <p:cNvSpPr>
            <a:spLocks noGrp="1"/>
          </p:cNvSpPr>
          <p:nvPr>
            <p:ph type="title"/>
          </p:nvPr>
        </p:nvSpPr>
        <p:spPr>
          <a:xfrm>
            <a:off x="839788" y="280086"/>
            <a:ext cx="10515600" cy="1236892"/>
          </a:xfrm>
        </p:spPr>
        <p:txBody>
          <a:bodyPr>
            <a:normAutofit fontScale="90000"/>
          </a:bodyPr>
          <a:lstStyle/>
          <a:p>
            <a:pPr algn="ctr"/>
            <a:r>
              <a:rPr lang="en-US" b="1" dirty="0"/>
              <a:t>Work Environment</a:t>
            </a:r>
            <a:br>
              <a:rPr lang="en-US" b="1" dirty="0"/>
            </a:br>
            <a:r>
              <a:rPr lang="en-US" b="1" dirty="0"/>
              <a:t>Importance</a:t>
            </a:r>
          </a:p>
        </p:txBody>
      </p:sp>
      <p:sp>
        <p:nvSpPr>
          <p:cNvPr id="3" name="Text Placeholder 2">
            <a:extLst>
              <a:ext uri="{FF2B5EF4-FFF2-40B4-BE49-F238E27FC236}">
                <a16:creationId xmlns:a16="http://schemas.microsoft.com/office/drawing/2014/main" id="{C16E5679-D4EE-47EB-96B9-9F6A28A9DA17}"/>
              </a:ext>
            </a:extLst>
          </p:cNvPr>
          <p:cNvSpPr>
            <a:spLocks noGrp="1"/>
          </p:cNvSpPr>
          <p:nvPr>
            <p:ph type="body" idx="1"/>
          </p:nvPr>
        </p:nvSpPr>
        <p:spPr>
          <a:xfrm>
            <a:off x="2104520" y="1997199"/>
            <a:ext cx="7982953" cy="424800"/>
          </a:xfrm>
          <a:ln w="19050">
            <a:solidFill>
              <a:schemeClr val="tx1"/>
            </a:solidFill>
          </a:ln>
        </p:spPr>
        <p:txBody>
          <a:bodyPr>
            <a:noAutofit/>
          </a:bodyPr>
          <a:lstStyle/>
          <a:p>
            <a:pPr algn="ctr"/>
            <a:r>
              <a:rPr lang="en-US" dirty="0"/>
              <a:t>Most Important to MU Faculty</a:t>
            </a:r>
          </a:p>
        </p:txBody>
      </p:sp>
      <p:sp>
        <p:nvSpPr>
          <p:cNvPr id="5" name="Subtitle 4"/>
          <p:cNvSpPr>
            <a:spLocks noGrp="1"/>
          </p:cNvSpPr>
          <p:nvPr>
            <p:ph sz="half" idx="2"/>
          </p:nvPr>
        </p:nvSpPr>
        <p:spPr>
          <a:xfrm>
            <a:off x="2104519" y="2422000"/>
            <a:ext cx="7982953" cy="3431954"/>
          </a:xfrm>
          <a:ln w="19050">
            <a:solidFill>
              <a:schemeClr val="tx1"/>
            </a:solidFill>
          </a:ln>
        </p:spPr>
        <p:txBody>
          <a:bodyPr>
            <a:noAutofit/>
          </a:bodyPr>
          <a:lstStyle/>
          <a:p>
            <a:r>
              <a:rPr lang="en-US" sz="1800" dirty="0"/>
              <a:t>My supervisor pays attention to what I have to say (4.69)</a:t>
            </a:r>
          </a:p>
          <a:p>
            <a:r>
              <a:rPr lang="en-US" sz="1800" dirty="0"/>
              <a:t>The institution employs an appropriate number of full-time tenure-track faculty to meet department and curricular needs* (4.67)</a:t>
            </a:r>
            <a:endParaRPr lang="en-US" sz="1800" b="1" dirty="0">
              <a:solidFill>
                <a:schemeClr val="tx1">
                  <a:lumMod val="85000"/>
                  <a:lumOff val="15000"/>
                </a:schemeClr>
              </a:solidFill>
              <a:latin typeface="+mj-lt"/>
              <a:cs typeface="Times New Roman" panose="02020603050405020304" pitchFamily="18" charset="0"/>
            </a:endParaRPr>
          </a:p>
          <a:p>
            <a:r>
              <a:rPr lang="en-US" sz="1800" dirty="0"/>
              <a:t>The employee benefits available to me are valuable (4.64)</a:t>
            </a:r>
          </a:p>
          <a:p>
            <a:r>
              <a:rPr lang="en-US" sz="1800" dirty="0"/>
              <a:t>I am paid fairly for the work I do (4.63)</a:t>
            </a:r>
          </a:p>
          <a:p>
            <a:r>
              <a:rPr lang="en-US" sz="1800" dirty="0"/>
              <a:t>The type of work I do on most days is personally rewarding (4.63)</a:t>
            </a:r>
          </a:p>
          <a:p>
            <a:r>
              <a:rPr lang="en-US" sz="1800" dirty="0"/>
              <a:t>I trust the actions of senior administrators* (4.63)</a:t>
            </a:r>
          </a:p>
          <a:p>
            <a:r>
              <a:rPr lang="en-US" sz="1800" dirty="0"/>
              <a:t>The work I do is valuable to the institution (4.61)</a:t>
            </a:r>
          </a:p>
          <a:p>
            <a:r>
              <a:rPr lang="en-US" sz="1800" dirty="0"/>
              <a:t>My department has the staff needed to do its job well (4.60)</a:t>
            </a:r>
          </a:p>
          <a:p>
            <a:endParaRPr lang="en-US" sz="4000" dirty="0">
              <a:solidFill>
                <a:schemeClr val="tx2">
                  <a:lumMod val="60000"/>
                  <a:lumOff val="40000"/>
                </a:schemeClr>
              </a:solidFill>
            </a:endParaRPr>
          </a:p>
        </p:txBody>
      </p:sp>
    </p:spTree>
    <p:extLst>
      <p:ext uri="{BB962C8B-B14F-4D97-AF65-F5344CB8AC3E}">
        <p14:creationId xmlns:p14="http://schemas.microsoft.com/office/powerpoint/2010/main" val="52516115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9D0E-79D8-4450-84D3-9608C65D1003}"/>
              </a:ext>
            </a:extLst>
          </p:cNvPr>
          <p:cNvSpPr>
            <a:spLocks noGrp="1"/>
          </p:cNvSpPr>
          <p:nvPr>
            <p:ph type="title"/>
          </p:nvPr>
        </p:nvSpPr>
        <p:spPr>
          <a:xfrm>
            <a:off x="838200" y="228919"/>
            <a:ext cx="10515600" cy="827524"/>
          </a:xfrm>
        </p:spPr>
        <p:txBody>
          <a:bodyPr>
            <a:normAutofit fontScale="90000"/>
          </a:bodyPr>
          <a:lstStyle/>
          <a:p>
            <a:pPr algn="ctr"/>
            <a:r>
              <a:rPr lang="en-US" b="1" dirty="0"/>
              <a:t>Work Environment</a:t>
            </a:r>
            <a:br>
              <a:rPr lang="en-US" b="1" dirty="0"/>
            </a:br>
            <a:r>
              <a:rPr lang="en-US" b="1" dirty="0"/>
              <a:t>Satisfaction</a:t>
            </a:r>
          </a:p>
        </p:txBody>
      </p:sp>
      <p:sp>
        <p:nvSpPr>
          <p:cNvPr id="19" name="Text Placeholder 2">
            <a:extLst>
              <a:ext uri="{FF2B5EF4-FFF2-40B4-BE49-F238E27FC236}">
                <a16:creationId xmlns:a16="http://schemas.microsoft.com/office/drawing/2014/main" id="{3FCA3B12-4087-4768-8CCF-585ACD1DB43A}"/>
              </a:ext>
            </a:extLst>
          </p:cNvPr>
          <p:cNvSpPr txBox="1">
            <a:spLocks/>
          </p:cNvSpPr>
          <p:nvPr/>
        </p:nvSpPr>
        <p:spPr>
          <a:xfrm>
            <a:off x="6377126" y="1487814"/>
            <a:ext cx="5341397" cy="480187"/>
          </a:xfrm>
          <a:prstGeom prst="rect">
            <a:avLst/>
          </a:prstGeom>
          <a:ln w="19050">
            <a:solidFill>
              <a:schemeClr val="tx1"/>
            </a:solidFill>
          </a:ln>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dirty="0"/>
              <a:t>MU Faculty Least Satisfied</a:t>
            </a:r>
          </a:p>
        </p:txBody>
      </p:sp>
      <p:sp>
        <p:nvSpPr>
          <p:cNvPr id="6" name="Subtitle 4">
            <a:extLst>
              <a:ext uri="{FF2B5EF4-FFF2-40B4-BE49-F238E27FC236}">
                <a16:creationId xmlns:a16="http://schemas.microsoft.com/office/drawing/2014/main" id="{3FDD1617-0F85-45F6-911D-1984B827B159}"/>
              </a:ext>
            </a:extLst>
          </p:cNvPr>
          <p:cNvSpPr txBox="1">
            <a:spLocks/>
          </p:cNvSpPr>
          <p:nvPr/>
        </p:nvSpPr>
        <p:spPr>
          <a:xfrm>
            <a:off x="6377126" y="1976053"/>
            <a:ext cx="5341397" cy="4510682"/>
          </a:xfrm>
          <a:prstGeom prst="rect">
            <a:avLst/>
          </a:prstGeom>
          <a:ln w="19050">
            <a:solidFill>
              <a:schemeClr val="tx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The institution employs an appropriate number of full-time tenure-track faculty to meet department and curricular needs* (1.87)</a:t>
            </a:r>
          </a:p>
          <a:p>
            <a:r>
              <a:rPr lang="en-US" sz="1800" dirty="0"/>
              <a:t>I trust the actions of senior administrators* (2.37)</a:t>
            </a:r>
          </a:p>
          <a:p>
            <a:r>
              <a:rPr lang="en-US" sz="1800" dirty="0"/>
              <a:t>I have the information I need to do my job well (2.45)</a:t>
            </a:r>
          </a:p>
          <a:p>
            <a:r>
              <a:rPr lang="en-US" sz="1800" dirty="0"/>
              <a:t>It is easy for me to get information at this institution (2.73)</a:t>
            </a:r>
          </a:p>
          <a:p>
            <a:r>
              <a:rPr lang="en-US" sz="1800" dirty="0"/>
              <a:t>I am paid fairly for the work I do (2.76)</a:t>
            </a:r>
          </a:p>
          <a:p>
            <a:r>
              <a:rPr lang="en-US" sz="1800" dirty="0"/>
              <a:t>I have adequate opportunities for advancement (2.76)</a:t>
            </a:r>
          </a:p>
          <a:p>
            <a:r>
              <a:rPr lang="en-US" sz="1800" dirty="0"/>
              <a:t>I learn about important campus events in a timely manner (2.95)</a:t>
            </a:r>
          </a:p>
          <a:p>
            <a:r>
              <a:rPr lang="en-US" sz="1800" dirty="0"/>
              <a:t>I am empowered to resolve problems quickly (2.95)</a:t>
            </a:r>
          </a:p>
          <a:p>
            <a:endParaRPr lang="en-US" sz="1800" dirty="0"/>
          </a:p>
          <a:p>
            <a:endParaRPr lang="en-US" sz="2200" b="1" dirty="0">
              <a:solidFill>
                <a:schemeClr val="tx1">
                  <a:lumMod val="85000"/>
                  <a:lumOff val="15000"/>
                </a:schemeClr>
              </a:solidFill>
              <a:latin typeface="+mj-lt"/>
              <a:cs typeface="Times New Roman" panose="02020603050405020304" pitchFamily="18" charset="0"/>
            </a:endParaRPr>
          </a:p>
          <a:p>
            <a:endParaRPr lang="en-US" sz="4800" b="1" dirty="0">
              <a:solidFill>
                <a:schemeClr val="tx1">
                  <a:lumMod val="85000"/>
                  <a:lumOff val="15000"/>
                </a:schemeClr>
              </a:solidFill>
              <a:latin typeface="+mj-lt"/>
              <a:cs typeface="Times New Roman" panose="02020603050405020304" pitchFamily="18" charset="0"/>
            </a:endParaRPr>
          </a:p>
          <a:p>
            <a:pPr marL="0" indent="0">
              <a:buNone/>
            </a:pPr>
            <a:endParaRPr lang="en-US" sz="4000" dirty="0">
              <a:solidFill>
                <a:schemeClr val="tx2">
                  <a:lumMod val="60000"/>
                  <a:lumOff val="40000"/>
                </a:schemeClr>
              </a:solidFill>
            </a:endParaRPr>
          </a:p>
        </p:txBody>
      </p:sp>
      <p:sp>
        <p:nvSpPr>
          <p:cNvPr id="7" name="Text Placeholder 3">
            <a:extLst>
              <a:ext uri="{FF2B5EF4-FFF2-40B4-BE49-F238E27FC236}">
                <a16:creationId xmlns:a16="http://schemas.microsoft.com/office/drawing/2014/main" id="{27FD850A-AE85-4813-941E-ECBE395CC6F0}"/>
              </a:ext>
            </a:extLst>
          </p:cNvPr>
          <p:cNvSpPr txBox="1">
            <a:spLocks/>
          </p:cNvSpPr>
          <p:nvPr/>
        </p:nvSpPr>
        <p:spPr>
          <a:xfrm>
            <a:off x="328474" y="1487814"/>
            <a:ext cx="5486400" cy="480187"/>
          </a:xfrm>
          <a:prstGeom prst="rect">
            <a:avLst/>
          </a:prstGeom>
          <a:ln w="19050">
            <a:solidFill>
              <a:schemeClr val="tx1"/>
            </a:solidFill>
          </a:ln>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dirty="0"/>
              <a:t>MU Faculty Most Satisfied</a:t>
            </a:r>
          </a:p>
        </p:txBody>
      </p:sp>
      <p:sp>
        <p:nvSpPr>
          <p:cNvPr id="8" name="Content Placeholder 5">
            <a:extLst>
              <a:ext uri="{FF2B5EF4-FFF2-40B4-BE49-F238E27FC236}">
                <a16:creationId xmlns:a16="http://schemas.microsoft.com/office/drawing/2014/main" id="{46765AA7-BDF0-4831-A109-CEC447917BF2}"/>
              </a:ext>
            </a:extLst>
          </p:cNvPr>
          <p:cNvSpPr txBox="1">
            <a:spLocks/>
          </p:cNvSpPr>
          <p:nvPr/>
        </p:nvSpPr>
        <p:spPr>
          <a:xfrm>
            <a:off x="328474" y="1976053"/>
            <a:ext cx="5486399" cy="4510682"/>
          </a:xfrm>
          <a:prstGeom prst="rect">
            <a:avLst/>
          </a:prstGeom>
          <a:ln w="19050">
            <a:solidFill>
              <a:schemeClr val="tx1"/>
            </a:solidFill>
          </a:ln>
        </p:spPr>
        <p:txBody>
          <a:bodyPr vert="horz" lIns="91440" tIns="45720" rIns="91440" bIns="45720" rtlCol="0">
            <a:norm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1800" dirty="0"/>
              <a:t>My department meets as a team to plan and coordinate work (4.25)</a:t>
            </a:r>
          </a:p>
          <a:p>
            <a:r>
              <a:rPr lang="en-US" sz="1800" dirty="0"/>
              <a:t>My department or work unit has written, up-to-date objectives (4.26)</a:t>
            </a:r>
          </a:p>
          <a:p>
            <a:r>
              <a:rPr lang="en-US" sz="1800" dirty="0"/>
              <a:t>My supervisor pays attention to what I have to say (4.16)</a:t>
            </a:r>
          </a:p>
          <a:p>
            <a:r>
              <a:rPr lang="en-US" sz="1800" dirty="0"/>
              <a:t>The work I do is appreciated by my supervisor (4.13)</a:t>
            </a:r>
          </a:p>
          <a:p>
            <a:r>
              <a:rPr lang="en-US" sz="1800" dirty="0"/>
              <a:t>My supervisor helps me improve my job performance (4.02)</a:t>
            </a:r>
          </a:p>
          <a:p>
            <a:endParaRPr lang="en-US" sz="1800" dirty="0"/>
          </a:p>
          <a:p>
            <a:endParaRPr lang="en-US" sz="1800" dirty="0"/>
          </a:p>
        </p:txBody>
      </p:sp>
    </p:spTree>
    <p:extLst>
      <p:ext uri="{BB962C8B-B14F-4D97-AF65-F5344CB8AC3E}">
        <p14:creationId xmlns:p14="http://schemas.microsoft.com/office/powerpoint/2010/main" val="4190070879"/>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9D0E-79D8-4450-84D3-9608C65D1003}"/>
              </a:ext>
            </a:extLst>
          </p:cNvPr>
          <p:cNvSpPr>
            <a:spLocks noGrp="1"/>
          </p:cNvSpPr>
          <p:nvPr>
            <p:ph type="title"/>
          </p:nvPr>
        </p:nvSpPr>
        <p:spPr>
          <a:xfrm>
            <a:off x="839788" y="379838"/>
            <a:ext cx="10515600" cy="1229885"/>
          </a:xfrm>
        </p:spPr>
        <p:txBody>
          <a:bodyPr>
            <a:normAutofit fontScale="90000"/>
          </a:bodyPr>
          <a:lstStyle/>
          <a:p>
            <a:pPr algn="ctr"/>
            <a:r>
              <a:rPr lang="en-US" b="1" dirty="0"/>
              <a:t>Work Environment</a:t>
            </a:r>
            <a:br>
              <a:rPr lang="en-US" b="1" dirty="0"/>
            </a:br>
            <a:r>
              <a:rPr lang="en-US" b="1" dirty="0"/>
              <a:t>Importance – Satisfaction Gap</a:t>
            </a:r>
          </a:p>
        </p:txBody>
      </p:sp>
      <p:sp>
        <p:nvSpPr>
          <p:cNvPr id="7" name="Subtitle 4">
            <a:extLst>
              <a:ext uri="{FF2B5EF4-FFF2-40B4-BE49-F238E27FC236}">
                <a16:creationId xmlns:a16="http://schemas.microsoft.com/office/drawing/2014/main" id="{9594EE5C-8EF7-4E6B-A71D-1413048DE692}"/>
              </a:ext>
            </a:extLst>
          </p:cNvPr>
          <p:cNvSpPr txBox="1">
            <a:spLocks/>
          </p:cNvSpPr>
          <p:nvPr/>
        </p:nvSpPr>
        <p:spPr>
          <a:xfrm>
            <a:off x="1923875" y="2590416"/>
            <a:ext cx="8344247" cy="1750765"/>
          </a:xfrm>
          <a:prstGeom prst="rect">
            <a:avLst/>
          </a:prstGeom>
          <a:ln w="19050">
            <a:solidFill>
              <a:schemeClr val="tx1"/>
            </a:solidFill>
          </a:ln>
        </p:spPr>
        <p:txBody>
          <a:bodyPr vert="horz" lIns="91440" tIns="45720" rIns="91440" bIns="45720" rtlCol="0">
            <a:noAutofit/>
          </a:bodyPr>
          <a:lst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sz="2000" dirty="0"/>
              <a:t>The institution employs an appropriate number of full-time tenure-track faculty to meet department and curricular needs* (2.80)</a:t>
            </a:r>
            <a:endParaRPr lang="en-US" sz="2000" b="1" dirty="0">
              <a:solidFill>
                <a:schemeClr val="tx1">
                  <a:lumMod val="85000"/>
                  <a:lumOff val="15000"/>
                </a:schemeClr>
              </a:solidFill>
              <a:latin typeface="+mj-lt"/>
              <a:cs typeface="Times New Roman" panose="02020603050405020304" pitchFamily="18" charset="0"/>
            </a:endParaRPr>
          </a:p>
          <a:p>
            <a:r>
              <a:rPr lang="en-US" sz="2000" dirty="0"/>
              <a:t>I trust the actions of senior administrators* (2.26)</a:t>
            </a:r>
          </a:p>
          <a:p>
            <a:r>
              <a:rPr lang="en-US" sz="2000" dirty="0"/>
              <a:t>My department has the staff needed to do its job well (2.05)</a:t>
            </a:r>
          </a:p>
          <a:p>
            <a:endParaRPr lang="en-US" sz="4000" dirty="0">
              <a:solidFill>
                <a:schemeClr val="tx2">
                  <a:lumMod val="60000"/>
                  <a:lumOff val="40000"/>
                </a:schemeClr>
              </a:solidFill>
            </a:endParaRPr>
          </a:p>
        </p:txBody>
      </p:sp>
      <p:sp>
        <p:nvSpPr>
          <p:cNvPr id="8" name="Text Placeholder 2">
            <a:extLst>
              <a:ext uri="{FF2B5EF4-FFF2-40B4-BE49-F238E27FC236}">
                <a16:creationId xmlns:a16="http://schemas.microsoft.com/office/drawing/2014/main" id="{6EDE593E-4230-4AFE-B1A7-0E289955F989}"/>
              </a:ext>
            </a:extLst>
          </p:cNvPr>
          <p:cNvSpPr txBox="1">
            <a:spLocks/>
          </p:cNvSpPr>
          <p:nvPr/>
        </p:nvSpPr>
        <p:spPr>
          <a:xfrm>
            <a:off x="1923875" y="2112885"/>
            <a:ext cx="8344247" cy="477531"/>
          </a:xfrm>
          <a:prstGeom prst="rect">
            <a:avLst/>
          </a:prstGeom>
          <a:ln w="19050">
            <a:solidFill>
              <a:schemeClr val="tx1"/>
            </a:solidFill>
          </a:ln>
        </p:spPr>
        <p:txBody>
          <a:bodyPr vert="horz" lIns="91440" tIns="45720" rIns="91440" bIns="45720" rtlCol="0" anchor="b">
            <a:noAutofit/>
          </a:bodyPr>
          <a:lstStyle>
            <a:lvl1pPr marL="0" indent="0" algn="l" defTabSz="914400" rtl="0" eaLnBrk="1" latinLnBrk="0" hangingPunct="1">
              <a:lnSpc>
                <a:spcPct val="90000"/>
              </a:lnSpc>
              <a:spcBef>
                <a:spcPts val="1000"/>
              </a:spcBef>
              <a:buFont typeface="Arial" panose="020B0604020202020204" pitchFamily="34" charset="0"/>
              <a:buNone/>
              <a:defRPr sz="2400" b="1" kern="1200">
                <a:solidFill>
                  <a:schemeClr val="tx1"/>
                </a:solidFill>
                <a:latin typeface="+mn-lt"/>
                <a:ea typeface="+mn-ea"/>
                <a:cs typeface="+mn-cs"/>
              </a:defRPr>
            </a:lvl1pPr>
            <a:lvl2pPr marL="457200" indent="0" algn="l" defTabSz="914400" rtl="0" eaLnBrk="1" latinLnBrk="0" hangingPunct="1">
              <a:lnSpc>
                <a:spcPct val="90000"/>
              </a:lnSpc>
              <a:spcBef>
                <a:spcPts val="500"/>
              </a:spcBef>
              <a:buFont typeface="Arial" panose="020B0604020202020204" pitchFamily="34" charset="0"/>
              <a:buNone/>
              <a:defRPr sz="2000" b="1" kern="1200">
                <a:solidFill>
                  <a:schemeClr val="tx1"/>
                </a:solidFill>
                <a:latin typeface="+mn-lt"/>
                <a:ea typeface="+mn-ea"/>
                <a:cs typeface="+mn-cs"/>
              </a:defRPr>
            </a:lvl2pPr>
            <a:lvl3pPr marL="914400" indent="0" algn="l" defTabSz="914400" rtl="0" eaLnBrk="1" latinLnBrk="0" hangingPunct="1">
              <a:lnSpc>
                <a:spcPct val="90000"/>
              </a:lnSpc>
              <a:spcBef>
                <a:spcPts val="500"/>
              </a:spcBef>
              <a:buFont typeface="Arial" panose="020B0604020202020204" pitchFamily="34" charset="0"/>
              <a:buNone/>
              <a:defRPr sz="1800" b="1" kern="1200">
                <a:solidFill>
                  <a:schemeClr val="tx1"/>
                </a:solidFill>
                <a:latin typeface="+mn-lt"/>
                <a:ea typeface="+mn-ea"/>
                <a:cs typeface="+mn-cs"/>
              </a:defRPr>
            </a:lvl3pPr>
            <a:lvl4pPr marL="1371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4pPr>
            <a:lvl5pPr marL="18288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5pPr>
            <a:lvl6pPr marL="22860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6pPr>
            <a:lvl7pPr marL="27432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7pPr>
            <a:lvl8pPr marL="32004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8pPr>
            <a:lvl9pPr marL="3657600" indent="0" algn="l" defTabSz="914400" rtl="0" eaLnBrk="1" latinLnBrk="0" hangingPunct="1">
              <a:lnSpc>
                <a:spcPct val="90000"/>
              </a:lnSpc>
              <a:spcBef>
                <a:spcPts val="500"/>
              </a:spcBef>
              <a:buFont typeface="Arial" panose="020B0604020202020204" pitchFamily="34" charset="0"/>
              <a:buNone/>
              <a:defRPr sz="1600" b="1" kern="1200">
                <a:solidFill>
                  <a:schemeClr val="tx1"/>
                </a:solidFill>
                <a:latin typeface="+mn-lt"/>
                <a:ea typeface="+mn-ea"/>
                <a:cs typeface="+mn-cs"/>
              </a:defRPr>
            </a:lvl9pPr>
          </a:lstStyle>
          <a:p>
            <a:pPr algn="ctr"/>
            <a:r>
              <a:rPr lang="en-US" dirty="0"/>
              <a:t>Gap Areas Between Importance and Satisfaction</a:t>
            </a:r>
          </a:p>
        </p:txBody>
      </p:sp>
    </p:spTree>
    <p:extLst>
      <p:ext uri="{BB962C8B-B14F-4D97-AF65-F5344CB8AC3E}">
        <p14:creationId xmlns:p14="http://schemas.microsoft.com/office/powerpoint/2010/main" val="2757335382"/>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9D0E-79D8-4450-84D3-9608C65D1003}"/>
              </a:ext>
            </a:extLst>
          </p:cNvPr>
          <p:cNvSpPr>
            <a:spLocks noGrp="1"/>
          </p:cNvSpPr>
          <p:nvPr>
            <p:ph type="title"/>
          </p:nvPr>
        </p:nvSpPr>
        <p:spPr>
          <a:xfrm>
            <a:off x="838200" y="333375"/>
            <a:ext cx="10515600" cy="1590675"/>
          </a:xfrm>
        </p:spPr>
        <p:txBody>
          <a:bodyPr>
            <a:normAutofit fontScale="90000"/>
          </a:bodyPr>
          <a:lstStyle/>
          <a:p>
            <a:pPr algn="ctr"/>
            <a:r>
              <a:rPr lang="en-US" b="1" dirty="0"/>
              <a:t>Work Environment</a:t>
            </a:r>
            <a:br>
              <a:rPr lang="en-US" b="1" dirty="0"/>
            </a:br>
            <a:r>
              <a:rPr lang="en-US" b="1" dirty="0"/>
              <a:t>Comparison Data on Satisfaction</a:t>
            </a:r>
            <a:br>
              <a:rPr lang="en-US" b="1" dirty="0"/>
            </a:br>
            <a:r>
              <a:rPr lang="en-US" sz="2700" b="1" dirty="0"/>
              <a:t>(p-value of .001) </a:t>
            </a:r>
          </a:p>
        </p:txBody>
      </p:sp>
      <p:graphicFrame>
        <p:nvGraphicFramePr>
          <p:cNvPr id="7" name="Table 25">
            <a:extLst>
              <a:ext uri="{FF2B5EF4-FFF2-40B4-BE49-F238E27FC236}">
                <a16:creationId xmlns:a16="http://schemas.microsoft.com/office/drawing/2014/main" id="{68EC25F3-829A-4338-AC95-3E02FFB467FA}"/>
              </a:ext>
            </a:extLst>
          </p:cNvPr>
          <p:cNvGraphicFramePr>
            <a:graphicFrameLocks/>
          </p:cNvGraphicFramePr>
          <p:nvPr>
            <p:extLst>
              <p:ext uri="{D42A27DB-BD31-4B8C-83A1-F6EECF244321}">
                <p14:modId xmlns:p14="http://schemas.microsoft.com/office/powerpoint/2010/main" val="1425542000"/>
              </p:ext>
            </p:extLst>
          </p:nvPr>
        </p:nvGraphicFramePr>
        <p:xfrm>
          <a:off x="838200" y="2340558"/>
          <a:ext cx="10515599" cy="3177231"/>
        </p:xfrm>
        <a:graphic>
          <a:graphicData uri="http://schemas.openxmlformats.org/drawingml/2006/table">
            <a:tbl>
              <a:tblPr firstRow="1" bandRow="1">
                <a:tableStyleId>{5C22544A-7EE6-4342-B048-85BDC9FD1C3A}</a:tableStyleId>
              </a:tblPr>
              <a:tblGrid>
                <a:gridCol w="5693296">
                  <a:extLst>
                    <a:ext uri="{9D8B030D-6E8A-4147-A177-3AD203B41FA5}">
                      <a16:colId xmlns:a16="http://schemas.microsoft.com/office/drawing/2014/main" val="1440572538"/>
                    </a:ext>
                  </a:extLst>
                </a:gridCol>
                <a:gridCol w="2341001">
                  <a:extLst>
                    <a:ext uri="{9D8B030D-6E8A-4147-A177-3AD203B41FA5}">
                      <a16:colId xmlns:a16="http://schemas.microsoft.com/office/drawing/2014/main" val="3286697012"/>
                    </a:ext>
                  </a:extLst>
                </a:gridCol>
                <a:gridCol w="2481302">
                  <a:extLst>
                    <a:ext uri="{9D8B030D-6E8A-4147-A177-3AD203B41FA5}">
                      <a16:colId xmlns:a16="http://schemas.microsoft.com/office/drawing/2014/main" val="1686683085"/>
                    </a:ext>
                  </a:extLst>
                </a:gridCol>
              </a:tblGrid>
              <a:tr h="979621">
                <a:tc>
                  <a:txBody>
                    <a:bodyPr/>
                    <a:lstStyle/>
                    <a:p>
                      <a:endParaRPr lang="en-US" sz="1400" dirty="0">
                        <a:latin typeface="Arial" panose="020B0604020202020204" pitchFamily="34" charset="0"/>
                        <a:cs typeface="Arial" panose="020B0604020202020204" pitchFamily="34" charset="0"/>
                      </a:endParaRPr>
                    </a:p>
                  </a:txBody>
                  <a:tcPr/>
                </a:tc>
                <a:tc>
                  <a:txBody>
                    <a:bodyPr/>
                    <a:lstStyle/>
                    <a:p>
                      <a:pPr algn="ctr"/>
                      <a:r>
                        <a:rPr lang="en-US" sz="1400" dirty="0"/>
                        <a:t>MU Faculty Mean</a:t>
                      </a:r>
                      <a:endParaRPr lang="en-US" sz="1400" dirty="0">
                        <a:latin typeface="Arial" panose="020B0604020202020204" pitchFamily="34" charset="0"/>
                        <a:cs typeface="Arial" panose="020B0604020202020204" pitchFamily="34" charset="0"/>
                      </a:endParaRPr>
                    </a:p>
                  </a:txBody>
                  <a:tcPr anchor="ctr"/>
                </a:tc>
                <a:tc>
                  <a:txBody>
                    <a:bodyPr/>
                    <a:lstStyle/>
                    <a:p>
                      <a:pPr algn="ctr"/>
                      <a:r>
                        <a:rPr lang="en-US" sz="1400" dirty="0"/>
                        <a:t>Comparison Group Mean</a:t>
                      </a:r>
                      <a:endParaRPr lang="en-US" sz="1400" dirty="0">
                        <a:latin typeface="Arial" panose="020B0604020202020204" pitchFamily="34" charset="0"/>
                        <a:cs typeface="Arial" panose="020B0604020202020204" pitchFamily="34" charset="0"/>
                      </a:endParaRPr>
                    </a:p>
                  </a:txBody>
                  <a:tcPr anchor="ctr"/>
                </a:tc>
                <a:extLst>
                  <a:ext uri="{0D108BD9-81ED-4DB2-BD59-A6C34878D82A}">
                    <a16:rowId xmlns:a16="http://schemas.microsoft.com/office/drawing/2014/main" val="1042050862"/>
                  </a:ext>
                </a:extLst>
              </a:tr>
              <a:tr h="439522">
                <a:tc>
                  <a:txBody>
                    <a:bodyPr/>
                    <a:lstStyle/>
                    <a:p>
                      <a:pPr algn="l" fontAlgn="ctr"/>
                      <a:r>
                        <a:rPr lang="en-US" sz="1600" b="0" i="0" u="none" strike="noStrike" dirty="0">
                          <a:solidFill>
                            <a:srgbClr val="000000"/>
                          </a:solidFill>
                          <a:effectLst/>
                          <a:latin typeface="+mn-lt"/>
                        </a:rPr>
                        <a:t>It is easy for me to get information at this institution</a:t>
                      </a:r>
                    </a:p>
                  </a:txBody>
                  <a:tcPr marL="7620" marR="7620" marT="7620" marB="0" anchor="ctr"/>
                </a:tc>
                <a:tc>
                  <a:txBody>
                    <a:bodyPr/>
                    <a:lstStyle/>
                    <a:p>
                      <a:pPr algn="ctr" fontAlgn="ctr"/>
                      <a:r>
                        <a:rPr lang="en-US" sz="1600" b="0" i="0" u="none" strike="noStrike" dirty="0">
                          <a:solidFill>
                            <a:srgbClr val="000000"/>
                          </a:solidFill>
                          <a:effectLst/>
                          <a:latin typeface="+mn-lt"/>
                        </a:rPr>
                        <a:t>2.73</a:t>
                      </a:r>
                    </a:p>
                  </a:txBody>
                  <a:tcPr marL="7620" marR="7620" marT="7620" marB="0" anchor="ctr"/>
                </a:tc>
                <a:tc>
                  <a:txBody>
                    <a:bodyPr/>
                    <a:lstStyle/>
                    <a:p>
                      <a:pPr algn="ctr" fontAlgn="ctr"/>
                      <a:r>
                        <a:rPr lang="en-US" sz="1600" b="0" i="0" u="none" strike="noStrike" dirty="0">
                          <a:solidFill>
                            <a:srgbClr val="000000"/>
                          </a:solidFill>
                          <a:effectLst/>
                          <a:latin typeface="+mn-lt"/>
                        </a:rPr>
                        <a:t>3.42</a:t>
                      </a:r>
                    </a:p>
                  </a:txBody>
                  <a:tcPr marL="7620" marR="7620" marT="7620" marB="0" anchor="ctr"/>
                </a:tc>
                <a:extLst>
                  <a:ext uri="{0D108BD9-81ED-4DB2-BD59-A6C34878D82A}">
                    <a16:rowId xmlns:a16="http://schemas.microsoft.com/office/drawing/2014/main" val="4147670288"/>
                  </a:ext>
                </a:extLst>
              </a:tr>
              <a:tr h="439522">
                <a:tc>
                  <a:txBody>
                    <a:bodyPr/>
                    <a:lstStyle/>
                    <a:p>
                      <a:pPr algn="l" fontAlgn="ctr"/>
                      <a:r>
                        <a:rPr lang="en-US" sz="1600" b="0" i="0" u="none" strike="noStrike" dirty="0">
                          <a:solidFill>
                            <a:srgbClr val="000000"/>
                          </a:solidFill>
                          <a:effectLst/>
                          <a:latin typeface="+mn-lt"/>
                        </a:rPr>
                        <a:t>I learn about important campus events in a timely manner</a:t>
                      </a:r>
                    </a:p>
                  </a:txBody>
                  <a:tcPr marL="7620" marR="7620" marT="7620" marB="0" anchor="ctr"/>
                </a:tc>
                <a:tc>
                  <a:txBody>
                    <a:bodyPr/>
                    <a:lstStyle/>
                    <a:p>
                      <a:pPr algn="ctr" fontAlgn="ctr"/>
                      <a:r>
                        <a:rPr lang="en-US" sz="1600" b="0" i="0" u="none" strike="noStrike">
                          <a:solidFill>
                            <a:srgbClr val="000000"/>
                          </a:solidFill>
                          <a:effectLst/>
                          <a:latin typeface="+mn-lt"/>
                        </a:rPr>
                        <a:t>2.95</a:t>
                      </a:r>
                    </a:p>
                  </a:txBody>
                  <a:tcPr marL="7620" marR="7620" marT="7620" marB="0" anchor="ctr"/>
                </a:tc>
                <a:tc>
                  <a:txBody>
                    <a:bodyPr/>
                    <a:lstStyle/>
                    <a:p>
                      <a:pPr algn="ctr" fontAlgn="ctr"/>
                      <a:r>
                        <a:rPr lang="en-US" sz="1600" b="0" i="0" u="none" strike="noStrike">
                          <a:solidFill>
                            <a:srgbClr val="000000"/>
                          </a:solidFill>
                          <a:effectLst/>
                          <a:latin typeface="+mn-lt"/>
                        </a:rPr>
                        <a:t>3.64</a:t>
                      </a:r>
                    </a:p>
                  </a:txBody>
                  <a:tcPr marL="7620" marR="7620" marT="7620" marB="0" anchor="ctr"/>
                </a:tc>
                <a:extLst>
                  <a:ext uri="{0D108BD9-81ED-4DB2-BD59-A6C34878D82A}">
                    <a16:rowId xmlns:a16="http://schemas.microsoft.com/office/drawing/2014/main" val="3649979317"/>
                  </a:ext>
                </a:extLst>
              </a:tr>
              <a:tr h="439522">
                <a:tc>
                  <a:txBody>
                    <a:bodyPr/>
                    <a:lstStyle/>
                    <a:p>
                      <a:pPr algn="l" fontAlgn="ctr"/>
                      <a:r>
                        <a:rPr lang="en-US" sz="1600" b="0" i="0" u="none" strike="noStrike" dirty="0">
                          <a:solidFill>
                            <a:srgbClr val="000000"/>
                          </a:solidFill>
                          <a:effectLst/>
                          <a:latin typeface="+mn-lt"/>
                        </a:rPr>
                        <a:t>I am empowered to resolve problems quickly</a:t>
                      </a:r>
                    </a:p>
                  </a:txBody>
                  <a:tcPr marL="7620" marR="7620" marT="7620" marB="0" anchor="ctr"/>
                </a:tc>
                <a:tc>
                  <a:txBody>
                    <a:bodyPr/>
                    <a:lstStyle/>
                    <a:p>
                      <a:pPr algn="ctr" fontAlgn="ctr"/>
                      <a:r>
                        <a:rPr lang="en-US" sz="1600" b="0" i="0" u="none" strike="noStrike" dirty="0">
                          <a:solidFill>
                            <a:srgbClr val="000000"/>
                          </a:solidFill>
                          <a:effectLst/>
                          <a:latin typeface="+mn-lt"/>
                        </a:rPr>
                        <a:t>2.95</a:t>
                      </a:r>
                    </a:p>
                  </a:txBody>
                  <a:tcPr marL="7620" marR="7620" marT="7620" marB="0" anchor="ctr"/>
                </a:tc>
                <a:tc>
                  <a:txBody>
                    <a:bodyPr/>
                    <a:lstStyle/>
                    <a:p>
                      <a:pPr algn="ctr" fontAlgn="ctr"/>
                      <a:r>
                        <a:rPr lang="en-US" sz="1600" b="0" i="0" u="none" strike="noStrike" dirty="0">
                          <a:solidFill>
                            <a:srgbClr val="000000"/>
                          </a:solidFill>
                          <a:effectLst/>
                          <a:latin typeface="+mn-lt"/>
                        </a:rPr>
                        <a:t>3.60</a:t>
                      </a:r>
                    </a:p>
                  </a:txBody>
                  <a:tcPr marL="7620" marR="7620" marT="7620" marB="0" anchor="ctr"/>
                </a:tc>
                <a:extLst>
                  <a:ext uri="{0D108BD9-81ED-4DB2-BD59-A6C34878D82A}">
                    <a16:rowId xmlns:a16="http://schemas.microsoft.com/office/drawing/2014/main" val="1571935776"/>
                  </a:ext>
                </a:extLst>
              </a:tr>
              <a:tr h="439522">
                <a:tc>
                  <a:txBody>
                    <a:bodyPr/>
                    <a:lstStyle/>
                    <a:p>
                      <a:pPr algn="l" fontAlgn="ctr"/>
                      <a:r>
                        <a:rPr lang="en-US" sz="1600" b="0" i="0" u="none" strike="noStrike" dirty="0">
                          <a:solidFill>
                            <a:srgbClr val="000000"/>
                          </a:solidFill>
                          <a:effectLst/>
                          <a:latin typeface="+mn-lt"/>
                        </a:rPr>
                        <a:t>My department or work unit has written, up-to-date objectives</a:t>
                      </a:r>
                    </a:p>
                  </a:txBody>
                  <a:tcPr marL="7620" marR="7620" marT="7620" marB="0" anchor="ctr"/>
                </a:tc>
                <a:tc>
                  <a:txBody>
                    <a:bodyPr/>
                    <a:lstStyle/>
                    <a:p>
                      <a:pPr algn="ctr" fontAlgn="ctr"/>
                      <a:r>
                        <a:rPr lang="en-US" sz="1600" b="0" i="0" u="none" strike="noStrike" dirty="0">
                          <a:solidFill>
                            <a:srgbClr val="000000"/>
                          </a:solidFill>
                          <a:effectLst/>
                          <a:latin typeface="+mn-lt"/>
                        </a:rPr>
                        <a:t>4.26</a:t>
                      </a:r>
                    </a:p>
                  </a:txBody>
                  <a:tcPr marL="7620" marR="7620" marT="7620" marB="0" anchor="ctr"/>
                </a:tc>
                <a:tc>
                  <a:txBody>
                    <a:bodyPr/>
                    <a:lstStyle/>
                    <a:p>
                      <a:pPr algn="ctr" fontAlgn="ctr"/>
                      <a:r>
                        <a:rPr lang="en-US" sz="1600" b="0" i="0" u="none" strike="noStrike" dirty="0">
                          <a:solidFill>
                            <a:srgbClr val="000000"/>
                          </a:solidFill>
                          <a:effectLst/>
                          <a:latin typeface="+mn-lt"/>
                        </a:rPr>
                        <a:t>3.71</a:t>
                      </a:r>
                    </a:p>
                  </a:txBody>
                  <a:tcPr marL="7620" marR="7620" marT="7620" marB="0" anchor="ctr"/>
                </a:tc>
                <a:extLst>
                  <a:ext uri="{0D108BD9-81ED-4DB2-BD59-A6C34878D82A}">
                    <a16:rowId xmlns:a16="http://schemas.microsoft.com/office/drawing/2014/main" val="4118119104"/>
                  </a:ext>
                </a:extLst>
              </a:tr>
              <a:tr h="439522">
                <a:tc>
                  <a:txBody>
                    <a:bodyPr/>
                    <a:lstStyle/>
                    <a:p>
                      <a:pPr algn="l" fontAlgn="ctr"/>
                      <a:r>
                        <a:rPr lang="en-US" sz="1600" b="0" i="0" u="none" strike="noStrike" dirty="0">
                          <a:solidFill>
                            <a:srgbClr val="000000"/>
                          </a:solidFill>
                          <a:effectLst/>
                          <a:latin typeface="+mn-lt"/>
                        </a:rPr>
                        <a:t>I am proud to work at this institution</a:t>
                      </a:r>
                    </a:p>
                  </a:txBody>
                  <a:tcPr marL="7620" marR="7620" marT="7620" marB="0" anchor="ctr"/>
                </a:tc>
                <a:tc>
                  <a:txBody>
                    <a:bodyPr/>
                    <a:lstStyle/>
                    <a:p>
                      <a:pPr algn="ctr" fontAlgn="ctr"/>
                      <a:r>
                        <a:rPr lang="en-US" sz="1600" b="0" i="0" u="none" strike="noStrike" dirty="0">
                          <a:solidFill>
                            <a:srgbClr val="000000"/>
                          </a:solidFill>
                          <a:effectLst/>
                          <a:latin typeface="+mn-lt"/>
                        </a:rPr>
                        <a:t>3.59</a:t>
                      </a:r>
                    </a:p>
                  </a:txBody>
                  <a:tcPr marL="7620" marR="7620" marT="7620" marB="0" anchor="ctr"/>
                </a:tc>
                <a:tc>
                  <a:txBody>
                    <a:bodyPr/>
                    <a:lstStyle/>
                    <a:p>
                      <a:pPr algn="ctr" fontAlgn="ctr"/>
                      <a:r>
                        <a:rPr lang="en-US" sz="1600" b="0" i="0" u="none" strike="noStrike" dirty="0">
                          <a:solidFill>
                            <a:srgbClr val="000000"/>
                          </a:solidFill>
                          <a:effectLst/>
                          <a:latin typeface="+mn-lt"/>
                        </a:rPr>
                        <a:t>4.15</a:t>
                      </a:r>
                    </a:p>
                  </a:txBody>
                  <a:tcPr marL="7620" marR="7620" marT="7620" marB="0" anchor="ctr"/>
                </a:tc>
                <a:extLst>
                  <a:ext uri="{0D108BD9-81ED-4DB2-BD59-A6C34878D82A}">
                    <a16:rowId xmlns:a16="http://schemas.microsoft.com/office/drawing/2014/main" val="2836562359"/>
                  </a:ext>
                </a:extLst>
              </a:tr>
            </a:tbl>
          </a:graphicData>
        </a:graphic>
      </p:graphicFrame>
    </p:spTree>
    <p:extLst>
      <p:ext uri="{BB962C8B-B14F-4D97-AF65-F5344CB8AC3E}">
        <p14:creationId xmlns:p14="http://schemas.microsoft.com/office/powerpoint/2010/main" val="2478474724"/>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9D0E-79D8-4450-84D3-9608C65D1003}"/>
              </a:ext>
            </a:extLst>
          </p:cNvPr>
          <p:cNvSpPr>
            <a:spLocks noGrp="1"/>
          </p:cNvSpPr>
          <p:nvPr>
            <p:ph type="title"/>
          </p:nvPr>
        </p:nvSpPr>
        <p:spPr/>
        <p:txBody>
          <a:bodyPr/>
          <a:lstStyle/>
          <a:p>
            <a:pPr algn="ctr"/>
            <a:r>
              <a:rPr lang="en-US" b="1" dirty="0"/>
              <a:t>Work Environment </a:t>
            </a:r>
            <a:br>
              <a:rPr lang="en-US" b="1" dirty="0"/>
            </a:br>
            <a:r>
              <a:rPr lang="en-US" b="1" dirty="0"/>
              <a:t>Comments</a:t>
            </a:r>
          </a:p>
        </p:txBody>
      </p:sp>
      <p:sp>
        <p:nvSpPr>
          <p:cNvPr id="9" name="Text Placeholder 8">
            <a:extLst>
              <a:ext uri="{FF2B5EF4-FFF2-40B4-BE49-F238E27FC236}">
                <a16:creationId xmlns:a16="http://schemas.microsoft.com/office/drawing/2014/main" id="{357269AA-3F7E-4808-BB4C-A76E57C30E9B}"/>
              </a:ext>
            </a:extLst>
          </p:cNvPr>
          <p:cNvSpPr>
            <a:spLocks noGrp="1"/>
          </p:cNvSpPr>
          <p:nvPr>
            <p:ph idx="1"/>
          </p:nvPr>
        </p:nvSpPr>
        <p:spPr/>
        <p:txBody>
          <a:bodyPr>
            <a:normAutofit fontScale="92500" lnSpcReduction="10000"/>
          </a:bodyPr>
          <a:lstStyle/>
          <a:p>
            <a:r>
              <a:rPr lang="en-US" i="1" dirty="0"/>
              <a:t>My work is appreciated within my program.  </a:t>
            </a:r>
          </a:p>
          <a:p>
            <a:pPr marL="0" indent="0">
              <a:buNone/>
            </a:pPr>
            <a:endParaRPr lang="en-US" i="1" dirty="0"/>
          </a:p>
          <a:p>
            <a:r>
              <a:rPr lang="en-US" i="1" dirty="0"/>
              <a:t>I have no pathway for promotion as NTT, but look forward to the opportunity when it becomes available. </a:t>
            </a:r>
          </a:p>
          <a:p>
            <a:pPr marL="0" indent="0">
              <a:buNone/>
            </a:pPr>
            <a:endParaRPr lang="en-US" i="1" dirty="0"/>
          </a:p>
          <a:p>
            <a:r>
              <a:rPr lang="en-US" i="1" dirty="0"/>
              <a:t>The institution lacks shared governance when it comes to communication between faculty and the VPAA and VPFA. </a:t>
            </a:r>
          </a:p>
          <a:p>
            <a:endParaRPr lang="en-US" i="1" dirty="0"/>
          </a:p>
          <a:p>
            <a:r>
              <a:rPr lang="en-US" i="1" dirty="0"/>
              <a:t>Departments across the board are under-staffed and, with the ongoing departures, this is only getting worse. </a:t>
            </a:r>
          </a:p>
        </p:txBody>
      </p:sp>
    </p:spTree>
    <p:extLst>
      <p:ext uri="{BB962C8B-B14F-4D97-AF65-F5344CB8AC3E}">
        <p14:creationId xmlns:p14="http://schemas.microsoft.com/office/powerpoint/2010/main" val="1611957998"/>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9D0E-79D8-4450-84D3-9608C65D1003}"/>
              </a:ext>
            </a:extLst>
          </p:cNvPr>
          <p:cNvSpPr>
            <a:spLocks noGrp="1"/>
          </p:cNvSpPr>
          <p:nvPr>
            <p:ph type="title"/>
          </p:nvPr>
        </p:nvSpPr>
        <p:spPr>
          <a:xfrm>
            <a:off x="838200" y="268940"/>
            <a:ext cx="10515600" cy="1102659"/>
          </a:xfrm>
        </p:spPr>
        <p:txBody>
          <a:bodyPr>
            <a:normAutofit fontScale="90000"/>
          </a:bodyPr>
          <a:lstStyle/>
          <a:p>
            <a:pPr algn="ctr"/>
            <a:r>
              <a:rPr lang="en-US" b="1" dirty="0"/>
              <a:t>Work Environment</a:t>
            </a:r>
            <a:br>
              <a:rPr lang="en-US" b="1" dirty="0"/>
            </a:br>
            <a:r>
              <a:rPr lang="en-US" b="1" dirty="0"/>
              <a:t>Additional MU Faculty Questions </a:t>
            </a:r>
          </a:p>
        </p:txBody>
      </p:sp>
      <p:graphicFrame>
        <p:nvGraphicFramePr>
          <p:cNvPr id="4" name="Table 4">
            <a:extLst>
              <a:ext uri="{FF2B5EF4-FFF2-40B4-BE49-F238E27FC236}">
                <a16:creationId xmlns:a16="http://schemas.microsoft.com/office/drawing/2014/main" id="{E319BF30-6D02-44BD-9D64-985788759E1E}"/>
              </a:ext>
            </a:extLst>
          </p:cNvPr>
          <p:cNvGraphicFramePr>
            <a:graphicFrameLocks noGrp="1"/>
          </p:cNvGraphicFramePr>
          <p:nvPr>
            <p:extLst>
              <p:ext uri="{D42A27DB-BD31-4B8C-83A1-F6EECF244321}">
                <p14:modId xmlns:p14="http://schemas.microsoft.com/office/powerpoint/2010/main" val="1954740759"/>
              </p:ext>
            </p:extLst>
          </p:nvPr>
        </p:nvGraphicFramePr>
        <p:xfrm>
          <a:off x="838200" y="1721224"/>
          <a:ext cx="10515600" cy="4202999"/>
        </p:xfrm>
        <a:graphic>
          <a:graphicData uri="http://schemas.openxmlformats.org/drawingml/2006/table">
            <a:tbl>
              <a:tblPr firstRow="1" bandRow="1">
                <a:tableStyleId>{5C22544A-7EE6-4342-B048-85BDC9FD1C3A}</a:tableStyleId>
              </a:tblPr>
              <a:tblGrid>
                <a:gridCol w="6190945">
                  <a:extLst>
                    <a:ext uri="{9D8B030D-6E8A-4147-A177-3AD203B41FA5}">
                      <a16:colId xmlns:a16="http://schemas.microsoft.com/office/drawing/2014/main" val="2555625054"/>
                    </a:ext>
                  </a:extLst>
                </a:gridCol>
                <a:gridCol w="1752348">
                  <a:extLst>
                    <a:ext uri="{9D8B030D-6E8A-4147-A177-3AD203B41FA5}">
                      <a16:colId xmlns:a16="http://schemas.microsoft.com/office/drawing/2014/main" val="3627761667"/>
                    </a:ext>
                  </a:extLst>
                </a:gridCol>
                <a:gridCol w="1383439">
                  <a:extLst>
                    <a:ext uri="{9D8B030D-6E8A-4147-A177-3AD203B41FA5}">
                      <a16:colId xmlns:a16="http://schemas.microsoft.com/office/drawing/2014/main" val="2158920921"/>
                    </a:ext>
                  </a:extLst>
                </a:gridCol>
                <a:gridCol w="1188868">
                  <a:extLst>
                    <a:ext uri="{9D8B030D-6E8A-4147-A177-3AD203B41FA5}">
                      <a16:colId xmlns:a16="http://schemas.microsoft.com/office/drawing/2014/main" val="199778968"/>
                    </a:ext>
                  </a:extLst>
                </a:gridCol>
              </a:tblGrid>
              <a:tr h="662841">
                <a:tc>
                  <a:txBody>
                    <a:bodyPr/>
                    <a:lstStyle/>
                    <a:p>
                      <a:endParaRPr lang="en-US" dirty="0"/>
                    </a:p>
                  </a:txBody>
                  <a:tcPr/>
                </a:tc>
                <a:tc>
                  <a:txBody>
                    <a:bodyPr/>
                    <a:lstStyle/>
                    <a:p>
                      <a:pPr algn="ctr"/>
                      <a:r>
                        <a:rPr lang="en-US" dirty="0"/>
                        <a:t>Importance Mean</a:t>
                      </a:r>
                    </a:p>
                  </a:txBody>
                  <a:tcPr/>
                </a:tc>
                <a:tc>
                  <a:txBody>
                    <a:bodyPr/>
                    <a:lstStyle/>
                    <a:p>
                      <a:pPr algn="ctr"/>
                      <a:r>
                        <a:rPr lang="en-US" dirty="0"/>
                        <a:t>Satisfaction Mean</a:t>
                      </a:r>
                    </a:p>
                  </a:txBody>
                  <a:tcPr/>
                </a:tc>
                <a:tc>
                  <a:txBody>
                    <a:bodyPr/>
                    <a:lstStyle/>
                    <a:p>
                      <a:pPr algn="ctr"/>
                      <a:r>
                        <a:rPr lang="en-US" dirty="0"/>
                        <a:t>Gap</a:t>
                      </a:r>
                    </a:p>
                  </a:txBody>
                  <a:tcPr/>
                </a:tc>
                <a:extLst>
                  <a:ext uri="{0D108BD9-81ED-4DB2-BD59-A6C34878D82A}">
                    <a16:rowId xmlns:a16="http://schemas.microsoft.com/office/drawing/2014/main" val="2927776168"/>
                  </a:ext>
                </a:extLst>
              </a:tr>
              <a:tr h="545214">
                <a:tc>
                  <a:txBody>
                    <a:bodyPr/>
                    <a:lstStyle/>
                    <a:p>
                      <a:pPr algn="l" fontAlgn="ctr"/>
                      <a:r>
                        <a:rPr lang="en-US" sz="1600" b="0" i="0" u="none" strike="noStrike" dirty="0">
                          <a:effectLst/>
                          <a:latin typeface="+mn-lt"/>
                        </a:rPr>
                        <a:t>The institution employs an appropriate number of full-time tenure-track faculty to meet department and curricular needs</a:t>
                      </a:r>
                    </a:p>
                  </a:txBody>
                  <a:tcPr marL="7620" marR="7620" marT="7620" marB="0" anchor="ctr"/>
                </a:tc>
                <a:tc>
                  <a:txBody>
                    <a:bodyPr/>
                    <a:lstStyle/>
                    <a:p>
                      <a:pPr algn="ctr" fontAlgn="ctr"/>
                      <a:r>
                        <a:rPr lang="en-US" sz="1600" b="0" i="0" u="none" strike="noStrike">
                          <a:effectLst/>
                          <a:latin typeface="+mn-lt"/>
                        </a:rPr>
                        <a:t>4.67</a:t>
                      </a:r>
                    </a:p>
                  </a:txBody>
                  <a:tcPr marL="7620" marR="7620" marT="7620" marB="0" anchor="ctr"/>
                </a:tc>
                <a:tc>
                  <a:txBody>
                    <a:bodyPr/>
                    <a:lstStyle/>
                    <a:p>
                      <a:pPr algn="ctr" fontAlgn="ctr"/>
                      <a:r>
                        <a:rPr lang="en-US" sz="1600" b="0" i="0" u="none" strike="noStrike" dirty="0">
                          <a:effectLst/>
                          <a:latin typeface="+mn-lt"/>
                        </a:rPr>
                        <a:t>1.87</a:t>
                      </a:r>
                    </a:p>
                  </a:txBody>
                  <a:tcPr marL="7620" marR="7620" marT="7620" marB="0" anchor="ctr"/>
                </a:tc>
                <a:tc>
                  <a:txBody>
                    <a:bodyPr/>
                    <a:lstStyle/>
                    <a:p>
                      <a:pPr algn="ctr" fontAlgn="ctr"/>
                      <a:r>
                        <a:rPr lang="en-US" sz="1600" b="0" i="0" u="none" strike="noStrike" dirty="0">
                          <a:effectLst/>
                          <a:latin typeface="+mn-lt"/>
                        </a:rPr>
                        <a:t>2.80</a:t>
                      </a:r>
                    </a:p>
                  </a:txBody>
                  <a:tcPr marL="7620" marR="7620" marT="7620" marB="0" anchor="ctr"/>
                </a:tc>
                <a:extLst>
                  <a:ext uri="{0D108BD9-81ED-4DB2-BD59-A6C34878D82A}">
                    <a16:rowId xmlns:a16="http://schemas.microsoft.com/office/drawing/2014/main" val="1591776948"/>
                  </a:ext>
                </a:extLst>
              </a:tr>
              <a:tr h="545214">
                <a:tc>
                  <a:txBody>
                    <a:bodyPr/>
                    <a:lstStyle/>
                    <a:p>
                      <a:pPr algn="l" fontAlgn="ctr"/>
                      <a:r>
                        <a:rPr lang="en-US" sz="1600" b="0" i="0" u="none" strike="noStrike" dirty="0">
                          <a:effectLst/>
                          <a:latin typeface="+mn-lt"/>
                        </a:rPr>
                        <a:t>I trust the actions of senior administrators</a:t>
                      </a:r>
                    </a:p>
                  </a:txBody>
                  <a:tcPr marL="7620" marR="7620" marT="7620" marB="0" anchor="ctr"/>
                </a:tc>
                <a:tc>
                  <a:txBody>
                    <a:bodyPr/>
                    <a:lstStyle/>
                    <a:p>
                      <a:pPr algn="ctr" fontAlgn="ctr"/>
                      <a:r>
                        <a:rPr lang="en-US" sz="1600" b="0" i="0" u="none" strike="noStrike" dirty="0">
                          <a:effectLst/>
                          <a:latin typeface="+mn-lt"/>
                        </a:rPr>
                        <a:t>4.63</a:t>
                      </a:r>
                    </a:p>
                  </a:txBody>
                  <a:tcPr marL="7620" marR="7620" marT="7620" marB="0" anchor="ctr"/>
                </a:tc>
                <a:tc>
                  <a:txBody>
                    <a:bodyPr/>
                    <a:lstStyle/>
                    <a:p>
                      <a:pPr algn="ctr" fontAlgn="ctr"/>
                      <a:r>
                        <a:rPr lang="en-US" sz="1600" b="0" i="0" u="none" strike="noStrike" dirty="0">
                          <a:effectLst/>
                          <a:latin typeface="+mn-lt"/>
                        </a:rPr>
                        <a:t>2.37</a:t>
                      </a:r>
                    </a:p>
                  </a:txBody>
                  <a:tcPr marL="7620" marR="7620" marT="7620" marB="0" anchor="ctr"/>
                </a:tc>
                <a:tc>
                  <a:txBody>
                    <a:bodyPr/>
                    <a:lstStyle/>
                    <a:p>
                      <a:pPr algn="ctr" fontAlgn="ctr"/>
                      <a:r>
                        <a:rPr lang="en-US" sz="1600" b="0" i="0" u="none" strike="noStrike" dirty="0">
                          <a:effectLst/>
                          <a:latin typeface="+mn-lt"/>
                        </a:rPr>
                        <a:t>2.26</a:t>
                      </a:r>
                    </a:p>
                  </a:txBody>
                  <a:tcPr marL="7620" marR="7620" marT="7620" marB="0" anchor="ctr"/>
                </a:tc>
                <a:extLst>
                  <a:ext uri="{0D108BD9-81ED-4DB2-BD59-A6C34878D82A}">
                    <a16:rowId xmlns:a16="http://schemas.microsoft.com/office/drawing/2014/main" val="2624124164"/>
                  </a:ext>
                </a:extLst>
              </a:tr>
              <a:tr h="545214">
                <a:tc>
                  <a:txBody>
                    <a:bodyPr/>
                    <a:lstStyle/>
                    <a:p>
                      <a:pPr algn="l" fontAlgn="ctr"/>
                      <a:r>
                        <a:rPr lang="en-US" sz="1600" b="0" i="0" u="none" strike="noStrike" dirty="0">
                          <a:effectLst/>
                          <a:latin typeface="+mn-lt"/>
                        </a:rPr>
                        <a:t>Communication with the VPAA is adequate​</a:t>
                      </a:r>
                    </a:p>
                  </a:txBody>
                  <a:tcPr marL="7620" marR="7620" marT="7620" marB="0" anchor="ctr"/>
                </a:tc>
                <a:tc>
                  <a:txBody>
                    <a:bodyPr/>
                    <a:lstStyle/>
                    <a:p>
                      <a:pPr algn="ctr" fontAlgn="ctr"/>
                      <a:r>
                        <a:rPr lang="en-US" sz="1600" b="0" i="0" u="none" strike="noStrike" dirty="0">
                          <a:effectLst/>
                          <a:latin typeface="+mn-lt"/>
                        </a:rPr>
                        <a:t>4.43</a:t>
                      </a:r>
                    </a:p>
                  </a:txBody>
                  <a:tcPr marL="7620" marR="7620" marT="7620" marB="0" anchor="ctr"/>
                </a:tc>
                <a:tc>
                  <a:txBody>
                    <a:bodyPr/>
                    <a:lstStyle/>
                    <a:p>
                      <a:pPr algn="ctr" fontAlgn="ctr"/>
                      <a:r>
                        <a:rPr lang="en-US" sz="1600" b="0" i="0" u="none" strike="noStrike" dirty="0">
                          <a:effectLst/>
                          <a:latin typeface="+mn-lt"/>
                        </a:rPr>
                        <a:t>3.20</a:t>
                      </a:r>
                    </a:p>
                  </a:txBody>
                  <a:tcPr marL="7620" marR="7620" marT="7620" marB="0" anchor="ctr"/>
                </a:tc>
                <a:tc>
                  <a:txBody>
                    <a:bodyPr/>
                    <a:lstStyle/>
                    <a:p>
                      <a:pPr algn="ctr" fontAlgn="ctr"/>
                      <a:r>
                        <a:rPr lang="en-US" sz="1600" b="0" i="0" u="none" strike="noStrike" dirty="0">
                          <a:effectLst/>
                          <a:latin typeface="+mn-lt"/>
                        </a:rPr>
                        <a:t>1.23</a:t>
                      </a:r>
                    </a:p>
                  </a:txBody>
                  <a:tcPr marL="7620" marR="7620" marT="7620" marB="0" anchor="ctr"/>
                </a:tc>
                <a:extLst>
                  <a:ext uri="{0D108BD9-81ED-4DB2-BD59-A6C34878D82A}">
                    <a16:rowId xmlns:a16="http://schemas.microsoft.com/office/drawing/2014/main" val="2785619203"/>
                  </a:ext>
                </a:extLst>
              </a:tr>
              <a:tr h="545214">
                <a:tc>
                  <a:txBody>
                    <a:bodyPr/>
                    <a:lstStyle/>
                    <a:p>
                      <a:pPr algn="l" fontAlgn="ctr"/>
                      <a:r>
                        <a:rPr lang="en-US" sz="1600" b="0" i="0" u="none" strike="noStrike" dirty="0">
                          <a:effectLst/>
                          <a:latin typeface="+mn-lt"/>
                        </a:rPr>
                        <a:t>The institution provides adequate office/classroom/ lab space</a:t>
                      </a:r>
                    </a:p>
                  </a:txBody>
                  <a:tcPr marL="7620" marR="7620" marT="7620" marB="0" anchor="ctr"/>
                </a:tc>
                <a:tc>
                  <a:txBody>
                    <a:bodyPr/>
                    <a:lstStyle/>
                    <a:p>
                      <a:pPr algn="ctr" fontAlgn="ctr"/>
                      <a:r>
                        <a:rPr lang="en-US" sz="1600" b="0" i="0" u="none" strike="noStrike" dirty="0">
                          <a:effectLst/>
                          <a:latin typeface="+mn-lt"/>
                        </a:rPr>
                        <a:t>4.57</a:t>
                      </a:r>
                    </a:p>
                  </a:txBody>
                  <a:tcPr marL="7620" marR="7620" marT="7620" marB="0" anchor="ctr"/>
                </a:tc>
                <a:tc>
                  <a:txBody>
                    <a:bodyPr/>
                    <a:lstStyle/>
                    <a:p>
                      <a:pPr algn="ctr" fontAlgn="ctr"/>
                      <a:r>
                        <a:rPr lang="en-US" sz="1600" b="0" i="0" u="none" strike="noStrike" dirty="0">
                          <a:effectLst/>
                          <a:latin typeface="+mn-lt"/>
                        </a:rPr>
                        <a:t>3.41</a:t>
                      </a:r>
                    </a:p>
                  </a:txBody>
                  <a:tcPr marL="7620" marR="7620" marT="7620" marB="0" anchor="ctr"/>
                </a:tc>
                <a:tc>
                  <a:txBody>
                    <a:bodyPr/>
                    <a:lstStyle/>
                    <a:p>
                      <a:pPr algn="ctr" fontAlgn="ctr"/>
                      <a:r>
                        <a:rPr lang="en-US" sz="1600" b="0" i="0" u="none" strike="noStrike" dirty="0">
                          <a:effectLst/>
                          <a:latin typeface="+mn-lt"/>
                        </a:rPr>
                        <a:t>1.16</a:t>
                      </a:r>
                    </a:p>
                  </a:txBody>
                  <a:tcPr marL="7620" marR="7620" marT="7620" marB="0" anchor="ctr"/>
                </a:tc>
                <a:extLst>
                  <a:ext uri="{0D108BD9-81ED-4DB2-BD59-A6C34878D82A}">
                    <a16:rowId xmlns:a16="http://schemas.microsoft.com/office/drawing/2014/main" val="1155514338"/>
                  </a:ext>
                </a:extLst>
              </a:tr>
              <a:tr h="545214">
                <a:tc>
                  <a:txBody>
                    <a:bodyPr/>
                    <a:lstStyle/>
                    <a:p>
                      <a:pPr algn="l" fontAlgn="ctr"/>
                      <a:r>
                        <a:rPr lang="en-US" sz="1600" b="0" i="0" u="none" strike="noStrike" dirty="0">
                          <a:effectLst/>
                          <a:latin typeface="+mn-lt"/>
                        </a:rPr>
                        <a:t>I have adequate technology to meet my needs​</a:t>
                      </a:r>
                    </a:p>
                  </a:txBody>
                  <a:tcPr marL="7620" marR="7620" marT="7620" marB="0" anchor="ctr"/>
                </a:tc>
                <a:tc>
                  <a:txBody>
                    <a:bodyPr/>
                    <a:lstStyle/>
                    <a:p>
                      <a:pPr algn="ctr" fontAlgn="ctr"/>
                      <a:r>
                        <a:rPr lang="en-US" sz="1600" b="0" i="0" u="none" strike="noStrike" dirty="0">
                          <a:effectLst/>
                          <a:latin typeface="+mn-lt"/>
                        </a:rPr>
                        <a:t>4.36</a:t>
                      </a:r>
                    </a:p>
                  </a:txBody>
                  <a:tcPr marL="7620" marR="7620" marT="7620" marB="0" anchor="ctr"/>
                </a:tc>
                <a:tc>
                  <a:txBody>
                    <a:bodyPr/>
                    <a:lstStyle/>
                    <a:p>
                      <a:pPr algn="ctr" fontAlgn="ctr"/>
                      <a:r>
                        <a:rPr lang="en-US" sz="1600" b="0" i="0" u="none" strike="noStrike" dirty="0">
                          <a:effectLst/>
                          <a:latin typeface="+mn-lt"/>
                        </a:rPr>
                        <a:t>3.73</a:t>
                      </a:r>
                    </a:p>
                  </a:txBody>
                  <a:tcPr marL="7620" marR="7620" marT="7620" marB="0" anchor="ctr"/>
                </a:tc>
                <a:tc>
                  <a:txBody>
                    <a:bodyPr/>
                    <a:lstStyle/>
                    <a:p>
                      <a:pPr algn="ctr" fontAlgn="ctr"/>
                      <a:r>
                        <a:rPr lang="en-US" sz="1600" b="0" i="0" u="none" strike="noStrike" dirty="0">
                          <a:effectLst/>
                          <a:latin typeface="+mn-lt"/>
                        </a:rPr>
                        <a:t>0.63</a:t>
                      </a:r>
                    </a:p>
                  </a:txBody>
                  <a:tcPr marL="7620" marR="7620" marT="7620" marB="0" anchor="ctr"/>
                </a:tc>
                <a:extLst>
                  <a:ext uri="{0D108BD9-81ED-4DB2-BD59-A6C34878D82A}">
                    <a16:rowId xmlns:a16="http://schemas.microsoft.com/office/drawing/2014/main" val="3109134923"/>
                  </a:ext>
                </a:extLst>
              </a:tr>
              <a:tr h="814088">
                <a:tc>
                  <a:txBody>
                    <a:bodyPr/>
                    <a:lstStyle/>
                    <a:p>
                      <a:pPr algn="l" fontAlgn="ctr"/>
                      <a:r>
                        <a:rPr lang="en-US" sz="1600" b="0" i="0" u="none" strike="noStrike" dirty="0">
                          <a:effectLst/>
                          <a:latin typeface="+mn-lt"/>
                        </a:rPr>
                        <a:t>Communication with my college Dean is adequate</a:t>
                      </a:r>
                    </a:p>
                  </a:txBody>
                  <a:tcPr marL="7620" marR="7620" marT="7620" marB="0" anchor="ctr"/>
                </a:tc>
                <a:tc>
                  <a:txBody>
                    <a:bodyPr/>
                    <a:lstStyle/>
                    <a:p>
                      <a:pPr algn="ctr" fontAlgn="ctr"/>
                      <a:r>
                        <a:rPr lang="en-US" sz="1600" b="0" i="0" u="none" strike="noStrike" dirty="0">
                          <a:effectLst/>
                          <a:latin typeface="+mn-lt"/>
                        </a:rPr>
                        <a:t>4.41</a:t>
                      </a:r>
                    </a:p>
                  </a:txBody>
                  <a:tcPr marL="7620" marR="7620" marT="7620" marB="0" anchor="ctr"/>
                </a:tc>
                <a:tc>
                  <a:txBody>
                    <a:bodyPr/>
                    <a:lstStyle/>
                    <a:p>
                      <a:pPr algn="ctr" fontAlgn="ctr"/>
                      <a:r>
                        <a:rPr lang="en-US" sz="1600" b="0" i="0" u="none" strike="noStrike" dirty="0">
                          <a:effectLst/>
                          <a:latin typeface="+mn-lt"/>
                        </a:rPr>
                        <a:t>3.84</a:t>
                      </a:r>
                    </a:p>
                  </a:txBody>
                  <a:tcPr marL="7620" marR="7620" marT="7620" marB="0" anchor="ctr"/>
                </a:tc>
                <a:tc>
                  <a:txBody>
                    <a:bodyPr/>
                    <a:lstStyle/>
                    <a:p>
                      <a:pPr algn="ctr" fontAlgn="ctr"/>
                      <a:r>
                        <a:rPr lang="en-US" sz="1600" b="0" i="0" u="none" strike="noStrike" dirty="0">
                          <a:effectLst/>
                          <a:latin typeface="+mn-lt"/>
                        </a:rPr>
                        <a:t>0.57</a:t>
                      </a:r>
                    </a:p>
                  </a:txBody>
                  <a:tcPr marL="7620" marR="7620" marT="7620" marB="0" anchor="ctr"/>
                </a:tc>
                <a:extLst>
                  <a:ext uri="{0D108BD9-81ED-4DB2-BD59-A6C34878D82A}">
                    <a16:rowId xmlns:a16="http://schemas.microsoft.com/office/drawing/2014/main" val="1672750375"/>
                  </a:ext>
                </a:extLst>
              </a:tr>
            </a:tbl>
          </a:graphicData>
        </a:graphic>
      </p:graphicFrame>
    </p:spTree>
    <p:extLst>
      <p:ext uri="{BB962C8B-B14F-4D97-AF65-F5344CB8AC3E}">
        <p14:creationId xmlns:p14="http://schemas.microsoft.com/office/powerpoint/2010/main" val="405013420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9D0E-79D8-4450-84D3-9608C65D1003}"/>
              </a:ext>
            </a:extLst>
          </p:cNvPr>
          <p:cNvSpPr>
            <a:spLocks noGrp="1"/>
          </p:cNvSpPr>
          <p:nvPr>
            <p:ph type="title"/>
          </p:nvPr>
        </p:nvSpPr>
        <p:spPr>
          <a:xfrm>
            <a:off x="839788" y="183294"/>
            <a:ext cx="10515600" cy="946259"/>
          </a:xfrm>
        </p:spPr>
        <p:txBody>
          <a:bodyPr>
            <a:normAutofit fontScale="90000"/>
          </a:bodyPr>
          <a:lstStyle/>
          <a:p>
            <a:pPr algn="ctr"/>
            <a:r>
              <a:rPr lang="en-US" sz="3200" b="1" dirty="0"/>
              <a:t>Trends </a:t>
            </a:r>
            <a:br>
              <a:rPr lang="en-US" sz="3200" b="1" dirty="0"/>
            </a:br>
            <a:r>
              <a:rPr lang="en-US" sz="3200" b="1" dirty="0"/>
              <a:t>Select Questions in Work Environment</a:t>
            </a:r>
            <a:endParaRPr lang="en-US" sz="3200" b="1" dirty="0">
              <a:solidFill>
                <a:srgbClr val="FF0000"/>
              </a:solidFill>
            </a:endParaRPr>
          </a:p>
        </p:txBody>
      </p:sp>
      <p:pic>
        <p:nvPicPr>
          <p:cNvPr id="3" name="Picture 2">
            <a:extLst>
              <a:ext uri="{FF2B5EF4-FFF2-40B4-BE49-F238E27FC236}">
                <a16:creationId xmlns:a16="http://schemas.microsoft.com/office/drawing/2014/main" id="{D6C69E12-97FA-4A5E-A674-27FAE8B5468D}"/>
              </a:ext>
            </a:extLst>
          </p:cNvPr>
          <p:cNvPicPr>
            <a:picLocks noChangeAspect="1"/>
          </p:cNvPicPr>
          <p:nvPr/>
        </p:nvPicPr>
        <p:blipFill>
          <a:blip r:embed="rId3"/>
          <a:stretch>
            <a:fillRect/>
          </a:stretch>
        </p:blipFill>
        <p:spPr>
          <a:xfrm>
            <a:off x="6096000" y="4007456"/>
            <a:ext cx="5709368" cy="2667249"/>
          </a:xfrm>
          <a:prstGeom prst="rect">
            <a:avLst/>
          </a:prstGeom>
        </p:spPr>
      </p:pic>
      <p:pic>
        <p:nvPicPr>
          <p:cNvPr id="4" name="Picture 3">
            <a:extLst>
              <a:ext uri="{FF2B5EF4-FFF2-40B4-BE49-F238E27FC236}">
                <a16:creationId xmlns:a16="http://schemas.microsoft.com/office/drawing/2014/main" id="{35ECCEF1-DC07-4FFF-8E0D-BE096B5DA21B}"/>
              </a:ext>
            </a:extLst>
          </p:cNvPr>
          <p:cNvPicPr>
            <a:picLocks noChangeAspect="1"/>
          </p:cNvPicPr>
          <p:nvPr/>
        </p:nvPicPr>
        <p:blipFill>
          <a:blip r:embed="rId4"/>
          <a:stretch>
            <a:fillRect/>
          </a:stretch>
        </p:blipFill>
        <p:spPr>
          <a:xfrm>
            <a:off x="6096000" y="1219199"/>
            <a:ext cx="5709368" cy="2788255"/>
          </a:xfrm>
          <a:prstGeom prst="rect">
            <a:avLst/>
          </a:prstGeom>
        </p:spPr>
      </p:pic>
      <p:pic>
        <p:nvPicPr>
          <p:cNvPr id="8" name="Picture 7">
            <a:extLst>
              <a:ext uri="{FF2B5EF4-FFF2-40B4-BE49-F238E27FC236}">
                <a16:creationId xmlns:a16="http://schemas.microsoft.com/office/drawing/2014/main" id="{745A137E-56AD-4B26-B1E8-4AB4E5BF2CFB}"/>
              </a:ext>
            </a:extLst>
          </p:cNvPr>
          <p:cNvPicPr>
            <a:picLocks noChangeAspect="1"/>
          </p:cNvPicPr>
          <p:nvPr/>
        </p:nvPicPr>
        <p:blipFill>
          <a:blip r:embed="rId5"/>
          <a:stretch>
            <a:fillRect/>
          </a:stretch>
        </p:blipFill>
        <p:spPr>
          <a:xfrm>
            <a:off x="386632" y="1219200"/>
            <a:ext cx="5709368" cy="5455506"/>
          </a:xfrm>
          <a:prstGeom prst="rect">
            <a:avLst/>
          </a:prstGeom>
        </p:spPr>
      </p:pic>
    </p:spTree>
    <p:extLst>
      <p:ext uri="{BB962C8B-B14F-4D97-AF65-F5344CB8AC3E}">
        <p14:creationId xmlns:p14="http://schemas.microsoft.com/office/powerpoint/2010/main" val="3099611119"/>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9D0E-79D8-4450-84D3-9608C65D1003}"/>
              </a:ext>
            </a:extLst>
          </p:cNvPr>
          <p:cNvSpPr>
            <a:spLocks noGrp="1"/>
          </p:cNvSpPr>
          <p:nvPr>
            <p:ph type="title"/>
          </p:nvPr>
        </p:nvSpPr>
        <p:spPr>
          <a:xfrm>
            <a:off x="838200" y="2259828"/>
            <a:ext cx="10515600" cy="1325563"/>
          </a:xfrm>
        </p:spPr>
        <p:txBody>
          <a:bodyPr/>
          <a:lstStyle/>
          <a:p>
            <a:pPr algn="ctr"/>
            <a:r>
              <a:rPr lang="en-US" b="1" dirty="0"/>
              <a:t>Overall Satisfaction</a:t>
            </a:r>
          </a:p>
        </p:txBody>
      </p:sp>
    </p:spTree>
    <p:extLst>
      <p:ext uri="{BB962C8B-B14F-4D97-AF65-F5344CB8AC3E}">
        <p14:creationId xmlns:p14="http://schemas.microsoft.com/office/powerpoint/2010/main" val="3287623989"/>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Chart 2">
            <a:extLst>
              <a:ext uri="{FF2B5EF4-FFF2-40B4-BE49-F238E27FC236}">
                <a16:creationId xmlns:a16="http://schemas.microsoft.com/office/drawing/2014/main" id="{2821D71E-B40D-4F83-AE5F-6DA426372F95}"/>
              </a:ext>
            </a:extLst>
          </p:cNvPr>
          <p:cNvGraphicFramePr>
            <a:graphicFrameLocks/>
          </p:cNvGraphicFramePr>
          <p:nvPr>
            <p:extLst>
              <p:ext uri="{D42A27DB-BD31-4B8C-83A1-F6EECF244321}">
                <p14:modId xmlns:p14="http://schemas.microsoft.com/office/powerpoint/2010/main" val="2905346978"/>
              </p:ext>
            </p:extLst>
          </p:nvPr>
        </p:nvGraphicFramePr>
        <p:xfrm>
          <a:off x="506027" y="426128"/>
          <a:ext cx="11221375" cy="6072326"/>
        </p:xfrm>
        <a:graphic>
          <a:graphicData uri="http://schemas.openxmlformats.org/drawingml/2006/chart">
            <c:chart xmlns:c="http://schemas.openxmlformats.org/drawingml/2006/chart" xmlns:r="http://schemas.openxmlformats.org/officeDocument/2006/relationships" r:id="rId3"/>
          </a:graphicData>
        </a:graphic>
      </p:graphicFrame>
    </p:spTree>
    <p:extLst>
      <p:ext uri="{BB962C8B-B14F-4D97-AF65-F5344CB8AC3E}">
        <p14:creationId xmlns:p14="http://schemas.microsoft.com/office/powerpoint/2010/main" val="2534036708"/>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9D0E-79D8-4450-84D3-9608C65D1003}"/>
              </a:ext>
            </a:extLst>
          </p:cNvPr>
          <p:cNvSpPr>
            <a:spLocks noGrp="1"/>
          </p:cNvSpPr>
          <p:nvPr>
            <p:ph type="title"/>
          </p:nvPr>
        </p:nvSpPr>
        <p:spPr>
          <a:xfrm>
            <a:off x="838200" y="143435"/>
            <a:ext cx="10515600" cy="824753"/>
          </a:xfrm>
        </p:spPr>
        <p:txBody>
          <a:bodyPr>
            <a:normAutofit/>
          </a:bodyPr>
          <a:lstStyle/>
          <a:p>
            <a:pPr algn="ctr"/>
            <a:r>
              <a:rPr lang="en-US" b="1" dirty="0"/>
              <a:t>Institutional Strengths</a:t>
            </a:r>
            <a:endParaRPr lang="en-US" sz="3100" b="1" dirty="0"/>
          </a:p>
        </p:txBody>
      </p:sp>
      <p:sp>
        <p:nvSpPr>
          <p:cNvPr id="4" name="Content Placeholder 3">
            <a:extLst>
              <a:ext uri="{FF2B5EF4-FFF2-40B4-BE49-F238E27FC236}">
                <a16:creationId xmlns:a16="http://schemas.microsoft.com/office/drawing/2014/main" id="{6EC1362B-F8F0-43F4-8F58-1A0ED91A1833}"/>
              </a:ext>
            </a:extLst>
          </p:cNvPr>
          <p:cNvSpPr>
            <a:spLocks noGrp="1"/>
          </p:cNvSpPr>
          <p:nvPr>
            <p:ph idx="1"/>
          </p:nvPr>
        </p:nvSpPr>
        <p:spPr>
          <a:xfrm>
            <a:off x="1102658" y="1048872"/>
            <a:ext cx="10251141" cy="5513294"/>
          </a:xfrm>
        </p:spPr>
        <p:txBody>
          <a:bodyPr>
            <a:normAutofit fontScale="92500" lnSpcReduction="10000"/>
          </a:bodyPr>
          <a:lstStyle/>
          <a:p>
            <a:r>
              <a:rPr lang="en-US" dirty="0"/>
              <a:t>We agree that increasing enrollment of new students is a top goal</a:t>
            </a:r>
          </a:p>
          <a:p>
            <a:r>
              <a:rPr lang="en-US" dirty="0"/>
              <a:t>MU promotes excellent employee-student relationships </a:t>
            </a:r>
          </a:p>
          <a:p>
            <a:r>
              <a:rPr lang="en-US" dirty="0"/>
              <a:t>Departments meet as a team to plan and coordinate work </a:t>
            </a:r>
          </a:p>
          <a:p>
            <a:r>
              <a:rPr lang="en-US" dirty="0"/>
              <a:t>Departments or work units have written, up-to-date objectives </a:t>
            </a:r>
          </a:p>
          <a:p>
            <a:r>
              <a:rPr lang="en-US" dirty="0"/>
              <a:t>Supervisors pay attention to what we have to say </a:t>
            </a:r>
          </a:p>
          <a:p>
            <a:r>
              <a:rPr lang="en-US" dirty="0"/>
              <a:t>Work is appreciated by supervisors </a:t>
            </a:r>
          </a:p>
          <a:p>
            <a:r>
              <a:rPr lang="en-US" dirty="0"/>
              <a:t>Supervisors help improve our job performance </a:t>
            </a:r>
          </a:p>
          <a:p>
            <a:r>
              <a:rPr lang="en-US" dirty="0"/>
              <a:t>Faculty and staff take pride in their work </a:t>
            </a:r>
          </a:p>
          <a:p>
            <a:r>
              <a:rPr lang="en-US" dirty="0"/>
              <a:t>The mission, purpose, and values of this institution are well understood by most employees </a:t>
            </a:r>
          </a:p>
          <a:p>
            <a:r>
              <a:rPr lang="en-US" dirty="0"/>
              <a:t>Most employees are generally supportive of the mission, purpose, and values of this institution </a:t>
            </a:r>
          </a:p>
          <a:p>
            <a:pPr marL="0" indent="0" fontAlgn="ctr">
              <a:buNone/>
            </a:pPr>
            <a:endParaRPr lang="en-US" dirty="0"/>
          </a:p>
          <a:p>
            <a:pPr fontAlgn="ctr"/>
            <a:endParaRPr lang="en-US" dirty="0"/>
          </a:p>
          <a:p>
            <a:pPr fontAlgn="ctr"/>
            <a:endParaRPr lang="en-US" dirty="0"/>
          </a:p>
          <a:p>
            <a:endParaRPr lang="en-US" dirty="0"/>
          </a:p>
          <a:p>
            <a:endParaRPr lang="en-US" dirty="0"/>
          </a:p>
        </p:txBody>
      </p:sp>
    </p:spTree>
    <p:extLst>
      <p:ext uri="{BB962C8B-B14F-4D97-AF65-F5344CB8AC3E}">
        <p14:creationId xmlns:p14="http://schemas.microsoft.com/office/powerpoint/2010/main" val="1213653853"/>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FC49D0E-79D8-4450-84D3-9608C65D1003}"/>
              </a:ext>
            </a:extLst>
          </p:cNvPr>
          <p:cNvSpPr>
            <a:spLocks noGrp="1"/>
          </p:cNvSpPr>
          <p:nvPr>
            <p:ph type="title"/>
          </p:nvPr>
        </p:nvSpPr>
        <p:spPr>
          <a:xfrm>
            <a:off x="838200" y="365125"/>
            <a:ext cx="10515600" cy="717951"/>
          </a:xfrm>
        </p:spPr>
        <p:txBody>
          <a:bodyPr>
            <a:normAutofit/>
          </a:bodyPr>
          <a:lstStyle/>
          <a:p>
            <a:pPr algn="ctr"/>
            <a:r>
              <a:rPr lang="en-US" b="1" dirty="0"/>
              <a:t>Institutional Challenges</a:t>
            </a:r>
            <a:endParaRPr lang="en-US" sz="3100" b="1" dirty="0"/>
          </a:p>
        </p:txBody>
      </p:sp>
      <p:sp>
        <p:nvSpPr>
          <p:cNvPr id="3" name="Content Placeholder 2">
            <a:extLst>
              <a:ext uri="{FF2B5EF4-FFF2-40B4-BE49-F238E27FC236}">
                <a16:creationId xmlns:a16="http://schemas.microsoft.com/office/drawing/2014/main" id="{CE902EC0-3450-4115-9444-9C041632DCEE}"/>
              </a:ext>
            </a:extLst>
          </p:cNvPr>
          <p:cNvSpPr>
            <a:spLocks noGrp="1"/>
          </p:cNvSpPr>
          <p:nvPr>
            <p:ph idx="1"/>
          </p:nvPr>
        </p:nvSpPr>
        <p:spPr>
          <a:xfrm>
            <a:off x="838200" y="1443318"/>
            <a:ext cx="10515600" cy="4473388"/>
          </a:xfrm>
        </p:spPr>
        <p:txBody>
          <a:bodyPr>
            <a:normAutofit/>
          </a:bodyPr>
          <a:lstStyle/>
          <a:p>
            <a:r>
              <a:rPr lang="en-US" sz="2400" dirty="0"/>
              <a:t>Lack of communication between faculty and administration</a:t>
            </a:r>
          </a:p>
          <a:p>
            <a:r>
              <a:rPr lang="en-US" sz="2400" dirty="0"/>
              <a:t>Feeling that the leadership does not have a clear sense of purpose </a:t>
            </a:r>
          </a:p>
          <a:p>
            <a:r>
              <a:rPr lang="en-US" sz="2400" dirty="0"/>
              <a:t>Lack of sufficient budgetary resources available to achieve important objectives </a:t>
            </a:r>
          </a:p>
          <a:p>
            <a:r>
              <a:rPr lang="en-US" sz="2400" dirty="0"/>
              <a:t>No real spirit of teamwork and cooperation </a:t>
            </a:r>
          </a:p>
          <a:p>
            <a:r>
              <a:rPr lang="en-US" sz="2400" dirty="0"/>
              <a:t>Not an appropriate number of full-time tenure-track faculty to meet department and curricular needs* </a:t>
            </a:r>
          </a:p>
          <a:p>
            <a:r>
              <a:rPr lang="en-US" sz="2400" dirty="0"/>
              <a:t>Lack of trust with the actions of senior administrators* </a:t>
            </a:r>
          </a:p>
          <a:p>
            <a:r>
              <a:rPr lang="en-US" sz="2400" dirty="0"/>
              <a:t>Lack of information and ease to obtain it to do my job well</a:t>
            </a:r>
          </a:p>
          <a:p>
            <a:r>
              <a:rPr lang="en-US" sz="2400" dirty="0"/>
              <a:t>Lack for adequate opportunities for advancement </a:t>
            </a:r>
          </a:p>
          <a:p>
            <a:pPr marL="0" indent="0" fontAlgn="b">
              <a:buNone/>
            </a:pPr>
            <a:endParaRPr lang="en-US" dirty="0"/>
          </a:p>
          <a:p>
            <a:pPr fontAlgn="b"/>
            <a:endParaRPr lang="en-US" dirty="0"/>
          </a:p>
          <a:p>
            <a:endParaRPr lang="en-US" dirty="0"/>
          </a:p>
          <a:p>
            <a:endParaRPr lang="en-US" dirty="0"/>
          </a:p>
          <a:p>
            <a:endParaRPr lang="en-US" dirty="0"/>
          </a:p>
        </p:txBody>
      </p:sp>
    </p:spTree>
    <p:extLst>
      <p:ext uri="{BB962C8B-B14F-4D97-AF65-F5344CB8AC3E}">
        <p14:creationId xmlns:p14="http://schemas.microsoft.com/office/powerpoint/2010/main" val="389799390"/>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bg>
      <p:bgPr>
        <a:gradFill>
          <a:gsLst>
            <a:gs pos="0">
              <a:schemeClr val="accent1">
                <a:lumMod val="5000"/>
                <a:lumOff val="95000"/>
              </a:schemeClr>
            </a:gs>
            <a:gs pos="74000">
              <a:schemeClr val="accent1">
                <a:lumMod val="45000"/>
                <a:lumOff val="55000"/>
              </a:schemeClr>
            </a:gs>
            <a:gs pos="83000">
              <a:schemeClr val="accent1">
                <a:lumMod val="45000"/>
                <a:lumOff val="55000"/>
              </a:schemeClr>
            </a:gs>
            <a:gs pos="100000">
              <a:schemeClr val="accent1">
                <a:lumMod val="30000"/>
                <a:lumOff val="70000"/>
              </a:schemeClr>
            </a:gs>
          </a:gsLst>
          <a:lin ang="5400000" scaled="1"/>
        </a:gradFill>
        <a:effectLst/>
      </p:bgPr>
    </p:bg>
    <p:spTree>
      <p:nvGrpSpPr>
        <p:cNvPr id="1" name=""/>
        <p:cNvGrpSpPr/>
        <p:nvPr/>
      </p:nvGrpSpPr>
      <p:grpSpPr>
        <a:xfrm>
          <a:off x="0" y="0"/>
          <a:ext cx="0" cy="0"/>
          <a:chOff x="0" y="0"/>
          <a:chExt cx="0" cy="0"/>
        </a:xfrm>
      </p:grpSpPr>
      <p:sp>
        <p:nvSpPr>
          <p:cNvPr id="5" name="Subtitle 4"/>
          <p:cNvSpPr>
            <a:spLocks noGrp="1"/>
          </p:cNvSpPr>
          <p:nvPr>
            <p:ph type="subTitle" idx="1"/>
          </p:nvPr>
        </p:nvSpPr>
        <p:spPr>
          <a:xfrm>
            <a:off x="1123069" y="2835728"/>
            <a:ext cx="9945859" cy="1186543"/>
          </a:xfrm>
        </p:spPr>
        <p:txBody>
          <a:bodyPr>
            <a:noAutofit/>
          </a:bodyPr>
          <a:lstStyle/>
          <a:p>
            <a:r>
              <a:rPr lang="en-US" sz="4800" b="1" dirty="0">
                <a:cs typeface="Times New Roman" panose="02020603050405020304" pitchFamily="18" charset="0"/>
              </a:rPr>
              <a:t>Questions?</a:t>
            </a:r>
            <a:endParaRPr lang="en-US" sz="4800" b="1" dirty="0">
              <a:solidFill>
                <a:schemeClr val="tx1">
                  <a:lumMod val="85000"/>
                  <a:lumOff val="15000"/>
                </a:schemeClr>
              </a:solidFill>
              <a:cs typeface="Times New Roman" panose="02020603050405020304" pitchFamily="18" charset="0"/>
            </a:endParaRPr>
          </a:p>
          <a:p>
            <a:endParaRPr lang="en-US" sz="4000" dirty="0">
              <a:solidFill>
                <a:schemeClr val="tx2">
                  <a:lumMod val="60000"/>
                  <a:lumOff val="40000"/>
                </a:schemeClr>
              </a:solidFill>
            </a:endParaRPr>
          </a:p>
        </p:txBody>
      </p:sp>
      <p:pic>
        <p:nvPicPr>
          <p:cNvPr id="3" name="Picture 2" descr="med-vert-logo-Blue-and-Gold-Icon.eps"/>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663520" y="462872"/>
            <a:ext cx="2700836" cy="1549826"/>
          </a:xfrm>
          <a:prstGeom prst="rect">
            <a:avLst/>
          </a:prstGeom>
        </p:spPr>
      </p:pic>
      <p:sp>
        <p:nvSpPr>
          <p:cNvPr id="4" name="Subtitle 4">
            <a:extLst>
              <a:ext uri="{FF2B5EF4-FFF2-40B4-BE49-F238E27FC236}">
                <a16:creationId xmlns:a16="http://schemas.microsoft.com/office/drawing/2014/main" id="{C8981F1C-41DF-4260-A094-0C2A1A9E6376}"/>
              </a:ext>
            </a:extLst>
          </p:cNvPr>
          <p:cNvSpPr txBox="1">
            <a:spLocks/>
          </p:cNvSpPr>
          <p:nvPr/>
        </p:nvSpPr>
        <p:spPr>
          <a:xfrm>
            <a:off x="1123070" y="5328557"/>
            <a:ext cx="9945859" cy="1186543"/>
          </a:xfrm>
          <a:prstGeom prst="rect">
            <a:avLst/>
          </a:prstGeom>
        </p:spPr>
        <p:txBody>
          <a:bodyPr vert="horz" lIns="91440" tIns="45720" rIns="91440" bIns="45720" rtlCol="0">
            <a:noAutofit/>
          </a:bodyPr>
          <a:lstStyle>
            <a:lvl1pPr marL="0" indent="0" algn="ctr" defTabSz="914400" rtl="0" eaLnBrk="1" latinLnBrk="0" hangingPunct="1">
              <a:lnSpc>
                <a:spcPct val="90000"/>
              </a:lnSpc>
              <a:spcBef>
                <a:spcPts val="1000"/>
              </a:spcBef>
              <a:buFont typeface="Arial" panose="020B0604020202020204" pitchFamily="34" charset="0"/>
              <a:buNone/>
              <a:defRPr sz="2400" kern="1200">
                <a:solidFill>
                  <a:schemeClr val="tx1"/>
                </a:solidFill>
                <a:latin typeface="+mn-lt"/>
                <a:ea typeface="+mn-ea"/>
                <a:cs typeface="+mn-cs"/>
              </a:defRPr>
            </a:lvl1pPr>
            <a:lvl2pPr marL="457200" indent="0" algn="ctr" defTabSz="914400" rtl="0" eaLnBrk="1" latinLnBrk="0" hangingPunct="1">
              <a:lnSpc>
                <a:spcPct val="90000"/>
              </a:lnSpc>
              <a:spcBef>
                <a:spcPts val="500"/>
              </a:spcBef>
              <a:buFont typeface="Arial" panose="020B0604020202020204" pitchFamily="34" charset="0"/>
              <a:buNone/>
              <a:defRPr sz="2000" kern="1200">
                <a:solidFill>
                  <a:schemeClr val="tx1"/>
                </a:solidFill>
                <a:latin typeface="+mn-lt"/>
                <a:ea typeface="+mn-ea"/>
                <a:cs typeface="+mn-cs"/>
              </a:defRPr>
            </a:lvl2pPr>
            <a:lvl3pPr marL="914400" indent="0" algn="ctr" defTabSz="914400" rtl="0" eaLnBrk="1" latinLnBrk="0" hangingPunct="1">
              <a:lnSpc>
                <a:spcPct val="90000"/>
              </a:lnSpc>
              <a:spcBef>
                <a:spcPts val="500"/>
              </a:spcBef>
              <a:buFont typeface="Arial" panose="020B0604020202020204" pitchFamily="34" charset="0"/>
              <a:buNone/>
              <a:defRPr sz="1800" kern="1200">
                <a:solidFill>
                  <a:schemeClr val="tx1"/>
                </a:solidFill>
                <a:latin typeface="+mn-lt"/>
                <a:ea typeface="+mn-ea"/>
                <a:cs typeface="+mn-cs"/>
              </a:defRPr>
            </a:lvl3pPr>
            <a:lvl4pPr marL="1371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4pPr>
            <a:lvl5pPr marL="18288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5pPr>
            <a:lvl6pPr marL="22860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6pPr>
            <a:lvl7pPr marL="27432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7pPr>
            <a:lvl8pPr marL="32004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8pPr>
            <a:lvl9pPr marL="3657600" indent="0" algn="ctr" defTabSz="914400" rtl="0" eaLnBrk="1" latinLnBrk="0" hangingPunct="1">
              <a:lnSpc>
                <a:spcPct val="90000"/>
              </a:lnSpc>
              <a:spcBef>
                <a:spcPts val="500"/>
              </a:spcBef>
              <a:buFont typeface="Arial" panose="020B0604020202020204" pitchFamily="34" charset="0"/>
              <a:buNone/>
              <a:defRPr sz="1600" kern="1200">
                <a:solidFill>
                  <a:schemeClr val="tx1"/>
                </a:solidFill>
                <a:latin typeface="+mn-lt"/>
                <a:ea typeface="+mn-ea"/>
                <a:cs typeface="+mn-cs"/>
              </a:defRPr>
            </a:lvl9pPr>
          </a:lstStyle>
          <a:p>
            <a:r>
              <a:rPr lang="en-US" sz="2800" b="1" dirty="0">
                <a:cs typeface="Times New Roman" panose="02020603050405020304" pitchFamily="18" charset="0"/>
              </a:rPr>
              <a:t>For more information, please contact the </a:t>
            </a:r>
          </a:p>
          <a:p>
            <a:r>
              <a:rPr lang="en-US" sz="2800" b="1" dirty="0">
                <a:cs typeface="Times New Roman" panose="02020603050405020304" pitchFamily="18" charset="0"/>
              </a:rPr>
              <a:t>Institutional Research Office at vtaylor@misericordia.edu. </a:t>
            </a:r>
            <a:endParaRPr lang="en-US" sz="2800" b="1" dirty="0">
              <a:solidFill>
                <a:schemeClr val="tx1">
                  <a:lumMod val="85000"/>
                  <a:lumOff val="15000"/>
                </a:schemeClr>
              </a:solidFill>
              <a:cs typeface="Times New Roman" panose="02020603050405020304" pitchFamily="18" charset="0"/>
            </a:endParaRPr>
          </a:p>
          <a:p>
            <a:endParaRPr lang="en-US" sz="4000" dirty="0">
              <a:solidFill>
                <a:schemeClr val="tx2">
                  <a:lumMod val="60000"/>
                  <a:lumOff val="40000"/>
                </a:schemeClr>
              </a:solidFill>
            </a:endParaRPr>
          </a:p>
        </p:txBody>
      </p:sp>
    </p:spTree>
    <p:extLst>
      <p:ext uri="{BB962C8B-B14F-4D97-AF65-F5344CB8AC3E}">
        <p14:creationId xmlns:p14="http://schemas.microsoft.com/office/powerpoint/2010/main" val="3043484264"/>
      </p:ext>
    </p:extLst>
  </p:cSld>
  <p:clrMapOvr>
    <a:masterClrMapping/>
  </p:clrMapOvr>
</p:sld>
</file>

<file path=ppt/theme/theme1.xml><?xml version="1.0" encoding="utf-8"?>
<a:theme xmlns:a="http://schemas.openxmlformats.org/drawingml/2006/main" name="Office Theme">
  <a:themeElements>
    <a:clrScheme name="Blue Warm">
      <a:dk1>
        <a:sysClr val="windowText" lastClr="000000"/>
      </a:dk1>
      <a:lt1>
        <a:sysClr val="window" lastClr="FFFFFF"/>
      </a:lt1>
      <a:dk2>
        <a:srgbClr val="242852"/>
      </a:dk2>
      <a:lt2>
        <a:srgbClr val="ACCBF9"/>
      </a:lt2>
      <a:accent1>
        <a:srgbClr val="4A66AC"/>
      </a:accent1>
      <a:accent2>
        <a:srgbClr val="629DD1"/>
      </a:accent2>
      <a:accent3>
        <a:srgbClr val="297FD5"/>
      </a:accent3>
      <a:accent4>
        <a:srgbClr val="7F8FA9"/>
      </a:accent4>
      <a:accent5>
        <a:srgbClr val="5AA2AE"/>
      </a:accent5>
      <a:accent6>
        <a:srgbClr val="9D90A0"/>
      </a:accent6>
      <a:hlink>
        <a:srgbClr val="9454C3"/>
      </a:hlink>
      <a:folHlink>
        <a:srgbClr val="3EBBF0"/>
      </a:folHlink>
    </a:clrScheme>
    <a:fontScheme name="Calibri">
      <a:maj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Calibri" panose="020F0502020204030204"/>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emplate/>
  <TotalTime>27947</TotalTime>
  <Words>2318</Words>
  <Application>Microsoft Office PowerPoint</Application>
  <PresentationFormat>Widescreen</PresentationFormat>
  <Paragraphs>406</Paragraphs>
  <Slides>31</Slides>
  <Notes>31</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31</vt:i4>
      </vt:variant>
    </vt:vector>
  </HeadingPairs>
  <TitlesOfParts>
    <vt:vector size="35" baseType="lpstr">
      <vt:lpstr>Arial</vt:lpstr>
      <vt:lpstr>Calibri</vt:lpstr>
      <vt:lpstr>Times New Roman</vt:lpstr>
      <vt:lpstr>Office Theme</vt:lpstr>
      <vt:lpstr>PowerPoint Presentation</vt:lpstr>
      <vt:lpstr>Survey Instrument and Analysis </vt:lpstr>
      <vt:lpstr>Data</vt:lpstr>
      <vt:lpstr>Survey Sections</vt:lpstr>
      <vt:lpstr>Section 1: Campus Culture and Policies</vt:lpstr>
      <vt:lpstr>Campus Culture and Policies Importance</vt:lpstr>
      <vt:lpstr>Campus Culture and Policies Satisfaction</vt:lpstr>
      <vt:lpstr>Campus Culture and Policies Importance – Satisfaction Gap</vt:lpstr>
      <vt:lpstr>Campus Culture and Policies Comparison Data on Satisfaction  (p-value=.001) </vt:lpstr>
      <vt:lpstr> Campus Culture and Policies  Additional MU Faculty Questions  </vt:lpstr>
      <vt:lpstr>Trends  Select Questions in Campus Culture and Policies</vt:lpstr>
      <vt:lpstr>Trends  Select Questions in Campus Culture and Policies</vt:lpstr>
      <vt:lpstr>Campus Culture and Policies Comments</vt:lpstr>
      <vt:lpstr>Section 2: Institutional Goals</vt:lpstr>
      <vt:lpstr>Institutional Goals</vt:lpstr>
      <vt:lpstr>Institutional Goals Comments</vt:lpstr>
      <vt:lpstr>Section 3: Involvement in Planning and Decision-Making</vt:lpstr>
      <vt:lpstr>Involvement in Planning and Decision-Making</vt:lpstr>
      <vt:lpstr>Section 4: Work Environment</vt:lpstr>
      <vt:lpstr>Work Environment Importance</vt:lpstr>
      <vt:lpstr>Work Environment Satisfaction</vt:lpstr>
      <vt:lpstr>Work Environment Importance – Satisfaction Gap</vt:lpstr>
      <vt:lpstr>Work Environment Comparison Data on Satisfaction (p-value of .001) </vt:lpstr>
      <vt:lpstr>Work Environment  Comments</vt:lpstr>
      <vt:lpstr>Work Environment Additional MU Faculty Questions </vt:lpstr>
      <vt:lpstr>Trends  Select Questions in Work Environment</vt:lpstr>
      <vt:lpstr>Overall Satisfaction</vt:lpstr>
      <vt:lpstr>PowerPoint Presentation</vt:lpstr>
      <vt:lpstr>Institutional Strengths</vt:lpstr>
      <vt:lpstr>Institutional Challenges</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Sharon Hudak</dc:creator>
  <cp:lastModifiedBy>Valerie Taylor</cp:lastModifiedBy>
  <cp:revision>339</cp:revision>
  <cp:lastPrinted>2023-08-23T13:50:36Z</cp:lastPrinted>
  <dcterms:created xsi:type="dcterms:W3CDTF">2016-04-15T15:07:25Z</dcterms:created>
  <dcterms:modified xsi:type="dcterms:W3CDTF">2023-12-01T13:34:28Z</dcterms:modified>
</cp:coreProperties>
</file>