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9"/>
  </p:notesMasterIdLst>
  <p:sldIdLst>
    <p:sldId id="330" r:id="rId2"/>
    <p:sldId id="356" r:id="rId3"/>
    <p:sldId id="382" r:id="rId4"/>
    <p:sldId id="357" r:id="rId5"/>
    <p:sldId id="363" r:id="rId6"/>
    <p:sldId id="360" r:id="rId7"/>
    <p:sldId id="381" r:id="rId8"/>
    <p:sldId id="375" r:id="rId9"/>
    <p:sldId id="364" r:id="rId10"/>
    <p:sldId id="365" r:id="rId11"/>
    <p:sldId id="366" r:id="rId12"/>
    <p:sldId id="372" r:id="rId13"/>
    <p:sldId id="386" r:id="rId14"/>
    <p:sldId id="367" r:id="rId15"/>
    <p:sldId id="373" r:id="rId16"/>
    <p:sldId id="368" r:id="rId17"/>
    <p:sldId id="374" r:id="rId18"/>
    <p:sldId id="376" r:id="rId19"/>
    <p:sldId id="378" r:id="rId20"/>
    <p:sldId id="387" r:id="rId21"/>
    <p:sldId id="379" r:id="rId22"/>
    <p:sldId id="385" r:id="rId23"/>
    <p:sldId id="369" r:id="rId24"/>
    <p:sldId id="370" r:id="rId25"/>
    <p:sldId id="383" r:id="rId26"/>
    <p:sldId id="384" r:id="rId27"/>
    <p:sldId id="355" r:id="rId28"/>
  </p:sldIdLst>
  <p:sldSz cx="12192000" cy="6858000"/>
  <p:notesSz cx="6858000" cy="923925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Valerie Taylor" initials="VT" lastIdx="1" clrIdx="0">
    <p:extLst>
      <p:ext uri="{19B8F6BF-5375-455C-9EA6-DF929625EA0E}">
        <p15:presenceInfo xmlns:p15="http://schemas.microsoft.com/office/powerpoint/2012/main" userId="S::vtaylor@misericordia.edu::0b953786-bd08-4135-93bf-c11ef5fe551a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000" autoAdjust="0"/>
    <p:restoredTop sz="80694" autoAdjust="0"/>
  </p:normalViewPr>
  <p:slideViewPr>
    <p:cSldViewPr snapToGrid="0">
      <p:cViewPr varScale="1">
        <p:scale>
          <a:sx n="79" d="100"/>
          <a:sy n="79" d="100"/>
        </p:scale>
        <p:origin x="850" y="8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commentAuthors" Target="commentAuthors.xml"/><Relationship Id="rId8" Type="http://schemas.openxmlformats.org/officeDocument/2006/relationships/slide" Target="slides/slide7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2DAF-4594-89A4-2AF28B811C83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2DAF-4594-89A4-2AF28B811C83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Sheet1!$I$17:$I$18</c:f>
              <c:strCache>
                <c:ptCount val="2"/>
                <c:pt idx="0">
                  <c:v>Full-Time</c:v>
                </c:pt>
                <c:pt idx="1">
                  <c:v>Part-Time</c:v>
                </c:pt>
              </c:strCache>
            </c:strRef>
          </c:cat>
          <c:val>
            <c:numRef>
              <c:f>Sheet1!$J$17:$J$18</c:f>
              <c:numCache>
                <c:formatCode>0%</c:formatCode>
                <c:ptCount val="2"/>
                <c:pt idx="0">
                  <c:v>0.95</c:v>
                </c:pt>
                <c:pt idx="1">
                  <c:v>0.05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2DAF-4594-89A4-2AF28B811C8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b"/>
      <c:legendEntry>
        <c:idx val="0"/>
        <c:txPr>
          <a:bodyPr rot="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</c:legendEntry>
      <c:legendEntry>
        <c:idx val="1"/>
        <c:txPr>
          <a:bodyPr rot="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</c:legendEntry>
      <c:layout>
        <c:manualLayout>
          <c:xMode val="edge"/>
          <c:yMode val="edge"/>
          <c:x val="0.19252192016143968"/>
          <c:y val="0.88233721703059365"/>
          <c:w val="0.5890029439750688"/>
          <c:h val="8.6800573016465113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000" b="1" i="0" u="none" strike="noStrike" kern="1200" baseline="0">
              <a:solidFill>
                <a:schemeClr val="dk1">
                  <a:lumMod val="75000"/>
                  <a:lumOff val="2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OVERALL!$A$2</c:f>
              <c:strCache>
                <c:ptCount val="1"/>
                <c:pt idx="0">
                  <c:v>Rate your overall satisfaction with your employment here so far</c:v>
                </c:pt>
              </c:strCache>
            </c:strRef>
          </c:tx>
          <c:spPr>
            <a:solidFill>
              <a:schemeClr val="accent1">
                <a:alpha val="85000"/>
              </a:schemeClr>
            </a:solidFill>
            <a:ln w="9525" cap="flat" cmpd="sng" algn="ctr">
              <a:solidFill>
                <a:schemeClr val="lt1">
                  <a:alpha val="50000"/>
                </a:schemeClr>
              </a:solidFill>
              <a:round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800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dk1">
                          <a:lumMod val="50000"/>
                          <a:lumOff val="50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OVERALL!$B$1:$H$1</c:f>
              <c:strCache>
                <c:ptCount val="7"/>
                <c:pt idx="0">
                  <c:v>2013/14</c:v>
                </c:pt>
                <c:pt idx="1">
                  <c:v>2014/15</c:v>
                </c:pt>
                <c:pt idx="2">
                  <c:v>2015/16</c:v>
                </c:pt>
                <c:pt idx="3">
                  <c:v>2016/17</c:v>
                </c:pt>
                <c:pt idx="4">
                  <c:v>2017/18</c:v>
                </c:pt>
                <c:pt idx="5">
                  <c:v>2020/21</c:v>
                </c:pt>
                <c:pt idx="6">
                  <c:v>2022/23</c:v>
                </c:pt>
              </c:strCache>
            </c:strRef>
          </c:cat>
          <c:val>
            <c:numRef>
              <c:f>OVERALL!$B$2:$H$2</c:f>
              <c:numCache>
                <c:formatCode>General</c:formatCode>
                <c:ptCount val="7"/>
                <c:pt idx="0">
                  <c:v>4.08</c:v>
                </c:pt>
                <c:pt idx="1">
                  <c:v>4.09</c:v>
                </c:pt>
                <c:pt idx="2">
                  <c:v>4.05</c:v>
                </c:pt>
                <c:pt idx="3" formatCode="0.00">
                  <c:v>3.8</c:v>
                </c:pt>
                <c:pt idx="4" formatCode="0.00">
                  <c:v>3.6</c:v>
                </c:pt>
                <c:pt idx="5" formatCode="0.00">
                  <c:v>3.52</c:v>
                </c:pt>
                <c:pt idx="6" formatCode="0.00">
                  <c:v>3.54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5D5D-4594-8AC9-6E2755A44354}"/>
            </c:ext>
          </c:extLst>
        </c:ser>
        <c:dLbls>
          <c:dLblPos val="inEnd"/>
          <c:showLegendKey val="0"/>
          <c:showVal val="1"/>
          <c:showCatName val="0"/>
          <c:showSerName val="0"/>
          <c:showPercent val="0"/>
          <c:showBubbleSize val="0"/>
        </c:dLbls>
        <c:gapWidth val="65"/>
        <c:axId val="907852576"/>
        <c:axId val="755366512"/>
      </c:barChart>
      <c:catAx>
        <c:axId val="90785257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19050" cap="flat" cmpd="sng" algn="ctr">
            <a:solidFill>
              <a:schemeClr val="dk1">
                <a:lumMod val="75000"/>
                <a:lumOff val="2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800" b="0" i="0" u="none" strike="noStrike" kern="1200" cap="all" baseline="0">
                <a:solidFill>
                  <a:schemeClr val="dk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755366512"/>
        <c:crosses val="autoZero"/>
        <c:auto val="1"/>
        <c:lblAlgn val="ctr"/>
        <c:lblOffset val="100"/>
        <c:noMultiLvlLbl val="0"/>
      </c:catAx>
      <c:valAx>
        <c:axId val="755366512"/>
        <c:scaling>
          <c:orientation val="minMax"/>
        </c:scaling>
        <c:delete val="1"/>
        <c:axPos val="l"/>
        <c:majorGridlines>
          <c:spPr>
            <a:ln w="9525" cap="flat" cmpd="sng" algn="ctr">
              <a:gradFill>
                <a:gsLst>
                  <a:gs pos="100000">
                    <a:schemeClr val="dk1">
                      <a:lumMod val="95000"/>
                      <a:lumOff val="5000"/>
                      <a:alpha val="42000"/>
                    </a:schemeClr>
                  </a:gs>
                  <a:gs pos="0">
                    <a:schemeClr val="lt1">
                      <a:lumMod val="75000"/>
                      <a:alpha val="36000"/>
                    </a:schemeClr>
                  </a:gs>
                </a:gsLst>
                <a:lin ang="5400000" scaled="0"/>
              </a:gra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crossAx val="907852576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gradFill flip="none" rotWithShape="1">
      <a:gsLst>
        <a:gs pos="0">
          <a:schemeClr val="lt1"/>
        </a:gs>
        <a:gs pos="39000">
          <a:schemeClr val="lt1"/>
        </a:gs>
        <a:gs pos="100000">
          <a:schemeClr val="lt1">
            <a:lumMod val="75000"/>
          </a:schemeClr>
        </a:gs>
      </a:gsLst>
      <a:path path="circle">
        <a:fillToRect l="50000" t="-80000" r="50000" b="180000"/>
      </a:path>
      <a:tileRect/>
    </a:gradFill>
    <a:ln w="9525" cap="flat" cmpd="sng" algn="ctr">
      <a:solidFill>
        <a:schemeClr val="dk1">
          <a:lumMod val="25000"/>
          <a:lumOff val="75000"/>
        </a:schemeClr>
      </a:solidFill>
      <a:round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05">
  <cs:axisTitle>
    <cs:lnRef idx="0"/>
    <cs:fillRef idx="0"/>
    <cs:effectRef idx="0"/>
    <cs:fontRef idx="minor">
      <a:schemeClr val="dk1">
        <a:lumMod val="75000"/>
        <a:lumOff val="25000"/>
      </a:schemeClr>
    </cs:fontRef>
    <cs:defRPr sz="900" b="1" kern="1200"/>
  </cs:axisTitle>
  <cs:categoryAxis>
    <cs:lnRef idx="0"/>
    <cs:fillRef idx="0"/>
    <cs:effectRef idx="0"/>
    <cs:fontRef idx="minor">
      <a:schemeClr val="dk1">
        <a:lumMod val="75000"/>
        <a:lumOff val="25000"/>
      </a:schemeClr>
    </cs:fontRef>
    <cs:spPr>
      <a:ln w="190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900" kern="1200" cap="all" baseline="0"/>
  </cs:categoryAxis>
  <cs:chartArea>
    <cs:lnRef idx="0"/>
    <cs:fillRef idx="0"/>
    <cs:effectRef idx="0"/>
    <cs:fontRef idx="minor">
      <a:schemeClr val="dk1"/>
    </cs:fontRef>
    <cs:spPr>
      <a:gradFill flip="none" rotWithShape="1">
        <a:gsLst>
          <a:gs pos="0">
            <a:schemeClr val="lt1"/>
          </a:gs>
          <a:gs pos="39000">
            <a:schemeClr val="lt1"/>
          </a:gs>
          <a:gs pos="100000">
            <a:schemeClr val="lt1">
              <a:lumMod val="75000"/>
            </a:schemeClr>
          </a:gs>
        </a:gsLst>
        <a:path path="circle">
          <a:fillToRect l="50000" t="-80000" r="50000" b="180000"/>
        </a:path>
        <a:tileRect/>
      </a:gradFill>
      <a:ln w="9525" cap="flat" cmpd="sng" algn="ctr">
        <a:solidFill>
          <a:schemeClr val="dk1">
            <a:lumMod val="25000"/>
            <a:lumOff val="7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lt1"/>
    </cs:fontRef>
    <cs:defRPr sz="900" b="1" i="0" u="none" strike="noStrike" kern="1200" baseline="0"/>
  </cs:dataLabel>
  <cs:dataLabelCallout>
    <cs:lnRef idx="0"/>
    <cs:fillRef idx="0"/>
    <cs:effectRef idx="0"/>
    <cs:fontRef idx="minor">
      <a:schemeClr val="lt1"/>
    </cs:fontRef>
    <cs:spPr>
      <a:solidFill>
        <a:schemeClr val="dk1">
          <a:lumMod val="65000"/>
          <a:lumOff val="35000"/>
          <a:alpha val="75000"/>
        </a:schemeClr>
      </a:solidFill>
    </cs:spPr>
    <cs:defRPr sz="900" b="1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  <a:ln w="9525" cap="flat" cmpd="sng" algn="ctr">
        <a:solidFill>
          <a:schemeClr val="lt1">
            <a:alpha val="50000"/>
          </a:schemeClr>
        </a:solidFill>
        <a:round/>
      </a:ln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  <a:ln w="9525" cap="flat" cmpd="sng" algn="ctr">
        <a:solidFill>
          <a:schemeClr val="lt1">
            <a:alpha val="50000"/>
          </a:schemeClr>
        </a:solidFill>
        <a:round/>
      </a:ln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31750" cap="rnd">
        <a:solidFill>
          <a:schemeClr val="phClr">
            <a:alpha val="85000"/>
          </a:schemeClr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dk1">
        <a:lumMod val="75000"/>
        <a:lumOff val="25000"/>
      </a:schemeClr>
    </cs:fontRef>
    <cs:spPr>
      <a:ln w="9525">
        <a:solidFill>
          <a:schemeClr val="dk1">
            <a:lumMod val="35000"/>
            <a:lumOff val="65000"/>
          </a:schemeClr>
        </a:solidFill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50000"/>
          <a:lumOff val="50000"/>
        </a:schemeClr>
      </a:solidFill>
      <a:ln w="9525">
        <a:solidFill>
          <a:schemeClr val="dk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dk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</a:ln>
    </cs:spPr>
  </cs:leaderLine>
  <cs:legend>
    <cs:lnRef idx="0"/>
    <cs:fillRef idx="0"/>
    <cs:effectRef idx="0"/>
    <cs:fontRef idx="minor">
      <a:schemeClr val="dk1">
        <a:lumMod val="75000"/>
        <a:lumOff val="25000"/>
      </a:schemeClr>
    </cs:fontRef>
    <cs:spPr>
      <a:solidFill>
        <a:schemeClr val="lt1">
          <a:lumMod val="95000"/>
          <a:alpha val="39000"/>
        </a:schemeClr>
      </a:solidFill>
    </cs:spPr>
    <cs:defRPr sz="900" kern="1200"/>
  </cs:legend>
  <cs:plotArea>
    <cs:lnRef idx="0"/>
    <cs:fillRef idx="0"/>
    <cs:effectRef idx="0"/>
    <cs:fontRef idx="minor">
      <a:schemeClr val="dk1"/>
    </cs:fontRef>
  </cs:plotArea>
  <cs:plotArea3D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dk1">
        <a:lumMod val="75000"/>
        <a:lumOff val="25000"/>
      </a:schemeClr>
    </cs:fontRef>
    <cs:spPr>
      <a:ln w="317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  <a:round/>
      </a:ln>
    </cs:spPr>
  </cs:seriesLine>
  <cs:title>
    <cs:lnRef idx="0"/>
    <cs:fillRef idx="0"/>
    <cs:effectRef idx="0"/>
    <cs:fontRef idx="minor">
      <a:schemeClr val="dk1">
        <a:lumMod val="75000"/>
        <a:lumOff val="25000"/>
      </a:schemeClr>
    </cs:fontRef>
    <cs:defRPr sz="1800" b="1" kern="120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dk1">
        <a:lumMod val="75000"/>
        <a:lumOff val="2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dk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dk1">
        <a:lumMod val="75000"/>
        <a:lumOff val="25000"/>
      </a:schemeClr>
    </cs:fontRef>
    <cs:spPr>
      <a:ln>
        <a:noFill/>
      </a:ln>
    </cs:spPr>
    <cs:defRPr sz="900" kern="1200"/>
  </cs:valueAxis>
  <cs:wall>
    <cs:lnRef idx="0"/>
    <cs:fillRef idx="0"/>
    <cs:effectRef idx="0"/>
    <cs:fontRef idx="minor">
      <a:schemeClr val="dk1"/>
    </cs:fontRef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63567"/>
          </a:xfrm>
          <a:prstGeom prst="rect">
            <a:avLst/>
          </a:prstGeom>
        </p:spPr>
        <p:txBody>
          <a:bodyPr vert="horz" lIns="91969" tIns="45985" rIns="91969" bIns="45985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4" y="0"/>
            <a:ext cx="2971800" cy="463567"/>
          </a:xfrm>
          <a:prstGeom prst="rect">
            <a:avLst/>
          </a:prstGeom>
        </p:spPr>
        <p:txBody>
          <a:bodyPr vert="horz" lIns="91969" tIns="45985" rIns="91969" bIns="45985" rtlCol="0"/>
          <a:lstStyle>
            <a:lvl1pPr algn="r">
              <a:defRPr sz="1200"/>
            </a:lvl1pPr>
          </a:lstStyle>
          <a:p>
            <a:fld id="{5732161A-95FE-4559-AA78-0D43EE993D02}" type="datetimeFigureOut">
              <a:rPr lang="en-US" smtClean="0"/>
              <a:t>11/14/2023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57225" y="1154113"/>
            <a:ext cx="5543550" cy="311943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969" tIns="45985" rIns="91969" bIns="45985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46389"/>
            <a:ext cx="5486400" cy="3637956"/>
          </a:xfrm>
          <a:prstGeom prst="rect">
            <a:avLst/>
          </a:prstGeom>
        </p:spPr>
        <p:txBody>
          <a:bodyPr vert="horz" lIns="91969" tIns="45985" rIns="91969" bIns="45985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775686"/>
            <a:ext cx="2971800" cy="463566"/>
          </a:xfrm>
          <a:prstGeom prst="rect">
            <a:avLst/>
          </a:prstGeom>
        </p:spPr>
        <p:txBody>
          <a:bodyPr vert="horz" lIns="91969" tIns="45985" rIns="91969" bIns="45985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4" y="8775686"/>
            <a:ext cx="2971800" cy="463566"/>
          </a:xfrm>
          <a:prstGeom prst="rect">
            <a:avLst/>
          </a:prstGeom>
        </p:spPr>
        <p:txBody>
          <a:bodyPr vert="horz" lIns="91969" tIns="45985" rIns="91969" bIns="45985" rtlCol="0" anchor="b"/>
          <a:lstStyle>
            <a:lvl1pPr algn="r">
              <a:defRPr sz="1200"/>
            </a:lvl1pPr>
          </a:lstStyle>
          <a:p>
            <a:fld id="{BE638A29-B0E3-4D03-8587-D215CA0834E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3005827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E4B36F8-7FAB-44A0-9776-05A9F5F1699A}" type="slidenum">
              <a:rPr lang="en-US" smtClean="0"/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5690528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E4B36F8-7FAB-44A0-9776-05A9F5F1699A}" type="slidenum">
              <a:rPr lang="en-US" smtClean="0"/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6979369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E4B36F8-7FAB-44A0-9776-05A9F5F1699A}" type="slidenum">
              <a:rPr lang="en-US" smtClean="0"/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2464660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E4B36F8-7FAB-44A0-9776-05A9F5F1699A}" type="slidenum">
              <a:rPr lang="en-US" smtClean="0"/>
              <a:t>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9011721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On a scale of 1-5</a:t>
            </a:r>
          </a:p>
          <a:p>
            <a:endParaRPr lang="en-US" dirty="0"/>
          </a:p>
          <a:p>
            <a:r>
              <a:rPr lang="en-US" dirty="0"/>
              <a:t>Importance: 5=Very Important; 4-Important; 3=Somewhat Important; 2=Not Very Important; 1=Not Important at All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E4B36F8-7FAB-44A0-9776-05A9F5F1699A}" type="slidenum">
              <a:rPr lang="en-US" smtClean="0"/>
              <a:t>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1450290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Satisfaction: 5=Very Satisfied; 4=Satisfied; 3=Somewhat Satisfied; 2=Not Very Satisfied; 1=Not Satisfied at all.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Most satisfied – nothing in the 4s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Least satisfied – between 2 and 3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E4B36F8-7FAB-44A0-9776-05A9F5F1699A}" type="slidenum">
              <a:rPr lang="en-US" smtClean="0"/>
              <a:t>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9862807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Gap calculation – Performance gap means are calculated by taking the difference between the (mean) importance rating and the (mean) satisfaction rating.</a:t>
            </a:r>
          </a:p>
          <a:p>
            <a:endParaRPr lang="en-US" dirty="0"/>
          </a:p>
          <a:p>
            <a:r>
              <a:rPr lang="en-US" dirty="0"/>
              <a:t>Explain the GAP calculation. Want close to zero because the further away means we feel something is important, however we are NOT satisfied with it. A negative number would show an opposite effect that we feel it isn’t important but are satisfied with it.  (We didn't have any of these.)</a:t>
            </a:r>
          </a:p>
          <a:p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E4B36F8-7FAB-44A0-9776-05A9F5F1699A}" type="slidenum">
              <a:rPr lang="en-US" smtClean="0"/>
              <a:t>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2811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Talk about our comparison school list.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There were 21 (out of 30 questions) with p –value= .001. These are the top six with the largest difference.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Meaning that the two scores are significantly different and such a difference would only be due to chance 0.1% of the time.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E4B36F8-7FAB-44A0-9776-05A9F5F1699A}" type="slidenum">
              <a:rPr lang="en-US" smtClean="0"/>
              <a:t>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1020451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E4B36F8-7FAB-44A0-9776-05A9F5F1699A}" type="slidenum">
              <a:rPr lang="en-US" smtClean="0"/>
              <a:t>10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25267934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E4B36F8-7FAB-44A0-9776-05A9F5F1699A}" type="slidenum">
              <a:rPr lang="en-US" smtClean="0"/>
              <a:t>11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667711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This section had employees rank goals as top priories – 1</a:t>
            </a:r>
            <a:r>
              <a:rPr lang="en-US" baseline="30000" dirty="0"/>
              <a:t>st</a:t>
            </a:r>
            <a:r>
              <a:rPr lang="en-US" dirty="0"/>
              <a:t>, 2</a:t>
            </a:r>
            <a:r>
              <a:rPr lang="en-US" baseline="30000" dirty="0"/>
              <a:t>nd</a:t>
            </a:r>
            <a:r>
              <a:rPr lang="en-US" dirty="0"/>
              <a:t>, 3</a:t>
            </a:r>
            <a:r>
              <a:rPr lang="en-US" baseline="30000" dirty="0"/>
              <a:t>rd</a:t>
            </a:r>
            <a:r>
              <a:rPr lang="en-US" dirty="0"/>
              <a:t>. (Total votes was the same as employees first priorities.)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E4B36F8-7FAB-44A0-9776-05A9F5F1699A}" type="slidenum">
              <a:rPr lang="en-US" smtClean="0"/>
              <a:t>12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37462539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E4B36F8-7FAB-44A0-9776-05A9F5F1699A}" type="slidenum">
              <a:rPr lang="en-US" smtClean="0"/>
              <a:t>13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29713094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E4B36F8-7FAB-44A0-9776-05A9F5F1699A}" type="slidenum">
              <a:rPr lang="en-US" smtClean="0"/>
              <a:t>14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17777290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*p-value of .05 - the two scores are significantly different, and such a difference would only be due to a chance of 5% of the time.</a:t>
            </a:r>
            <a:r>
              <a:rPr lang="en-US" dirty="0"/>
              <a:t>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** p-value of .01 - the two scores are significantly different, and such a difference would only be due to a chance of 1% of the time.</a:t>
            </a:r>
            <a:r>
              <a:rPr lang="en-US" dirty="0"/>
              <a:t>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*** p-value of .001 - the two scores are significantly different, and such a difference would only be due to a chance of 0.1% of the time.</a:t>
            </a:r>
            <a:r>
              <a:rPr lang="en-US" dirty="0"/>
              <a:t>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E4B36F8-7FAB-44A0-9776-05A9F5F1699A}" type="slidenum">
              <a:rPr lang="en-US" smtClean="0"/>
              <a:t>15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86192888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E4B36F8-7FAB-44A0-9776-05A9F5F1699A}" type="slidenum">
              <a:rPr lang="en-US" smtClean="0"/>
              <a:t>16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87585509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E4B36F8-7FAB-44A0-9776-05A9F5F1699A}" type="slidenum">
              <a:rPr lang="en-US" smtClean="0"/>
              <a:t>17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83510929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Scale of 1-5</a:t>
            </a:r>
          </a:p>
          <a:p>
            <a:endParaRPr lang="en-US" dirty="0"/>
          </a:p>
          <a:p>
            <a:r>
              <a:rPr lang="en-US" dirty="0"/>
              <a:t>*MU staff question</a:t>
            </a:r>
          </a:p>
          <a:p>
            <a:endParaRPr lang="en-US" dirty="0"/>
          </a:p>
          <a:p>
            <a:r>
              <a:rPr lang="en-US" dirty="0"/>
              <a:t>Most satisfied – many w supervisor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E4B36F8-7FAB-44A0-9776-05A9F5F1699A}" type="slidenum">
              <a:rPr lang="en-US" smtClean="0"/>
              <a:t>18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20897712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Gap calculation – Performance gap means are calculated by taking the difference between the (mean) importance rating and the (mean) satisfaction rating.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E4B36F8-7FAB-44A0-9776-05A9F5F1699A}" type="slidenum">
              <a:rPr lang="en-US" smtClean="0"/>
              <a:t>19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09896256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Talk about our comparison school list.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/>
          </a:p>
          <a:p>
            <a:r>
              <a:rPr lang="en-US" dirty="0"/>
              <a:t>Significantly different; p value = .001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Meaning that the two scores are significantly different and such a difference would only be due to chance 0.1% of the time.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/>
          </a:p>
          <a:p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E4B36F8-7FAB-44A0-9776-05A9F5F1699A}" type="slidenum">
              <a:rPr lang="en-US" smtClean="0"/>
              <a:t>20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94150564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E4B36F8-7FAB-44A0-9776-05A9F5F1699A}" type="slidenum">
              <a:rPr lang="en-US" smtClean="0"/>
              <a:t>21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83207343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E4B36F8-7FAB-44A0-9776-05A9F5F1699A}" type="slidenum">
              <a:rPr lang="en-US" smtClean="0"/>
              <a:t>22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44415754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E4B36F8-7FAB-44A0-9776-05A9F5F1699A}" type="slidenum">
              <a:rPr lang="en-US" smtClean="0"/>
              <a:t>23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79634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Only a .02 uptick in overall satisfaction. But, it had been decreasing significantly since 2014/15. The 2020/21 level may have been the result of COVID with the staff layoffs. ?????</a:t>
            </a:r>
          </a:p>
          <a:p>
            <a:endParaRPr lang="en-US" dirty="0"/>
          </a:p>
          <a:p>
            <a:r>
              <a:rPr lang="en-US" dirty="0"/>
              <a:t>Enrollment has been decreasing since 2013-14, also,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E638A29-B0E3-4D03-8587-D215CA0834E0}" type="slidenum">
              <a:rPr lang="en-US" smtClean="0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3974450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E4B36F8-7FAB-44A0-9776-05A9F5F1699A}" type="slidenum">
              <a:rPr lang="en-US" smtClean="0"/>
              <a:t>25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72725965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E4B36F8-7FAB-44A0-9776-05A9F5F1699A}" type="slidenum">
              <a:rPr lang="en-US" smtClean="0"/>
              <a:t>26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11915582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E4B36F8-7FAB-44A0-9776-05A9F5F1699A}" type="slidenum">
              <a:rPr lang="en-US" smtClean="0"/>
              <a:t>27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181484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5A2A5A-5EB6-4B2F-9C41-F52E3E0CAC07}" type="datetimeFigureOut">
              <a:rPr lang="en-US" smtClean="0"/>
              <a:t>11/14/2023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B8004B-24CD-4816-A518-73FBA02EB57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8851254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5A2A5A-5EB6-4B2F-9C41-F52E3E0CAC07}" type="datetimeFigureOut">
              <a:rPr lang="en-US" smtClean="0"/>
              <a:t>11/14/2023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B8004B-24CD-4816-A518-73FBA02EB57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4505231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5A2A5A-5EB6-4B2F-9C41-F52E3E0CAC07}" type="datetimeFigureOut">
              <a:rPr lang="en-US" smtClean="0"/>
              <a:t>11/14/2023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B8004B-24CD-4816-A518-73FBA02EB57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276685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5A2A5A-5EB6-4B2F-9C41-F52E3E0CAC07}" type="datetimeFigureOut">
              <a:rPr lang="en-US" smtClean="0"/>
              <a:t>11/14/2023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B8004B-24CD-4816-A518-73FBA02EB57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4754339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5A2A5A-5EB6-4B2F-9C41-F52E3E0CAC07}" type="datetimeFigureOut">
              <a:rPr lang="en-US" smtClean="0"/>
              <a:t>11/14/2023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B8004B-24CD-4816-A518-73FBA02EB57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7160024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5A2A5A-5EB6-4B2F-9C41-F52E3E0CAC07}" type="datetimeFigureOut">
              <a:rPr lang="en-US" smtClean="0"/>
              <a:t>11/14/2023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B8004B-24CD-4816-A518-73FBA02EB57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5930667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5A2A5A-5EB6-4B2F-9C41-F52E3E0CAC07}" type="datetimeFigureOut">
              <a:rPr lang="en-US" smtClean="0"/>
              <a:t>11/14/2023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B8004B-24CD-4816-A518-73FBA02EB57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5510657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5A2A5A-5EB6-4B2F-9C41-F52E3E0CAC07}" type="datetimeFigureOut">
              <a:rPr lang="en-US" smtClean="0"/>
              <a:t>11/14/2023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B8004B-24CD-4816-A518-73FBA02EB57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6496881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5A2A5A-5EB6-4B2F-9C41-F52E3E0CAC07}" type="datetimeFigureOut">
              <a:rPr lang="en-US" smtClean="0"/>
              <a:t>11/14/2023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B8004B-24CD-4816-A518-73FBA02EB57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6392521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5A2A5A-5EB6-4B2F-9C41-F52E3E0CAC07}" type="datetimeFigureOut">
              <a:rPr lang="en-US" smtClean="0"/>
              <a:t>11/14/2023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B8004B-24CD-4816-A518-73FBA02EB57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0465696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5A2A5A-5EB6-4B2F-9C41-F52E3E0CAC07}" type="datetimeFigureOut">
              <a:rPr lang="en-US" smtClean="0"/>
              <a:t>11/14/2023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B8004B-24CD-4816-A518-73FBA02EB57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9366706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05A2A5A-5EB6-4B2F-9C41-F52E3E0CAC07}" type="datetimeFigureOut">
              <a:rPr lang="en-US" smtClean="0"/>
              <a:t>11/14/2023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BB8004B-24CD-4816-A518-73FBA02EB57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0119140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9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5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5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5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5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5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5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5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6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5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5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282103" y="1049073"/>
            <a:ext cx="4766554" cy="40010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>
                <a:cs typeface="Times New Roman" panose="02020603050405020304" pitchFamily="18" charset="0"/>
              </a:rPr>
              <a:t>Staff Satisfaction Survey </a:t>
            </a:r>
          </a:p>
          <a:p>
            <a:pPr algn="ctr"/>
            <a:r>
              <a:rPr lang="en-US" sz="3600" b="1" dirty="0">
                <a:cs typeface="Times New Roman" panose="02020603050405020304" pitchFamily="18" charset="0"/>
              </a:rPr>
              <a:t>2023</a:t>
            </a:r>
          </a:p>
          <a:p>
            <a:pPr algn="ctr"/>
            <a:endParaRPr lang="en-US" sz="3600" b="1" dirty="0">
              <a:cs typeface="Times New Roman" panose="02020603050405020304" pitchFamily="18" charset="0"/>
            </a:endParaRPr>
          </a:p>
          <a:p>
            <a:pPr algn="ctr"/>
            <a:r>
              <a:rPr lang="en-US" sz="2800" b="1" dirty="0">
                <a:cs typeface="Times New Roman" panose="02020603050405020304" pitchFamily="18" charset="0"/>
              </a:rPr>
              <a:t>General Staff Meeting</a:t>
            </a:r>
          </a:p>
          <a:p>
            <a:pPr algn="ctr"/>
            <a:r>
              <a:rPr lang="en-US" sz="2800" b="1" dirty="0">
                <a:cs typeface="Times New Roman" panose="02020603050405020304" pitchFamily="18" charset="0"/>
              </a:rPr>
              <a:t>11/15/2023</a:t>
            </a:r>
          </a:p>
          <a:p>
            <a:pPr algn="ctr"/>
            <a:endParaRPr lang="en-US" sz="3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br>
              <a:rPr lang="en-US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en-US" dirty="0"/>
          </a:p>
        </p:txBody>
      </p:sp>
      <p:pic>
        <p:nvPicPr>
          <p:cNvPr id="7" name="Picture Placeholder 6"/>
          <p:cNvPicPr>
            <a:picLocks noGrp="1" noChangeAspect="1"/>
          </p:cNvPicPr>
          <p:nvPr>
            <p:ph type="pic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1706" b="21706"/>
          <a:stretch>
            <a:fillRect/>
          </a:stretch>
        </p:blipFill>
        <p:spPr>
          <a:xfrm>
            <a:off x="5354594" y="674006"/>
            <a:ext cx="6052923" cy="4779444"/>
          </a:xfrm>
        </p:spPr>
      </p:pic>
    </p:spTree>
    <p:extLst>
      <p:ext uri="{BB962C8B-B14F-4D97-AF65-F5344CB8AC3E}">
        <p14:creationId xmlns:p14="http://schemas.microsoft.com/office/powerpoint/2010/main" val="58851780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FC49D0E-79D8-4450-84D3-9608C65D100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673100"/>
          </a:xfrm>
        </p:spPr>
        <p:txBody>
          <a:bodyPr>
            <a:normAutofit fontScale="90000"/>
          </a:bodyPr>
          <a:lstStyle/>
          <a:p>
            <a:pPr algn="ctr"/>
            <a:r>
              <a:rPr lang="en-US" b="1" dirty="0"/>
              <a:t>Survey Instrument and Analysis </a:t>
            </a:r>
          </a:p>
        </p:txBody>
      </p:sp>
      <p:sp>
        <p:nvSpPr>
          <p:cNvPr id="5" name="Subtitle 4"/>
          <p:cNvSpPr>
            <a:spLocks noGrp="1"/>
          </p:cNvSpPr>
          <p:nvPr>
            <p:ph idx="4294967295"/>
          </p:nvPr>
        </p:nvSpPr>
        <p:spPr>
          <a:xfrm>
            <a:off x="2558577" y="1223963"/>
            <a:ext cx="7074846" cy="5268911"/>
          </a:xfrm>
        </p:spPr>
        <p:txBody>
          <a:bodyPr>
            <a:noAutofit/>
          </a:bodyPr>
          <a:lstStyle/>
          <a:p>
            <a:r>
              <a:rPr lang="en-US" dirty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cs typeface="Times New Roman" panose="02020603050405020304" pitchFamily="18" charset="0"/>
              </a:rPr>
              <a:t>RNL Survey – 4 sections </a:t>
            </a:r>
          </a:p>
          <a:p>
            <a:pPr lvl="1"/>
            <a:r>
              <a:rPr lang="en-US" sz="2000" dirty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cs typeface="Times New Roman" panose="02020603050405020304" pitchFamily="18" charset="0"/>
              </a:rPr>
              <a:t>Campus Culture and Policies </a:t>
            </a:r>
          </a:p>
          <a:p>
            <a:pPr lvl="1"/>
            <a:r>
              <a:rPr lang="en-US" sz="2000" dirty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cs typeface="Times New Roman" panose="02020603050405020304" pitchFamily="18" charset="0"/>
              </a:rPr>
              <a:t>Institutional Goals </a:t>
            </a:r>
          </a:p>
          <a:p>
            <a:pPr lvl="1"/>
            <a:r>
              <a:rPr lang="en-US" sz="2000" dirty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cs typeface="Times New Roman" panose="02020603050405020304" pitchFamily="18" charset="0"/>
              </a:rPr>
              <a:t>Involvement in Planning and Decision-Making </a:t>
            </a:r>
          </a:p>
          <a:p>
            <a:pPr lvl="1"/>
            <a:r>
              <a:rPr lang="en-US" sz="2000" dirty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cs typeface="Times New Roman" panose="02020603050405020304" pitchFamily="18" charset="0"/>
              </a:rPr>
              <a:t>Work Environment</a:t>
            </a:r>
          </a:p>
          <a:p>
            <a:r>
              <a:rPr lang="en-US" dirty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cs typeface="Times New Roman" panose="02020603050405020304" pitchFamily="18" charset="0"/>
              </a:rPr>
              <a:t>1-5 (low-high) on </a:t>
            </a:r>
            <a:r>
              <a:rPr lang="en-US" b="1" u="sng" dirty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cs typeface="Times New Roman" panose="02020603050405020304" pitchFamily="18" charset="0"/>
              </a:rPr>
              <a:t>Importance</a:t>
            </a:r>
            <a:r>
              <a:rPr lang="en-US" dirty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cs typeface="Times New Roman" panose="02020603050405020304" pitchFamily="18" charset="0"/>
              </a:rPr>
              <a:t> and </a:t>
            </a:r>
            <a:r>
              <a:rPr lang="en-US" b="1" u="sng" dirty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cs typeface="Times New Roman" panose="02020603050405020304" pitchFamily="18" charset="0"/>
              </a:rPr>
              <a:t>Satisfaction</a:t>
            </a:r>
          </a:p>
          <a:p>
            <a:r>
              <a:rPr lang="en-US" dirty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cs typeface="Times New Roman" panose="02020603050405020304" pitchFamily="18" charset="0"/>
              </a:rPr>
              <a:t>Summary in terms of averages</a:t>
            </a:r>
          </a:p>
          <a:p>
            <a:r>
              <a:rPr lang="en-US" dirty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cs typeface="Times New Roman" panose="02020603050405020304" pitchFamily="18" charset="0"/>
              </a:rPr>
              <a:t>Gap scores</a:t>
            </a:r>
          </a:p>
          <a:p>
            <a:r>
              <a:rPr lang="en-US" dirty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cs typeface="Times New Roman" panose="02020603050405020304" pitchFamily="18" charset="0"/>
              </a:rPr>
              <a:t>Peer comparisons</a:t>
            </a:r>
          </a:p>
          <a:p>
            <a:r>
              <a:rPr lang="en-US" dirty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cs typeface="Times New Roman" panose="02020603050405020304" pitchFamily="18" charset="0"/>
              </a:rPr>
              <a:t>MU custom questions </a:t>
            </a:r>
          </a:p>
          <a:p>
            <a:r>
              <a:rPr lang="en-US" dirty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cs typeface="Times New Roman" panose="02020603050405020304" pitchFamily="18" charset="0"/>
              </a:rPr>
              <a:t>Strengths and Challenges</a:t>
            </a:r>
          </a:p>
          <a:p>
            <a:pPr marL="0" indent="0">
              <a:buNone/>
            </a:pPr>
            <a:endParaRPr lang="en-US" sz="3600" dirty="0">
              <a:solidFill>
                <a:schemeClr val="tx1">
                  <a:lumMod val="85000"/>
                  <a:lumOff val="15000"/>
                </a:schemeClr>
              </a:solidFill>
              <a:latin typeface="+mj-lt"/>
              <a:cs typeface="Times New Roman" panose="02020603050405020304" pitchFamily="18" charset="0"/>
            </a:endParaRPr>
          </a:p>
          <a:p>
            <a:endParaRPr lang="en-US" sz="3600" dirty="0">
              <a:solidFill>
                <a:schemeClr val="tx1">
                  <a:lumMod val="85000"/>
                  <a:lumOff val="15000"/>
                </a:schemeClr>
              </a:solidFill>
              <a:latin typeface="+mj-lt"/>
              <a:cs typeface="Times New Roman" panose="02020603050405020304" pitchFamily="18" charset="0"/>
            </a:endParaRPr>
          </a:p>
          <a:p>
            <a:endParaRPr lang="en-US" sz="3600" dirty="0">
              <a:solidFill>
                <a:schemeClr val="tx1">
                  <a:lumMod val="85000"/>
                  <a:lumOff val="15000"/>
                </a:schemeClr>
              </a:solidFill>
              <a:latin typeface="+mj-lt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US" sz="4800" b="1" dirty="0">
              <a:solidFill>
                <a:schemeClr val="tx1">
                  <a:lumMod val="85000"/>
                  <a:lumOff val="15000"/>
                </a:schemeClr>
              </a:solidFill>
              <a:latin typeface="+mj-lt"/>
              <a:cs typeface="Times New Roman" panose="02020603050405020304" pitchFamily="18" charset="0"/>
            </a:endParaRPr>
          </a:p>
          <a:p>
            <a:endParaRPr lang="en-US" sz="4000"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2402798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FC49D0E-79D8-4450-84D3-9608C65D100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835819"/>
          </a:xfrm>
        </p:spPr>
        <p:txBody>
          <a:bodyPr/>
          <a:lstStyle/>
          <a:p>
            <a:pPr algn="ctr"/>
            <a:r>
              <a:rPr lang="en-US" b="1" dirty="0"/>
              <a:t>Data</a:t>
            </a:r>
          </a:p>
        </p:txBody>
      </p:sp>
      <p:sp>
        <p:nvSpPr>
          <p:cNvPr id="5" name="Subtitle 4"/>
          <p:cNvSpPr>
            <a:spLocks noGrp="1"/>
          </p:cNvSpPr>
          <p:nvPr>
            <p:ph idx="4294967295"/>
          </p:nvPr>
        </p:nvSpPr>
        <p:spPr>
          <a:xfrm>
            <a:off x="1301578" y="1241901"/>
            <a:ext cx="9588844" cy="1565275"/>
          </a:xfrm>
        </p:spPr>
        <p:txBody>
          <a:bodyPr>
            <a:noAutofit/>
          </a:bodyPr>
          <a:lstStyle/>
          <a:p>
            <a:r>
              <a:rPr lang="en-US" sz="3600" dirty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cs typeface="Times New Roman" panose="02020603050405020304" pitchFamily="18" charset="0"/>
              </a:rPr>
              <a:t>Response Rates = 40%</a:t>
            </a:r>
          </a:p>
          <a:p>
            <a:pPr marL="0" indent="0">
              <a:buNone/>
            </a:pPr>
            <a:endParaRPr lang="en-US" sz="3600" dirty="0">
              <a:solidFill>
                <a:schemeClr val="tx1">
                  <a:lumMod val="85000"/>
                  <a:lumOff val="15000"/>
                </a:schemeClr>
              </a:solidFill>
              <a:latin typeface="+mj-lt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US" sz="3600" dirty="0">
              <a:solidFill>
                <a:schemeClr val="tx1">
                  <a:lumMod val="85000"/>
                  <a:lumOff val="15000"/>
                </a:schemeClr>
              </a:solidFill>
              <a:latin typeface="+mj-lt"/>
              <a:cs typeface="Times New Roman" panose="02020603050405020304" pitchFamily="18" charset="0"/>
            </a:endParaRPr>
          </a:p>
          <a:p>
            <a:r>
              <a:rPr lang="en-US" sz="3600" dirty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cs typeface="Times New Roman" panose="02020603050405020304" pitchFamily="18" charset="0"/>
              </a:rPr>
              <a:t>Demographics</a:t>
            </a:r>
          </a:p>
          <a:p>
            <a:pPr marL="0" indent="0">
              <a:buNone/>
            </a:pPr>
            <a:endParaRPr lang="en-US" sz="3600" dirty="0">
              <a:solidFill>
                <a:schemeClr val="tx1">
                  <a:lumMod val="85000"/>
                  <a:lumOff val="15000"/>
                </a:schemeClr>
              </a:solidFill>
              <a:latin typeface="+mj-lt"/>
              <a:cs typeface="Times New Roman" panose="02020603050405020304" pitchFamily="18" charset="0"/>
            </a:endParaRPr>
          </a:p>
          <a:p>
            <a:endParaRPr lang="en-US" sz="3600" dirty="0">
              <a:solidFill>
                <a:schemeClr val="tx1">
                  <a:lumMod val="85000"/>
                  <a:lumOff val="15000"/>
                </a:schemeClr>
              </a:solidFill>
              <a:latin typeface="+mj-lt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US" sz="4800" b="1" dirty="0">
              <a:solidFill>
                <a:schemeClr val="tx1">
                  <a:lumMod val="85000"/>
                  <a:lumOff val="15000"/>
                </a:schemeClr>
              </a:solidFill>
              <a:latin typeface="+mj-lt"/>
              <a:cs typeface="Times New Roman" panose="02020603050405020304" pitchFamily="18" charset="0"/>
            </a:endParaRPr>
          </a:p>
          <a:p>
            <a:endParaRPr lang="en-US" sz="4000"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  <p:graphicFrame>
        <p:nvGraphicFramePr>
          <p:cNvPr id="3" name="Table 3">
            <a:extLst>
              <a:ext uri="{FF2B5EF4-FFF2-40B4-BE49-F238E27FC236}">
                <a16:creationId xmlns:a16="http://schemas.microsoft.com/office/drawing/2014/main" id="{7B0244A6-39DD-451E-8A53-8089E9893DD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91941236"/>
              </p:ext>
            </p:extLst>
          </p:nvPr>
        </p:nvGraphicFramePr>
        <p:xfrm>
          <a:off x="1593242" y="1737678"/>
          <a:ext cx="8128002" cy="7416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54667">
                  <a:extLst>
                    <a:ext uri="{9D8B030D-6E8A-4147-A177-3AD203B41FA5}">
                      <a16:colId xmlns:a16="http://schemas.microsoft.com/office/drawing/2014/main" val="2900131637"/>
                    </a:ext>
                  </a:extLst>
                </a:gridCol>
                <a:gridCol w="1354667">
                  <a:extLst>
                    <a:ext uri="{9D8B030D-6E8A-4147-A177-3AD203B41FA5}">
                      <a16:colId xmlns:a16="http://schemas.microsoft.com/office/drawing/2014/main" val="1289204648"/>
                    </a:ext>
                  </a:extLst>
                </a:gridCol>
                <a:gridCol w="1354667">
                  <a:extLst>
                    <a:ext uri="{9D8B030D-6E8A-4147-A177-3AD203B41FA5}">
                      <a16:colId xmlns:a16="http://schemas.microsoft.com/office/drawing/2014/main" val="1285853453"/>
                    </a:ext>
                  </a:extLst>
                </a:gridCol>
                <a:gridCol w="1354667">
                  <a:extLst>
                    <a:ext uri="{9D8B030D-6E8A-4147-A177-3AD203B41FA5}">
                      <a16:colId xmlns:a16="http://schemas.microsoft.com/office/drawing/2014/main" val="89109003"/>
                    </a:ext>
                  </a:extLst>
                </a:gridCol>
                <a:gridCol w="1354667">
                  <a:extLst>
                    <a:ext uri="{9D8B030D-6E8A-4147-A177-3AD203B41FA5}">
                      <a16:colId xmlns:a16="http://schemas.microsoft.com/office/drawing/2014/main" val="3877682372"/>
                    </a:ext>
                  </a:extLst>
                </a:gridCol>
                <a:gridCol w="1354667">
                  <a:extLst>
                    <a:ext uri="{9D8B030D-6E8A-4147-A177-3AD203B41FA5}">
                      <a16:colId xmlns:a16="http://schemas.microsoft.com/office/drawing/2014/main" val="59259393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2013-14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2014-15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2015-16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2016-17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2020-21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2022-23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3660382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70%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53%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60%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52%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62%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40%</a:t>
                      </a: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1437108835"/>
                  </a:ext>
                </a:extLst>
              </a:tr>
            </a:tbl>
          </a:graphicData>
        </a:graphic>
      </p:graphicFrame>
      <p:graphicFrame>
        <p:nvGraphicFramePr>
          <p:cNvPr id="7" name="Chart 6">
            <a:extLst>
              <a:ext uri="{FF2B5EF4-FFF2-40B4-BE49-F238E27FC236}">
                <a16:creationId xmlns:a16="http://schemas.microsoft.com/office/drawing/2014/main" id="{C6877777-6743-4DC5-AFD2-25553ACE3EAF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706889465"/>
              </p:ext>
            </p:extLst>
          </p:nvPr>
        </p:nvGraphicFramePr>
        <p:xfrm>
          <a:off x="6208375" y="3714749"/>
          <a:ext cx="3914775" cy="263842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8" name="Table 8">
            <a:extLst>
              <a:ext uri="{FF2B5EF4-FFF2-40B4-BE49-F238E27FC236}">
                <a16:creationId xmlns:a16="http://schemas.microsoft.com/office/drawing/2014/main" id="{3F4D8B78-72B2-421C-A928-1B2C8F0699A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47842536"/>
              </p:ext>
            </p:extLst>
          </p:nvPr>
        </p:nvGraphicFramePr>
        <p:xfrm>
          <a:off x="1593242" y="3649662"/>
          <a:ext cx="3914776" cy="27686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65750">
                  <a:extLst>
                    <a:ext uri="{9D8B030D-6E8A-4147-A177-3AD203B41FA5}">
                      <a16:colId xmlns:a16="http://schemas.microsoft.com/office/drawing/2014/main" val="3345122846"/>
                    </a:ext>
                  </a:extLst>
                </a:gridCol>
                <a:gridCol w="1549026">
                  <a:extLst>
                    <a:ext uri="{9D8B030D-6E8A-4147-A177-3AD203B41FA5}">
                      <a16:colId xmlns:a16="http://schemas.microsoft.com/office/drawing/2014/main" val="292602002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How long have you worked at this institution?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Percentage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7914244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Less than 1 Year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7%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9140557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1 to 5 Years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32%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6688804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6 to 10 Years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25%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1427758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11 to 20 Years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17%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790480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More than 20 Years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19%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50475685"/>
                  </a:ext>
                </a:extLst>
              </a:tr>
            </a:tbl>
          </a:graphicData>
        </a:graphic>
      </p:graphicFrame>
      <p:sp>
        <p:nvSpPr>
          <p:cNvPr id="10" name="Oval 9">
            <a:extLst>
              <a:ext uri="{FF2B5EF4-FFF2-40B4-BE49-F238E27FC236}">
                <a16:creationId xmlns:a16="http://schemas.microsoft.com/office/drawing/2014/main" id="{1B0CB3F4-B97C-4400-98DD-517956AD3EA0}"/>
              </a:ext>
            </a:extLst>
          </p:cNvPr>
          <p:cNvSpPr/>
          <p:nvPr/>
        </p:nvSpPr>
        <p:spPr>
          <a:xfrm>
            <a:off x="4231532" y="4931925"/>
            <a:ext cx="963039" cy="369650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5916412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FC49D0E-79D8-4450-84D3-9608C65D100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b="1" dirty="0"/>
              <a:t>Survey Sections</a:t>
            </a:r>
          </a:p>
        </p:txBody>
      </p:sp>
      <p:sp>
        <p:nvSpPr>
          <p:cNvPr id="5" name="Subtitle 4"/>
          <p:cNvSpPr>
            <a:spLocks noGrp="1"/>
          </p:cNvSpPr>
          <p:nvPr>
            <p:ph idx="4294967295"/>
          </p:nvPr>
        </p:nvSpPr>
        <p:spPr>
          <a:xfrm>
            <a:off x="1433512" y="1816100"/>
            <a:ext cx="9324975" cy="4351338"/>
          </a:xfrm>
        </p:spPr>
        <p:txBody>
          <a:bodyPr>
            <a:noAutofit/>
          </a:bodyPr>
          <a:lstStyle/>
          <a:p>
            <a:pPr marL="742950" indent="-742950">
              <a:buFont typeface="+mj-lt"/>
              <a:buAutoNum type="arabicPeriod"/>
            </a:pPr>
            <a:r>
              <a:rPr lang="en-US" sz="3600" dirty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cs typeface="Times New Roman" panose="02020603050405020304" pitchFamily="18" charset="0"/>
              </a:rPr>
              <a:t>Campus Culture and Policies</a:t>
            </a:r>
          </a:p>
          <a:p>
            <a:pPr marL="742950" indent="-742950">
              <a:buFont typeface="+mj-lt"/>
              <a:buAutoNum type="arabicPeriod"/>
            </a:pPr>
            <a:r>
              <a:rPr lang="en-US" sz="3600" dirty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cs typeface="Times New Roman" panose="02020603050405020304" pitchFamily="18" charset="0"/>
              </a:rPr>
              <a:t>Institutional Goals</a:t>
            </a:r>
          </a:p>
          <a:p>
            <a:pPr marL="742950" indent="-742950">
              <a:buFont typeface="+mj-lt"/>
              <a:buAutoNum type="arabicPeriod"/>
            </a:pPr>
            <a:r>
              <a:rPr lang="en-US" sz="3600" dirty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cs typeface="Times New Roman" panose="02020603050405020304" pitchFamily="18" charset="0"/>
              </a:rPr>
              <a:t>Involvement in Planning and Decision-Making</a:t>
            </a:r>
          </a:p>
          <a:p>
            <a:pPr marL="742950" indent="-742950">
              <a:buFont typeface="+mj-lt"/>
              <a:buAutoNum type="arabicPeriod"/>
            </a:pPr>
            <a:r>
              <a:rPr lang="en-US" sz="3600" dirty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cs typeface="Times New Roman" panose="02020603050405020304" pitchFamily="18" charset="0"/>
              </a:rPr>
              <a:t>Work Environment</a:t>
            </a:r>
          </a:p>
          <a:p>
            <a:pPr marL="0" indent="0">
              <a:buNone/>
            </a:pPr>
            <a:endParaRPr lang="en-US" sz="4800" b="1" dirty="0">
              <a:solidFill>
                <a:schemeClr val="tx1">
                  <a:lumMod val="85000"/>
                  <a:lumOff val="15000"/>
                </a:schemeClr>
              </a:solidFill>
              <a:latin typeface="+mj-lt"/>
              <a:cs typeface="Times New Roman" panose="02020603050405020304" pitchFamily="18" charset="0"/>
            </a:endParaRPr>
          </a:p>
          <a:p>
            <a:endParaRPr lang="en-US" sz="4000"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5027476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FC49D0E-79D8-4450-84D3-9608C65D100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259828"/>
            <a:ext cx="10515600" cy="1325563"/>
          </a:xfrm>
        </p:spPr>
        <p:txBody>
          <a:bodyPr/>
          <a:lstStyle/>
          <a:p>
            <a:pPr algn="ctr"/>
            <a:r>
              <a:rPr lang="en-US" b="1" dirty="0"/>
              <a:t>Section 1:</a:t>
            </a:r>
            <a:br>
              <a:rPr lang="en-US" b="1" dirty="0"/>
            </a:br>
            <a:r>
              <a:rPr lang="en-US" b="1" dirty="0"/>
              <a:t>Campus Culture and Policies</a:t>
            </a:r>
          </a:p>
        </p:txBody>
      </p:sp>
    </p:spTree>
    <p:extLst>
      <p:ext uri="{BB962C8B-B14F-4D97-AF65-F5344CB8AC3E}">
        <p14:creationId xmlns:p14="http://schemas.microsoft.com/office/powerpoint/2010/main" val="54259043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FC49D0E-79D8-4450-84D3-9608C65D100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280086"/>
            <a:ext cx="10515600" cy="1236892"/>
          </a:xfrm>
        </p:spPr>
        <p:txBody>
          <a:bodyPr>
            <a:normAutofit fontScale="90000"/>
          </a:bodyPr>
          <a:lstStyle/>
          <a:p>
            <a:pPr algn="ctr"/>
            <a:r>
              <a:rPr lang="en-US" b="1" dirty="0"/>
              <a:t>Campus Culture and Policies</a:t>
            </a:r>
            <a:br>
              <a:rPr lang="en-US" b="1" dirty="0"/>
            </a:br>
            <a:r>
              <a:rPr lang="en-US" b="1" dirty="0"/>
              <a:t>Importance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16E5679-D4EE-47EB-96B9-9F6A28A9DA1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053020" y="1662896"/>
            <a:ext cx="6085960" cy="809625"/>
          </a:xfrm>
        </p:spPr>
        <p:txBody>
          <a:bodyPr>
            <a:noAutofit/>
          </a:bodyPr>
          <a:lstStyle/>
          <a:p>
            <a:pPr algn="ctr"/>
            <a:r>
              <a:rPr lang="en-US" dirty="0"/>
              <a:t>Most Important to MU Staff (&gt; 4.5)</a:t>
            </a:r>
          </a:p>
        </p:txBody>
      </p:sp>
      <p:sp>
        <p:nvSpPr>
          <p:cNvPr id="5" name="Subtitle 4"/>
          <p:cNvSpPr>
            <a:spLocks noGrp="1"/>
          </p:cNvSpPr>
          <p:nvPr>
            <p:ph sz="half" idx="2"/>
          </p:nvPr>
        </p:nvSpPr>
        <p:spPr>
          <a:xfrm>
            <a:off x="2232948" y="2763208"/>
            <a:ext cx="7929562" cy="2698973"/>
          </a:xfrm>
        </p:spPr>
        <p:txBody>
          <a:bodyPr>
            <a:noAutofit/>
          </a:bodyPr>
          <a:lstStyle/>
          <a:p>
            <a:r>
              <a:rPr lang="en-US" sz="2000" dirty="0"/>
              <a:t>This institution treats students as its top priority (4.69)</a:t>
            </a:r>
          </a:p>
          <a:p>
            <a:r>
              <a:rPr lang="en-US" sz="2000" dirty="0"/>
              <a:t>This institution does a good job of meeting the needs of students (4.68)</a:t>
            </a:r>
            <a:endParaRPr lang="en-US" sz="2000" dirty="0">
              <a:latin typeface="+mj-lt"/>
              <a:cs typeface="Times New Roman" panose="02020603050405020304" pitchFamily="18" charset="0"/>
            </a:endParaRPr>
          </a:p>
          <a:p>
            <a:r>
              <a:rPr lang="en-US" sz="2000" dirty="0"/>
              <a:t>The leadership of this institution has a clear sense of purpose (4.56)</a:t>
            </a:r>
          </a:p>
          <a:p>
            <a:r>
              <a:rPr lang="en-US" sz="2000" dirty="0"/>
              <a:t>This institution plans carefully (4.52)</a:t>
            </a:r>
          </a:p>
          <a:p>
            <a:r>
              <a:rPr lang="en-US" sz="2000" dirty="0"/>
              <a:t>Staff take pride in their work  (4.51)</a:t>
            </a:r>
          </a:p>
          <a:p>
            <a:r>
              <a:rPr lang="en-US" sz="2000" dirty="0"/>
              <a:t>The reputation of this institution continues to improve (4.51)</a:t>
            </a:r>
          </a:p>
          <a:p>
            <a:pPr marL="0" indent="0">
              <a:buNone/>
            </a:pPr>
            <a:endParaRPr lang="en-US" sz="4800" b="1" dirty="0">
              <a:solidFill>
                <a:schemeClr val="tx1">
                  <a:lumMod val="85000"/>
                  <a:lumOff val="15000"/>
                </a:schemeClr>
              </a:solidFill>
              <a:latin typeface="+mj-lt"/>
              <a:cs typeface="Times New Roman" panose="02020603050405020304" pitchFamily="18" charset="0"/>
            </a:endParaRPr>
          </a:p>
          <a:p>
            <a:endParaRPr lang="en-US" sz="4000"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14" name="Subtitle 4">
            <a:extLst>
              <a:ext uri="{FF2B5EF4-FFF2-40B4-BE49-F238E27FC236}">
                <a16:creationId xmlns:a16="http://schemas.microsoft.com/office/drawing/2014/main" id="{180B79C6-0A39-4495-A478-F529EA8CAAFB}"/>
              </a:ext>
            </a:extLst>
          </p:cNvPr>
          <p:cNvSpPr txBox="1">
            <a:spLocks/>
          </p:cNvSpPr>
          <p:nvPr/>
        </p:nvSpPr>
        <p:spPr>
          <a:xfrm>
            <a:off x="6197729" y="1953583"/>
            <a:ext cx="5327006" cy="441341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sz="2200" b="1" dirty="0">
              <a:solidFill>
                <a:schemeClr val="tx1">
                  <a:lumMod val="85000"/>
                  <a:lumOff val="15000"/>
                </a:schemeClr>
              </a:solidFill>
              <a:latin typeface="+mj-lt"/>
              <a:cs typeface="Times New Roman" panose="02020603050405020304" pitchFamily="18" charset="0"/>
            </a:endParaRPr>
          </a:p>
          <a:p>
            <a:endParaRPr lang="en-US" sz="4800" b="1" dirty="0">
              <a:solidFill>
                <a:schemeClr val="tx1">
                  <a:lumMod val="85000"/>
                  <a:lumOff val="15000"/>
                </a:schemeClr>
              </a:solidFill>
              <a:latin typeface="+mj-lt"/>
              <a:cs typeface="Times New Roman" panose="02020603050405020304" pitchFamily="18" charset="0"/>
            </a:endParaRPr>
          </a:p>
          <a:p>
            <a:endParaRPr lang="en-US" sz="4000"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5946751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FC49D0E-79D8-4450-84D3-9608C65D100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79839"/>
            <a:ext cx="10515600" cy="1094734"/>
          </a:xfrm>
        </p:spPr>
        <p:txBody>
          <a:bodyPr>
            <a:normAutofit fontScale="90000"/>
          </a:bodyPr>
          <a:lstStyle/>
          <a:p>
            <a:pPr algn="ctr"/>
            <a:r>
              <a:rPr lang="en-US" b="1" dirty="0"/>
              <a:t>Campus Culture and Policies</a:t>
            </a:r>
            <a:br>
              <a:rPr lang="en-US" b="1" dirty="0"/>
            </a:br>
            <a:r>
              <a:rPr lang="en-US" b="1" dirty="0"/>
              <a:t>Satisfaction</a:t>
            </a:r>
          </a:p>
        </p:txBody>
      </p:sp>
      <p:sp>
        <p:nvSpPr>
          <p:cNvPr id="19" name="Text Placeholder 2">
            <a:extLst>
              <a:ext uri="{FF2B5EF4-FFF2-40B4-BE49-F238E27FC236}">
                <a16:creationId xmlns:a16="http://schemas.microsoft.com/office/drawing/2014/main" id="{3FCA3B12-4087-4768-8CCF-585ACD1DB43A}"/>
              </a:ext>
            </a:extLst>
          </p:cNvPr>
          <p:cNvSpPr txBox="1">
            <a:spLocks/>
          </p:cNvSpPr>
          <p:nvPr/>
        </p:nvSpPr>
        <p:spPr>
          <a:xfrm>
            <a:off x="6548057" y="1743076"/>
            <a:ext cx="4929568" cy="739628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dirty="0"/>
              <a:t>MU Staff Least Satisfied (Lowest 5) </a:t>
            </a:r>
          </a:p>
        </p:txBody>
      </p:sp>
      <p:sp>
        <p:nvSpPr>
          <p:cNvPr id="6" name="Subtitle 4">
            <a:extLst>
              <a:ext uri="{FF2B5EF4-FFF2-40B4-BE49-F238E27FC236}">
                <a16:creationId xmlns:a16="http://schemas.microsoft.com/office/drawing/2014/main" id="{3FDD1617-0F85-45F6-911D-1984B827B159}"/>
              </a:ext>
            </a:extLst>
          </p:cNvPr>
          <p:cNvSpPr txBox="1">
            <a:spLocks/>
          </p:cNvSpPr>
          <p:nvPr/>
        </p:nvSpPr>
        <p:spPr>
          <a:xfrm>
            <a:off x="6548057" y="2482704"/>
            <a:ext cx="5158168" cy="3721391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800" dirty="0"/>
              <a:t>This institution consistently follows clear processes for orienting and training new employees (2.48)</a:t>
            </a:r>
          </a:p>
          <a:p>
            <a:r>
              <a:rPr lang="en-US" sz="1800" dirty="0"/>
              <a:t>Employee suggestions are used to improve our institution (2.53)</a:t>
            </a:r>
          </a:p>
          <a:p>
            <a:r>
              <a:rPr lang="en-US" sz="1800" dirty="0"/>
              <a:t>There are effective lines of communication between departments  (2.54)</a:t>
            </a:r>
          </a:p>
          <a:p>
            <a:r>
              <a:rPr lang="en-US" sz="1800" dirty="0"/>
              <a:t>This institution makes sufficient staff resources available to achieve important objectives (2.56)</a:t>
            </a:r>
          </a:p>
          <a:p>
            <a:r>
              <a:rPr lang="en-US" sz="1800" dirty="0"/>
              <a:t>This institution does a good job of meeting the needs of staff (2.58)</a:t>
            </a:r>
          </a:p>
          <a:p>
            <a:pPr marL="0" indent="0">
              <a:buNone/>
            </a:pPr>
            <a:endParaRPr lang="en-US" sz="1800" dirty="0"/>
          </a:p>
          <a:p>
            <a:endParaRPr lang="en-US" sz="2200" b="1" dirty="0">
              <a:solidFill>
                <a:schemeClr val="tx1">
                  <a:lumMod val="85000"/>
                  <a:lumOff val="15000"/>
                </a:schemeClr>
              </a:solidFill>
              <a:latin typeface="+mj-lt"/>
              <a:cs typeface="Times New Roman" panose="02020603050405020304" pitchFamily="18" charset="0"/>
            </a:endParaRPr>
          </a:p>
          <a:p>
            <a:endParaRPr lang="en-US" sz="4800" b="1" dirty="0">
              <a:solidFill>
                <a:schemeClr val="tx1">
                  <a:lumMod val="85000"/>
                  <a:lumOff val="15000"/>
                </a:schemeClr>
              </a:solidFill>
              <a:latin typeface="+mj-lt"/>
              <a:cs typeface="Times New Roman" panose="02020603050405020304" pitchFamily="18" charset="0"/>
            </a:endParaRPr>
          </a:p>
          <a:p>
            <a:endParaRPr lang="en-US" sz="4000"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7" name="Content Placeholder 5">
            <a:extLst>
              <a:ext uri="{FF2B5EF4-FFF2-40B4-BE49-F238E27FC236}">
                <a16:creationId xmlns:a16="http://schemas.microsoft.com/office/drawing/2014/main" id="{0D6B05F4-99CE-4998-8421-BD2C8FC44B32}"/>
              </a:ext>
            </a:extLst>
          </p:cNvPr>
          <p:cNvSpPr txBox="1">
            <a:spLocks/>
          </p:cNvSpPr>
          <p:nvPr/>
        </p:nvSpPr>
        <p:spPr>
          <a:xfrm>
            <a:off x="723900" y="2508396"/>
            <a:ext cx="5824157" cy="324470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900" dirty="0"/>
              <a:t>Staff take pride in their work (3.88)</a:t>
            </a:r>
          </a:p>
          <a:p>
            <a:r>
              <a:rPr lang="en-US" sz="1900" dirty="0"/>
              <a:t>This institution promotes excellent employee-student relationships (3.81)</a:t>
            </a:r>
          </a:p>
          <a:p>
            <a:r>
              <a:rPr lang="en-US" sz="1900" dirty="0"/>
              <a:t>This institution treats students as its top priority  (3.76)</a:t>
            </a:r>
          </a:p>
          <a:p>
            <a:r>
              <a:rPr lang="en-US" sz="1900" dirty="0"/>
              <a:t>Faculty take pride in their work (3.71)</a:t>
            </a:r>
          </a:p>
          <a:p>
            <a:r>
              <a:rPr lang="en-US" sz="1900" dirty="0"/>
              <a:t>This institution does a good job of meeting the needs of administrators  (3.64)</a:t>
            </a:r>
          </a:p>
          <a:p>
            <a:r>
              <a:rPr lang="en-US" sz="1900" dirty="0"/>
              <a:t>Administrators take pride in their work (3.64)</a:t>
            </a:r>
          </a:p>
          <a:p>
            <a:endParaRPr lang="en-US" dirty="0"/>
          </a:p>
        </p:txBody>
      </p:sp>
      <p:sp>
        <p:nvSpPr>
          <p:cNvPr id="8" name="Text Placeholder 3">
            <a:extLst>
              <a:ext uri="{FF2B5EF4-FFF2-40B4-BE49-F238E27FC236}">
                <a16:creationId xmlns:a16="http://schemas.microsoft.com/office/drawing/2014/main" id="{8EFFB715-74EF-46A5-98EC-9346864C6FA2}"/>
              </a:ext>
            </a:extLst>
          </p:cNvPr>
          <p:cNvSpPr txBox="1">
            <a:spLocks/>
          </p:cNvSpPr>
          <p:nvPr/>
        </p:nvSpPr>
        <p:spPr>
          <a:xfrm>
            <a:off x="839789" y="1743075"/>
            <a:ext cx="4804156" cy="765321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dirty="0"/>
              <a:t>MU Staff Most Satisfied (Highest 5)</a:t>
            </a:r>
          </a:p>
        </p:txBody>
      </p:sp>
    </p:spTree>
    <p:extLst>
      <p:ext uri="{BB962C8B-B14F-4D97-AF65-F5344CB8AC3E}">
        <p14:creationId xmlns:p14="http://schemas.microsoft.com/office/powerpoint/2010/main" val="328190250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FC49D0E-79D8-4450-84D3-9608C65D100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79839"/>
            <a:ext cx="10515600" cy="1094734"/>
          </a:xfrm>
        </p:spPr>
        <p:txBody>
          <a:bodyPr>
            <a:normAutofit fontScale="90000"/>
          </a:bodyPr>
          <a:lstStyle/>
          <a:p>
            <a:pPr algn="ctr"/>
            <a:r>
              <a:rPr lang="en-US" b="1" dirty="0"/>
              <a:t>Campus Culture and Policies</a:t>
            </a:r>
            <a:br>
              <a:rPr lang="en-US" b="1" dirty="0"/>
            </a:br>
            <a:r>
              <a:rPr lang="en-US" b="1" dirty="0"/>
              <a:t>Importance and Satisfaction</a:t>
            </a:r>
          </a:p>
        </p:txBody>
      </p:sp>
      <p:sp>
        <p:nvSpPr>
          <p:cNvPr id="7" name="Subtitle 4">
            <a:extLst>
              <a:ext uri="{FF2B5EF4-FFF2-40B4-BE49-F238E27FC236}">
                <a16:creationId xmlns:a16="http://schemas.microsoft.com/office/drawing/2014/main" id="{9594EE5C-8EF7-4E6B-A71D-1413048DE692}"/>
              </a:ext>
            </a:extLst>
          </p:cNvPr>
          <p:cNvSpPr txBox="1">
            <a:spLocks/>
          </p:cNvSpPr>
          <p:nvPr/>
        </p:nvSpPr>
        <p:spPr>
          <a:xfrm>
            <a:off x="1797648" y="2795604"/>
            <a:ext cx="8596697" cy="2988011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000" dirty="0"/>
              <a:t>The institution invests in the recruitment and retention of staff (2.28)</a:t>
            </a:r>
          </a:p>
          <a:p>
            <a:r>
              <a:rPr lang="en-US" sz="2000" dirty="0"/>
              <a:t>There are effective lines of communication between departments  (1.93)</a:t>
            </a:r>
          </a:p>
          <a:p>
            <a:r>
              <a:rPr lang="en-US" sz="2000" dirty="0"/>
              <a:t>This institution does a good job of meeting the needs of staff (1.85)</a:t>
            </a:r>
          </a:p>
          <a:p>
            <a:r>
              <a:rPr lang="en-US" sz="2000" dirty="0"/>
              <a:t>This institution makes sufficient staff resources available to achieve important objectives (1.80)</a:t>
            </a:r>
          </a:p>
          <a:p>
            <a:r>
              <a:rPr lang="en-US" sz="2000" dirty="0"/>
              <a:t>This institution consistently follows clear processes for orienting and training new employees (1.79)</a:t>
            </a:r>
          </a:p>
          <a:p>
            <a:r>
              <a:rPr lang="en-US" sz="2000" dirty="0"/>
              <a:t>The leadership of this institution has a clear sense of purpose  (1.75)</a:t>
            </a:r>
            <a:endParaRPr lang="en-US" sz="2000" b="1" dirty="0">
              <a:solidFill>
                <a:schemeClr val="tx1">
                  <a:lumMod val="85000"/>
                  <a:lumOff val="15000"/>
                </a:schemeClr>
              </a:solidFill>
              <a:latin typeface="+mj-lt"/>
              <a:cs typeface="Times New Roman" panose="02020603050405020304" pitchFamily="18" charset="0"/>
            </a:endParaRPr>
          </a:p>
          <a:p>
            <a:endParaRPr lang="en-US" sz="4800" b="1" dirty="0">
              <a:solidFill>
                <a:schemeClr val="tx1">
                  <a:lumMod val="85000"/>
                  <a:lumOff val="15000"/>
                </a:schemeClr>
              </a:solidFill>
              <a:latin typeface="+mj-lt"/>
              <a:cs typeface="Times New Roman" panose="02020603050405020304" pitchFamily="18" charset="0"/>
            </a:endParaRPr>
          </a:p>
          <a:p>
            <a:endParaRPr lang="en-US" sz="4000"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8" name="Text Placeholder 2">
            <a:extLst>
              <a:ext uri="{FF2B5EF4-FFF2-40B4-BE49-F238E27FC236}">
                <a16:creationId xmlns:a16="http://schemas.microsoft.com/office/drawing/2014/main" id="{6EDE593E-4230-4AFE-B1A7-0E289955F989}"/>
              </a:ext>
            </a:extLst>
          </p:cNvPr>
          <p:cNvSpPr txBox="1">
            <a:spLocks/>
          </p:cNvSpPr>
          <p:nvPr/>
        </p:nvSpPr>
        <p:spPr>
          <a:xfrm>
            <a:off x="2338385" y="1670097"/>
            <a:ext cx="7515225" cy="715793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dirty="0"/>
              <a:t>Largest Gap Areas Between Importance and Satisfaction</a:t>
            </a:r>
          </a:p>
        </p:txBody>
      </p:sp>
    </p:spTree>
    <p:extLst>
      <p:ext uri="{BB962C8B-B14F-4D97-AF65-F5344CB8AC3E}">
        <p14:creationId xmlns:p14="http://schemas.microsoft.com/office/powerpoint/2010/main" val="428279779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FC49D0E-79D8-4450-84D3-9608C65D100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199" y="228202"/>
            <a:ext cx="10515600" cy="1511388"/>
          </a:xfrm>
        </p:spPr>
        <p:txBody>
          <a:bodyPr>
            <a:normAutofit fontScale="90000"/>
          </a:bodyPr>
          <a:lstStyle/>
          <a:p>
            <a:pPr algn="ctr"/>
            <a:r>
              <a:rPr lang="en-US" b="1" dirty="0"/>
              <a:t>Campus Culture and Policies</a:t>
            </a:r>
            <a:br>
              <a:rPr lang="en-US" b="1" dirty="0"/>
            </a:br>
            <a:r>
              <a:rPr lang="en-US" b="1" dirty="0"/>
              <a:t>Comparison Data on Satisfaction </a:t>
            </a:r>
            <a:br>
              <a:rPr lang="en-US" b="1" dirty="0"/>
            </a:br>
            <a:r>
              <a:rPr lang="en-US" sz="2700" b="1" dirty="0"/>
              <a:t>(largest differences)</a:t>
            </a:r>
            <a:br>
              <a:rPr lang="en-US" b="1" dirty="0"/>
            </a:br>
            <a:endParaRPr lang="en-US" sz="3100" b="1" dirty="0"/>
          </a:p>
        </p:txBody>
      </p:sp>
      <p:graphicFrame>
        <p:nvGraphicFramePr>
          <p:cNvPr id="25" name="Table 25">
            <a:extLst>
              <a:ext uri="{FF2B5EF4-FFF2-40B4-BE49-F238E27FC236}">
                <a16:creationId xmlns:a16="http://schemas.microsoft.com/office/drawing/2014/main" id="{33D2B542-2F7E-470D-8966-00942518DEBE}"/>
              </a:ext>
            </a:extLst>
          </p:cNvPr>
          <p:cNvGraphicFramePr>
            <a:graphicFrameLocks noGrp="1"/>
          </p:cNvGraphicFramePr>
          <p:nvPr>
            <p:ph sz="quarter" idx="4"/>
            <p:extLst>
              <p:ext uri="{D42A27DB-BD31-4B8C-83A1-F6EECF244321}">
                <p14:modId xmlns:p14="http://schemas.microsoft.com/office/powerpoint/2010/main" val="2012083904"/>
              </p:ext>
            </p:extLst>
          </p:nvPr>
        </p:nvGraphicFramePr>
        <p:xfrm>
          <a:off x="528637" y="1663978"/>
          <a:ext cx="11134725" cy="49658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143625">
                  <a:extLst>
                    <a:ext uri="{9D8B030D-6E8A-4147-A177-3AD203B41FA5}">
                      <a16:colId xmlns:a16="http://schemas.microsoft.com/office/drawing/2014/main" val="1440572538"/>
                    </a:ext>
                  </a:extLst>
                </a:gridCol>
                <a:gridCol w="1416992">
                  <a:extLst>
                    <a:ext uri="{9D8B030D-6E8A-4147-A177-3AD203B41FA5}">
                      <a16:colId xmlns:a16="http://schemas.microsoft.com/office/drawing/2014/main" val="3286697012"/>
                    </a:ext>
                  </a:extLst>
                </a:gridCol>
                <a:gridCol w="1850500">
                  <a:extLst>
                    <a:ext uri="{9D8B030D-6E8A-4147-A177-3AD203B41FA5}">
                      <a16:colId xmlns:a16="http://schemas.microsoft.com/office/drawing/2014/main" val="1686683085"/>
                    </a:ext>
                  </a:extLst>
                </a:gridCol>
                <a:gridCol w="1723608">
                  <a:extLst>
                    <a:ext uri="{9D8B030D-6E8A-4147-A177-3AD203B41FA5}">
                      <a16:colId xmlns:a16="http://schemas.microsoft.com/office/drawing/2014/main" val="3240509924"/>
                    </a:ext>
                  </a:extLst>
                </a:gridCol>
              </a:tblGrid>
              <a:tr h="701056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MU Staff Mean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Comparison Group Mean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Difference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42050862"/>
                  </a:ext>
                </a:extLst>
              </a:tr>
              <a:tr h="609252">
                <a:tc>
                  <a:txBody>
                    <a:bodyPr/>
                    <a:lstStyle/>
                    <a:p>
                      <a:pPr algn="l" fontAlgn="ctr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This institution consistently follows clear processes for orienting and training new employees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2.48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3.34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-0.860</a:t>
                      </a: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val="3103120859"/>
                  </a:ext>
                </a:extLst>
              </a:tr>
              <a:tr h="609252">
                <a:tc>
                  <a:txBody>
                    <a:bodyPr/>
                    <a:lstStyle/>
                    <a:p>
                      <a:pPr algn="l" fontAlgn="ctr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The leadership of this institution has a clear sense of purpose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2.81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3.64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-0.830</a:t>
                      </a: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val="427171002"/>
                  </a:ext>
                </a:extLst>
              </a:tr>
              <a:tr h="609252">
                <a:tc>
                  <a:txBody>
                    <a:bodyPr/>
                    <a:lstStyle/>
                    <a:p>
                      <a:pPr algn="l" fontAlgn="ctr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The reputation of this institution continues to improve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2.88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3.57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-0.690</a:t>
                      </a: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val="565760218"/>
                  </a:ext>
                </a:extLst>
              </a:tr>
              <a:tr h="609252">
                <a:tc>
                  <a:txBody>
                    <a:bodyPr/>
                    <a:lstStyle/>
                    <a:p>
                      <a:pPr algn="l" fontAlgn="ctr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This institution does a good job of meeting the needs of staff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2.58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3.25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-0.670</a:t>
                      </a: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val="4215491861"/>
                  </a:ext>
                </a:extLst>
              </a:tr>
              <a:tr h="609252">
                <a:tc>
                  <a:txBody>
                    <a:bodyPr/>
                    <a:lstStyle/>
                    <a:p>
                      <a:pPr algn="l" fontAlgn="ctr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This institution consistently follows clear processes for recognizing employee achievements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2.68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3.32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-0.640</a:t>
                      </a: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val="3479085132"/>
                  </a:ext>
                </a:extLst>
              </a:tr>
              <a:tr h="609252">
                <a:tc>
                  <a:txBody>
                    <a:bodyPr/>
                    <a:lstStyle/>
                    <a:p>
                      <a:pPr algn="l" fontAlgn="ctr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Employee suggestions are used to improve our institution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2.53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3.16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-0.630</a:t>
                      </a: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val="4117003984"/>
                  </a:ext>
                </a:extLst>
              </a:tr>
              <a:tr h="609252">
                <a:tc>
                  <a:txBody>
                    <a:bodyPr/>
                    <a:lstStyle/>
                    <a:p>
                      <a:pPr algn="l" fontAlgn="ctr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There is a spirit of teamwork and cooperation at this institution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2.84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3.46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-0.620</a:t>
                      </a: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val="374510236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93873679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FC49D0E-79D8-4450-84D3-9608C65D100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b="1" dirty="0"/>
              <a:t>Campus Culture and Policies</a:t>
            </a:r>
            <a:br>
              <a:rPr lang="en-US" b="1" dirty="0"/>
            </a:br>
            <a:r>
              <a:rPr lang="en-US" b="1" dirty="0"/>
              <a:t>Comments</a:t>
            </a:r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357269AA-3F7E-4808-BB4C-A76E57C30E9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76424"/>
            <a:ext cx="10515600" cy="4714875"/>
          </a:xfrm>
        </p:spPr>
        <p:txBody>
          <a:bodyPr>
            <a:normAutofit fontScale="85000" lnSpcReduction="10000"/>
          </a:bodyPr>
          <a:lstStyle/>
          <a:p>
            <a:r>
              <a:rPr lang="en-US" i="1" dirty="0"/>
              <a:t>There needs to be more attention paid to </a:t>
            </a:r>
            <a:r>
              <a:rPr lang="en-US" i="1" u="sng" dirty="0"/>
              <a:t>recruitment and retention of staff</a:t>
            </a:r>
            <a:r>
              <a:rPr lang="en-US" i="1" dirty="0"/>
              <a:t>. Departments are still understaffed across the board, and that high vacancy rate is saving the university a lot of money, at the cost of overworking and underpaying existing staff. </a:t>
            </a:r>
          </a:p>
          <a:p>
            <a:pPr marL="0" indent="0">
              <a:buNone/>
            </a:pPr>
            <a:endParaRPr lang="en-US" i="1" dirty="0"/>
          </a:p>
          <a:p>
            <a:r>
              <a:rPr lang="en-US" i="1" dirty="0"/>
              <a:t>Some things have improved but </a:t>
            </a:r>
            <a:r>
              <a:rPr lang="en-US" i="1" u="sng" dirty="0"/>
              <a:t>morale remains low </a:t>
            </a:r>
            <a:r>
              <a:rPr lang="en-US" i="1" dirty="0"/>
              <a:t>and people are stretched thin. </a:t>
            </a:r>
          </a:p>
          <a:p>
            <a:endParaRPr lang="en-US" i="1" dirty="0"/>
          </a:p>
          <a:p>
            <a:r>
              <a:rPr lang="en-US" i="1" dirty="0"/>
              <a:t>There needs to be a </a:t>
            </a:r>
            <a:r>
              <a:rPr lang="en-US" i="1" u="sng" dirty="0"/>
              <a:t>better onboarding process </a:t>
            </a:r>
            <a:r>
              <a:rPr lang="en-US" i="1" dirty="0"/>
              <a:t>for employees from HR. Employees are left to fend for themselves when they start and there is no clear process. </a:t>
            </a:r>
          </a:p>
          <a:p>
            <a:endParaRPr lang="en-US" i="1" dirty="0"/>
          </a:p>
          <a:p>
            <a:r>
              <a:rPr lang="en-US" i="1" dirty="0"/>
              <a:t>We have lost too many good people with years of institutional knowledge. </a:t>
            </a:r>
            <a:r>
              <a:rPr lang="en-US" i="1" u="sng" dirty="0"/>
              <a:t>Retaining employees needs to improve</a:t>
            </a:r>
            <a:r>
              <a:rPr lang="en-US" i="1" dirty="0"/>
              <a:t>. 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4834638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FC49D0E-79D8-4450-84D3-9608C65D100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259828"/>
            <a:ext cx="10515600" cy="1325563"/>
          </a:xfrm>
        </p:spPr>
        <p:txBody>
          <a:bodyPr/>
          <a:lstStyle/>
          <a:p>
            <a:pPr algn="ctr"/>
            <a:r>
              <a:rPr lang="en-US" b="1" dirty="0"/>
              <a:t>Section 2:</a:t>
            </a:r>
            <a:br>
              <a:rPr lang="en-US" b="1" dirty="0"/>
            </a:br>
            <a:r>
              <a:rPr lang="en-US" b="1" dirty="0"/>
              <a:t>Institutional Goals</a:t>
            </a:r>
          </a:p>
        </p:txBody>
      </p:sp>
    </p:spTree>
    <p:extLst>
      <p:ext uri="{BB962C8B-B14F-4D97-AF65-F5344CB8AC3E}">
        <p14:creationId xmlns:p14="http://schemas.microsoft.com/office/powerpoint/2010/main" val="265726549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FC49D0E-79D8-4450-84D3-9608C65D100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37751"/>
            <a:ext cx="10515600" cy="1169773"/>
          </a:xfrm>
        </p:spPr>
        <p:txBody>
          <a:bodyPr>
            <a:normAutofit/>
          </a:bodyPr>
          <a:lstStyle/>
          <a:p>
            <a:pPr algn="ctr"/>
            <a:r>
              <a:rPr lang="en-US" b="1" dirty="0"/>
              <a:t>Institutional Goals</a:t>
            </a:r>
          </a:p>
        </p:txBody>
      </p:sp>
      <p:sp>
        <p:nvSpPr>
          <p:cNvPr id="5" name="Subtitle 4"/>
          <p:cNvSpPr>
            <a:spLocks noGrp="1"/>
          </p:cNvSpPr>
          <p:nvPr>
            <p:ph sz="half" idx="2"/>
          </p:nvPr>
        </p:nvSpPr>
        <p:spPr>
          <a:xfrm>
            <a:off x="667265" y="2034747"/>
            <a:ext cx="5352537" cy="3642142"/>
          </a:xfrm>
        </p:spPr>
        <p:txBody>
          <a:bodyPr>
            <a:noAutofit/>
          </a:bodyPr>
          <a:lstStyle/>
          <a:p>
            <a:pPr marL="0" indent="0">
              <a:buNone/>
            </a:pPr>
            <a:endParaRPr lang="en-US" sz="4800" b="1" dirty="0">
              <a:solidFill>
                <a:schemeClr val="tx1">
                  <a:lumMod val="85000"/>
                  <a:lumOff val="15000"/>
                </a:schemeClr>
              </a:solidFill>
              <a:latin typeface="+mj-lt"/>
              <a:cs typeface="Times New Roman" panose="02020603050405020304" pitchFamily="18" charset="0"/>
            </a:endParaRPr>
          </a:p>
          <a:p>
            <a:endParaRPr lang="en-US" sz="4000"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  <p:graphicFrame>
        <p:nvGraphicFramePr>
          <p:cNvPr id="3" name="Table 3">
            <a:extLst>
              <a:ext uri="{FF2B5EF4-FFF2-40B4-BE49-F238E27FC236}">
                <a16:creationId xmlns:a16="http://schemas.microsoft.com/office/drawing/2014/main" id="{D5EBED7C-00C4-4492-80E3-0919314C7A3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42744755"/>
              </p:ext>
            </p:extLst>
          </p:nvPr>
        </p:nvGraphicFramePr>
        <p:xfrm>
          <a:off x="667265" y="1317405"/>
          <a:ext cx="10857470" cy="502920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991116">
                  <a:extLst>
                    <a:ext uri="{9D8B030D-6E8A-4147-A177-3AD203B41FA5}">
                      <a16:colId xmlns:a16="http://schemas.microsoft.com/office/drawing/2014/main" val="3638752810"/>
                    </a:ext>
                  </a:extLst>
                </a:gridCol>
                <a:gridCol w="1866354">
                  <a:extLst>
                    <a:ext uri="{9D8B030D-6E8A-4147-A177-3AD203B41FA5}">
                      <a16:colId xmlns:a16="http://schemas.microsoft.com/office/drawing/2014/main" val="2863578334"/>
                    </a:ext>
                  </a:extLst>
                </a:gridCol>
              </a:tblGrid>
              <a:tr h="409614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Total “Votes” for Each Goal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Percent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545363087"/>
                  </a:ext>
                </a:extLst>
              </a:tr>
              <a:tr h="409614">
                <a:tc>
                  <a:txBody>
                    <a:bodyPr/>
                    <a:lstStyle/>
                    <a:p>
                      <a:pPr algn="l" fontAlgn="ctr"/>
                      <a:r>
                        <a:rPr lang="en-US" sz="1800" b="0" i="0" u="none" strike="noStrike" dirty="0">
                          <a:effectLst/>
                          <a:latin typeface="+mn-lt"/>
                        </a:rPr>
                        <a:t>Increase the enrollment of new students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0" i="0" u="none" strike="noStrike" dirty="0">
                          <a:effectLst/>
                          <a:latin typeface="+mn-lt"/>
                        </a:rPr>
                        <a:t>29.2%</a:t>
                      </a: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val="2886933354"/>
                  </a:ext>
                </a:extLst>
              </a:tr>
              <a:tr h="409614">
                <a:tc>
                  <a:txBody>
                    <a:bodyPr/>
                    <a:lstStyle/>
                    <a:p>
                      <a:pPr algn="l" fontAlgn="ctr"/>
                      <a:r>
                        <a:rPr lang="en-US" sz="1800" b="0" i="0" u="none" strike="noStrike" dirty="0">
                          <a:effectLst/>
                          <a:latin typeface="+mn-lt"/>
                        </a:rPr>
                        <a:t>Retain more of its current students to graduation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0" i="0" u="none" strike="noStrike" dirty="0">
                          <a:effectLst/>
                          <a:latin typeface="+mn-lt"/>
                        </a:rPr>
                        <a:t>21.1%</a:t>
                      </a: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val="3940984172"/>
                  </a:ext>
                </a:extLst>
              </a:tr>
              <a:tr h="409614">
                <a:tc>
                  <a:txBody>
                    <a:bodyPr/>
                    <a:lstStyle/>
                    <a:p>
                      <a:pPr algn="l" fontAlgn="ctr"/>
                      <a:r>
                        <a:rPr lang="en-US" sz="1800" b="0" i="0" u="none" strike="noStrike" dirty="0">
                          <a:effectLst/>
                          <a:latin typeface="+mn-lt"/>
                        </a:rPr>
                        <a:t>Improve the academic ability of entering student classes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0" i="0" u="none" strike="noStrike" dirty="0">
                          <a:effectLst/>
                          <a:latin typeface="+mn-lt"/>
                        </a:rPr>
                        <a:t>3.9%</a:t>
                      </a: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val="1574768104"/>
                  </a:ext>
                </a:extLst>
              </a:tr>
              <a:tr h="409614">
                <a:tc>
                  <a:txBody>
                    <a:bodyPr/>
                    <a:lstStyle/>
                    <a:p>
                      <a:pPr algn="l" fontAlgn="ctr"/>
                      <a:r>
                        <a:rPr lang="en-US" sz="1800" b="0" i="0" u="none" strike="noStrike" dirty="0">
                          <a:effectLst/>
                          <a:latin typeface="+mn-lt"/>
                        </a:rPr>
                        <a:t>Recruit students from new geographic markets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0" i="0" u="none" strike="noStrike" dirty="0">
                          <a:effectLst/>
                          <a:latin typeface="+mn-lt"/>
                        </a:rPr>
                        <a:t>2.7%</a:t>
                      </a: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val="755879671"/>
                  </a:ext>
                </a:extLst>
              </a:tr>
              <a:tr h="523447">
                <a:tc>
                  <a:txBody>
                    <a:bodyPr/>
                    <a:lstStyle/>
                    <a:p>
                      <a:pPr algn="l" fontAlgn="ctr"/>
                      <a:r>
                        <a:rPr lang="en-US" sz="1800" b="0" i="0" u="none" strike="noStrike" dirty="0">
                          <a:effectLst/>
                          <a:latin typeface="+mn-lt"/>
                        </a:rPr>
                        <a:t>Increase the diversity of racial and ethnic groups represented among the student body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0" i="0" u="none" strike="noStrike" dirty="0">
                          <a:effectLst/>
                          <a:latin typeface="+mn-lt"/>
                        </a:rPr>
                        <a:t>4.8%</a:t>
                      </a: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val="2232849541"/>
                  </a:ext>
                </a:extLst>
              </a:tr>
              <a:tr h="409614">
                <a:tc>
                  <a:txBody>
                    <a:bodyPr/>
                    <a:lstStyle/>
                    <a:p>
                      <a:pPr algn="l" fontAlgn="ctr"/>
                      <a:r>
                        <a:rPr lang="en-US" sz="1800" b="0" i="0" u="none" strike="noStrike" dirty="0">
                          <a:effectLst/>
                          <a:latin typeface="+mn-lt"/>
                        </a:rPr>
                        <a:t>Develop new academic programs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0" i="0" u="none" strike="noStrike" dirty="0">
                          <a:effectLst/>
                          <a:latin typeface="+mn-lt"/>
                        </a:rPr>
                        <a:t>9.8%</a:t>
                      </a: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val="1577503080"/>
                  </a:ext>
                </a:extLst>
              </a:tr>
              <a:tr h="409614">
                <a:tc>
                  <a:txBody>
                    <a:bodyPr/>
                    <a:lstStyle/>
                    <a:p>
                      <a:pPr algn="l" fontAlgn="ctr"/>
                      <a:r>
                        <a:rPr lang="en-US" sz="1800" b="0" i="0" u="none" strike="noStrike" dirty="0">
                          <a:effectLst/>
                          <a:latin typeface="+mn-lt"/>
                        </a:rPr>
                        <a:t>Improve the quality of existing academic programs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0" i="0" u="none" strike="noStrike" dirty="0">
                          <a:effectLst/>
                          <a:latin typeface="+mn-lt"/>
                        </a:rPr>
                        <a:t>9.8%</a:t>
                      </a: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val="2405520723"/>
                  </a:ext>
                </a:extLst>
              </a:tr>
              <a:tr h="409614">
                <a:tc>
                  <a:txBody>
                    <a:bodyPr/>
                    <a:lstStyle/>
                    <a:p>
                      <a:pPr algn="l" fontAlgn="ctr"/>
                      <a:r>
                        <a:rPr lang="en-US" sz="1800" b="0" i="0" u="none" strike="noStrike" dirty="0">
                          <a:effectLst/>
                          <a:latin typeface="+mn-lt"/>
                        </a:rPr>
                        <a:t>Improve the appearance of campus buildings and grounds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0" i="0" u="none" strike="noStrike" dirty="0">
                          <a:effectLst/>
                          <a:latin typeface="+mn-lt"/>
                        </a:rPr>
                        <a:t>1.2%</a:t>
                      </a: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val="3507484028"/>
                  </a:ext>
                </a:extLst>
              </a:tr>
              <a:tr h="409614">
                <a:tc>
                  <a:txBody>
                    <a:bodyPr/>
                    <a:lstStyle/>
                    <a:p>
                      <a:pPr algn="l" fontAlgn="ctr"/>
                      <a:r>
                        <a:rPr lang="en-US" sz="1800" b="0" i="0" u="none" strike="noStrike" dirty="0">
                          <a:effectLst/>
                          <a:latin typeface="+mn-lt"/>
                        </a:rPr>
                        <a:t>Improve employee morale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0" i="0" u="none" strike="noStrike" dirty="0">
                          <a:effectLst/>
                          <a:latin typeface="+mn-lt"/>
                        </a:rPr>
                        <a:t>17.0%</a:t>
                      </a: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val="3112018099"/>
                  </a:ext>
                </a:extLst>
              </a:tr>
              <a:tr h="409614">
                <a:tc>
                  <a:txBody>
                    <a:bodyPr/>
                    <a:lstStyle/>
                    <a:p>
                      <a:pPr algn="l" fontAlgn="ctr"/>
                      <a:r>
                        <a:rPr lang="en-US" sz="1800" b="0" i="0" u="none" strike="noStrike" dirty="0">
                          <a:effectLst/>
                          <a:latin typeface="+mn-lt"/>
                        </a:rPr>
                        <a:t>Some other goal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0" i="0" u="none" strike="noStrike" dirty="0">
                          <a:effectLst/>
                          <a:latin typeface="+mn-lt"/>
                        </a:rPr>
                        <a:t>0.6%</a:t>
                      </a: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val="691403185"/>
                  </a:ext>
                </a:extLst>
              </a:tr>
              <a:tr h="409614">
                <a:tc>
                  <a:txBody>
                    <a:bodyPr/>
                    <a:lstStyle/>
                    <a:p>
                      <a:pPr algn="l" fontAlgn="ctr"/>
                      <a:r>
                        <a:rPr lang="en-US" sz="1800" b="0" i="0" u="none" strike="noStrike" dirty="0">
                          <a:effectLst/>
                          <a:latin typeface="+mn-lt"/>
                        </a:rPr>
                        <a:t>All responses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0" i="0" u="none" strike="noStrike" dirty="0">
                          <a:effectLst/>
                          <a:latin typeface="+mn-lt"/>
                        </a:rPr>
                        <a:t>100.0%</a:t>
                      </a: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val="1224688610"/>
                  </a:ext>
                </a:extLst>
              </a:tr>
            </a:tbl>
          </a:graphicData>
        </a:graphic>
      </p:graphicFrame>
      <p:sp>
        <p:nvSpPr>
          <p:cNvPr id="10" name="Oval 9">
            <a:extLst>
              <a:ext uri="{FF2B5EF4-FFF2-40B4-BE49-F238E27FC236}">
                <a16:creationId xmlns:a16="http://schemas.microsoft.com/office/drawing/2014/main" id="{6CD59478-C684-4EBC-94E0-0635F7BC46E7}"/>
              </a:ext>
            </a:extLst>
          </p:cNvPr>
          <p:cNvSpPr/>
          <p:nvPr/>
        </p:nvSpPr>
        <p:spPr>
          <a:xfrm>
            <a:off x="9991725" y="5124450"/>
            <a:ext cx="1123950" cy="416145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Oval 11">
            <a:extLst>
              <a:ext uri="{FF2B5EF4-FFF2-40B4-BE49-F238E27FC236}">
                <a16:creationId xmlns:a16="http://schemas.microsoft.com/office/drawing/2014/main" id="{593FC781-9BA0-4B66-867B-2B9BE15578DB}"/>
              </a:ext>
            </a:extLst>
          </p:cNvPr>
          <p:cNvSpPr/>
          <p:nvPr/>
        </p:nvSpPr>
        <p:spPr>
          <a:xfrm>
            <a:off x="9991725" y="1594737"/>
            <a:ext cx="1123950" cy="1028720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2028206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FC49D0E-79D8-4450-84D3-9608C65D100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968375"/>
          </a:xfrm>
        </p:spPr>
        <p:txBody>
          <a:bodyPr>
            <a:normAutofit fontScale="90000"/>
          </a:bodyPr>
          <a:lstStyle/>
          <a:p>
            <a:pPr algn="ctr"/>
            <a:r>
              <a:rPr lang="en-US" b="1" dirty="0"/>
              <a:t>Institutional Goals</a:t>
            </a:r>
            <a:br>
              <a:rPr lang="en-US" b="1" dirty="0"/>
            </a:br>
            <a:r>
              <a:rPr lang="en-US" b="1" dirty="0"/>
              <a:t>Comments</a:t>
            </a:r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357269AA-3F7E-4808-BB4C-A76E57C30E9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28637" y="1724025"/>
            <a:ext cx="11134725" cy="5006975"/>
          </a:xfrm>
        </p:spPr>
        <p:txBody>
          <a:bodyPr>
            <a:noAutofit/>
          </a:bodyPr>
          <a:lstStyle/>
          <a:p>
            <a:r>
              <a:rPr lang="en-US" sz="2000" i="1" u="sng" dirty="0"/>
              <a:t>New Academic Programs</a:t>
            </a:r>
            <a:r>
              <a:rPr lang="en-US" sz="2000" i="1" dirty="0"/>
              <a:t>. I think there are so many new fields with the every changing world.  Always important to develop and stay current. </a:t>
            </a:r>
          </a:p>
          <a:p>
            <a:pPr marL="0" indent="0">
              <a:buNone/>
            </a:pPr>
            <a:endParaRPr lang="en-US" sz="2000" i="1" dirty="0"/>
          </a:p>
          <a:p>
            <a:r>
              <a:rPr lang="en-US" sz="2000" i="1" u="sng" dirty="0"/>
              <a:t>Expand programs for non-traditional and adult learners</a:t>
            </a:r>
            <a:r>
              <a:rPr lang="en-US" sz="2000" i="1" dirty="0"/>
              <a:t>, certificate, undergrad, and grad. Grow or regain market share with this valuable group using quality, adult friendly models. </a:t>
            </a:r>
          </a:p>
          <a:p>
            <a:pPr marL="0" indent="0">
              <a:buNone/>
            </a:pPr>
            <a:endParaRPr lang="en-US" sz="2000" i="1" dirty="0"/>
          </a:p>
          <a:p>
            <a:r>
              <a:rPr lang="en-US" sz="2000" i="1" dirty="0"/>
              <a:t>If we are going to increase our diversity numbers, there needs to be a </a:t>
            </a:r>
            <a:r>
              <a:rPr lang="en-US" sz="2000" i="1" u="sng" dirty="0"/>
              <a:t>plan in place BEFORE THEY ARRIVE </a:t>
            </a:r>
            <a:r>
              <a:rPr lang="en-US" sz="2000" i="1" dirty="0"/>
              <a:t>in order to support them, not a reactive plan once we realize they are struggling. </a:t>
            </a:r>
          </a:p>
          <a:p>
            <a:pPr marL="0" indent="0">
              <a:buNone/>
            </a:pPr>
            <a:endParaRPr lang="en-US" sz="2000" i="1" dirty="0"/>
          </a:p>
          <a:p>
            <a:r>
              <a:rPr lang="en-US" sz="2000" i="1" dirty="0"/>
              <a:t>I think we have some good goals in our strategic plan, but for some of the areas, there needs to be </a:t>
            </a:r>
            <a:r>
              <a:rPr lang="en-US" sz="2000" i="1" u="sng" dirty="0"/>
              <a:t>additional staff </a:t>
            </a:r>
            <a:r>
              <a:rPr lang="en-US" sz="2000" i="1" dirty="0"/>
              <a:t>in place to make that happen. If each staff/faculty goal is to grow university enrollment then resources should be made available to allow facilitation. </a:t>
            </a:r>
          </a:p>
          <a:p>
            <a:pPr marL="0" indent="0">
              <a:buNone/>
            </a:pPr>
            <a:endParaRPr lang="en-US" sz="1800" i="1" dirty="0"/>
          </a:p>
        </p:txBody>
      </p:sp>
    </p:spTree>
    <p:extLst>
      <p:ext uri="{BB962C8B-B14F-4D97-AF65-F5344CB8AC3E}">
        <p14:creationId xmlns:p14="http://schemas.microsoft.com/office/powerpoint/2010/main" val="344736532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FC49D0E-79D8-4450-84D3-9608C65D100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259828"/>
            <a:ext cx="10515600" cy="1325563"/>
          </a:xfrm>
        </p:spPr>
        <p:txBody>
          <a:bodyPr/>
          <a:lstStyle/>
          <a:p>
            <a:pPr algn="ctr"/>
            <a:r>
              <a:rPr lang="en-US" b="1" dirty="0"/>
              <a:t>Section 3:</a:t>
            </a:r>
            <a:br>
              <a:rPr lang="en-US" b="1" dirty="0"/>
            </a:br>
            <a:r>
              <a:rPr lang="en-US" b="1" dirty="0"/>
              <a:t>Involvement in Planning and Decision-Making</a:t>
            </a:r>
          </a:p>
        </p:txBody>
      </p:sp>
    </p:spTree>
    <p:extLst>
      <p:ext uri="{BB962C8B-B14F-4D97-AF65-F5344CB8AC3E}">
        <p14:creationId xmlns:p14="http://schemas.microsoft.com/office/powerpoint/2010/main" val="21699307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FC49D0E-79D8-4450-84D3-9608C65D100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37751"/>
            <a:ext cx="10515600" cy="1169773"/>
          </a:xfrm>
        </p:spPr>
        <p:txBody>
          <a:bodyPr>
            <a:normAutofit/>
          </a:bodyPr>
          <a:lstStyle/>
          <a:p>
            <a:pPr algn="ctr"/>
            <a:r>
              <a:rPr lang="en-US" b="1" dirty="0"/>
              <a:t>Involvement in Planning and Decision-Making</a:t>
            </a:r>
          </a:p>
        </p:txBody>
      </p:sp>
      <p:sp>
        <p:nvSpPr>
          <p:cNvPr id="5" name="Subtitle 4"/>
          <p:cNvSpPr>
            <a:spLocks noGrp="1"/>
          </p:cNvSpPr>
          <p:nvPr>
            <p:ph sz="half" idx="2"/>
          </p:nvPr>
        </p:nvSpPr>
        <p:spPr>
          <a:xfrm>
            <a:off x="667265" y="2034747"/>
            <a:ext cx="5352537" cy="3642142"/>
          </a:xfrm>
        </p:spPr>
        <p:txBody>
          <a:bodyPr>
            <a:noAutofit/>
          </a:bodyPr>
          <a:lstStyle/>
          <a:p>
            <a:pPr marL="0" indent="0">
              <a:buNone/>
            </a:pPr>
            <a:endParaRPr lang="en-US" sz="4800" b="1" dirty="0">
              <a:solidFill>
                <a:schemeClr val="tx1">
                  <a:lumMod val="85000"/>
                  <a:lumOff val="15000"/>
                </a:schemeClr>
              </a:solidFill>
              <a:latin typeface="+mj-lt"/>
              <a:cs typeface="Times New Roman" panose="02020603050405020304" pitchFamily="18" charset="0"/>
            </a:endParaRPr>
          </a:p>
          <a:p>
            <a:endParaRPr lang="en-US" sz="4000"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  <p:graphicFrame>
        <p:nvGraphicFramePr>
          <p:cNvPr id="6" name="Table 6">
            <a:extLst>
              <a:ext uri="{FF2B5EF4-FFF2-40B4-BE49-F238E27FC236}">
                <a16:creationId xmlns:a16="http://schemas.microsoft.com/office/drawing/2014/main" id="{62248165-64B7-4B69-96AC-BD7078968E2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80898820"/>
              </p:ext>
            </p:extLst>
          </p:nvPr>
        </p:nvGraphicFramePr>
        <p:xfrm>
          <a:off x="839788" y="1518609"/>
          <a:ext cx="10182226" cy="435034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291261">
                  <a:extLst>
                    <a:ext uri="{9D8B030D-6E8A-4147-A177-3AD203B41FA5}">
                      <a16:colId xmlns:a16="http://schemas.microsoft.com/office/drawing/2014/main" val="3559167704"/>
                    </a:ext>
                  </a:extLst>
                </a:gridCol>
                <a:gridCol w="1209675">
                  <a:extLst>
                    <a:ext uri="{9D8B030D-6E8A-4147-A177-3AD203B41FA5}">
                      <a16:colId xmlns:a16="http://schemas.microsoft.com/office/drawing/2014/main" val="148200826"/>
                    </a:ext>
                  </a:extLst>
                </a:gridCol>
                <a:gridCol w="1504950">
                  <a:extLst>
                    <a:ext uri="{9D8B030D-6E8A-4147-A177-3AD203B41FA5}">
                      <a16:colId xmlns:a16="http://schemas.microsoft.com/office/drawing/2014/main" val="1040776022"/>
                    </a:ext>
                  </a:extLst>
                </a:gridCol>
                <a:gridCol w="1176340">
                  <a:extLst>
                    <a:ext uri="{9D8B030D-6E8A-4147-A177-3AD203B41FA5}">
                      <a16:colId xmlns:a16="http://schemas.microsoft.com/office/drawing/2014/main" val="4190896887"/>
                    </a:ext>
                  </a:extLst>
                </a:gridCol>
              </a:tblGrid>
              <a:tr h="1244477">
                <a:tc>
                  <a:txBody>
                    <a:bodyPr/>
                    <a:lstStyle/>
                    <a:p>
                      <a:r>
                        <a:rPr lang="en-US" dirty="0"/>
                        <a:t>Involvement</a:t>
                      </a:r>
                    </a:p>
                    <a:p>
                      <a:r>
                        <a:rPr lang="en-US" dirty="0"/>
                        <a:t>1=‘Not Enough’</a:t>
                      </a:r>
                    </a:p>
                    <a:p>
                      <a:r>
                        <a:rPr lang="en-US" dirty="0"/>
                        <a:t>3=‘Just the Right Amount’</a:t>
                      </a:r>
                    </a:p>
                    <a:p>
                      <a:r>
                        <a:rPr lang="en-US" dirty="0"/>
                        <a:t>5=‘Too Much Involvement’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MU Staff Mean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Comparison Group Mean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Significant Difference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154078034"/>
                  </a:ext>
                </a:extLst>
              </a:tr>
              <a:tr h="388234">
                <a:tc>
                  <a:txBody>
                    <a:bodyPr/>
                    <a:lstStyle/>
                    <a:p>
                      <a:pPr algn="l" fontAlgn="ctr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How involved are: Faculty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3.31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2.86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***</a:t>
                      </a: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val="1569580808"/>
                  </a:ext>
                </a:extLst>
              </a:tr>
              <a:tr h="388234">
                <a:tc>
                  <a:txBody>
                    <a:bodyPr/>
                    <a:lstStyle/>
                    <a:p>
                      <a:pPr algn="l" fontAlgn="ctr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How involved are: Staff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2.00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2.42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***</a:t>
                      </a: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val="2248157464"/>
                  </a:ext>
                </a:extLst>
              </a:tr>
              <a:tr h="388234">
                <a:tc>
                  <a:txBody>
                    <a:bodyPr/>
                    <a:lstStyle/>
                    <a:p>
                      <a:pPr algn="l" fontAlgn="ctr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How involved are: Deans or directors of administrative units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3.24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3.27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NS</a:t>
                      </a: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val="1909004312"/>
                  </a:ext>
                </a:extLst>
              </a:tr>
              <a:tr h="388234">
                <a:tc>
                  <a:txBody>
                    <a:bodyPr/>
                    <a:lstStyle/>
                    <a:p>
                      <a:pPr algn="l" fontAlgn="ctr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How involved are: Deans or chairs of academic units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3.31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3.24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NS</a:t>
                      </a: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val="1045714945"/>
                  </a:ext>
                </a:extLst>
              </a:tr>
              <a:tr h="388234">
                <a:tc>
                  <a:txBody>
                    <a:bodyPr/>
                    <a:lstStyle/>
                    <a:p>
                      <a:pPr algn="l" fontAlgn="ctr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How involved are: Senior administrators (VP, Provost level or above)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4.00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3.64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***</a:t>
                      </a: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val="3955951275"/>
                  </a:ext>
                </a:extLst>
              </a:tr>
              <a:tr h="388234">
                <a:tc>
                  <a:txBody>
                    <a:bodyPr/>
                    <a:lstStyle/>
                    <a:p>
                      <a:pPr algn="l" fontAlgn="ctr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How involved are: Students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2.29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2.51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**</a:t>
                      </a: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val="1278418532"/>
                  </a:ext>
                </a:extLst>
              </a:tr>
              <a:tr h="388234">
                <a:tc>
                  <a:txBody>
                    <a:bodyPr/>
                    <a:lstStyle/>
                    <a:p>
                      <a:pPr algn="l" fontAlgn="ctr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How involved are: Trustees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3.38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3.37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NS</a:t>
                      </a: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val="3135900966"/>
                  </a:ext>
                </a:extLst>
              </a:tr>
              <a:tr h="388234">
                <a:tc>
                  <a:txBody>
                    <a:bodyPr/>
                    <a:lstStyle/>
                    <a:p>
                      <a:pPr algn="l" fontAlgn="ctr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How involved are: Alumni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2.70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2.67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NS</a:t>
                      </a: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val="2329224581"/>
                  </a:ext>
                </a:extLst>
              </a:tr>
            </a:tbl>
          </a:graphicData>
        </a:graphic>
      </p:graphicFrame>
      <p:sp>
        <p:nvSpPr>
          <p:cNvPr id="8" name="Oval 7">
            <a:extLst>
              <a:ext uri="{FF2B5EF4-FFF2-40B4-BE49-F238E27FC236}">
                <a16:creationId xmlns:a16="http://schemas.microsoft.com/office/drawing/2014/main" id="{30092F38-4790-4888-9FD4-618AC1554796}"/>
              </a:ext>
            </a:extLst>
          </p:cNvPr>
          <p:cNvSpPr/>
          <p:nvPr/>
        </p:nvSpPr>
        <p:spPr>
          <a:xfrm>
            <a:off x="7081837" y="2704289"/>
            <a:ext cx="2657475" cy="518408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31BF442C-C215-4944-BE6F-1EFC4D888B77}"/>
              </a:ext>
            </a:extLst>
          </p:cNvPr>
          <p:cNvSpPr/>
          <p:nvPr/>
        </p:nvSpPr>
        <p:spPr>
          <a:xfrm>
            <a:off x="7081837" y="3129780"/>
            <a:ext cx="2657475" cy="518408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F736E38F-0559-4477-90BE-5DDC6852237A}"/>
              </a:ext>
            </a:extLst>
          </p:cNvPr>
          <p:cNvSpPr/>
          <p:nvPr/>
        </p:nvSpPr>
        <p:spPr>
          <a:xfrm>
            <a:off x="7081837" y="4631345"/>
            <a:ext cx="2657475" cy="518408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Oval 10">
            <a:extLst>
              <a:ext uri="{FF2B5EF4-FFF2-40B4-BE49-F238E27FC236}">
                <a16:creationId xmlns:a16="http://schemas.microsoft.com/office/drawing/2014/main" id="{0A829434-6EF5-49FF-B52D-223B2177A62A}"/>
              </a:ext>
            </a:extLst>
          </p:cNvPr>
          <p:cNvSpPr/>
          <p:nvPr/>
        </p:nvSpPr>
        <p:spPr>
          <a:xfrm>
            <a:off x="7081837" y="4228868"/>
            <a:ext cx="2657475" cy="518408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4568375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FC49D0E-79D8-4450-84D3-9608C65D100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259828"/>
            <a:ext cx="10515600" cy="1325563"/>
          </a:xfrm>
        </p:spPr>
        <p:txBody>
          <a:bodyPr/>
          <a:lstStyle/>
          <a:p>
            <a:pPr algn="ctr"/>
            <a:r>
              <a:rPr lang="en-US" b="1" dirty="0"/>
              <a:t>Section 4:</a:t>
            </a:r>
            <a:br>
              <a:rPr lang="en-US" b="1" dirty="0"/>
            </a:br>
            <a:r>
              <a:rPr lang="en-US" b="1" dirty="0"/>
              <a:t>Work Environment</a:t>
            </a:r>
          </a:p>
        </p:txBody>
      </p:sp>
    </p:spTree>
    <p:extLst>
      <p:ext uri="{BB962C8B-B14F-4D97-AF65-F5344CB8AC3E}">
        <p14:creationId xmlns:p14="http://schemas.microsoft.com/office/powerpoint/2010/main" val="344448924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FC49D0E-79D8-4450-84D3-9608C65D100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280086"/>
            <a:ext cx="10515600" cy="1236892"/>
          </a:xfrm>
        </p:spPr>
        <p:txBody>
          <a:bodyPr>
            <a:normAutofit fontScale="90000"/>
          </a:bodyPr>
          <a:lstStyle/>
          <a:p>
            <a:pPr algn="ctr"/>
            <a:r>
              <a:rPr lang="en-US" b="1" dirty="0"/>
              <a:t>Work Environment</a:t>
            </a:r>
            <a:br>
              <a:rPr lang="en-US" b="1" dirty="0"/>
            </a:br>
            <a:r>
              <a:rPr lang="en-US" b="1" dirty="0"/>
              <a:t>Importance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16E5679-D4EE-47EB-96B9-9F6A28A9DA1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888166" y="2097127"/>
            <a:ext cx="6075777" cy="424800"/>
          </a:xfrm>
        </p:spPr>
        <p:txBody>
          <a:bodyPr>
            <a:noAutofit/>
          </a:bodyPr>
          <a:lstStyle/>
          <a:p>
            <a:pPr algn="ctr"/>
            <a:r>
              <a:rPr lang="en-US" dirty="0"/>
              <a:t>Most Important to MU Staff (4.5 or greater)</a:t>
            </a:r>
          </a:p>
        </p:txBody>
      </p:sp>
      <p:sp>
        <p:nvSpPr>
          <p:cNvPr id="5" name="Subtitle 4"/>
          <p:cNvSpPr>
            <a:spLocks noGrp="1"/>
          </p:cNvSpPr>
          <p:nvPr>
            <p:ph sz="half" idx="2"/>
          </p:nvPr>
        </p:nvSpPr>
        <p:spPr>
          <a:xfrm>
            <a:off x="2571750" y="2680839"/>
            <a:ext cx="7048499" cy="3374273"/>
          </a:xfrm>
        </p:spPr>
        <p:txBody>
          <a:bodyPr>
            <a:noAutofit/>
          </a:bodyPr>
          <a:lstStyle/>
          <a:p>
            <a:r>
              <a:rPr lang="en-US" sz="2000" dirty="0"/>
              <a:t>My department has the staff needed to do its job well (4.63)</a:t>
            </a:r>
          </a:p>
          <a:p>
            <a:r>
              <a:rPr lang="en-US" sz="2000" dirty="0"/>
              <a:t>My supervisor pays attention to what I have to say (4.58)</a:t>
            </a:r>
          </a:p>
          <a:p>
            <a:r>
              <a:rPr lang="en-US" sz="2000" dirty="0"/>
              <a:t>The employee benefits available to me are valuable (4.57)</a:t>
            </a:r>
          </a:p>
          <a:p>
            <a:r>
              <a:rPr lang="en-US" sz="2000" dirty="0"/>
              <a:t>My department has the budget needed to do its job well (4.55)</a:t>
            </a:r>
          </a:p>
          <a:p>
            <a:r>
              <a:rPr lang="en-US" sz="2000" dirty="0"/>
              <a:t>My job responsibilities are communicated clearly to me (4.54)</a:t>
            </a:r>
          </a:p>
          <a:p>
            <a:r>
              <a:rPr lang="en-US" sz="2000" dirty="0"/>
              <a:t>I am paid fairly for the work I do (4.54)</a:t>
            </a:r>
          </a:p>
          <a:p>
            <a:r>
              <a:rPr lang="en-US" sz="2000" dirty="0"/>
              <a:t>The work I do is valuable to the institution (4.54)</a:t>
            </a:r>
          </a:p>
          <a:p>
            <a:r>
              <a:rPr lang="en-US" sz="2000" dirty="0"/>
              <a:t>I have the information I need to do my job well (4.50)</a:t>
            </a:r>
          </a:p>
          <a:p>
            <a:endParaRPr lang="en-US" sz="4800" dirty="0"/>
          </a:p>
          <a:p>
            <a:pPr marL="0" indent="0">
              <a:buNone/>
            </a:pPr>
            <a:endParaRPr lang="en-US" sz="4800" b="1" dirty="0">
              <a:solidFill>
                <a:schemeClr val="tx1">
                  <a:lumMod val="85000"/>
                  <a:lumOff val="15000"/>
                </a:schemeClr>
              </a:solidFill>
              <a:latin typeface="+mj-lt"/>
              <a:cs typeface="Times New Roman" panose="02020603050405020304" pitchFamily="18" charset="0"/>
            </a:endParaRPr>
          </a:p>
          <a:p>
            <a:endParaRPr lang="en-US" sz="4000"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2516115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FC49D0E-79D8-4450-84D3-9608C65D100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79839"/>
            <a:ext cx="10515600" cy="1094734"/>
          </a:xfrm>
        </p:spPr>
        <p:txBody>
          <a:bodyPr>
            <a:normAutofit fontScale="90000"/>
          </a:bodyPr>
          <a:lstStyle/>
          <a:p>
            <a:pPr algn="ctr"/>
            <a:r>
              <a:rPr lang="en-US" b="1" dirty="0"/>
              <a:t>Work Environment</a:t>
            </a:r>
            <a:br>
              <a:rPr lang="en-US" b="1" dirty="0"/>
            </a:br>
            <a:r>
              <a:rPr lang="en-US" b="1" dirty="0"/>
              <a:t>MU Satisfaction</a:t>
            </a:r>
          </a:p>
        </p:txBody>
      </p:sp>
      <p:sp>
        <p:nvSpPr>
          <p:cNvPr id="19" name="Text Placeholder 2">
            <a:extLst>
              <a:ext uri="{FF2B5EF4-FFF2-40B4-BE49-F238E27FC236}">
                <a16:creationId xmlns:a16="http://schemas.microsoft.com/office/drawing/2014/main" id="{3FCA3B12-4087-4768-8CCF-585ACD1DB43A}"/>
              </a:ext>
            </a:extLst>
          </p:cNvPr>
          <p:cNvSpPr txBox="1">
            <a:spLocks/>
          </p:cNvSpPr>
          <p:nvPr/>
        </p:nvSpPr>
        <p:spPr>
          <a:xfrm>
            <a:off x="6404521" y="1841769"/>
            <a:ext cx="5148142" cy="715793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dirty="0"/>
              <a:t>MU Staff Least Satisfied (2.6 or lower)</a:t>
            </a:r>
          </a:p>
        </p:txBody>
      </p:sp>
      <p:sp>
        <p:nvSpPr>
          <p:cNvPr id="6" name="Subtitle 4">
            <a:extLst>
              <a:ext uri="{FF2B5EF4-FFF2-40B4-BE49-F238E27FC236}">
                <a16:creationId xmlns:a16="http://schemas.microsoft.com/office/drawing/2014/main" id="{3FDD1617-0F85-45F6-911D-1984B827B159}"/>
              </a:ext>
            </a:extLst>
          </p:cNvPr>
          <p:cNvSpPr txBox="1">
            <a:spLocks/>
          </p:cNvSpPr>
          <p:nvPr/>
        </p:nvSpPr>
        <p:spPr>
          <a:xfrm>
            <a:off x="6267450" y="2854274"/>
            <a:ext cx="5857875" cy="347433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800" dirty="0"/>
              <a:t>My department has the staff needed to do its job well (2.53)</a:t>
            </a:r>
          </a:p>
          <a:p>
            <a:r>
              <a:rPr lang="en-US" sz="1800" dirty="0"/>
              <a:t>I have adequate opportunities for advancement (2.58)</a:t>
            </a:r>
          </a:p>
          <a:p>
            <a:r>
              <a:rPr lang="en-US" sz="1800" dirty="0"/>
              <a:t>I am paid fairly for the work I do (2.61)</a:t>
            </a:r>
          </a:p>
          <a:p>
            <a:pPr marL="0" indent="0">
              <a:buNone/>
            </a:pPr>
            <a:endParaRPr lang="en-US" sz="2200" b="1" dirty="0">
              <a:solidFill>
                <a:schemeClr val="tx1">
                  <a:lumMod val="85000"/>
                  <a:lumOff val="15000"/>
                </a:schemeClr>
              </a:solidFill>
              <a:latin typeface="+mj-lt"/>
              <a:cs typeface="Times New Roman" panose="02020603050405020304" pitchFamily="18" charset="0"/>
            </a:endParaRPr>
          </a:p>
          <a:p>
            <a:endParaRPr lang="en-US" sz="4800" b="1" dirty="0">
              <a:solidFill>
                <a:schemeClr val="tx1">
                  <a:lumMod val="85000"/>
                  <a:lumOff val="15000"/>
                </a:schemeClr>
              </a:solidFill>
              <a:latin typeface="+mj-lt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US" sz="4000"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7" name="Text Placeholder 3">
            <a:extLst>
              <a:ext uri="{FF2B5EF4-FFF2-40B4-BE49-F238E27FC236}">
                <a16:creationId xmlns:a16="http://schemas.microsoft.com/office/drawing/2014/main" id="{27FD850A-AE85-4813-941E-ECBE395CC6F0}"/>
              </a:ext>
            </a:extLst>
          </p:cNvPr>
          <p:cNvSpPr txBox="1">
            <a:spLocks/>
          </p:cNvSpPr>
          <p:nvPr/>
        </p:nvSpPr>
        <p:spPr>
          <a:xfrm>
            <a:off x="490653" y="1841769"/>
            <a:ext cx="5296829" cy="718134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dirty="0"/>
              <a:t>MU Staff Most Satisfied (3.8 or greater)</a:t>
            </a:r>
          </a:p>
        </p:txBody>
      </p:sp>
      <p:sp>
        <p:nvSpPr>
          <p:cNvPr id="8" name="Content Placeholder 5">
            <a:extLst>
              <a:ext uri="{FF2B5EF4-FFF2-40B4-BE49-F238E27FC236}">
                <a16:creationId xmlns:a16="http://schemas.microsoft.com/office/drawing/2014/main" id="{46765AA7-BDF0-4831-A109-CEC447917BF2}"/>
              </a:ext>
            </a:extLst>
          </p:cNvPr>
          <p:cNvSpPr txBox="1">
            <a:spLocks/>
          </p:cNvSpPr>
          <p:nvPr/>
        </p:nvSpPr>
        <p:spPr>
          <a:xfrm>
            <a:off x="238125" y="2854274"/>
            <a:ext cx="5857875" cy="383992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800" dirty="0"/>
              <a:t>The work I do is appreciated by my supervisor (3.98)</a:t>
            </a:r>
          </a:p>
          <a:p>
            <a:r>
              <a:rPr lang="en-US" sz="1800" dirty="0"/>
              <a:t>My supervisor pays attention to what I have to say (3.93)</a:t>
            </a:r>
          </a:p>
          <a:p>
            <a:r>
              <a:rPr lang="en-US" sz="1800" dirty="0"/>
              <a:t>I feel comfortable speaking to my direct supervisor about concerns *  (3.89)</a:t>
            </a:r>
          </a:p>
          <a:p>
            <a:r>
              <a:rPr lang="en-US" sz="1800" dirty="0"/>
              <a:t>The type of work I do on most days is personally rewarding (3.84)</a:t>
            </a:r>
          </a:p>
          <a:p>
            <a:r>
              <a:rPr lang="en-US" sz="1800" dirty="0"/>
              <a:t>My supervisor helps me improve my job performance (3.81)</a:t>
            </a:r>
          </a:p>
        </p:txBody>
      </p:sp>
    </p:spTree>
    <p:extLst>
      <p:ext uri="{BB962C8B-B14F-4D97-AF65-F5344CB8AC3E}">
        <p14:creationId xmlns:p14="http://schemas.microsoft.com/office/powerpoint/2010/main" val="419007087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FC49D0E-79D8-4450-84D3-9608C65D100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79838"/>
            <a:ext cx="10515600" cy="1229885"/>
          </a:xfrm>
        </p:spPr>
        <p:txBody>
          <a:bodyPr>
            <a:normAutofit fontScale="90000"/>
          </a:bodyPr>
          <a:lstStyle/>
          <a:p>
            <a:pPr algn="ctr"/>
            <a:r>
              <a:rPr lang="en-US" b="1" dirty="0"/>
              <a:t>Work Environment</a:t>
            </a:r>
            <a:br>
              <a:rPr lang="en-US" b="1" dirty="0"/>
            </a:br>
            <a:r>
              <a:rPr lang="en-US" b="1" dirty="0"/>
              <a:t>Importance and Satisfaction</a:t>
            </a:r>
          </a:p>
        </p:txBody>
      </p:sp>
      <p:sp>
        <p:nvSpPr>
          <p:cNvPr id="7" name="Subtitle 4">
            <a:extLst>
              <a:ext uri="{FF2B5EF4-FFF2-40B4-BE49-F238E27FC236}">
                <a16:creationId xmlns:a16="http://schemas.microsoft.com/office/drawing/2014/main" id="{9594EE5C-8EF7-4E6B-A71D-1413048DE692}"/>
              </a:ext>
            </a:extLst>
          </p:cNvPr>
          <p:cNvSpPr txBox="1">
            <a:spLocks/>
          </p:cNvSpPr>
          <p:nvPr/>
        </p:nvSpPr>
        <p:spPr>
          <a:xfrm>
            <a:off x="2316956" y="2990468"/>
            <a:ext cx="7558087" cy="283845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000" dirty="0"/>
              <a:t>My department has the staff needed to do its job well (2.10)</a:t>
            </a:r>
          </a:p>
          <a:p>
            <a:r>
              <a:rPr lang="en-US" sz="2000" dirty="0"/>
              <a:t>I am paid fairly for the work I do (1.93)</a:t>
            </a:r>
          </a:p>
          <a:p>
            <a:r>
              <a:rPr lang="en-US" sz="2000" dirty="0"/>
              <a:t>I have adequate opportunities for advancement (1.57)</a:t>
            </a:r>
          </a:p>
          <a:p>
            <a:r>
              <a:rPr lang="en-US" sz="2000" dirty="0"/>
              <a:t>My department has the budget needed to do its job well (1.49)</a:t>
            </a:r>
          </a:p>
          <a:p>
            <a:r>
              <a:rPr lang="en-US" sz="2000" dirty="0"/>
              <a:t>It is easy for me to get information at this institution (1.21)</a:t>
            </a:r>
          </a:p>
          <a:p>
            <a:r>
              <a:rPr lang="en-US" sz="2000" dirty="0"/>
              <a:t>I have adequate opportunities for training to improve my skills (1.13)</a:t>
            </a:r>
            <a:endParaRPr lang="en-US" sz="2000" b="1" dirty="0">
              <a:solidFill>
                <a:schemeClr val="tx1">
                  <a:lumMod val="85000"/>
                  <a:lumOff val="15000"/>
                </a:schemeClr>
              </a:solidFill>
              <a:latin typeface="+mj-lt"/>
              <a:cs typeface="Times New Roman" panose="02020603050405020304" pitchFamily="18" charset="0"/>
            </a:endParaRPr>
          </a:p>
          <a:p>
            <a:endParaRPr lang="en-US" sz="4800" b="1" dirty="0">
              <a:solidFill>
                <a:schemeClr val="tx1">
                  <a:lumMod val="85000"/>
                  <a:lumOff val="15000"/>
                </a:schemeClr>
              </a:solidFill>
              <a:latin typeface="+mj-lt"/>
              <a:cs typeface="Times New Roman" panose="02020603050405020304" pitchFamily="18" charset="0"/>
            </a:endParaRPr>
          </a:p>
          <a:p>
            <a:endParaRPr lang="en-US" sz="4000"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8" name="Text Placeholder 2">
            <a:extLst>
              <a:ext uri="{FF2B5EF4-FFF2-40B4-BE49-F238E27FC236}">
                <a16:creationId xmlns:a16="http://schemas.microsoft.com/office/drawing/2014/main" id="{6EDE593E-4230-4AFE-B1A7-0E289955F989}"/>
              </a:ext>
            </a:extLst>
          </p:cNvPr>
          <p:cNvSpPr txBox="1">
            <a:spLocks/>
          </p:cNvSpPr>
          <p:nvPr/>
        </p:nvSpPr>
        <p:spPr>
          <a:xfrm>
            <a:off x="2264569" y="2009775"/>
            <a:ext cx="7662862" cy="580641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dirty="0"/>
              <a:t>Gap Areas Between Importance and Satisfaction</a:t>
            </a:r>
          </a:p>
        </p:txBody>
      </p:sp>
    </p:spTree>
    <p:extLst>
      <p:ext uri="{BB962C8B-B14F-4D97-AF65-F5344CB8AC3E}">
        <p14:creationId xmlns:p14="http://schemas.microsoft.com/office/powerpoint/2010/main" val="275733538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FC49D0E-79D8-4450-84D3-9608C65D100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199" y="361950"/>
            <a:ext cx="10515600" cy="1942520"/>
          </a:xfrm>
        </p:spPr>
        <p:txBody>
          <a:bodyPr>
            <a:normAutofit fontScale="90000"/>
          </a:bodyPr>
          <a:lstStyle/>
          <a:p>
            <a:pPr algn="ctr"/>
            <a:r>
              <a:rPr lang="en-US" b="1" dirty="0"/>
              <a:t>Work Environment</a:t>
            </a:r>
            <a:br>
              <a:rPr lang="en-US" b="1" dirty="0"/>
            </a:br>
            <a:r>
              <a:rPr lang="en-US" b="1" dirty="0"/>
              <a:t>Comparison Data on Satisfaction </a:t>
            </a:r>
            <a:br>
              <a:rPr lang="en-US" b="1" dirty="0"/>
            </a:br>
            <a:r>
              <a:rPr lang="en-US" sz="3600" b="1" dirty="0"/>
              <a:t>(largest differences)</a:t>
            </a:r>
            <a:br>
              <a:rPr lang="en-US" b="1" dirty="0"/>
            </a:br>
            <a:endParaRPr lang="en-US" sz="3100" b="1" dirty="0"/>
          </a:p>
        </p:txBody>
      </p:sp>
      <p:graphicFrame>
        <p:nvGraphicFramePr>
          <p:cNvPr id="25" name="Table 25">
            <a:extLst>
              <a:ext uri="{FF2B5EF4-FFF2-40B4-BE49-F238E27FC236}">
                <a16:creationId xmlns:a16="http://schemas.microsoft.com/office/drawing/2014/main" id="{33D2B542-2F7E-470D-8966-00942518DEBE}"/>
              </a:ext>
            </a:extLst>
          </p:cNvPr>
          <p:cNvGraphicFramePr>
            <a:graphicFrameLocks noGrp="1"/>
          </p:cNvGraphicFramePr>
          <p:nvPr>
            <p:ph sz="quarter" idx="4"/>
            <p:extLst>
              <p:ext uri="{D42A27DB-BD31-4B8C-83A1-F6EECF244321}">
                <p14:modId xmlns:p14="http://schemas.microsoft.com/office/powerpoint/2010/main" val="4004570153"/>
              </p:ext>
            </p:extLst>
          </p:nvPr>
        </p:nvGraphicFramePr>
        <p:xfrm>
          <a:off x="528636" y="2304470"/>
          <a:ext cx="11134725" cy="374731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143625">
                  <a:extLst>
                    <a:ext uri="{9D8B030D-6E8A-4147-A177-3AD203B41FA5}">
                      <a16:colId xmlns:a16="http://schemas.microsoft.com/office/drawing/2014/main" val="1440572538"/>
                    </a:ext>
                  </a:extLst>
                </a:gridCol>
                <a:gridCol w="1416992">
                  <a:extLst>
                    <a:ext uri="{9D8B030D-6E8A-4147-A177-3AD203B41FA5}">
                      <a16:colId xmlns:a16="http://schemas.microsoft.com/office/drawing/2014/main" val="3286697012"/>
                    </a:ext>
                  </a:extLst>
                </a:gridCol>
                <a:gridCol w="1850500">
                  <a:extLst>
                    <a:ext uri="{9D8B030D-6E8A-4147-A177-3AD203B41FA5}">
                      <a16:colId xmlns:a16="http://schemas.microsoft.com/office/drawing/2014/main" val="1686683085"/>
                    </a:ext>
                  </a:extLst>
                </a:gridCol>
                <a:gridCol w="1723608">
                  <a:extLst>
                    <a:ext uri="{9D8B030D-6E8A-4147-A177-3AD203B41FA5}">
                      <a16:colId xmlns:a16="http://schemas.microsoft.com/office/drawing/2014/main" val="3240509924"/>
                    </a:ext>
                  </a:extLst>
                </a:gridCol>
              </a:tblGrid>
              <a:tr h="701056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MU Staff Mean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Comparison Group Mean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Difference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42050862"/>
                  </a:ext>
                </a:extLst>
              </a:tr>
              <a:tr h="609252"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I have opportunities for advancement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2.58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3.14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-0.56</a:t>
                      </a: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val="4147670288"/>
                  </a:ext>
                </a:extLst>
              </a:tr>
              <a:tr h="609252"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My department has the staff needed to do its job well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2.53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2.99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-0.46</a:t>
                      </a: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val="427171002"/>
                  </a:ext>
                </a:extLst>
              </a:tr>
              <a:tr h="609252"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The work I do is valuable to the institution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3.66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4.08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-0.42</a:t>
                      </a: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val="3745102360"/>
                  </a:ext>
                </a:extLst>
              </a:tr>
              <a:tr h="609252"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I am paid fairly for the work I do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2.61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3.02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-0.41</a:t>
                      </a: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val="3125706128"/>
                  </a:ext>
                </a:extLst>
              </a:tr>
              <a:tr h="609252"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I am proud to work at this institution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3.75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4.15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-0.40</a:t>
                      </a: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val="225955250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10525843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FC49D0E-79D8-4450-84D3-9608C65D100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b="1" dirty="0"/>
              <a:t>Work Environment </a:t>
            </a:r>
            <a:br>
              <a:rPr lang="en-US" b="1" dirty="0"/>
            </a:br>
            <a:r>
              <a:rPr lang="en-US" b="1" dirty="0"/>
              <a:t>Comments</a:t>
            </a:r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357269AA-3F7E-4808-BB4C-A76E57C30E9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i="1" dirty="0"/>
              <a:t>I think the </a:t>
            </a:r>
            <a:r>
              <a:rPr lang="en-US" i="1" u="sng" dirty="0"/>
              <a:t>environment is improving</a:t>
            </a:r>
            <a:r>
              <a:rPr lang="en-US" i="1" dirty="0"/>
              <a:t>. Faculty are gaining an appreciation for the staff and what we do. Mercy Thrives @MU includes a strategic initiative for staff advancement, so I hope that is not just lip-service. We allow good people to leave without trying to keep them. It's time to invest in our staff. </a:t>
            </a:r>
          </a:p>
          <a:p>
            <a:pPr marL="0" indent="0">
              <a:buNone/>
            </a:pPr>
            <a:endParaRPr lang="en-US" i="1" dirty="0"/>
          </a:p>
          <a:p>
            <a:r>
              <a:rPr lang="en-US" i="1" dirty="0"/>
              <a:t>As with many academic institutions currently, all are </a:t>
            </a:r>
            <a:r>
              <a:rPr lang="en-US" i="1" u="sng" dirty="0"/>
              <a:t>struggling with work environment issues</a:t>
            </a:r>
            <a:r>
              <a:rPr lang="en-US" i="1" dirty="0"/>
              <a:t>. Budgets are low, staff vacancies are high. If I were an VP or Dean I would spend as much time being vested in my current employees - to retain them and see that their recourses are steady. </a:t>
            </a:r>
          </a:p>
          <a:p>
            <a:pPr marL="0" indent="0">
              <a:buNone/>
            </a:pPr>
            <a:endParaRPr lang="en-US" i="1" dirty="0"/>
          </a:p>
          <a:p>
            <a:r>
              <a:rPr lang="en-US" i="1" dirty="0"/>
              <a:t>Up until recently, staff didn't feel empowered when it came to decision making.  I think </a:t>
            </a:r>
            <a:r>
              <a:rPr lang="en-US" i="1" u="sng" dirty="0"/>
              <a:t>more staff are being invited to the table </a:t>
            </a:r>
            <a:r>
              <a:rPr lang="en-US" i="1" dirty="0"/>
              <a:t>to share their ideas as of this academic year, but more efforts are needed in this area.  We have valuable input because we are the ones with boots on the ground!  </a:t>
            </a:r>
          </a:p>
        </p:txBody>
      </p:sp>
    </p:spTree>
    <p:extLst>
      <p:ext uri="{BB962C8B-B14F-4D97-AF65-F5344CB8AC3E}">
        <p14:creationId xmlns:p14="http://schemas.microsoft.com/office/powerpoint/2010/main" val="161195799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FC49D0E-79D8-4450-84D3-9608C65D100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692150"/>
          </a:xfrm>
        </p:spPr>
        <p:txBody>
          <a:bodyPr>
            <a:normAutofit fontScale="90000"/>
          </a:bodyPr>
          <a:lstStyle/>
          <a:p>
            <a:pPr algn="ctr"/>
            <a:r>
              <a:rPr lang="en-US" b="1" dirty="0"/>
              <a:t>Additional MU Questions</a:t>
            </a:r>
          </a:p>
        </p:txBody>
      </p:sp>
      <p:graphicFrame>
        <p:nvGraphicFramePr>
          <p:cNvPr id="4" name="Table 4">
            <a:extLst>
              <a:ext uri="{FF2B5EF4-FFF2-40B4-BE49-F238E27FC236}">
                <a16:creationId xmlns:a16="http://schemas.microsoft.com/office/drawing/2014/main" id="{E319BF30-6D02-44BD-9D64-985788759E1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90258862"/>
              </p:ext>
            </p:extLst>
          </p:nvPr>
        </p:nvGraphicFramePr>
        <p:xfrm>
          <a:off x="514350" y="1272116"/>
          <a:ext cx="11029950" cy="510201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150470">
                  <a:extLst>
                    <a:ext uri="{9D8B030D-6E8A-4147-A177-3AD203B41FA5}">
                      <a16:colId xmlns:a16="http://schemas.microsoft.com/office/drawing/2014/main" val="2555625054"/>
                    </a:ext>
                  </a:extLst>
                </a:gridCol>
                <a:gridCol w="2269505">
                  <a:extLst>
                    <a:ext uri="{9D8B030D-6E8A-4147-A177-3AD203B41FA5}">
                      <a16:colId xmlns:a16="http://schemas.microsoft.com/office/drawing/2014/main" val="2093563979"/>
                    </a:ext>
                  </a:extLst>
                </a:gridCol>
                <a:gridCol w="1314450">
                  <a:extLst>
                    <a:ext uri="{9D8B030D-6E8A-4147-A177-3AD203B41FA5}">
                      <a16:colId xmlns:a16="http://schemas.microsoft.com/office/drawing/2014/main" val="3627761667"/>
                    </a:ext>
                  </a:extLst>
                </a:gridCol>
                <a:gridCol w="1314450">
                  <a:extLst>
                    <a:ext uri="{9D8B030D-6E8A-4147-A177-3AD203B41FA5}">
                      <a16:colId xmlns:a16="http://schemas.microsoft.com/office/drawing/2014/main" val="2158920921"/>
                    </a:ext>
                  </a:extLst>
                </a:gridCol>
                <a:gridCol w="981075">
                  <a:extLst>
                    <a:ext uri="{9D8B030D-6E8A-4147-A177-3AD203B41FA5}">
                      <a16:colId xmlns:a16="http://schemas.microsoft.com/office/drawing/2014/main" val="199778968"/>
                    </a:ext>
                  </a:extLst>
                </a:gridCol>
              </a:tblGrid>
              <a:tr h="458117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Section 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Importance Mean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Satisfaction Mean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Gap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927776168"/>
                  </a:ext>
                </a:extLst>
              </a:tr>
              <a:tr h="687175">
                <a:tc>
                  <a:txBody>
                    <a:bodyPr/>
                    <a:lstStyle/>
                    <a:p>
                      <a:pPr algn="l" fontAlgn="ctr"/>
                      <a:r>
                        <a:rPr lang="en-US" sz="1800" b="0" i="0" u="none" strike="noStrike" dirty="0">
                          <a:effectLst/>
                          <a:latin typeface="+mn-lt"/>
                        </a:rPr>
                        <a:t>The institution invests in the recruitment and retention of staff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Campus Culture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4.43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2.15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0" i="0" u="none" strike="noStrike" dirty="0">
                          <a:effectLst/>
                          <a:latin typeface="+mn-lt"/>
                        </a:rPr>
                        <a:t>2.28</a:t>
                      </a: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val="2624124164"/>
                  </a:ext>
                </a:extLst>
              </a:tr>
              <a:tr h="687175">
                <a:tc>
                  <a:txBody>
                    <a:bodyPr/>
                    <a:lstStyle/>
                    <a:p>
                      <a:pPr algn="l" fontAlgn="ctr"/>
                      <a:r>
                        <a:rPr lang="en-US" sz="1800" b="0" i="0" u="none" strike="noStrike" dirty="0">
                          <a:effectLst/>
                          <a:latin typeface="+mn-lt"/>
                        </a:rPr>
                        <a:t>MU recruits and hires executive leadership that supports and will serve a long-term strategic plan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Campus Culture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4.29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3.00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0" i="0" u="none" strike="noStrike" dirty="0">
                          <a:effectLst/>
                          <a:latin typeface="+mn-lt"/>
                        </a:rPr>
                        <a:t>1.29</a:t>
                      </a: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val="3109134923"/>
                  </a:ext>
                </a:extLst>
              </a:tr>
              <a:tr h="1026057">
                <a:tc>
                  <a:txBody>
                    <a:bodyPr/>
                    <a:lstStyle/>
                    <a:p>
                      <a:pPr algn="l" fontAlgn="ctr"/>
                      <a:r>
                        <a:rPr lang="en-US" sz="1800" b="0" i="0" u="none" strike="noStrike" dirty="0">
                          <a:effectLst/>
                          <a:latin typeface="+mn-lt"/>
                        </a:rPr>
                        <a:t>I am satisfied with how my department communicates my roles and responsibilities to me as they pertain to the strategic plan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Campus Culture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4.26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3.39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0" i="0" u="none" strike="noStrike" dirty="0">
                          <a:effectLst/>
                          <a:latin typeface="+mn-lt"/>
                        </a:rPr>
                        <a:t>0.87</a:t>
                      </a: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val="1672750375"/>
                  </a:ext>
                </a:extLst>
              </a:tr>
              <a:tr h="687175">
                <a:tc>
                  <a:txBody>
                    <a:bodyPr/>
                    <a:lstStyle/>
                    <a:p>
                      <a:pPr algn="l" fontAlgn="ctr"/>
                      <a:r>
                        <a:rPr lang="en-US" sz="1800" b="0" i="0" u="none" strike="noStrike" dirty="0">
                          <a:effectLst/>
                          <a:latin typeface="+mn-lt"/>
                        </a:rPr>
                        <a:t>I feel comfortable providing feedback through surveys and at in-person events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0" i="0" u="none" strike="noStrike" dirty="0">
                          <a:effectLst/>
                          <a:latin typeface="+mn-lt"/>
                        </a:rPr>
                        <a:t>Work Environment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0" i="0" u="none" strike="noStrike">
                          <a:effectLst/>
                          <a:latin typeface="+mn-lt"/>
                        </a:rPr>
                        <a:t>4.20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0" i="0" u="none" strike="noStrike" dirty="0">
                          <a:effectLst/>
                          <a:latin typeface="+mn-lt"/>
                        </a:rPr>
                        <a:t>3.50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0" i="0" u="none" strike="noStrike" dirty="0">
                          <a:effectLst/>
                          <a:latin typeface="+mn-lt"/>
                        </a:rPr>
                        <a:t>0.70</a:t>
                      </a: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val="2771406311"/>
                  </a:ext>
                </a:extLst>
              </a:tr>
              <a:tr h="687175">
                <a:tc>
                  <a:txBody>
                    <a:bodyPr/>
                    <a:lstStyle/>
                    <a:p>
                      <a:pPr algn="l" fontAlgn="ctr"/>
                      <a:r>
                        <a:rPr lang="en-US" sz="1800" b="0" i="0" u="none" strike="noStrike" dirty="0">
                          <a:effectLst/>
                          <a:latin typeface="+mn-lt"/>
                        </a:rPr>
                        <a:t>I know how to access University policies through </a:t>
                      </a:r>
                      <a:r>
                        <a:rPr lang="en-US" sz="1800" b="0" i="0" u="none" strike="noStrike" dirty="0" err="1">
                          <a:effectLst/>
                          <a:latin typeface="+mn-lt"/>
                        </a:rPr>
                        <a:t>PolicyStat</a:t>
                      </a:r>
                      <a:endParaRPr lang="en-US" sz="1800" b="0" i="0" u="none" strike="noStrike" dirty="0">
                        <a:effectLst/>
                        <a:latin typeface="+mn-lt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0" i="0" u="none" strike="noStrike" dirty="0">
                          <a:effectLst/>
                          <a:latin typeface="+mn-lt"/>
                        </a:rPr>
                        <a:t>Work Environment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0" i="0" u="none" strike="noStrike" dirty="0">
                          <a:effectLst/>
                          <a:latin typeface="+mn-lt"/>
                        </a:rPr>
                        <a:t>3.94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0" i="0" u="none" strike="noStrike" dirty="0">
                          <a:effectLst/>
                          <a:latin typeface="+mn-lt"/>
                        </a:rPr>
                        <a:t>3.34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0" i="0" u="none" strike="noStrike" dirty="0">
                          <a:effectLst/>
                          <a:latin typeface="+mn-lt"/>
                        </a:rPr>
                        <a:t>0.60</a:t>
                      </a: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val="790163663"/>
                  </a:ext>
                </a:extLst>
              </a:tr>
              <a:tr h="687175">
                <a:tc>
                  <a:txBody>
                    <a:bodyPr/>
                    <a:lstStyle/>
                    <a:p>
                      <a:pPr algn="l" fontAlgn="ctr"/>
                      <a:r>
                        <a:rPr lang="en-US" sz="1800" b="0" i="0" u="none" strike="noStrike" dirty="0">
                          <a:effectLst/>
                          <a:latin typeface="+mn-lt"/>
                        </a:rPr>
                        <a:t>I feel comfortable speaking to my direct supervisor about concerns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0" i="0" u="none" strike="noStrike" dirty="0">
                          <a:effectLst/>
                          <a:latin typeface="+mn-lt"/>
                        </a:rPr>
                        <a:t>Work Environment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0" i="0" u="none" strike="noStrike">
                          <a:effectLst/>
                          <a:latin typeface="+mn-lt"/>
                        </a:rPr>
                        <a:t>4.48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0" i="0" u="none" strike="noStrike" dirty="0">
                          <a:effectLst/>
                          <a:latin typeface="+mn-lt"/>
                        </a:rPr>
                        <a:t>3.89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0" i="0" u="none" strike="noStrike" dirty="0">
                          <a:effectLst/>
                          <a:latin typeface="+mn-lt"/>
                        </a:rPr>
                        <a:t>0.59</a:t>
                      </a: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val="38617866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559266216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FC49D0E-79D8-4450-84D3-9608C65D100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259828"/>
            <a:ext cx="10515600" cy="1325563"/>
          </a:xfrm>
        </p:spPr>
        <p:txBody>
          <a:bodyPr/>
          <a:lstStyle/>
          <a:p>
            <a:pPr algn="ctr"/>
            <a:r>
              <a:rPr lang="en-US" b="1" dirty="0"/>
              <a:t>Overall Satisfaction</a:t>
            </a:r>
          </a:p>
        </p:txBody>
      </p:sp>
    </p:spTree>
    <p:extLst>
      <p:ext uri="{BB962C8B-B14F-4D97-AF65-F5344CB8AC3E}">
        <p14:creationId xmlns:p14="http://schemas.microsoft.com/office/powerpoint/2010/main" val="3287623989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hart 3">
            <a:extLst>
              <a:ext uri="{FF2B5EF4-FFF2-40B4-BE49-F238E27FC236}">
                <a16:creationId xmlns:a16="http://schemas.microsoft.com/office/drawing/2014/main" id="{3C193838-BFAD-44B6-9C12-C23FC6AF1DBB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671563746"/>
              </p:ext>
            </p:extLst>
          </p:nvPr>
        </p:nvGraphicFramePr>
        <p:xfrm>
          <a:off x="560173" y="518984"/>
          <a:ext cx="11129319" cy="589829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2534036708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FC49D0E-79D8-4450-84D3-9608C65D100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56249"/>
            <a:ext cx="10515600" cy="1093058"/>
          </a:xfrm>
        </p:spPr>
        <p:txBody>
          <a:bodyPr>
            <a:normAutofit/>
          </a:bodyPr>
          <a:lstStyle/>
          <a:p>
            <a:pPr algn="ctr"/>
            <a:r>
              <a:rPr lang="en-US" b="1" dirty="0"/>
              <a:t>Institutional Strengths</a:t>
            </a:r>
            <a:endParaRPr lang="en-US" sz="3100" b="1" dirty="0"/>
          </a:p>
        </p:txBody>
      </p:sp>
      <p:sp>
        <p:nvSpPr>
          <p:cNvPr id="12" name="Content Placeholder 11">
            <a:extLst>
              <a:ext uri="{FF2B5EF4-FFF2-40B4-BE49-F238E27FC236}">
                <a16:creationId xmlns:a16="http://schemas.microsoft.com/office/drawing/2014/main" id="{820A6109-8B86-471B-815B-0405D285E34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468894" y="1829406"/>
            <a:ext cx="5301574" cy="3271331"/>
          </a:xfrm>
        </p:spPr>
        <p:txBody>
          <a:bodyPr>
            <a:noAutofit/>
          </a:bodyPr>
          <a:lstStyle/>
          <a:p>
            <a:r>
              <a:rPr lang="en-US" sz="2400" dirty="0"/>
              <a:t>Supervisor pays attention to what I have to say.</a:t>
            </a:r>
          </a:p>
          <a:p>
            <a:endParaRPr lang="en-US" sz="2400" dirty="0"/>
          </a:p>
          <a:p>
            <a:r>
              <a:rPr lang="en-US" sz="2400" dirty="0"/>
              <a:t>Staff are comfortable speaking to supervisor about concerns. </a:t>
            </a:r>
          </a:p>
          <a:p>
            <a:endParaRPr lang="en-US" sz="2400" dirty="0"/>
          </a:p>
          <a:p>
            <a:r>
              <a:rPr lang="en-US" sz="2400" dirty="0"/>
              <a:t>Supervisors help improve job performance. </a:t>
            </a:r>
          </a:p>
        </p:txBody>
      </p:sp>
      <p:sp>
        <p:nvSpPr>
          <p:cNvPr id="4" name="Content Placeholder 11">
            <a:extLst>
              <a:ext uri="{FF2B5EF4-FFF2-40B4-BE49-F238E27FC236}">
                <a16:creationId xmlns:a16="http://schemas.microsoft.com/office/drawing/2014/main" id="{AC2F3954-821D-4949-9941-4709E4E21EDF}"/>
              </a:ext>
            </a:extLst>
          </p:cNvPr>
          <p:cNvSpPr txBox="1">
            <a:spLocks/>
          </p:cNvSpPr>
          <p:nvPr/>
        </p:nvSpPr>
        <p:spPr>
          <a:xfrm>
            <a:off x="507459" y="1793334"/>
            <a:ext cx="5465324" cy="3271331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400" dirty="0"/>
              <a:t>MU staff treat students as its top priority.</a:t>
            </a:r>
          </a:p>
          <a:p>
            <a:endParaRPr lang="en-US" sz="2400" dirty="0"/>
          </a:p>
          <a:p>
            <a:r>
              <a:rPr lang="en-US" sz="2400" dirty="0"/>
              <a:t>Staff take pride in their work.</a:t>
            </a:r>
          </a:p>
          <a:p>
            <a:endParaRPr lang="en-US" sz="2400" dirty="0"/>
          </a:p>
          <a:p>
            <a:r>
              <a:rPr lang="en-US" sz="2400" dirty="0"/>
              <a:t>Excellent employee-student relations. </a:t>
            </a:r>
          </a:p>
          <a:p>
            <a:endParaRPr lang="en-US" sz="2400" dirty="0"/>
          </a:p>
          <a:p>
            <a:r>
              <a:rPr lang="en-US" sz="2400" dirty="0"/>
              <a:t>Work is appreciated by supervisor.</a:t>
            </a:r>
          </a:p>
          <a:p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1213653853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FC49D0E-79D8-4450-84D3-9608C65D100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11892"/>
            <a:ext cx="10515600" cy="1663978"/>
          </a:xfrm>
        </p:spPr>
        <p:txBody>
          <a:bodyPr>
            <a:normAutofit/>
          </a:bodyPr>
          <a:lstStyle/>
          <a:p>
            <a:pPr algn="ctr"/>
            <a:r>
              <a:rPr lang="en-US" b="1" dirty="0"/>
              <a:t>Institutional Challenges</a:t>
            </a:r>
            <a:br>
              <a:rPr lang="en-US" b="1" dirty="0"/>
            </a:br>
            <a:endParaRPr lang="en-US" sz="3100" b="1" dirty="0"/>
          </a:p>
        </p:txBody>
      </p:sp>
      <p:sp>
        <p:nvSpPr>
          <p:cNvPr id="12" name="Content Placeholder 11">
            <a:extLst>
              <a:ext uri="{FF2B5EF4-FFF2-40B4-BE49-F238E27FC236}">
                <a16:creationId xmlns:a16="http://schemas.microsoft.com/office/drawing/2014/main" id="{820A6109-8B86-471B-815B-0405D285E34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797667" y="2075869"/>
            <a:ext cx="5298333" cy="3060627"/>
          </a:xfrm>
        </p:spPr>
        <p:txBody>
          <a:bodyPr>
            <a:normAutofit/>
          </a:bodyPr>
          <a:lstStyle/>
          <a:p>
            <a:r>
              <a:rPr lang="en-US" sz="2400" dirty="0"/>
              <a:t>Lack clear processes for orientating and training new employees. </a:t>
            </a:r>
          </a:p>
          <a:p>
            <a:endParaRPr lang="en-US" sz="2400" dirty="0"/>
          </a:p>
          <a:p>
            <a:r>
              <a:rPr lang="en-US" sz="2400" dirty="0"/>
              <a:t>Lack effective lines of communication between departments. </a:t>
            </a:r>
          </a:p>
          <a:p>
            <a:endParaRPr lang="en-US" sz="2400" dirty="0"/>
          </a:p>
          <a:p>
            <a:r>
              <a:rPr lang="en-US" sz="2400" dirty="0"/>
              <a:t>Lack of needed staff.</a:t>
            </a:r>
          </a:p>
          <a:p>
            <a:endParaRPr lang="en-US" sz="2000" dirty="0"/>
          </a:p>
        </p:txBody>
      </p:sp>
      <p:sp>
        <p:nvSpPr>
          <p:cNvPr id="4" name="Content Placeholder 11">
            <a:extLst>
              <a:ext uri="{FF2B5EF4-FFF2-40B4-BE49-F238E27FC236}">
                <a16:creationId xmlns:a16="http://schemas.microsoft.com/office/drawing/2014/main" id="{B45C4630-C5EF-4A4D-937B-B098EAAE7605}"/>
              </a:ext>
            </a:extLst>
          </p:cNvPr>
          <p:cNvSpPr txBox="1">
            <a:spLocks/>
          </p:cNvSpPr>
          <p:nvPr/>
        </p:nvSpPr>
        <p:spPr>
          <a:xfrm>
            <a:off x="6692123" y="2075869"/>
            <a:ext cx="4971341" cy="306062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400" dirty="0"/>
              <a:t>Inadequate opportunities for advancement.</a:t>
            </a:r>
          </a:p>
          <a:p>
            <a:endParaRPr lang="en-US" sz="2400" dirty="0"/>
          </a:p>
          <a:p>
            <a:r>
              <a:rPr lang="en-US" sz="2400" dirty="0"/>
              <a:t>Not a clear path to get information at institution.</a:t>
            </a:r>
          </a:p>
          <a:p>
            <a:endParaRPr lang="en-US" sz="2400" dirty="0"/>
          </a:p>
          <a:p>
            <a:r>
              <a:rPr lang="en-US" sz="2400" dirty="0"/>
              <a:t>Feelings of unfair pay.</a:t>
            </a:r>
          </a:p>
          <a:p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389799390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ubtitle 4"/>
          <p:cNvSpPr>
            <a:spLocks noGrp="1"/>
          </p:cNvSpPr>
          <p:nvPr>
            <p:ph type="subTitle" idx="1"/>
          </p:nvPr>
        </p:nvSpPr>
        <p:spPr>
          <a:xfrm>
            <a:off x="1123069" y="2835728"/>
            <a:ext cx="9945859" cy="1186543"/>
          </a:xfrm>
        </p:spPr>
        <p:txBody>
          <a:bodyPr>
            <a:noAutofit/>
          </a:bodyPr>
          <a:lstStyle/>
          <a:p>
            <a:r>
              <a:rPr lang="en-US" sz="4800" b="1" dirty="0">
                <a:cs typeface="Times New Roman" panose="02020603050405020304" pitchFamily="18" charset="0"/>
              </a:rPr>
              <a:t>Questions?</a:t>
            </a:r>
            <a:endParaRPr lang="en-US" sz="4800" b="1" dirty="0">
              <a:solidFill>
                <a:schemeClr val="tx1">
                  <a:lumMod val="85000"/>
                  <a:lumOff val="15000"/>
                </a:schemeClr>
              </a:solidFill>
              <a:cs typeface="Times New Roman" panose="02020603050405020304" pitchFamily="18" charset="0"/>
            </a:endParaRPr>
          </a:p>
          <a:p>
            <a:endParaRPr lang="en-US" sz="4000"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  <p:pic>
        <p:nvPicPr>
          <p:cNvPr id="3" name="Picture 2" descr="med-vert-logo-Blue-and-Gold-Icon.eps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63520" y="462872"/>
            <a:ext cx="2700836" cy="1549826"/>
          </a:xfrm>
          <a:prstGeom prst="rect">
            <a:avLst/>
          </a:prstGeom>
        </p:spPr>
      </p:pic>
      <p:sp>
        <p:nvSpPr>
          <p:cNvPr id="4" name="Subtitle 4">
            <a:extLst>
              <a:ext uri="{FF2B5EF4-FFF2-40B4-BE49-F238E27FC236}">
                <a16:creationId xmlns:a16="http://schemas.microsoft.com/office/drawing/2014/main" id="{C8981F1C-41DF-4260-A094-0C2A1A9E6376}"/>
              </a:ext>
            </a:extLst>
          </p:cNvPr>
          <p:cNvSpPr txBox="1">
            <a:spLocks/>
          </p:cNvSpPr>
          <p:nvPr/>
        </p:nvSpPr>
        <p:spPr>
          <a:xfrm>
            <a:off x="1123070" y="5328557"/>
            <a:ext cx="9945859" cy="1186543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800" b="1" dirty="0">
                <a:cs typeface="Times New Roman" panose="02020603050405020304" pitchFamily="18" charset="0"/>
              </a:rPr>
              <a:t>For more information, please contact the </a:t>
            </a:r>
          </a:p>
          <a:p>
            <a:r>
              <a:rPr lang="en-US" sz="2800" b="1" dirty="0">
                <a:cs typeface="Times New Roman" panose="02020603050405020304" pitchFamily="18" charset="0"/>
              </a:rPr>
              <a:t>Institutional Research Office at vtaylor@misericordia.edu. </a:t>
            </a:r>
            <a:endParaRPr lang="en-US" sz="2800" b="1" dirty="0">
              <a:solidFill>
                <a:schemeClr val="tx1">
                  <a:lumMod val="85000"/>
                  <a:lumOff val="15000"/>
                </a:schemeClr>
              </a:solidFill>
              <a:cs typeface="Times New Roman" panose="02020603050405020304" pitchFamily="18" charset="0"/>
            </a:endParaRPr>
          </a:p>
          <a:p>
            <a:endParaRPr lang="en-US" sz="4000"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4348426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Blue Warm">
      <a:dk1>
        <a:sysClr val="windowText" lastClr="000000"/>
      </a:dk1>
      <a:lt1>
        <a:sysClr val="window" lastClr="FFFFFF"/>
      </a:lt1>
      <a:dk2>
        <a:srgbClr val="242852"/>
      </a:dk2>
      <a:lt2>
        <a:srgbClr val="ACCBF9"/>
      </a:lt2>
      <a:accent1>
        <a:srgbClr val="4A66AC"/>
      </a:accent1>
      <a:accent2>
        <a:srgbClr val="629DD1"/>
      </a:accent2>
      <a:accent3>
        <a:srgbClr val="297FD5"/>
      </a:accent3>
      <a:accent4>
        <a:srgbClr val="7F8FA9"/>
      </a:accent4>
      <a:accent5>
        <a:srgbClr val="5AA2AE"/>
      </a:accent5>
      <a:accent6>
        <a:srgbClr val="9D90A0"/>
      </a:accent6>
      <a:hlink>
        <a:srgbClr val="9454C3"/>
      </a:hlink>
      <a:folHlink>
        <a:srgbClr val="3EBBF0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25529</TotalTime>
  <Words>2347</Words>
  <Application>Microsoft Office PowerPoint</Application>
  <PresentationFormat>Widescreen</PresentationFormat>
  <Paragraphs>392</Paragraphs>
  <Slides>27</Slides>
  <Notes>26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27</vt:i4>
      </vt:variant>
    </vt:vector>
  </HeadingPairs>
  <TitlesOfParts>
    <vt:vector size="32" baseType="lpstr">
      <vt:lpstr>Arial</vt:lpstr>
      <vt:lpstr>Calibri</vt:lpstr>
      <vt:lpstr>Calibri Light</vt:lpstr>
      <vt:lpstr>Times New Roman</vt:lpstr>
      <vt:lpstr>Office Theme</vt:lpstr>
      <vt:lpstr>PowerPoint Presentation</vt:lpstr>
      <vt:lpstr>Survey Instrument and Analysis </vt:lpstr>
      <vt:lpstr>Data</vt:lpstr>
      <vt:lpstr>Survey Sections</vt:lpstr>
      <vt:lpstr>Section 1: Campus Culture and Policies</vt:lpstr>
      <vt:lpstr>Campus Culture and Policies Importance</vt:lpstr>
      <vt:lpstr>Campus Culture and Policies Satisfaction</vt:lpstr>
      <vt:lpstr>Campus Culture and Policies Importance and Satisfaction</vt:lpstr>
      <vt:lpstr>Campus Culture and Policies Comparison Data on Satisfaction  (largest differences) </vt:lpstr>
      <vt:lpstr>Campus Culture and Policies Comments</vt:lpstr>
      <vt:lpstr>Section 2: Institutional Goals</vt:lpstr>
      <vt:lpstr>Institutional Goals</vt:lpstr>
      <vt:lpstr>Institutional Goals Comments</vt:lpstr>
      <vt:lpstr>Section 3: Involvement in Planning and Decision-Making</vt:lpstr>
      <vt:lpstr>Involvement in Planning and Decision-Making</vt:lpstr>
      <vt:lpstr>Section 4: Work Environment</vt:lpstr>
      <vt:lpstr>Work Environment Importance</vt:lpstr>
      <vt:lpstr>Work Environment MU Satisfaction</vt:lpstr>
      <vt:lpstr>Work Environment Importance and Satisfaction</vt:lpstr>
      <vt:lpstr>Work Environment Comparison Data on Satisfaction  (largest differences) </vt:lpstr>
      <vt:lpstr>Work Environment  Comments</vt:lpstr>
      <vt:lpstr>Additional MU Questions</vt:lpstr>
      <vt:lpstr>Overall Satisfaction</vt:lpstr>
      <vt:lpstr>PowerPoint Presentation</vt:lpstr>
      <vt:lpstr>Institutional Strengths</vt:lpstr>
      <vt:lpstr>Institutional Challenges 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Sharon Hudak</dc:creator>
  <cp:lastModifiedBy>Valerie Taylor</cp:lastModifiedBy>
  <cp:revision>303</cp:revision>
  <cp:lastPrinted>2023-08-23T13:50:36Z</cp:lastPrinted>
  <dcterms:created xsi:type="dcterms:W3CDTF">2016-04-15T15:07:25Z</dcterms:created>
  <dcterms:modified xsi:type="dcterms:W3CDTF">2023-11-14T15:51:29Z</dcterms:modified>
</cp:coreProperties>
</file>