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1718" r:id="rId5"/>
    <p:sldId id="1616" r:id="rId6"/>
    <p:sldId id="1604" r:id="rId7"/>
    <p:sldId id="1721" r:id="rId8"/>
    <p:sldId id="1722" r:id="rId9"/>
    <p:sldId id="1720" r:id="rId10"/>
    <p:sldId id="1605" r:id="rId11"/>
    <p:sldId id="1597" r:id="rId12"/>
    <p:sldId id="1598" r:id="rId13"/>
    <p:sldId id="1724" r:id="rId14"/>
    <p:sldId id="1665" r:id="rId15"/>
    <p:sldId id="1716" r:id="rId16"/>
    <p:sldId id="1666" r:id="rId17"/>
    <p:sldId id="1667" r:id="rId18"/>
    <p:sldId id="1668" r:id="rId19"/>
    <p:sldId id="1669" r:id="rId20"/>
    <p:sldId id="1670" r:id="rId21"/>
    <p:sldId id="1671" r:id="rId22"/>
    <p:sldId id="1607" r:id="rId23"/>
    <p:sldId id="320" r:id="rId24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850AF22-C5CD-4691-B3D4-D4D2A0BEC723}">
          <p14:sldIdLst>
            <p14:sldId id="1718"/>
            <p14:sldId id="1616"/>
            <p14:sldId id="1604"/>
            <p14:sldId id="1721"/>
            <p14:sldId id="1722"/>
            <p14:sldId id="1720"/>
            <p14:sldId id="1605"/>
            <p14:sldId id="1597"/>
            <p14:sldId id="1598"/>
            <p14:sldId id="1724"/>
            <p14:sldId id="1665"/>
            <p14:sldId id="1716"/>
            <p14:sldId id="1666"/>
            <p14:sldId id="1667"/>
            <p14:sldId id="1668"/>
            <p14:sldId id="1669"/>
            <p14:sldId id="1670"/>
            <p14:sldId id="1671"/>
            <p14:sldId id="1607"/>
            <p14:sldId id="320"/>
          </p14:sldIdLst>
        </p14:section>
        <p14:section name="Default Section" id="{43465939-8063-45AB-8BE7-F25D7C8298F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lia" initials="L" lastIdx="1" clrIdx="0">
    <p:extLst>
      <p:ext uri="{19B8F6BF-5375-455C-9EA6-DF929625EA0E}">
        <p15:presenceInfo xmlns:p15="http://schemas.microsoft.com/office/powerpoint/2012/main" userId="S::goehringl@cfbisd.edu::506898d3-bf00-4b3b-a2d3-084feefab58b" providerId="AD"/>
      </p:ext>
    </p:extLst>
  </p:cmAuthor>
  <p:cmAuthor id="2" name="Mulroney, Malcolm B." initials="MMB" lastIdx="1" clrIdx="1">
    <p:extLst>
      <p:ext uri="{19B8F6BF-5375-455C-9EA6-DF929625EA0E}">
        <p15:presenceInfo xmlns:p15="http://schemas.microsoft.com/office/powerpoint/2012/main" userId="S::mulroneym@cfbisd.edu::9237f767-b3b7-4994-bc14-dd22dc30b7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EB2"/>
    <a:srgbClr val="C00000"/>
    <a:srgbClr val="C62033"/>
    <a:srgbClr val="FFFFFF"/>
    <a:srgbClr val="9A2EA2"/>
    <a:srgbClr val="6946C2"/>
    <a:srgbClr val="9278D2"/>
    <a:srgbClr val="FFD961"/>
    <a:srgbClr val="FFDD71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4629" autoAdjust="0"/>
  </p:normalViewPr>
  <p:slideViewPr>
    <p:cSldViewPr snapToGrid="0">
      <p:cViewPr varScale="1">
        <p:scale>
          <a:sx n="85" d="100"/>
          <a:sy n="85" d="100"/>
        </p:scale>
        <p:origin x="168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3FC335C9-05A7-47AB-A983-5FD7F32C788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2"/>
            <a:ext cx="5560060" cy="3636705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E28F7796-F0CE-41A1-BF82-DF0E0D6A89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61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149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12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969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76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018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944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g728034317b_0_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0" tIns="91420" rIns="91420" bIns="91420" anchor="t" anchorCtr="0">
            <a:noAutofit/>
          </a:bodyPr>
          <a:lstStyle/>
          <a:p>
            <a:endParaRPr/>
          </a:p>
        </p:txBody>
      </p:sp>
      <p:sp>
        <p:nvSpPr>
          <p:cNvPr id="1001" name="Google Shape;1001;g728034317b_0_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7388"/>
            <a:ext cx="6092825" cy="34274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D14C4-6ED0-40FC-B536-2C4294546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36DA9-DB86-449E-B241-5EDFA8941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E5CC5-389E-448F-A62D-5ED164303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1C02A-2E53-45D6-8793-FA5C04077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F2A89-24F6-4F04-801A-B0BBD334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35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482D-EFC5-4027-8EB1-34E91C98B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CEAEF-DC88-445D-9FA1-E0958735A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034B0-106F-496E-8B41-BE193A38B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C99B5-A280-45B3-A3B9-973954B50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339FF-EDF5-430C-A72C-6E9E300E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37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F33BB-AF02-47A9-A967-7CED0080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16627-3E9B-4C89-A528-0EE1F97C8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7C2FC-1A6B-4522-8AC5-D9B7FA21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9EC89-BC68-4E1F-B25D-9BF0DB991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63AB7-C7A8-4109-9370-9BB1F6639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13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4641E-A787-4F6B-B98A-5FF68091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99222-32DC-4909-8142-64DD6E9810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D57972-8622-4390-98FF-6D0154B196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498B8E-6526-4FAF-8A1D-4DFD58A8A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43518-D08D-4888-B7F9-848BF7A74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AA7B66-D5CF-438A-822E-900BBB98C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0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0DDD0-CADD-42CC-A8F9-B1E636207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72CA2-06F9-455B-9CAE-D4C6847D4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009A2-36B7-4C38-B4D0-A4CDF400B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46AD9C-559A-4B95-969A-8976277110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DAB230-7569-4AC1-B8FA-24B7118905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3D86DE-3173-4AB2-A3FC-1835EF1CF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059E27-0059-440D-BDA1-803DAF3AE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DAEA2E-7545-49E3-BEA5-9F5A9062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27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F7AE2-8115-4A2D-AE07-6A72C04C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17B1D9-D2AB-46E6-ABFA-AE393D86B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3524F8-5A12-43B3-98E4-EC4A7855F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7AB6EE-7A30-4335-A420-F8BEC8614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9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FC484D-111E-4008-AFD7-FE0836BA8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42BB8-E441-4B04-B746-CB018CC83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89D6F-2F4A-4B8E-AB21-837F44906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00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795AF-5B2F-453C-92B7-3EE678AB0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193C9-E763-4075-8E80-43C7370CF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3E9F6-B034-4759-A631-E25F877AD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875D7-3447-4F2C-95C3-2590081E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E572E-3FA5-49EC-AC82-82C653D3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D376CD-5E7D-4CEB-8F4E-97B36EBC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51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9BE0D-1D5D-4C8D-8241-28343E38F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F948C7-3D74-4B94-B8A0-2729DF922E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4AA73-CFE9-4BEA-B019-97917548B6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78E86E-4CAC-436D-854F-C51906885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69D59-83F0-46FE-8D7C-A42E2F82E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56FD3F-BDF4-4A46-9E99-EE2CE5DE7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58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DAFBD-C3EA-4153-9B60-9E4A3C01F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A3A9A-F103-48A1-BBF7-5E3445ED3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E143A-917B-4B1E-9217-839555C09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5DE26-D799-4743-B458-0C4A426A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D091F-0C93-4548-8322-0FCE5EF94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2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DD218B-0F14-42C6-B139-A46118267F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8FFD8-EEEF-47AA-90F3-C3F136BD3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62D98-1A10-4B68-90FC-AF5CD91E9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59E90-00E5-4AF5-A398-0EE37ECF7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F5E78-38C7-447F-9F4C-986BB2588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46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bg>
      <p:bgPr>
        <a:solidFill>
          <a:srgbClr val="C00000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8"/>
          <p:cNvSpPr txBox="1"/>
          <p:nvPr/>
        </p:nvSpPr>
        <p:spPr>
          <a:xfrm>
            <a:off x="0" y="1859253"/>
            <a:ext cx="12192000" cy="1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30467" rIns="60933" bIns="30467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THANK YOU</a:t>
            </a:r>
            <a:endParaRPr sz="933"/>
          </a:p>
        </p:txBody>
      </p:sp>
    </p:spTree>
    <p:extLst>
      <p:ext uri="{BB962C8B-B14F-4D97-AF65-F5344CB8AC3E}">
        <p14:creationId xmlns:p14="http://schemas.microsoft.com/office/powerpoint/2010/main" val="101889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7FA4CC-14C2-42DA-A34A-E53EA78E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F182BA-67D2-47FD-A991-9829CCCD0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03680-0246-4B11-A6EE-6E683CBEE0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34031-E7B2-433C-BDA6-2151164625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E19D8-2905-4179-919E-F7C4FEA23C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77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openxmlformats.org/officeDocument/2006/relationships/image" Target="../media/image3.png"/><Relationship Id="rId4" Type="http://schemas.openxmlformats.org/officeDocument/2006/relationships/image" Target="../media/image11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6.png"/><Relationship Id="rId4" Type="http://schemas.openxmlformats.org/officeDocument/2006/relationships/image" Target="../media/image23.pn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88926F-F4B7-74D9-9F30-7039E7698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4" y="1928017"/>
            <a:ext cx="8682550" cy="48810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C0664C0-E098-4C68-A20B-55431108D772}"/>
              </a:ext>
            </a:extLst>
          </p:cNvPr>
          <p:cNvSpPr/>
          <p:nvPr/>
        </p:nvSpPr>
        <p:spPr>
          <a:xfrm>
            <a:off x="8677274" y="1919484"/>
            <a:ext cx="3514726" cy="4938516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58D2453-B143-4372-9B79-236AD015DD08}"/>
              </a:ext>
            </a:extLst>
          </p:cNvPr>
          <p:cNvGrpSpPr/>
          <p:nvPr/>
        </p:nvGrpSpPr>
        <p:grpSpPr>
          <a:xfrm>
            <a:off x="0" y="1"/>
            <a:ext cx="12192000" cy="1928017"/>
            <a:chOff x="0" y="1"/>
            <a:chExt cx="12192000" cy="192801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BA0CD16-C3F5-495D-BEC6-59B75E33B23D}"/>
                </a:ext>
              </a:extLst>
            </p:cNvPr>
            <p:cNvSpPr/>
            <p:nvPr/>
          </p:nvSpPr>
          <p:spPr>
            <a:xfrm>
              <a:off x="0" y="1"/>
              <a:ext cx="12192000" cy="1928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99F0974-9ECA-4DC9-86E6-2F94E55BF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0975" y="100209"/>
              <a:ext cx="11830050" cy="1819275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071403F-E07D-4514-A6DE-F2633902AB4D}"/>
              </a:ext>
            </a:extLst>
          </p:cNvPr>
          <p:cNvSpPr/>
          <p:nvPr/>
        </p:nvSpPr>
        <p:spPr>
          <a:xfrm>
            <a:off x="0" y="5962650"/>
            <a:ext cx="8677275" cy="895350"/>
          </a:xfrm>
          <a:prstGeom prst="rect">
            <a:avLst/>
          </a:prstGeom>
          <a:solidFill>
            <a:srgbClr val="C62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9EB28F60-CC8A-4BB7-B224-4834DEADB2F3}"/>
              </a:ext>
            </a:extLst>
          </p:cNvPr>
          <p:cNvSpPr txBox="1">
            <a:spLocks/>
          </p:cNvSpPr>
          <p:nvPr/>
        </p:nvSpPr>
        <p:spPr>
          <a:xfrm>
            <a:off x="-1" y="6320459"/>
            <a:ext cx="8677275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Rainwater ES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913823D1-2229-48C1-BC5D-CD30A1ECBA2B}"/>
              </a:ext>
            </a:extLst>
          </p:cNvPr>
          <p:cNvSpPr txBox="1">
            <a:spLocks/>
          </p:cNvSpPr>
          <p:nvPr/>
        </p:nvSpPr>
        <p:spPr>
          <a:xfrm>
            <a:off x="8727393" y="6473023"/>
            <a:ext cx="3333752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cfbbond.com</a:t>
            </a:r>
          </a:p>
        </p:txBody>
      </p:sp>
      <p:sp>
        <p:nvSpPr>
          <p:cNvPr id="12" name="Google Shape;482;p89">
            <a:extLst>
              <a:ext uri="{FF2B5EF4-FFF2-40B4-BE49-F238E27FC236}">
                <a16:creationId xmlns:a16="http://schemas.microsoft.com/office/drawing/2014/main" id="{A4DFE997-81A0-91A7-B30E-70F58169DFAB}"/>
              </a:ext>
            </a:extLst>
          </p:cNvPr>
          <p:cNvSpPr txBox="1"/>
          <p:nvPr/>
        </p:nvSpPr>
        <p:spPr>
          <a:xfrm>
            <a:off x="8692092" y="2404269"/>
            <a:ext cx="3499908" cy="129315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Spark STEM Academy Improvements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 System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Landscaping Improvements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43EA1EB-6FDE-A123-0A61-78E6E025C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8747" y="2038485"/>
            <a:ext cx="595430" cy="40567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9BBF6AB-5E95-3128-01AF-5DF748A99E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6980" y="3742096"/>
            <a:ext cx="338964" cy="324406"/>
          </a:xfrm>
          <a:prstGeom prst="rect">
            <a:avLst/>
          </a:prstGeom>
        </p:spPr>
      </p:pic>
      <p:sp>
        <p:nvSpPr>
          <p:cNvPr id="23" name="Google Shape;482;p89">
            <a:extLst>
              <a:ext uri="{FF2B5EF4-FFF2-40B4-BE49-F238E27FC236}">
                <a16:creationId xmlns:a16="http://schemas.microsoft.com/office/drawing/2014/main" id="{676C57D8-88CC-99AA-A157-5FEB7A42C9EF}"/>
              </a:ext>
            </a:extLst>
          </p:cNvPr>
          <p:cNvSpPr txBox="1"/>
          <p:nvPr/>
        </p:nvSpPr>
        <p:spPr>
          <a:xfrm>
            <a:off x="9096626" y="2001346"/>
            <a:ext cx="2063583" cy="42447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sz="2200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Improvements</a:t>
            </a:r>
          </a:p>
        </p:txBody>
      </p:sp>
      <p:sp>
        <p:nvSpPr>
          <p:cNvPr id="24" name="Google Shape;482;p89">
            <a:extLst>
              <a:ext uri="{FF2B5EF4-FFF2-40B4-BE49-F238E27FC236}">
                <a16:creationId xmlns:a16="http://schemas.microsoft.com/office/drawing/2014/main" id="{FC0D96D8-F639-4821-492F-B976DD450A56}"/>
              </a:ext>
            </a:extLst>
          </p:cNvPr>
          <p:cNvSpPr txBox="1"/>
          <p:nvPr/>
        </p:nvSpPr>
        <p:spPr>
          <a:xfrm>
            <a:off x="9096625" y="3638643"/>
            <a:ext cx="2839854" cy="42447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sz="2200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Safety and Security</a:t>
            </a:r>
          </a:p>
        </p:txBody>
      </p:sp>
      <p:sp>
        <p:nvSpPr>
          <p:cNvPr id="26" name="Google Shape;482;p89">
            <a:extLst>
              <a:ext uri="{FF2B5EF4-FFF2-40B4-BE49-F238E27FC236}">
                <a16:creationId xmlns:a16="http://schemas.microsoft.com/office/drawing/2014/main" id="{89A9F952-E06A-27E7-75A6-3EED1766D7ED}"/>
              </a:ext>
            </a:extLst>
          </p:cNvPr>
          <p:cNvSpPr txBox="1"/>
          <p:nvPr/>
        </p:nvSpPr>
        <p:spPr>
          <a:xfrm>
            <a:off x="8698747" y="3975837"/>
            <a:ext cx="3499908" cy="819980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 and cameras at cameras at selected exterior doors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 and hardened shell at main entry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Permanent walls and door installation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Entry Vestibule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37D810E-7822-FACF-A0D7-353DEBE59D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0382" y="5068000"/>
            <a:ext cx="335562" cy="382878"/>
          </a:xfrm>
          <a:prstGeom prst="rect">
            <a:avLst/>
          </a:prstGeom>
        </p:spPr>
      </p:pic>
      <p:sp>
        <p:nvSpPr>
          <p:cNvPr id="30" name="Google Shape;482;p89">
            <a:extLst>
              <a:ext uri="{FF2B5EF4-FFF2-40B4-BE49-F238E27FC236}">
                <a16:creationId xmlns:a16="http://schemas.microsoft.com/office/drawing/2014/main" id="{8A0E4EFE-65E2-87B4-367B-3B72CEF96924}"/>
              </a:ext>
            </a:extLst>
          </p:cNvPr>
          <p:cNvSpPr txBox="1"/>
          <p:nvPr/>
        </p:nvSpPr>
        <p:spPr>
          <a:xfrm>
            <a:off x="9096625" y="4977369"/>
            <a:ext cx="2839854" cy="42447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sz="2200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Technology </a:t>
            </a:r>
          </a:p>
        </p:txBody>
      </p:sp>
      <p:sp>
        <p:nvSpPr>
          <p:cNvPr id="32" name="Google Shape;482;p89">
            <a:extLst>
              <a:ext uri="{FF2B5EF4-FFF2-40B4-BE49-F238E27FC236}">
                <a16:creationId xmlns:a16="http://schemas.microsoft.com/office/drawing/2014/main" id="{82E7D76A-4548-3C95-303A-7C8E52F198F6}"/>
              </a:ext>
            </a:extLst>
          </p:cNvPr>
          <p:cNvSpPr txBox="1"/>
          <p:nvPr/>
        </p:nvSpPr>
        <p:spPr>
          <a:xfrm>
            <a:off x="8698747" y="5390560"/>
            <a:ext cx="3391045" cy="819980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and climate – controlled server space at each campus 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 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 Upgrades</a:t>
            </a:r>
          </a:p>
        </p:txBody>
      </p:sp>
    </p:spTree>
    <p:extLst>
      <p:ext uri="{BB962C8B-B14F-4D97-AF65-F5344CB8AC3E}">
        <p14:creationId xmlns:p14="http://schemas.microsoft.com/office/powerpoint/2010/main" val="141584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7C085C2A-8949-B3A4-2164-B55FA2F506CF}"/>
              </a:ext>
            </a:extLst>
          </p:cNvPr>
          <p:cNvSpPr/>
          <p:nvPr/>
        </p:nvSpPr>
        <p:spPr>
          <a:xfrm>
            <a:off x="5119553" y="147028"/>
            <a:ext cx="4134672" cy="6418216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C25071D2-4EAF-2DB8-EE8D-551E6A3D4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910" y="354616"/>
            <a:ext cx="602644" cy="576761"/>
          </a:xfrm>
          <a:prstGeom prst="rect">
            <a:avLst/>
          </a:prstGeom>
        </p:spPr>
      </p:pic>
      <p:pic>
        <p:nvPicPr>
          <p:cNvPr id="4" name="Google Shape;467;p88">
            <a:extLst>
              <a:ext uri="{FF2B5EF4-FFF2-40B4-BE49-F238E27FC236}">
                <a16:creationId xmlns:a16="http://schemas.microsoft.com/office/drawing/2014/main" id="{7DCDE8FF-C432-4613-A254-CCD78D5E2C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27E71FF-91B4-49C0-75B1-2FA1C9B19C65}"/>
              </a:ext>
            </a:extLst>
          </p:cNvPr>
          <p:cNvGrpSpPr/>
          <p:nvPr/>
        </p:nvGrpSpPr>
        <p:grpSpPr>
          <a:xfrm>
            <a:off x="101762" y="147029"/>
            <a:ext cx="4595767" cy="6437772"/>
            <a:chOff x="101762" y="147029"/>
            <a:chExt cx="4595767" cy="643777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4AF4119-4497-407F-ABEA-15E47C2ABA5C}"/>
                </a:ext>
              </a:extLst>
            </p:cNvPr>
            <p:cNvSpPr/>
            <p:nvPr/>
          </p:nvSpPr>
          <p:spPr>
            <a:xfrm>
              <a:off x="562857" y="147029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71A53633-54B4-4D13-9885-E80349816936}"/>
                </a:ext>
              </a:extLst>
            </p:cNvPr>
            <p:cNvSpPr txBox="1">
              <a:spLocks/>
            </p:cNvSpPr>
            <p:nvPr/>
          </p:nvSpPr>
          <p:spPr>
            <a:xfrm>
              <a:off x="101762" y="5835429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  <p:sp>
          <p:nvSpPr>
            <p:cNvPr id="9" name="Google Shape;482;p89">
              <a:extLst>
                <a:ext uri="{FF2B5EF4-FFF2-40B4-BE49-F238E27FC236}">
                  <a16:creationId xmlns:a16="http://schemas.microsoft.com/office/drawing/2014/main" id="{ADAC7372-5C9C-4DBA-8418-35F5D39B0435}"/>
                </a:ext>
              </a:extLst>
            </p:cNvPr>
            <p:cNvSpPr txBox="1"/>
            <p:nvPr/>
          </p:nvSpPr>
          <p:spPr>
            <a:xfrm>
              <a:off x="611304" y="895632"/>
              <a:ext cx="3955498" cy="2837357"/>
            </a:xfrm>
            <a:prstGeom prst="rect">
              <a:avLst/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33" tIns="60933" rIns="60933" bIns="60933" anchor="t" anchorCtr="0">
              <a:noAutofit/>
            </a:bodyPr>
            <a:lstStyle/>
            <a:p>
              <a:pPr marL="609585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Collaboration Spaces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Collaboration Spaces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Maker / STEM Space</a:t>
              </a:r>
            </a:p>
            <a:p>
              <a:pPr marL="609585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Exterior Upgrades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landscaping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Perimeter Mow Strip Concrete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Restored Crawlspace</a:t>
              </a:r>
            </a:p>
            <a:p>
              <a:pPr marL="609585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Mechanical, Electrical, Plumbing, Systems Upgrades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HVAC and Controls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LED Lighting in Gym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LED Lighting in Parking Lots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Replaced Damaged Drinking Fountains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Replaced Freezer / Cooler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New Water Heaters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Upgraded Fire Alarm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Maintained Existing Digital Marquee</a:t>
              </a:r>
            </a:p>
            <a:p>
              <a:pPr marL="609585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Landscape Improvements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Replaced Playground Fall Protection</a:t>
              </a:r>
            </a:p>
            <a:p>
              <a:pPr marL="1066785" lvl="1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r>
                <a:rPr lang="en-US" sz="1300" b="1" dirty="0">
                  <a:solidFill>
                    <a:schemeClr val="bg1"/>
                  </a:solidFill>
                  <a:latin typeface="Gotham Medium"/>
                  <a:ea typeface="Century Gothic"/>
                  <a:cs typeface="Century Gothic"/>
                  <a:sym typeface="Century Gothic"/>
                </a:rPr>
                <a:t>Restriped Parking Lot</a:t>
              </a:r>
            </a:p>
            <a:p>
              <a:pPr marL="609585" indent="-440256">
                <a:lnSpc>
                  <a:spcPct val="115000"/>
                </a:lnSpc>
                <a:buClr>
                  <a:schemeClr val="dk1"/>
                </a:buClr>
                <a:buSzPts val="1600"/>
                <a:buFont typeface="Courier New" panose="02070309020205020404" pitchFamily="49" charset="0"/>
                <a:buChar char="o"/>
              </a:pPr>
              <a:endParaRPr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8563692-97C1-4623-812D-C8FAA1BAB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7566" y="340828"/>
              <a:ext cx="866775" cy="590550"/>
            </a:xfrm>
            <a:prstGeom prst="rect">
              <a:avLst/>
            </a:prstGeom>
          </p:spPr>
        </p:pic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DB72D21A-E6FD-49B5-86C5-2E31619D014F}"/>
                </a:ext>
              </a:extLst>
            </p:cNvPr>
            <p:cNvSpPr txBox="1">
              <a:spLocks/>
            </p:cNvSpPr>
            <p:nvPr/>
          </p:nvSpPr>
          <p:spPr>
            <a:xfrm>
              <a:off x="1542358" y="567624"/>
              <a:ext cx="3088910" cy="3637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50" kern="0" spc="15" dirty="0">
                  <a:solidFill>
                    <a:srgbClr val="FFFFFF"/>
                  </a:solidFill>
                </a:rPr>
                <a:t>Improvements</a:t>
              </a:r>
            </a:p>
          </p:txBody>
        </p:sp>
      </p:grpSp>
      <p:sp>
        <p:nvSpPr>
          <p:cNvPr id="30" name="object 7">
            <a:extLst>
              <a:ext uri="{FF2B5EF4-FFF2-40B4-BE49-F238E27FC236}">
                <a16:creationId xmlns:a16="http://schemas.microsoft.com/office/drawing/2014/main" id="{06488857-4BAD-06F8-5711-04A35C8E64C0}"/>
              </a:ext>
            </a:extLst>
          </p:cNvPr>
          <p:cNvSpPr txBox="1">
            <a:spLocks/>
          </p:cNvSpPr>
          <p:nvPr/>
        </p:nvSpPr>
        <p:spPr>
          <a:xfrm>
            <a:off x="4697529" y="5836374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4A84CF2-A5CA-1F77-BFC2-176E79E887B0}"/>
              </a:ext>
            </a:extLst>
          </p:cNvPr>
          <p:cNvSpPr/>
          <p:nvPr/>
        </p:nvSpPr>
        <p:spPr>
          <a:xfrm>
            <a:off x="6417990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39" name="object 7">
            <a:extLst>
              <a:ext uri="{FF2B5EF4-FFF2-40B4-BE49-F238E27FC236}">
                <a16:creationId xmlns:a16="http://schemas.microsoft.com/office/drawing/2014/main" id="{8AAA7B8B-F794-8226-F067-E1C5D2B2AC43}"/>
              </a:ext>
            </a:extLst>
          </p:cNvPr>
          <p:cNvSpPr txBox="1">
            <a:spLocks/>
          </p:cNvSpPr>
          <p:nvPr/>
        </p:nvSpPr>
        <p:spPr>
          <a:xfrm>
            <a:off x="6135057" y="516820"/>
            <a:ext cx="3160668" cy="3339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rgbClr val="FFFFFF"/>
                </a:solidFill>
              </a:rPr>
              <a:t>Safety &amp; Security</a:t>
            </a:r>
            <a:endParaRPr lang="en-US" sz="3050" kern="0" spc="15" dirty="0">
              <a:solidFill>
                <a:srgbClr val="FFFFFF"/>
              </a:solidFill>
            </a:endParaRPr>
          </a:p>
        </p:txBody>
      </p:sp>
      <p:sp>
        <p:nvSpPr>
          <p:cNvPr id="42" name="Google Shape;482;p89">
            <a:extLst>
              <a:ext uri="{FF2B5EF4-FFF2-40B4-BE49-F238E27FC236}">
                <a16:creationId xmlns:a16="http://schemas.microsoft.com/office/drawing/2014/main" id="{DA801D49-9C9D-2520-5F12-C6BB999D8791}"/>
              </a:ext>
            </a:extLst>
          </p:cNvPr>
          <p:cNvSpPr txBox="1"/>
          <p:nvPr/>
        </p:nvSpPr>
        <p:spPr>
          <a:xfrm>
            <a:off x="5293573" y="993639"/>
            <a:ext cx="3955498" cy="2837357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Video Intercom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Camera System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Intrusion Alarm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Impact Resistant Film (Completed prior to Bond Project)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 (Completed prior to Bond Project)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Entry Vestibule</a:t>
            </a:r>
          </a:p>
        </p:txBody>
      </p:sp>
      <p:sp>
        <p:nvSpPr>
          <p:cNvPr id="45" name="Google Shape;482;p89">
            <a:extLst>
              <a:ext uri="{FF2B5EF4-FFF2-40B4-BE49-F238E27FC236}">
                <a16:creationId xmlns:a16="http://schemas.microsoft.com/office/drawing/2014/main" id="{6617BA7B-44C5-CE18-1FF9-43F229B0C003}"/>
              </a:ext>
            </a:extLst>
          </p:cNvPr>
          <p:cNvSpPr txBox="1"/>
          <p:nvPr/>
        </p:nvSpPr>
        <p:spPr>
          <a:xfrm>
            <a:off x="5293573" y="3997441"/>
            <a:ext cx="4002152" cy="158878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and Climate Controlled Server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 &amp; Wireless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Public Announcement System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Bells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Clocks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D5578081-E752-AE76-3AA4-47FA22E5BC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6947" y="3397838"/>
            <a:ext cx="537176" cy="736451"/>
          </a:xfrm>
          <a:prstGeom prst="rect">
            <a:avLst/>
          </a:prstGeom>
        </p:spPr>
      </p:pic>
      <p:sp>
        <p:nvSpPr>
          <p:cNvPr id="47" name="object 7">
            <a:extLst>
              <a:ext uri="{FF2B5EF4-FFF2-40B4-BE49-F238E27FC236}">
                <a16:creationId xmlns:a16="http://schemas.microsoft.com/office/drawing/2014/main" id="{9E06D8AD-876D-981A-27AA-2C58850A4D6C}"/>
              </a:ext>
            </a:extLst>
          </p:cNvPr>
          <p:cNvSpPr txBox="1">
            <a:spLocks/>
          </p:cNvSpPr>
          <p:nvPr/>
        </p:nvSpPr>
        <p:spPr>
          <a:xfrm>
            <a:off x="6105934" y="359776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2193386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7B3D47-0E9F-6036-E695-2933686E02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485"/>
          <a:stretch/>
        </p:blipFill>
        <p:spPr>
          <a:xfrm>
            <a:off x="4449061" y="1280037"/>
            <a:ext cx="7389794" cy="5285211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79353" y="5869141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009598-C95A-1192-EFB1-DD0CF64EAA5B}"/>
              </a:ext>
            </a:extLst>
          </p:cNvPr>
          <p:cNvSpPr/>
          <p:nvPr/>
        </p:nvSpPr>
        <p:spPr>
          <a:xfrm>
            <a:off x="270226" y="200297"/>
            <a:ext cx="4059804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Google Shape;482;p89">
            <a:extLst>
              <a:ext uri="{FF2B5EF4-FFF2-40B4-BE49-F238E27FC236}">
                <a16:creationId xmlns:a16="http://schemas.microsoft.com/office/drawing/2014/main" id="{6B663BE4-57DC-D734-83AD-ECAE0038966B}"/>
              </a:ext>
            </a:extLst>
          </p:cNvPr>
          <p:cNvSpPr txBox="1"/>
          <p:nvPr/>
        </p:nvSpPr>
        <p:spPr>
          <a:xfrm>
            <a:off x="445384" y="990547"/>
            <a:ext cx="385369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Maker / STEM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landscaping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Perimeter Mow Strip Concrete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Restored Crawlspace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Plumbing,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HVAC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Gym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Parking Lots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Damaged Drinking Fountains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Freezer / Cooler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Water Heaters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Upgraded Fire Alarm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Maintained Existing Digital 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Playground Fall Protection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Restriped Parking Lot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370DBA14-9E89-C38C-8D98-FB719651D778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434A739-2402-D1E2-EEB0-CF1D043C6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32" name="object 7">
            <a:extLst>
              <a:ext uri="{FF2B5EF4-FFF2-40B4-BE49-F238E27FC236}">
                <a16:creationId xmlns:a16="http://schemas.microsoft.com/office/drawing/2014/main" id="{AD75EE4F-20EE-35E0-CE9D-0716FB110840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BB47190C-92BB-1CB1-DB4A-350D4915DDE5}"/>
              </a:ext>
            </a:extLst>
          </p:cNvPr>
          <p:cNvSpPr txBox="1">
            <a:spLocks/>
          </p:cNvSpPr>
          <p:nvPr/>
        </p:nvSpPr>
        <p:spPr>
          <a:xfrm>
            <a:off x="-93306" y="576779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A919208-181A-1BB8-ED6F-83C8E9F38682}"/>
              </a:ext>
            </a:extLst>
          </p:cNvPr>
          <p:cNvSpPr/>
          <p:nvPr/>
        </p:nvSpPr>
        <p:spPr>
          <a:xfrm>
            <a:off x="353145" y="990547"/>
            <a:ext cx="3894419" cy="749372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43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10020CD-9CAD-BB45-1207-217DF8791D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527"/>
          <a:stretch/>
        </p:blipFill>
        <p:spPr>
          <a:xfrm>
            <a:off x="4469929" y="3297311"/>
            <a:ext cx="4746576" cy="32679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88BDF1-58A1-2C33-52FE-DC6F3AC1B0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677"/>
          <a:stretch/>
        </p:blipFill>
        <p:spPr>
          <a:xfrm>
            <a:off x="4469929" y="200297"/>
            <a:ext cx="4746576" cy="2909090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79353" y="5869141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009598-C95A-1192-EFB1-DD0CF64EAA5B}"/>
              </a:ext>
            </a:extLst>
          </p:cNvPr>
          <p:cNvSpPr/>
          <p:nvPr/>
        </p:nvSpPr>
        <p:spPr>
          <a:xfrm>
            <a:off x="270226" y="200297"/>
            <a:ext cx="4059804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Google Shape;482;p89">
            <a:extLst>
              <a:ext uri="{FF2B5EF4-FFF2-40B4-BE49-F238E27FC236}">
                <a16:creationId xmlns:a16="http://schemas.microsoft.com/office/drawing/2014/main" id="{6B663BE4-57DC-D734-83AD-ECAE0038966B}"/>
              </a:ext>
            </a:extLst>
          </p:cNvPr>
          <p:cNvSpPr txBox="1"/>
          <p:nvPr/>
        </p:nvSpPr>
        <p:spPr>
          <a:xfrm>
            <a:off x="445384" y="990547"/>
            <a:ext cx="385369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Maker / STEM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landscaping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Perimeter Mow Strip Concrete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Restored Crawlspace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Plumbing,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HVAC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Gym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Parking Lots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Damaged Drinking Fountains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Freezer / Cooler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Water Heaters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Upgraded Fire Alarm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Maintained Existing Digital 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Playground Fall Protection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Restriped Parking Lot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370DBA14-9E89-C38C-8D98-FB719651D778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434A739-2402-D1E2-EEB0-CF1D043C62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32" name="object 7">
            <a:extLst>
              <a:ext uri="{FF2B5EF4-FFF2-40B4-BE49-F238E27FC236}">
                <a16:creationId xmlns:a16="http://schemas.microsoft.com/office/drawing/2014/main" id="{AD75EE4F-20EE-35E0-CE9D-0716FB110840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BB47190C-92BB-1CB1-DB4A-350D4915DDE5}"/>
              </a:ext>
            </a:extLst>
          </p:cNvPr>
          <p:cNvSpPr txBox="1">
            <a:spLocks/>
          </p:cNvSpPr>
          <p:nvPr/>
        </p:nvSpPr>
        <p:spPr>
          <a:xfrm>
            <a:off x="-93306" y="576779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36" name="object 7">
            <a:extLst>
              <a:ext uri="{FF2B5EF4-FFF2-40B4-BE49-F238E27FC236}">
                <a16:creationId xmlns:a16="http://schemas.microsoft.com/office/drawing/2014/main" id="{C90E0BE9-3324-F683-E652-54B7C27994FE}"/>
              </a:ext>
            </a:extLst>
          </p:cNvPr>
          <p:cNvSpPr txBox="1">
            <a:spLocks/>
          </p:cNvSpPr>
          <p:nvPr/>
        </p:nvSpPr>
        <p:spPr>
          <a:xfrm>
            <a:off x="4569300" y="6201494"/>
            <a:ext cx="4306252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Site Fencing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458913-5D77-83CC-344D-06E47C7B0488}"/>
              </a:ext>
            </a:extLst>
          </p:cNvPr>
          <p:cNvSpPr/>
          <p:nvPr/>
        </p:nvSpPr>
        <p:spPr>
          <a:xfrm>
            <a:off x="353145" y="1751634"/>
            <a:ext cx="3894419" cy="888049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0B409BB2-8203-5AA0-F722-B09751B4E5CF}"/>
              </a:ext>
            </a:extLst>
          </p:cNvPr>
          <p:cNvSpPr txBox="1">
            <a:spLocks/>
          </p:cNvSpPr>
          <p:nvPr/>
        </p:nvSpPr>
        <p:spPr>
          <a:xfrm>
            <a:off x="4569300" y="2696807"/>
            <a:ext cx="4306252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Landscaping &amp; Mow Strip</a:t>
            </a:r>
          </a:p>
        </p:txBody>
      </p:sp>
    </p:spTree>
    <p:extLst>
      <p:ext uri="{BB962C8B-B14F-4D97-AF65-F5344CB8AC3E}">
        <p14:creationId xmlns:p14="http://schemas.microsoft.com/office/powerpoint/2010/main" val="307208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A2C3FFF-ABA9-4320-0D2E-E1747BD244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874" t="491" b="-1"/>
          <a:stretch/>
        </p:blipFill>
        <p:spPr>
          <a:xfrm>
            <a:off x="8458927" y="3665281"/>
            <a:ext cx="3616302" cy="29045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980CCC-DB5B-7301-E7BA-F5B7968AB2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172"/>
          <a:stretch/>
        </p:blipFill>
        <p:spPr>
          <a:xfrm>
            <a:off x="7209108" y="148179"/>
            <a:ext cx="2389848" cy="34526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461AE6-5E41-EF4B-1AAD-C4F10768C52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506"/>
                    </a14:imgEffect>
                    <a14:imgEffect>
                      <a14:saturation sat="67000"/>
                    </a14:imgEffect>
                  </a14:imgLayer>
                </a14:imgProps>
              </a:ext>
            </a:extLst>
          </a:blip>
          <a:srcRect r="4260"/>
          <a:stretch/>
        </p:blipFill>
        <p:spPr>
          <a:xfrm>
            <a:off x="4586922" y="3665281"/>
            <a:ext cx="3747744" cy="29444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8BF5FF-02F0-8599-B4FF-A3671EF78A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6922" y="157402"/>
            <a:ext cx="2580572" cy="3452627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AA28601A-9A4E-C483-CB9A-089CAE73AD24}"/>
              </a:ext>
            </a:extLst>
          </p:cNvPr>
          <p:cNvSpPr/>
          <p:nvPr/>
        </p:nvSpPr>
        <p:spPr>
          <a:xfrm>
            <a:off x="8458928" y="6142485"/>
            <a:ext cx="3616302" cy="4765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010018EC-B27F-B570-BA67-331B0A571D4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0212" b="4593"/>
          <a:stretch/>
        </p:blipFill>
        <p:spPr>
          <a:xfrm>
            <a:off x="9656492" y="950969"/>
            <a:ext cx="2353607" cy="2626825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79353" y="5869141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6DE86C42-2A6B-477C-83D7-A882024033A7}"/>
              </a:ext>
            </a:extLst>
          </p:cNvPr>
          <p:cNvSpPr txBox="1">
            <a:spLocks/>
          </p:cNvSpPr>
          <p:nvPr/>
        </p:nvSpPr>
        <p:spPr>
          <a:xfrm>
            <a:off x="4656531" y="3266288"/>
            <a:ext cx="241634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Drinking Fountains</a:t>
            </a:r>
          </a:p>
        </p:txBody>
      </p:sp>
      <p:sp>
        <p:nvSpPr>
          <p:cNvPr id="19" name="object 7">
            <a:extLst>
              <a:ext uri="{FF2B5EF4-FFF2-40B4-BE49-F238E27FC236}">
                <a16:creationId xmlns:a16="http://schemas.microsoft.com/office/drawing/2014/main" id="{779E94C7-86D8-406B-AD03-C3680F625A9E}"/>
              </a:ext>
            </a:extLst>
          </p:cNvPr>
          <p:cNvSpPr txBox="1">
            <a:spLocks/>
          </p:cNvSpPr>
          <p:nvPr/>
        </p:nvSpPr>
        <p:spPr>
          <a:xfrm>
            <a:off x="8967290" y="6283643"/>
            <a:ext cx="2599576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LED Lighting in Gym</a:t>
            </a: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C4599528-5A35-4143-8F08-9453DFAE3EA6}"/>
              </a:ext>
            </a:extLst>
          </p:cNvPr>
          <p:cNvSpPr txBox="1">
            <a:spLocks/>
          </p:cNvSpPr>
          <p:nvPr/>
        </p:nvSpPr>
        <p:spPr>
          <a:xfrm>
            <a:off x="5026326" y="6283643"/>
            <a:ext cx="3308340" cy="559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indent="-480695">
              <a:lnSpc>
                <a:spcPct val="73800"/>
              </a:lnSpc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HVAC – Mini Split 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kern="0" spc="15" dirty="0">
              <a:solidFill>
                <a:srgbClr val="FFFFFF"/>
              </a:solidFill>
            </a:endParaRP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07528959-4FAB-4492-976C-5637E0C97550}"/>
              </a:ext>
            </a:extLst>
          </p:cNvPr>
          <p:cNvSpPr txBox="1">
            <a:spLocks/>
          </p:cNvSpPr>
          <p:nvPr/>
        </p:nvSpPr>
        <p:spPr>
          <a:xfrm>
            <a:off x="9901795" y="3285884"/>
            <a:ext cx="1866352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HVAC Controls</a:t>
            </a:r>
          </a:p>
        </p:txBody>
      </p:sp>
      <p:sp>
        <p:nvSpPr>
          <p:cNvPr id="22" name="object 7">
            <a:extLst>
              <a:ext uri="{FF2B5EF4-FFF2-40B4-BE49-F238E27FC236}">
                <a16:creationId xmlns:a16="http://schemas.microsoft.com/office/drawing/2014/main" id="{708783A8-BEEA-4B5C-BDD2-51F9886C7839}"/>
              </a:ext>
            </a:extLst>
          </p:cNvPr>
          <p:cNvSpPr txBox="1">
            <a:spLocks/>
          </p:cNvSpPr>
          <p:nvPr/>
        </p:nvSpPr>
        <p:spPr>
          <a:xfrm>
            <a:off x="7436705" y="2986532"/>
            <a:ext cx="2052255" cy="559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LED Lighting in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Parking Lot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009598-C95A-1192-EFB1-DD0CF64EAA5B}"/>
              </a:ext>
            </a:extLst>
          </p:cNvPr>
          <p:cNvSpPr/>
          <p:nvPr/>
        </p:nvSpPr>
        <p:spPr>
          <a:xfrm>
            <a:off x="270226" y="200297"/>
            <a:ext cx="4059804" cy="6436936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Google Shape;482;p89">
            <a:extLst>
              <a:ext uri="{FF2B5EF4-FFF2-40B4-BE49-F238E27FC236}">
                <a16:creationId xmlns:a16="http://schemas.microsoft.com/office/drawing/2014/main" id="{6B663BE4-57DC-D734-83AD-ECAE0038966B}"/>
              </a:ext>
            </a:extLst>
          </p:cNvPr>
          <p:cNvSpPr txBox="1"/>
          <p:nvPr/>
        </p:nvSpPr>
        <p:spPr>
          <a:xfrm>
            <a:off x="445384" y="990547"/>
            <a:ext cx="385369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Maker / STEM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landscaping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Perimeter Mow Strip Concrete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Restored Crawlspace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Plumbing,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HVAC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Gym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Parking Lots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Damaged Drinking Fountains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Freezer / Cooler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Water Heaters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Upgraded Fire Alarm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Maintained Existing Digital 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Playground Fall Protection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Restriped Parking Lot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370DBA14-9E89-C38C-8D98-FB719651D778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434A739-2402-D1E2-EEB0-CF1D043C62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32" name="object 7">
            <a:extLst>
              <a:ext uri="{FF2B5EF4-FFF2-40B4-BE49-F238E27FC236}">
                <a16:creationId xmlns:a16="http://schemas.microsoft.com/office/drawing/2014/main" id="{AD75EE4F-20EE-35E0-CE9D-0716FB110840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8B3D7A6-054A-1371-49CE-5033E7BE543F}"/>
              </a:ext>
            </a:extLst>
          </p:cNvPr>
          <p:cNvSpPr/>
          <p:nvPr/>
        </p:nvSpPr>
        <p:spPr>
          <a:xfrm>
            <a:off x="353145" y="2679939"/>
            <a:ext cx="3894419" cy="2265871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BB47190C-92BB-1CB1-DB4A-350D4915DDE5}"/>
              </a:ext>
            </a:extLst>
          </p:cNvPr>
          <p:cNvSpPr txBox="1">
            <a:spLocks/>
          </p:cNvSpPr>
          <p:nvPr/>
        </p:nvSpPr>
        <p:spPr>
          <a:xfrm>
            <a:off x="-93306" y="576779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AB5823-7109-D8EA-0C85-66FBA92A28F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46" t="9852" r="-346" b="8133"/>
          <a:stretch/>
        </p:blipFill>
        <p:spPr>
          <a:xfrm>
            <a:off x="9660834" y="950969"/>
            <a:ext cx="2350639" cy="2621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07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50F5315-E5C4-4901-1A7E-171773D3FC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07" t="11304" r="-7607" b="6063"/>
          <a:stretch/>
        </p:blipFill>
        <p:spPr>
          <a:xfrm>
            <a:off x="4577906" y="200297"/>
            <a:ext cx="2974971" cy="33522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47554C7-9846-3CBB-EE8A-A048D29C46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201"/>
          <a:stretch/>
        </p:blipFill>
        <p:spPr>
          <a:xfrm>
            <a:off x="4569300" y="3649767"/>
            <a:ext cx="4317521" cy="29687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4572B2-1AA3-21DB-C51F-68D74725DD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5446" y="2561734"/>
            <a:ext cx="3049213" cy="4056779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79353" y="5869141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6DE86C42-2A6B-477C-83D7-A882024033A7}"/>
              </a:ext>
            </a:extLst>
          </p:cNvPr>
          <p:cNvSpPr txBox="1">
            <a:spLocks/>
          </p:cNvSpPr>
          <p:nvPr/>
        </p:nvSpPr>
        <p:spPr>
          <a:xfrm>
            <a:off x="4656531" y="3266288"/>
            <a:ext cx="241634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Fire Alarm</a:t>
            </a:r>
          </a:p>
        </p:txBody>
      </p:sp>
      <p:sp>
        <p:nvSpPr>
          <p:cNvPr id="19" name="object 7">
            <a:extLst>
              <a:ext uri="{FF2B5EF4-FFF2-40B4-BE49-F238E27FC236}">
                <a16:creationId xmlns:a16="http://schemas.microsoft.com/office/drawing/2014/main" id="{779E94C7-86D8-406B-AD03-C3680F625A9E}"/>
              </a:ext>
            </a:extLst>
          </p:cNvPr>
          <p:cNvSpPr txBox="1">
            <a:spLocks/>
          </p:cNvSpPr>
          <p:nvPr/>
        </p:nvSpPr>
        <p:spPr>
          <a:xfrm>
            <a:off x="9535183" y="6337177"/>
            <a:ext cx="2599576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Water Heater</a:t>
            </a: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C4599528-5A35-4143-8F08-9453DFAE3EA6}"/>
              </a:ext>
            </a:extLst>
          </p:cNvPr>
          <p:cNvSpPr txBox="1">
            <a:spLocks/>
          </p:cNvSpPr>
          <p:nvPr/>
        </p:nvSpPr>
        <p:spPr>
          <a:xfrm>
            <a:off x="4693562" y="6332281"/>
            <a:ext cx="3334979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Replaced Freezer / Cooler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009598-C95A-1192-EFB1-DD0CF64EAA5B}"/>
              </a:ext>
            </a:extLst>
          </p:cNvPr>
          <p:cNvSpPr/>
          <p:nvPr/>
        </p:nvSpPr>
        <p:spPr>
          <a:xfrm>
            <a:off x="270226" y="200297"/>
            <a:ext cx="4059804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Google Shape;482;p89">
            <a:extLst>
              <a:ext uri="{FF2B5EF4-FFF2-40B4-BE49-F238E27FC236}">
                <a16:creationId xmlns:a16="http://schemas.microsoft.com/office/drawing/2014/main" id="{6B663BE4-57DC-D734-83AD-ECAE0038966B}"/>
              </a:ext>
            </a:extLst>
          </p:cNvPr>
          <p:cNvSpPr txBox="1"/>
          <p:nvPr/>
        </p:nvSpPr>
        <p:spPr>
          <a:xfrm>
            <a:off x="445384" y="990547"/>
            <a:ext cx="385369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Maker / STEM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landscaping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Perimeter Mow Strip Concrete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Restored Crawlspace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Plumbing,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HVAC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Gym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Parking Lots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Damaged Drinking Fountains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Freezer / Cooler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Water Heaters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Upgraded Fire Alarm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Maintained Existing Digital 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Playground Fall Protection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Restriped Parking Lot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370DBA14-9E89-C38C-8D98-FB719651D778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434A739-2402-D1E2-EEB0-CF1D043C62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32" name="object 7">
            <a:extLst>
              <a:ext uri="{FF2B5EF4-FFF2-40B4-BE49-F238E27FC236}">
                <a16:creationId xmlns:a16="http://schemas.microsoft.com/office/drawing/2014/main" id="{AD75EE4F-20EE-35E0-CE9D-0716FB110840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8B3D7A6-054A-1371-49CE-5033E7BE543F}"/>
              </a:ext>
            </a:extLst>
          </p:cNvPr>
          <p:cNvSpPr/>
          <p:nvPr/>
        </p:nvSpPr>
        <p:spPr>
          <a:xfrm>
            <a:off x="353145" y="2668438"/>
            <a:ext cx="3894419" cy="226012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BB47190C-92BB-1CB1-DB4A-350D4915DDE5}"/>
              </a:ext>
            </a:extLst>
          </p:cNvPr>
          <p:cNvSpPr txBox="1">
            <a:spLocks/>
          </p:cNvSpPr>
          <p:nvPr/>
        </p:nvSpPr>
        <p:spPr>
          <a:xfrm>
            <a:off x="-93306" y="576779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</p:spTree>
    <p:extLst>
      <p:ext uri="{BB962C8B-B14F-4D97-AF65-F5344CB8AC3E}">
        <p14:creationId xmlns:p14="http://schemas.microsoft.com/office/powerpoint/2010/main" val="154257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FB1FB25-2921-EB6A-95AD-0ECA3EE078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463"/>
          <a:stretch/>
        </p:blipFill>
        <p:spPr>
          <a:xfrm>
            <a:off x="8804013" y="2037604"/>
            <a:ext cx="3104175" cy="46005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EB5303-6DD0-F8B8-B8E7-9DC212841A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49" b="6070"/>
          <a:stretch/>
        </p:blipFill>
        <p:spPr>
          <a:xfrm>
            <a:off x="4491842" y="3419070"/>
            <a:ext cx="4150360" cy="32190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5AB349-49DE-FAEB-D5C5-F06C51336D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1842" y="219895"/>
            <a:ext cx="4150359" cy="3076714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745" t="1537" r="41102" b="82451"/>
          <a:stretch/>
        </p:blipFill>
        <p:spPr>
          <a:xfrm>
            <a:off x="9711647" y="109329"/>
            <a:ext cx="2365768" cy="739757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0" y="5888735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9CABB306-6641-48D3-AA66-340952E96240}"/>
              </a:ext>
            </a:extLst>
          </p:cNvPr>
          <p:cNvSpPr txBox="1">
            <a:spLocks/>
          </p:cNvSpPr>
          <p:nvPr/>
        </p:nvSpPr>
        <p:spPr>
          <a:xfrm>
            <a:off x="5173074" y="6263421"/>
            <a:ext cx="2816061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Restriped Parking Lot</a:t>
            </a:r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D9C8FE93-8C75-4526-A44E-2D7CCD0939D7}"/>
              </a:ext>
            </a:extLst>
          </p:cNvPr>
          <p:cNvSpPr txBox="1">
            <a:spLocks/>
          </p:cNvSpPr>
          <p:nvPr/>
        </p:nvSpPr>
        <p:spPr>
          <a:xfrm>
            <a:off x="4658394" y="3016805"/>
            <a:ext cx="4131362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New Playground Fall Protection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C93C3FE-771B-D74F-0B01-C50B1FE81030}"/>
              </a:ext>
            </a:extLst>
          </p:cNvPr>
          <p:cNvSpPr/>
          <p:nvPr/>
        </p:nvSpPr>
        <p:spPr>
          <a:xfrm>
            <a:off x="270226" y="200297"/>
            <a:ext cx="4059804" cy="6437809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Google Shape;482;p89">
            <a:extLst>
              <a:ext uri="{FF2B5EF4-FFF2-40B4-BE49-F238E27FC236}">
                <a16:creationId xmlns:a16="http://schemas.microsoft.com/office/drawing/2014/main" id="{D824FD18-B225-BA6B-6E6F-6F4C7B8937E3}"/>
              </a:ext>
            </a:extLst>
          </p:cNvPr>
          <p:cNvSpPr txBox="1"/>
          <p:nvPr/>
        </p:nvSpPr>
        <p:spPr>
          <a:xfrm>
            <a:off x="445384" y="990547"/>
            <a:ext cx="385369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Spaces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Maker / STEM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landscaping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Perimeter Mow Strip Concrete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Restored Crawlspace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Plumbing,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HVAC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Gym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Lighting in Parking Lots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Damaged Drinking Fountains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Freezer / Cooler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Water Heaters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Upgraded Fire Alarm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Maintained Existing Digital Marquee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Replaced Playground Fall Protection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Restriped Parking Lot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" name="object 7">
            <a:extLst>
              <a:ext uri="{FF2B5EF4-FFF2-40B4-BE49-F238E27FC236}">
                <a16:creationId xmlns:a16="http://schemas.microsoft.com/office/drawing/2014/main" id="{156E7105-676B-2391-ED36-0C22D8876BDB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F283955-C0A7-34A5-2F1C-D1949B6C21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25" name="object 7">
            <a:extLst>
              <a:ext uri="{FF2B5EF4-FFF2-40B4-BE49-F238E27FC236}">
                <a16:creationId xmlns:a16="http://schemas.microsoft.com/office/drawing/2014/main" id="{1C34823D-11F0-8594-ACC8-A2587544C152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27" name="object 7">
            <a:extLst>
              <a:ext uri="{FF2B5EF4-FFF2-40B4-BE49-F238E27FC236}">
                <a16:creationId xmlns:a16="http://schemas.microsoft.com/office/drawing/2014/main" id="{00C158E7-291D-C1F6-81B8-5B5AD3AA895C}"/>
              </a:ext>
            </a:extLst>
          </p:cNvPr>
          <p:cNvSpPr txBox="1">
            <a:spLocks/>
          </p:cNvSpPr>
          <p:nvPr/>
        </p:nvSpPr>
        <p:spPr>
          <a:xfrm>
            <a:off x="-93306" y="576779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E413C7-C736-62FF-0D56-E0EC69D9DBB4}"/>
              </a:ext>
            </a:extLst>
          </p:cNvPr>
          <p:cNvSpPr/>
          <p:nvPr/>
        </p:nvSpPr>
        <p:spPr>
          <a:xfrm>
            <a:off x="352918" y="4957826"/>
            <a:ext cx="3894419" cy="685801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bject 7">
            <a:extLst>
              <a:ext uri="{FF2B5EF4-FFF2-40B4-BE49-F238E27FC236}">
                <a16:creationId xmlns:a16="http://schemas.microsoft.com/office/drawing/2014/main" id="{10DABD83-FF97-2BA8-FC8C-90621DB72122}"/>
              </a:ext>
            </a:extLst>
          </p:cNvPr>
          <p:cNvSpPr txBox="1">
            <a:spLocks/>
          </p:cNvSpPr>
          <p:nvPr/>
        </p:nvSpPr>
        <p:spPr>
          <a:xfrm>
            <a:off x="8944858" y="6230939"/>
            <a:ext cx="2816061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Restriped Parking Lot</a:t>
            </a:r>
          </a:p>
        </p:txBody>
      </p:sp>
    </p:spTree>
    <p:extLst>
      <p:ext uri="{BB962C8B-B14F-4D97-AF65-F5344CB8AC3E}">
        <p14:creationId xmlns:p14="http://schemas.microsoft.com/office/powerpoint/2010/main" val="8714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90D6ABD8-7A4E-1B58-4F62-018C35642D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46" r="14401"/>
          <a:stretch/>
        </p:blipFill>
        <p:spPr>
          <a:xfrm>
            <a:off x="6967063" y="195013"/>
            <a:ext cx="2736278" cy="31729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661A751-4531-5FC9-77F2-D61A0878D6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369"/>
          <a:stretch/>
        </p:blipFill>
        <p:spPr>
          <a:xfrm>
            <a:off x="4468861" y="209800"/>
            <a:ext cx="2410714" cy="31581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E55C54-9BF9-03AF-263B-13DA259AEC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391"/>
          <a:stretch/>
        </p:blipFill>
        <p:spPr>
          <a:xfrm>
            <a:off x="9819775" y="3464286"/>
            <a:ext cx="2238381" cy="29825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754481-22BD-1C8F-87C9-E3126F36E7D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162" r="15652"/>
          <a:stretch/>
        </p:blipFill>
        <p:spPr>
          <a:xfrm>
            <a:off x="9829301" y="1153387"/>
            <a:ext cx="2228857" cy="22074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6137E3-4D54-B228-B273-B75D91300B6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786" t="12767" r="6384" b="12048"/>
          <a:stretch/>
        </p:blipFill>
        <p:spPr>
          <a:xfrm>
            <a:off x="6967063" y="3464287"/>
            <a:ext cx="2743987" cy="31510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B39F6D-3F59-26F4-618A-237F01B187F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4615" b="762"/>
          <a:stretch/>
        </p:blipFill>
        <p:spPr>
          <a:xfrm>
            <a:off x="4450255" y="3467489"/>
            <a:ext cx="2429301" cy="3147857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801871AD-FDA0-FB7A-705B-B0236BE9791F}"/>
              </a:ext>
            </a:extLst>
          </p:cNvPr>
          <p:cNvSpPr/>
          <p:nvPr/>
        </p:nvSpPr>
        <p:spPr>
          <a:xfrm>
            <a:off x="9819197" y="6138841"/>
            <a:ext cx="2238962" cy="4765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790BB7-D432-0277-F60B-FD781F6B1CD7}"/>
              </a:ext>
            </a:extLst>
          </p:cNvPr>
          <p:cNvSpPr/>
          <p:nvPr/>
        </p:nvSpPr>
        <p:spPr>
          <a:xfrm>
            <a:off x="4450255" y="6142009"/>
            <a:ext cx="2413508" cy="47333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F67D00-7AE2-420D-969F-8A31B907C848}"/>
              </a:ext>
            </a:extLst>
          </p:cNvPr>
          <p:cNvSpPr/>
          <p:nvPr/>
        </p:nvSpPr>
        <p:spPr>
          <a:xfrm>
            <a:off x="270225" y="200296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70F0D3-EB53-49F3-AB3B-0CB3884B36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6" y="290611"/>
            <a:ext cx="666750" cy="733425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82;p89">
            <a:extLst>
              <a:ext uri="{FF2B5EF4-FFF2-40B4-BE49-F238E27FC236}">
                <a16:creationId xmlns:a16="http://schemas.microsoft.com/office/drawing/2014/main" id="{6B844F8E-DB5A-4CC7-8907-64DCBAB9C858}"/>
              </a:ext>
            </a:extLst>
          </p:cNvPr>
          <p:cNvSpPr txBox="1"/>
          <p:nvPr/>
        </p:nvSpPr>
        <p:spPr>
          <a:xfrm>
            <a:off x="270225" y="1114351"/>
            <a:ext cx="4103000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Video Intercom, Card Readers, &amp; New Camera System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Intrusion Alarm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Impact Resistant Film (Completed prior to Bond Project)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 (Completed prior to Bond Project)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Entry Vestibule</a:t>
            </a:r>
          </a:p>
        </p:txBody>
      </p:sp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14694" y="522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Safety and Security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12B26269-72F5-48A7-AE7A-0C8203FE9F90}"/>
              </a:ext>
            </a:extLst>
          </p:cNvPr>
          <p:cNvSpPr txBox="1">
            <a:spLocks/>
          </p:cNvSpPr>
          <p:nvPr/>
        </p:nvSpPr>
        <p:spPr>
          <a:xfrm>
            <a:off x="-95470" y="5838764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142DC9C2-9EC7-4C5B-8745-0BEA9B60612F}"/>
              </a:ext>
            </a:extLst>
          </p:cNvPr>
          <p:cNvSpPr txBox="1">
            <a:spLocks/>
          </p:cNvSpPr>
          <p:nvPr/>
        </p:nvSpPr>
        <p:spPr>
          <a:xfrm>
            <a:off x="4624229" y="3097010"/>
            <a:ext cx="2508784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tx1"/>
                </a:solidFill>
              </a:rPr>
              <a:t>Cameras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8FDAEE77-6E52-48EB-A002-3EF6585A0024}"/>
              </a:ext>
            </a:extLst>
          </p:cNvPr>
          <p:cNvSpPr txBox="1">
            <a:spLocks/>
          </p:cNvSpPr>
          <p:nvPr/>
        </p:nvSpPr>
        <p:spPr>
          <a:xfrm>
            <a:off x="4568408" y="6274206"/>
            <a:ext cx="2469362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Existing Intercom</a:t>
            </a:r>
          </a:p>
        </p:txBody>
      </p:sp>
      <p:sp>
        <p:nvSpPr>
          <p:cNvPr id="18" name="object 7">
            <a:extLst>
              <a:ext uri="{FF2B5EF4-FFF2-40B4-BE49-F238E27FC236}">
                <a16:creationId xmlns:a16="http://schemas.microsoft.com/office/drawing/2014/main" id="{26AA2DA3-6FBA-4158-A4E4-86E0E4CB43D9}"/>
              </a:ext>
            </a:extLst>
          </p:cNvPr>
          <p:cNvSpPr txBox="1">
            <a:spLocks/>
          </p:cNvSpPr>
          <p:nvPr/>
        </p:nvSpPr>
        <p:spPr>
          <a:xfrm>
            <a:off x="7033827" y="6274206"/>
            <a:ext cx="2718606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tx1"/>
                </a:solidFill>
              </a:rPr>
              <a:t>Existing Card Reader</a:t>
            </a: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2871B7B4-98E9-4CDE-95B1-1B9C7AC5225E}"/>
              </a:ext>
            </a:extLst>
          </p:cNvPr>
          <p:cNvSpPr txBox="1">
            <a:spLocks/>
          </p:cNvSpPr>
          <p:nvPr/>
        </p:nvSpPr>
        <p:spPr>
          <a:xfrm>
            <a:off x="7203105" y="3097010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Secure Vestibule</a:t>
            </a:r>
          </a:p>
        </p:txBody>
      </p:sp>
      <p:sp>
        <p:nvSpPr>
          <p:cNvPr id="23" name="object 7">
            <a:extLst>
              <a:ext uri="{FF2B5EF4-FFF2-40B4-BE49-F238E27FC236}">
                <a16:creationId xmlns:a16="http://schemas.microsoft.com/office/drawing/2014/main" id="{713D4954-0914-4209-9DAE-8470C223BFC9}"/>
              </a:ext>
            </a:extLst>
          </p:cNvPr>
          <p:cNvSpPr txBox="1">
            <a:spLocks/>
          </p:cNvSpPr>
          <p:nvPr/>
        </p:nvSpPr>
        <p:spPr>
          <a:xfrm>
            <a:off x="9893529" y="3097010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Intrusion Alarm</a:t>
            </a:r>
          </a:p>
        </p:txBody>
      </p:sp>
      <p:sp>
        <p:nvSpPr>
          <p:cNvPr id="24" name="object 7">
            <a:extLst>
              <a:ext uri="{FF2B5EF4-FFF2-40B4-BE49-F238E27FC236}">
                <a16:creationId xmlns:a16="http://schemas.microsoft.com/office/drawing/2014/main" id="{5D9A5974-BCF5-40FF-B22C-9A41498B7672}"/>
              </a:ext>
            </a:extLst>
          </p:cNvPr>
          <p:cNvSpPr txBox="1">
            <a:spLocks/>
          </p:cNvSpPr>
          <p:nvPr/>
        </p:nvSpPr>
        <p:spPr>
          <a:xfrm>
            <a:off x="10377789" y="6252530"/>
            <a:ext cx="1543986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</a:rPr>
              <a:t>Bollards</a:t>
            </a:r>
          </a:p>
        </p:txBody>
      </p:sp>
    </p:spTree>
    <p:extLst>
      <p:ext uri="{BB962C8B-B14F-4D97-AF65-F5344CB8AC3E}">
        <p14:creationId xmlns:p14="http://schemas.microsoft.com/office/powerpoint/2010/main" val="334330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99DC534-73EB-EF3A-790B-85BCD76EBA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5" t="18886" b="14127"/>
          <a:stretch/>
        </p:blipFill>
        <p:spPr>
          <a:xfrm>
            <a:off x="7070161" y="3398547"/>
            <a:ext cx="2639586" cy="31895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45D7EE-2B4B-FC16-89C1-E0A27D11826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519" r="12687" b="-919"/>
          <a:stretch/>
        </p:blipFill>
        <p:spPr>
          <a:xfrm>
            <a:off x="4564706" y="3398547"/>
            <a:ext cx="2398094" cy="32199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5894CF-0B4C-5784-0B28-59ECECF9F1F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92" t="12673" b="22380"/>
          <a:stretch/>
        </p:blipFill>
        <p:spPr>
          <a:xfrm>
            <a:off x="4564706" y="200296"/>
            <a:ext cx="5145040" cy="303742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E250378-C975-4DA2-B9A3-EC72A6F422F0}"/>
              </a:ext>
            </a:extLst>
          </p:cNvPr>
          <p:cNvGrpSpPr/>
          <p:nvPr/>
        </p:nvGrpSpPr>
        <p:grpSpPr>
          <a:xfrm>
            <a:off x="-95470" y="200296"/>
            <a:ext cx="4500367" cy="6418217"/>
            <a:chOff x="-95470" y="200296"/>
            <a:chExt cx="4500367" cy="6418217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52A883-3007-4D9C-9DD8-F7A0E7B29AFE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bject 7">
              <a:extLst>
                <a:ext uri="{FF2B5EF4-FFF2-40B4-BE49-F238E27FC236}">
                  <a16:creationId xmlns:a16="http://schemas.microsoft.com/office/drawing/2014/main" id="{ABA5DEBF-4071-4BA0-B458-3D01FC0D324D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sp>
        <p:nvSpPr>
          <p:cNvPr id="44" name="Google Shape;482;p89">
            <a:extLst>
              <a:ext uri="{FF2B5EF4-FFF2-40B4-BE49-F238E27FC236}">
                <a16:creationId xmlns:a16="http://schemas.microsoft.com/office/drawing/2014/main" id="{6B844F8E-DB5A-4CC7-8907-64DCBAB9C858}"/>
              </a:ext>
            </a:extLst>
          </p:cNvPr>
          <p:cNvSpPr txBox="1"/>
          <p:nvPr/>
        </p:nvSpPr>
        <p:spPr>
          <a:xfrm>
            <a:off x="484946" y="1072888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and Climate Controlled Server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 &amp; Wireless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Public Announcement System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Bells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Clocks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80EA7A-BF23-4350-939A-A5C596D1ED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46" y="290611"/>
            <a:ext cx="590550" cy="809625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B5DF32E5-296D-41D4-A799-81004822E98A}"/>
              </a:ext>
            </a:extLst>
          </p:cNvPr>
          <p:cNvSpPr txBox="1">
            <a:spLocks/>
          </p:cNvSpPr>
          <p:nvPr/>
        </p:nvSpPr>
        <p:spPr>
          <a:xfrm>
            <a:off x="1114694" y="522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Technology</a:t>
            </a: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682930DB-6C14-4E06-A0E8-C68ECF1B9118}"/>
              </a:ext>
            </a:extLst>
          </p:cNvPr>
          <p:cNvSpPr txBox="1">
            <a:spLocks/>
          </p:cNvSpPr>
          <p:nvPr/>
        </p:nvSpPr>
        <p:spPr>
          <a:xfrm>
            <a:off x="6333024" y="2879047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Clocks/Bells</a:t>
            </a: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C8949B14-B3FE-4CFF-8A15-B76A311B628F}"/>
              </a:ext>
            </a:extLst>
          </p:cNvPr>
          <p:cNvSpPr txBox="1">
            <a:spLocks/>
          </p:cNvSpPr>
          <p:nvPr/>
        </p:nvSpPr>
        <p:spPr>
          <a:xfrm>
            <a:off x="4837413" y="6243536"/>
            <a:ext cx="180147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Phone System</a:t>
            </a: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9B90CBA2-7843-44F0-8555-F96434947EA8}"/>
              </a:ext>
            </a:extLst>
          </p:cNvPr>
          <p:cNvSpPr txBox="1">
            <a:spLocks/>
          </p:cNvSpPr>
          <p:nvPr/>
        </p:nvSpPr>
        <p:spPr>
          <a:xfrm>
            <a:off x="7738030" y="6243536"/>
            <a:ext cx="114529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Cabling</a:t>
            </a:r>
          </a:p>
        </p:txBody>
      </p:sp>
    </p:spTree>
    <p:extLst>
      <p:ext uri="{BB962C8B-B14F-4D97-AF65-F5344CB8AC3E}">
        <p14:creationId xmlns:p14="http://schemas.microsoft.com/office/powerpoint/2010/main" val="106071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D4ED7A2-17B0-9709-8B76-2934FB6232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501"/>
                    </a14:imgEffect>
                  </a14:imgLayer>
                </a14:imgProps>
              </a:ext>
            </a:extLst>
          </a:blip>
          <a:srcRect l="4164" b="769"/>
          <a:stretch/>
        </p:blipFill>
        <p:spPr>
          <a:xfrm>
            <a:off x="8673920" y="1555750"/>
            <a:ext cx="3263853" cy="50627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19EB5F9-1236-889E-39E3-AE4BF80478D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806"/>
          <a:stretch/>
        </p:blipFill>
        <p:spPr>
          <a:xfrm>
            <a:off x="4539864" y="3705727"/>
            <a:ext cx="4034793" cy="29127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D41781-72F8-E9DC-90C3-FAECE44AA75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363" r="4358"/>
          <a:stretch/>
        </p:blipFill>
        <p:spPr>
          <a:xfrm>
            <a:off x="4559001" y="200295"/>
            <a:ext cx="4015656" cy="340015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77715" y="200296"/>
            <a:ext cx="4482612" cy="6418217"/>
            <a:chOff x="-77715" y="200296"/>
            <a:chExt cx="4482612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77715" y="5511241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8" name="Google Shape;482;p89">
            <a:extLst>
              <a:ext uri="{FF2B5EF4-FFF2-40B4-BE49-F238E27FC236}">
                <a16:creationId xmlns:a16="http://schemas.microsoft.com/office/drawing/2014/main" id="{8A61AF4F-F0A4-43CA-8577-AF8F080E12CC}"/>
              </a:ext>
            </a:extLst>
          </p:cNvPr>
          <p:cNvSpPr txBox="1"/>
          <p:nvPr/>
        </p:nvSpPr>
        <p:spPr>
          <a:xfrm>
            <a:off x="219207" y="1071912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FCI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Finish Upgrades 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Carpet in Select Areas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Wayfinding on Upper Floor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Stage Curtain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Hallway Finish Refresh on Upper Floor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sz="20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622AECA6-6E3D-A353-F540-13A358507830}"/>
              </a:ext>
            </a:extLst>
          </p:cNvPr>
          <p:cNvSpPr txBox="1">
            <a:spLocks/>
          </p:cNvSpPr>
          <p:nvPr/>
        </p:nvSpPr>
        <p:spPr>
          <a:xfrm>
            <a:off x="4658264" y="6332281"/>
            <a:ext cx="2448295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Hallway Flooring</a:t>
            </a:r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6E6992EF-1047-D6B6-5586-6D2F8B36F56C}"/>
              </a:ext>
            </a:extLst>
          </p:cNvPr>
          <p:cNvSpPr txBox="1">
            <a:spLocks/>
          </p:cNvSpPr>
          <p:nvPr/>
        </p:nvSpPr>
        <p:spPr>
          <a:xfrm>
            <a:off x="9326418" y="6332281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Hallway Seating</a:t>
            </a: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408C553B-514B-990A-4B1C-D5F9B17317A7}"/>
              </a:ext>
            </a:extLst>
          </p:cNvPr>
          <p:cNvSpPr txBox="1">
            <a:spLocks/>
          </p:cNvSpPr>
          <p:nvPr/>
        </p:nvSpPr>
        <p:spPr>
          <a:xfrm>
            <a:off x="4658264" y="3285884"/>
            <a:ext cx="3821814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Select Wayfinding</a:t>
            </a:r>
          </a:p>
        </p:txBody>
      </p:sp>
    </p:spTree>
    <p:extLst>
      <p:ext uri="{BB962C8B-B14F-4D97-AF65-F5344CB8AC3E}">
        <p14:creationId xmlns:p14="http://schemas.microsoft.com/office/powerpoint/2010/main" val="426509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F9FCA28-274E-E39F-8B11-BC357BA3E5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01"/>
          <a:stretch/>
        </p:blipFill>
        <p:spPr>
          <a:xfrm>
            <a:off x="4519607" y="705088"/>
            <a:ext cx="4064174" cy="28706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AF005B-BC09-A32F-A8AA-1AB22A5165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700"/>
          <a:stretch/>
        </p:blipFill>
        <p:spPr>
          <a:xfrm>
            <a:off x="4530743" y="3762837"/>
            <a:ext cx="4064174" cy="287069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4DA3D9F-5695-18B5-B871-D22164AE26F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17" t="20161" r="15254" b="835"/>
          <a:stretch/>
        </p:blipFill>
        <p:spPr>
          <a:xfrm>
            <a:off x="8720761" y="3747815"/>
            <a:ext cx="3252032" cy="284065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77715" y="200296"/>
            <a:ext cx="4482612" cy="6418217"/>
            <a:chOff x="-77715" y="200296"/>
            <a:chExt cx="4482612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77715" y="5511241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934" y="34082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56762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8" name="Google Shape;482;p89">
            <a:extLst>
              <a:ext uri="{FF2B5EF4-FFF2-40B4-BE49-F238E27FC236}">
                <a16:creationId xmlns:a16="http://schemas.microsoft.com/office/drawing/2014/main" id="{8A61AF4F-F0A4-43CA-8577-AF8F080E12CC}"/>
              </a:ext>
            </a:extLst>
          </p:cNvPr>
          <p:cNvSpPr txBox="1"/>
          <p:nvPr/>
        </p:nvSpPr>
        <p:spPr>
          <a:xfrm>
            <a:off x="219207" y="1071912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FCI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Finish Upgrades 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Carpet in Select Areas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Wayfinding on Upper Floor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Stage Curtain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Hallway Finish Refresh on Upper Floor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lang="en-US" sz="20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" name="object 7">
            <a:extLst>
              <a:ext uri="{FF2B5EF4-FFF2-40B4-BE49-F238E27FC236}">
                <a16:creationId xmlns:a16="http://schemas.microsoft.com/office/drawing/2014/main" id="{749E9CC1-DB10-6414-D499-CD79F94DF74E}"/>
              </a:ext>
            </a:extLst>
          </p:cNvPr>
          <p:cNvSpPr txBox="1">
            <a:spLocks/>
          </p:cNvSpPr>
          <p:nvPr/>
        </p:nvSpPr>
        <p:spPr>
          <a:xfrm>
            <a:off x="5664080" y="3314666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Maker Space</a:t>
            </a: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622AECA6-6E3D-A353-F540-13A358507830}"/>
              </a:ext>
            </a:extLst>
          </p:cNvPr>
          <p:cNvSpPr txBox="1">
            <a:spLocks/>
          </p:cNvSpPr>
          <p:nvPr/>
        </p:nvSpPr>
        <p:spPr>
          <a:xfrm>
            <a:off x="5717225" y="6302235"/>
            <a:ext cx="1691207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Maker Space</a:t>
            </a:r>
          </a:p>
        </p:txBody>
      </p:sp>
      <p:sp>
        <p:nvSpPr>
          <p:cNvPr id="31" name="object 7">
            <a:extLst>
              <a:ext uri="{FF2B5EF4-FFF2-40B4-BE49-F238E27FC236}">
                <a16:creationId xmlns:a16="http://schemas.microsoft.com/office/drawing/2014/main" id="{4568C9AF-ADE4-89AB-AA7C-CD70B8BF0E3E}"/>
              </a:ext>
            </a:extLst>
          </p:cNvPr>
          <p:cNvSpPr txBox="1">
            <a:spLocks/>
          </p:cNvSpPr>
          <p:nvPr/>
        </p:nvSpPr>
        <p:spPr>
          <a:xfrm>
            <a:off x="9501173" y="6302235"/>
            <a:ext cx="2100277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Pre-K Restroom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B5F3C0-DA64-DB87-3A00-C25863ACA70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8014" t="-1805" b="540"/>
          <a:stretch/>
        </p:blipFill>
        <p:spPr>
          <a:xfrm>
            <a:off x="8720761" y="1808625"/>
            <a:ext cx="3252032" cy="4809887"/>
          </a:xfrm>
          <a:prstGeom prst="rect">
            <a:avLst/>
          </a:prstGeom>
        </p:spPr>
      </p:pic>
      <p:sp>
        <p:nvSpPr>
          <p:cNvPr id="18" name="object 7">
            <a:extLst>
              <a:ext uri="{FF2B5EF4-FFF2-40B4-BE49-F238E27FC236}">
                <a16:creationId xmlns:a16="http://schemas.microsoft.com/office/drawing/2014/main" id="{D9D1D447-7FB1-553E-83CC-C0E3C9E17D16}"/>
              </a:ext>
            </a:extLst>
          </p:cNvPr>
          <p:cNvSpPr txBox="1">
            <a:spLocks/>
          </p:cNvSpPr>
          <p:nvPr/>
        </p:nvSpPr>
        <p:spPr>
          <a:xfrm>
            <a:off x="8781258" y="6074023"/>
            <a:ext cx="4134672" cy="5595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Upgraded Hallway 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Materials</a:t>
            </a:r>
          </a:p>
        </p:txBody>
      </p:sp>
    </p:spTree>
    <p:extLst>
      <p:ext uri="{BB962C8B-B14F-4D97-AF65-F5344CB8AC3E}">
        <p14:creationId xmlns:p14="http://schemas.microsoft.com/office/powerpoint/2010/main" val="264810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109330"/>
            <a:ext cx="4500367" cy="6509184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270294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790" y="5551199"/>
            <a:ext cx="5636698" cy="12078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B4982F-C709-4FEE-8569-D477DCE28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14" y="823907"/>
            <a:ext cx="9912064" cy="458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5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4" y="56007"/>
            <a:ext cx="4017690" cy="672579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926706" y="11427"/>
            <a:ext cx="1884294" cy="40155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-805842" y="164970"/>
            <a:ext cx="4299074" cy="288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476250" y="6534990"/>
            <a:ext cx="4134672" cy="288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Site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9202E37-6059-4031-AAFE-0CC006ABBD75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412980"/>
          <a:ext cx="11710020" cy="6053770"/>
        </p:xfrm>
        <a:graphic>
          <a:graphicData uri="http://schemas.openxmlformats.org/drawingml/2006/table">
            <a:tbl>
              <a:tblPr/>
              <a:tblGrid>
                <a:gridCol w="149468">
                  <a:extLst>
                    <a:ext uri="{9D8B030D-6E8A-4147-A177-3AD203B41FA5}">
                      <a16:colId xmlns:a16="http://schemas.microsoft.com/office/drawing/2014/main" val="1878360079"/>
                    </a:ext>
                  </a:extLst>
                </a:gridCol>
                <a:gridCol w="223707">
                  <a:extLst>
                    <a:ext uri="{9D8B030D-6E8A-4147-A177-3AD203B41FA5}">
                      <a16:colId xmlns:a16="http://schemas.microsoft.com/office/drawing/2014/main" val="194414436"/>
                    </a:ext>
                  </a:extLst>
                </a:gridCol>
                <a:gridCol w="196781">
                  <a:extLst>
                    <a:ext uri="{9D8B030D-6E8A-4147-A177-3AD203B41FA5}">
                      <a16:colId xmlns:a16="http://schemas.microsoft.com/office/drawing/2014/main" val="2113963356"/>
                    </a:ext>
                  </a:extLst>
                </a:gridCol>
                <a:gridCol w="29723">
                  <a:extLst>
                    <a:ext uri="{9D8B030D-6E8A-4147-A177-3AD203B41FA5}">
                      <a16:colId xmlns:a16="http://schemas.microsoft.com/office/drawing/2014/main" val="4268574240"/>
                    </a:ext>
                  </a:extLst>
                </a:gridCol>
                <a:gridCol w="308650">
                  <a:extLst>
                    <a:ext uri="{9D8B030D-6E8A-4147-A177-3AD203B41FA5}">
                      <a16:colId xmlns:a16="http://schemas.microsoft.com/office/drawing/2014/main" val="1389521743"/>
                    </a:ext>
                  </a:extLst>
                </a:gridCol>
                <a:gridCol w="1166502">
                  <a:extLst>
                    <a:ext uri="{9D8B030D-6E8A-4147-A177-3AD203B41FA5}">
                      <a16:colId xmlns:a16="http://schemas.microsoft.com/office/drawing/2014/main" val="2184159749"/>
                    </a:ext>
                  </a:extLst>
                </a:gridCol>
                <a:gridCol w="207648">
                  <a:extLst>
                    <a:ext uri="{9D8B030D-6E8A-4147-A177-3AD203B41FA5}">
                      <a16:colId xmlns:a16="http://schemas.microsoft.com/office/drawing/2014/main" val="1863540920"/>
                    </a:ext>
                  </a:extLst>
                </a:gridCol>
                <a:gridCol w="156938">
                  <a:extLst>
                    <a:ext uri="{9D8B030D-6E8A-4147-A177-3AD203B41FA5}">
                      <a16:colId xmlns:a16="http://schemas.microsoft.com/office/drawing/2014/main" val="2897863537"/>
                    </a:ext>
                  </a:extLst>
                </a:gridCol>
                <a:gridCol w="766336">
                  <a:extLst>
                    <a:ext uri="{9D8B030D-6E8A-4147-A177-3AD203B41FA5}">
                      <a16:colId xmlns:a16="http://schemas.microsoft.com/office/drawing/2014/main" val="2676489139"/>
                    </a:ext>
                  </a:extLst>
                </a:gridCol>
                <a:gridCol w="986455">
                  <a:extLst>
                    <a:ext uri="{9D8B030D-6E8A-4147-A177-3AD203B41FA5}">
                      <a16:colId xmlns:a16="http://schemas.microsoft.com/office/drawing/2014/main" val="3865180759"/>
                    </a:ext>
                  </a:extLst>
                </a:gridCol>
                <a:gridCol w="986455">
                  <a:extLst>
                    <a:ext uri="{9D8B030D-6E8A-4147-A177-3AD203B41FA5}">
                      <a16:colId xmlns:a16="http://schemas.microsoft.com/office/drawing/2014/main" val="941943789"/>
                    </a:ext>
                  </a:extLst>
                </a:gridCol>
                <a:gridCol w="2315314">
                  <a:extLst>
                    <a:ext uri="{9D8B030D-6E8A-4147-A177-3AD203B41FA5}">
                      <a16:colId xmlns:a16="http://schemas.microsoft.com/office/drawing/2014/main" val="4251978533"/>
                    </a:ext>
                  </a:extLst>
                </a:gridCol>
                <a:gridCol w="507368">
                  <a:extLst>
                    <a:ext uri="{9D8B030D-6E8A-4147-A177-3AD203B41FA5}">
                      <a16:colId xmlns:a16="http://schemas.microsoft.com/office/drawing/2014/main" val="3330056442"/>
                    </a:ext>
                  </a:extLst>
                </a:gridCol>
                <a:gridCol w="1359560">
                  <a:extLst>
                    <a:ext uri="{9D8B030D-6E8A-4147-A177-3AD203B41FA5}">
                      <a16:colId xmlns:a16="http://schemas.microsoft.com/office/drawing/2014/main" val="846516079"/>
                    </a:ext>
                  </a:extLst>
                </a:gridCol>
                <a:gridCol w="530061">
                  <a:extLst>
                    <a:ext uri="{9D8B030D-6E8A-4147-A177-3AD203B41FA5}">
                      <a16:colId xmlns:a16="http://schemas.microsoft.com/office/drawing/2014/main" val="425078725"/>
                    </a:ext>
                  </a:extLst>
                </a:gridCol>
                <a:gridCol w="1541222">
                  <a:extLst>
                    <a:ext uri="{9D8B030D-6E8A-4147-A177-3AD203B41FA5}">
                      <a16:colId xmlns:a16="http://schemas.microsoft.com/office/drawing/2014/main" val="3513405820"/>
                    </a:ext>
                  </a:extLst>
                </a:gridCol>
                <a:gridCol w="33258">
                  <a:extLst>
                    <a:ext uri="{9D8B030D-6E8A-4147-A177-3AD203B41FA5}">
                      <a16:colId xmlns:a16="http://schemas.microsoft.com/office/drawing/2014/main" val="1067608972"/>
                    </a:ext>
                  </a:extLst>
                </a:gridCol>
                <a:gridCol w="244574">
                  <a:extLst>
                    <a:ext uri="{9D8B030D-6E8A-4147-A177-3AD203B41FA5}">
                      <a16:colId xmlns:a16="http://schemas.microsoft.com/office/drawing/2014/main" val="2927422747"/>
                    </a:ext>
                  </a:extLst>
                </a:gridCol>
              </a:tblGrid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115881"/>
                  </a:ext>
                </a:extLst>
              </a:tr>
              <a:tr h="152001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Condition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 Condition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Description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Additional Comments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Additional Comments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 Reno Comments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 Reno Comments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903007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On-Site Utilities &amp; Drainage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929818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Drainage / Erosion Control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Positive slope away from building, no visible signs of erosion or ponding water.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Exit from kitchen on east side has drainage problems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Exit from kitchen on east side has drainage problems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158557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 - Parking Lots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303950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Concrete Pads &amp; Pavement-Around building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297251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Hydrants / Utility Vaults / Misc. 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633864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Grease Trap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667137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Parking &amp; Drives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984170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Pavement - Roads / Drives / Parking Areas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Pavement - Roads / Drives / Parking Areas</a:t>
                      </a:r>
                      <a:endParaRPr lang="en-US" dirty="0"/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cracks, heaving, potholes.  Joint Sealer is properly in place. 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1095246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Lanes</a:t>
                      </a:r>
                      <a:endParaRPr lang="en-US"/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 paint striping in good condition.Clean and clear of cracks, heaving, potholes.  Joint Sealer is properly in place. 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5561276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Striping - Parking lot and fire lane 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Striping - Parking lot and fire lane </a:t>
                      </a:r>
                      <a:endParaRPr lang="en-US" dirty="0"/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to moderate signs of age and deterioration but still visible. 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Repainted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Repainted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276704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Curbs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Curbs</a:t>
                      </a:r>
                      <a:endParaRPr lang="en-US" dirty="0"/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Free of cracks, damage and almost new in appearance.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712897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314442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All fixtures are working properly and have no visible damage.  Lighting is appropriate for security.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223356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Security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24985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Security Cameras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0861" marT="34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783833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Chain Link Fencing / Gates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damage to material and poles, gates are working properly.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9973761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Structures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7366243"/>
                  </a:ext>
                </a:extLst>
              </a:tr>
              <a:tr h="23056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086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Walls - Retaining / Screen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3429" marR="30861" marT="34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3429" marR="30861" marT="34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265360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Dumpster Service Area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Dumpster walls have no sign of damage.  Gates properly function.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450753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Bollards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3429" marR="30861" marT="34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3429" marR="30861" marT="34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Concrete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Inclusion of new concrete bollards at entry vestibule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Inclusion of new concrete bollards at entry vestibule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660271"/>
                  </a:ext>
                </a:extLst>
              </a:tr>
              <a:tr h="12437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Signage - Directional / Handicapped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19774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Site work / Site Structures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Playground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Playground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Resurfaced playground and equipment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Resurfaced playground and equipment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242075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Circulation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165382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Sidewalks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9912656"/>
                  </a:ext>
                </a:extLst>
              </a:tr>
              <a:tr h="36011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Stairs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1721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Rise and Run is compliant.  Handrails (if present) are compliant &amp; finish is in good standing.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08403"/>
                  </a:ext>
                </a:extLst>
              </a:tr>
              <a:tr h="36011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Ramps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Slope is compliant.  Handrails (if present) are compliant &amp; finish is in good condition.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395120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ADA Compliance / Accessibility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3716850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 Sidewalks/Curbs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767122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 Ramps &amp; Handrails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893237"/>
                  </a:ext>
                </a:extLst>
              </a:tr>
              <a:tr h="1594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806899"/>
                  </a:ext>
                </a:extLst>
              </a:tr>
              <a:tr h="1594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429" marR="30861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15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19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Assessment Score: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406181"/>
                  </a:ext>
                </a:extLst>
              </a:tr>
              <a:tr h="1594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429" marR="30861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 After Bond Improvements: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97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97</a:t>
                      </a: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748215"/>
                  </a:ext>
                </a:extLst>
              </a:tr>
              <a:tr h="159433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3429" marR="30861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*Original Assessment did not evaluate video cameras on site.  Assigned a value of fair which decreased the assessment score from 95 to 92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5315780"/>
                  </a:ext>
                </a:extLst>
              </a:tr>
              <a:tr h="152001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429" marR="30861" marT="342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3429" marR="3429" marT="34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364174"/>
                  </a:ext>
                </a:extLst>
              </a:tr>
              <a:tr h="122269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429" marR="3429" marT="342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760971"/>
                  </a:ext>
                </a:extLst>
              </a:tr>
            </a:tbl>
          </a:graphicData>
        </a:graphic>
      </p:graphicFrame>
      <p:sp>
        <p:nvSpPr>
          <p:cNvPr id="7" name="object 7">
            <a:extLst>
              <a:ext uri="{FF2B5EF4-FFF2-40B4-BE49-F238E27FC236}">
                <a16:creationId xmlns:a16="http://schemas.microsoft.com/office/drawing/2014/main" id="{B9EF575E-2175-5E91-88FC-13EAEB9D4E92}"/>
              </a:ext>
            </a:extLst>
          </p:cNvPr>
          <p:cNvSpPr txBox="1">
            <a:spLocks/>
          </p:cNvSpPr>
          <p:nvPr/>
        </p:nvSpPr>
        <p:spPr>
          <a:xfrm>
            <a:off x="4785895" y="6082661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329252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162756" y="70809"/>
            <a:ext cx="4134672" cy="6716382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9869556" y="0"/>
            <a:ext cx="1993584" cy="44461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328860" y="147692"/>
            <a:ext cx="3189182" cy="336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328860" y="6544280"/>
            <a:ext cx="4134672" cy="288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Exterior</a:t>
            </a:r>
            <a:endParaRPr lang="en-US" sz="28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C8E8994-7FB9-4891-8F3C-D2DA45AA1D97}"/>
              </a:ext>
            </a:extLst>
          </p:cNvPr>
          <p:cNvGraphicFramePr>
            <a:graphicFrameLocks noGrp="1"/>
          </p:cNvGraphicFramePr>
          <p:nvPr/>
        </p:nvGraphicFramePr>
        <p:xfrm>
          <a:off x="328860" y="484579"/>
          <a:ext cx="11700384" cy="6004820"/>
        </p:xfrm>
        <a:graphic>
          <a:graphicData uri="http://schemas.openxmlformats.org/drawingml/2006/table">
            <a:tbl>
              <a:tblPr/>
              <a:tblGrid>
                <a:gridCol w="193590">
                  <a:extLst>
                    <a:ext uri="{9D8B030D-6E8A-4147-A177-3AD203B41FA5}">
                      <a16:colId xmlns:a16="http://schemas.microsoft.com/office/drawing/2014/main" val="191498696"/>
                    </a:ext>
                  </a:extLst>
                </a:gridCol>
                <a:gridCol w="227413">
                  <a:extLst>
                    <a:ext uri="{9D8B030D-6E8A-4147-A177-3AD203B41FA5}">
                      <a16:colId xmlns:a16="http://schemas.microsoft.com/office/drawing/2014/main" val="2996546692"/>
                    </a:ext>
                  </a:extLst>
                </a:gridCol>
                <a:gridCol w="227413">
                  <a:extLst>
                    <a:ext uri="{9D8B030D-6E8A-4147-A177-3AD203B41FA5}">
                      <a16:colId xmlns:a16="http://schemas.microsoft.com/office/drawing/2014/main" val="4014620761"/>
                    </a:ext>
                  </a:extLst>
                </a:gridCol>
                <a:gridCol w="227413">
                  <a:extLst>
                    <a:ext uri="{9D8B030D-6E8A-4147-A177-3AD203B41FA5}">
                      <a16:colId xmlns:a16="http://schemas.microsoft.com/office/drawing/2014/main" val="2039583104"/>
                    </a:ext>
                  </a:extLst>
                </a:gridCol>
                <a:gridCol w="1441487">
                  <a:extLst>
                    <a:ext uri="{9D8B030D-6E8A-4147-A177-3AD203B41FA5}">
                      <a16:colId xmlns:a16="http://schemas.microsoft.com/office/drawing/2014/main" val="310165172"/>
                    </a:ext>
                  </a:extLst>
                </a:gridCol>
                <a:gridCol w="470854">
                  <a:extLst>
                    <a:ext uri="{9D8B030D-6E8A-4147-A177-3AD203B41FA5}">
                      <a16:colId xmlns:a16="http://schemas.microsoft.com/office/drawing/2014/main" val="2683278059"/>
                    </a:ext>
                  </a:extLst>
                </a:gridCol>
                <a:gridCol w="1013273">
                  <a:extLst>
                    <a:ext uri="{9D8B030D-6E8A-4147-A177-3AD203B41FA5}">
                      <a16:colId xmlns:a16="http://schemas.microsoft.com/office/drawing/2014/main" val="1452383029"/>
                    </a:ext>
                  </a:extLst>
                </a:gridCol>
                <a:gridCol w="988654">
                  <a:extLst>
                    <a:ext uri="{9D8B030D-6E8A-4147-A177-3AD203B41FA5}">
                      <a16:colId xmlns:a16="http://schemas.microsoft.com/office/drawing/2014/main" val="914082823"/>
                    </a:ext>
                  </a:extLst>
                </a:gridCol>
                <a:gridCol w="1163730">
                  <a:extLst>
                    <a:ext uri="{9D8B030D-6E8A-4147-A177-3AD203B41FA5}">
                      <a16:colId xmlns:a16="http://schemas.microsoft.com/office/drawing/2014/main" val="3168443709"/>
                    </a:ext>
                  </a:extLst>
                </a:gridCol>
                <a:gridCol w="2481936">
                  <a:extLst>
                    <a:ext uri="{9D8B030D-6E8A-4147-A177-3AD203B41FA5}">
                      <a16:colId xmlns:a16="http://schemas.microsoft.com/office/drawing/2014/main" val="1219363260"/>
                    </a:ext>
                  </a:extLst>
                </a:gridCol>
                <a:gridCol w="1318205">
                  <a:extLst>
                    <a:ext uri="{9D8B030D-6E8A-4147-A177-3AD203B41FA5}">
                      <a16:colId xmlns:a16="http://schemas.microsoft.com/office/drawing/2014/main" val="3486204619"/>
                    </a:ext>
                  </a:extLst>
                </a:gridCol>
                <a:gridCol w="1462385">
                  <a:extLst>
                    <a:ext uri="{9D8B030D-6E8A-4147-A177-3AD203B41FA5}">
                      <a16:colId xmlns:a16="http://schemas.microsoft.com/office/drawing/2014/main" val="1883196917"/>
                    </a:ext>
                  </a:extLst>
                </a:gridCol>
                <a:gridCol w="175076">
                  <a:extLst>
                    <a:ext uri="{9D8B030D-6E8A-4147-A177-3AD203B41FA5}">
                      <a16:colId xmlns:a16="http://schemas.microsoft.com/office/drawing/2014/main" val="2408470454"/>
                    </a:ext>
                  </a:extLst>
                </a:gridCol>
                <a:gridCol w="308955">
                  <a:extLst>
                    <a:ext uri="{9D8B030D-6E8A-4147-A177-3AD203B41FA5}">
                      <a16:colId xmlns:a16="http://schemas.microsoft.com/office/drawing/2014/main" val="1061801081"/>
                    </a:ext>
                  </a:extLst>
                </a:gridCol>
              </a:tblGrid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210871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 Condition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Description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Comments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 Reno Comments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887998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Structure/Foundation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39929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Foundation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Crawlspace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signs of cracking or heaving.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162556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Substructure - Slab - on - Grade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974912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Basement / Below Grade Exterior Walls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88599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Miscellanous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41671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Superstructure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1650399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Fireproofing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39376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Pre-Engineered Metal building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82701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Exterior Shell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25619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CTEM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819207"/>
                  </a:ext>
                </a:extLst>
              </a:tr>
              <a:tr h="17990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General Roof Condition (Visual Inspection)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is nearing the end of it's expected useful life. Some leaks are reported with areas of ponding. Some sealants and flashings are in need of repair or replacement.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Repaired roofing as needed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431649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Warranty Status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641710"/>
                  </a:ext>
                </a:extLst>
              </a:tr>
              <a:tr h="10849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 Manufacturer / Warranty Issuer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Hyload Armko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865537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Years Remaining in Warranty Period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warranty began 05/15/2007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1213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Skylights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527953"/>
                  </a:ext>
                </a:extLst>
              </a:tr>
              <a:tr h="17655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Curbs / Openings / Misc.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curbs and adapters as needed with RTU replacement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5660478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813203"/>
                  </a:ext>
                </a:extLst>
              </a:tr>
              <a:tr h="18271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 Material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Brick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Veneer is free of cracks, signs of settling, rotation or damage.  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924239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Caulking/Sealant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1890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condition.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69430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Painting 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986576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Windows/Glazed Walls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548335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890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1890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873919"/>
                  </a:ext>
                </a:extLst>
              </a:tr>
              <a:tr h="19737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Glazing 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Single Pane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b">
                        <a:lnSpc>
                          <a:spcPct val="300000"/>
                        </a:lnSpc>
                      </a:pP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 apparent.</a:t>
                      </a:r>
                    </a:p>
                  </a:txBody>
                  <a:tcPr marL="2432" marR="2432" marT="24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155597"/>
                  </a:ext>
                </a:extLst>
              </a:tr>
              <a:tr h="120277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432" marR="21890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257301"/>
                  </a:ext>
                </a:extLst>
              </a:tr>
              <a:tr h="89435"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432" marR="21890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263241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 Systems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94256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186163"/>
                  </a:ext>
                </a:extLst>
              </a:tr>
              <a:tr h="31764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Storefront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weatherproofing/threshold apparent, door hardware compliant and functioning properly.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117117"/>
                  </a:ext>
                </a:extLst>
              </a:tr>
              <a:tr h="27267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Panel 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Storefront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6234516"/>
                  </a:ext>
                </a:extLst>
              </a:tr>
              <a:tr h="13774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3781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Overhead Doors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Manual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2849107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Card Access Reader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8775656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Door Bell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657943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Peep Hole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958124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Canopies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258880"/>
                  </a:ext>
                </a:extLst>
              </a:tr>
              <a:tr h="18553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Canopy 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Attached to Building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scratches or signs of wear, may need a refresh of finish (if applicable). No signs of water leaking, settling or movement.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488335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Loading Area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545695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Raised Loading Dock 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0943559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Independent Loading Area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no signs of settling or movement.  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357967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Exterior 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4818009"/>
                  </a:ext>
                </a:extLst>
              </a:tr>
              <a:tr h="250183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Soffit - Material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Plaster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visible fading or stains.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33823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Louvers / Sunscreens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384300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9314393"/>
                  </a:ext>
                </a:extLst>
              </a:tr>
              <a:tr h="9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6442108"/>
                  </a:ext>
                </a:extLst>
              </a:tr>
              <a:tr h="9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Assessment Score: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91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077663"/>
                  </a:ext>
                </a:extLst>
              </a:tr>
              <a:tr h="9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 After Bond Improvements: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97</a:t>
                      </a: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8821045"/>
                  </a:ext>
                </a:extLst>
              </a:tr>
              <a:tr h="9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015553"/>
                  </a:ext>
                </a:extLst>
              </a:tr>
              <a:tr h="955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 dirty="0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432" marR="21890" marT="2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</a:t>
                      </a:r>
                    </a:p>
                  </a:txBody>
                  <a:tcPr marL="2432" marR="2432" marT="243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458377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973632"/>
                  </a:ext>
                </a:extLst>
              </a:tr>
              <a:tr h="8943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432" marR="2432" marT="243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730812"/>
                  </a:ext>
                </a:extLst>
              </a:tr>
            </a:tbl>
          </a:graphicData>
        </a:graphic>
      </p:graphicFrame>
      <p:sp>
        <p:nvSpPr>
          <p:cNvPr id="7" name="object 7">
            <a:extLst>
              <a:ext uri="{FF2B5EF4-FFF2-40B4-BE49-F238E27FC236}">
                <a16:creationId xmlns:a16="http://schemas.microsoft.com/office/drawing/2014/main" id="{09B13549-0B37-CE53-B6A9-13BFBD1EC85E}"/>
              </a:ext>
            </a:extLst>
          </p:cNvPr>
          <p:cNvSpPr txBox="1">
            <a:spLocks/>
          </p:cNvSpPr>
          <p:nvPr/>
        </p:nvSpPr>
        <p:spPr>
          <a:xfrm>
            <a:off x="4785895" y="6082661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1817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3" y="73818"/>
            <a:ext cx="3609319" cy="673546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975153" y="73818"/>
            <a:ext cx="1946624" cy="433856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-583613" y="188648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</a:t>
            </a: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Update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442968" y="6521113"/>
            <a:ext cx="4134672" cy="336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Interior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F3CDD1B-B3BE-4BF2-AD83-F5CAFF1A0779}"/>
              </a:ext>
            </a:extLst>
          </p:cNvPr>
          <p:cNvGraphicFramePr>
            <a:graphicFrameLocks noGrp="1"/>
          </p:cNvGraphicFramePr>
          <p:nvPr/>
        </p:nvGraphicFramePr>
        <p:xfrm>
          <a:off x="442968" y="598945"/>
          <a:ext cx="11478805" cy="5778715"/>
        </p:xfrm>
        <a:graphic>
          <a:graphicData uri="http://schemas.openxmlformats.org/drawingml/2006/table">
            <a:tbl>
              <a:tblPr/>
              <a:tblGrid>
                <a:gridCol w="283274">
                  <a:extLst>
                    <a:ext uri="{9D8B030D-6E8A-4147-A177-3AD203B41FA5}">
                      <a16:colId xmlns:a16="http://schemas.microsoft.com/office/drawing/2014/main" val="1956226168"/>
                    </a:ext>
                  </a:extLst>
                </a:gridCol>
                <a:gridCol w="184616">
                  <a:extLst>
                    <a:ext uri="{9D8B030D-6E8A-4147-A177-3AD203B41FA5}">
                      <a16:colId xmlns:a16="http://schemas.microsoft.com/office/drawing/2014/main" val="1198391840"/>
                    </a:ext>
                  </a:extLst>
                </a:gridCol>
                <a:gridCol w="184616">
                  <a:extLst>
                    <a:ext uri="{9D8B030D-6E8A-4147-A177-3AD203B41FA5}">
                      <a16:colId xmlns:a16="http://schemas.microsoft.com/office/drawing/2014/main" val="2943556402"/>
                    </a:ext>
                  </a:extLst>
                </a:gridCol>
                <a:gridCol w="160521">
                  <a:extLst>
                    <a:ext uri="{9D8B030D-6E8A-4147-A177-3AD203B41FA5}">
                      <a16:colId xmlns:a16="http://schemas.microsoft.com/office/drawing/2014/main" val="3202302948"/>
                    </a:ext>
                  </a:extLst>
                </a:gridCol>
                <a:gridCol w="160521">
                  <a:extLst>
                    <a:ext uri="{9D8B030D-6E8A-4147-A177-3AD203B41FA5}">
                      <a16:colId xmlns:a16="http://schemas.microsoft.com/office/drawing/2014/main" val="1638638600"/>
                    </a:ext>
                  </a:extLst>
                </a:gridCol>
                <a:gridCol w="1450509">
                  <a:extLst>
                    <a:ext uri="{9D8B030D-6E8A-4147-A177-3AD203B41FA5}">
                      <a16:colId xmlns:a16="http://schemas.microsoft.com/office/drawing/2014/main" val="868181301"/>
                    </a:ext>
                  </a:extLst>
                </a:gridCol>
                <a:gridCol w="764242">
                  <a:extLst>
                    <a:ext uri="{9D8B030D-6E8A-4147-A177-3AD203B41FA5}">
                      <a16:colId xmlns:a16="http://schemas.microsoft.com/office/drawing/2014/main" val="3964767054"/>
                    </a:ext>
                  </a:extLst>
                </a:gridCol>
                <a:gridCol w="887595">
                  <a:extLst>
                    <a:ext uri="{9D8B030D-6E8A-4147-A177-3AD203B41FA5}">
                      <a16:colId xmlns:a16="http://schemas.microsoft.com/office/drawing/2014/main" val="2939462211"/>
                    </a:ext>
                  </a:extLst>
                </a:gridCol>
                <a:gridCol w="1067001">
                  <a:extLst>
                    <a:ext uri="{9D8B030D-6E8A-4147-A177-3AD203B41FA5}">
                      <a16:colId xmlns:a16="http://schemas.microsoft.com/office/drawing/2014/main" val="1249887981"/>
                    </a:ext>
                  </a:extLst>
                </a:gridCol>
                <a:gridCol w="1067001">
                  <a:extLst>
                    <a:ext uri="{9D8B030D-6E8A-4147-A177-3AD203B41FA5}">
                      <a16:colId xmlns:a16="http://schemas.microsoft.com/office/drawing/2014/main" val="572897095"/>
                    </a:ext>
                  </a:extLst>
                </a:gridCol>
                <a:gridCol w="2275641">
                  <a:extLst>
                    <a:ext uri="{9D8B030D-6E8A-4147-A177-3AD203B41FA5}">
                      <a16:colId xmlns:a16="http://schemas.microsoft.com/office/drawing/2014/main" val="2016818706"/>
                    </a:ext>
                  </a:extLst>
                </a:gridCol>
                <a:gridCol w="1208640">
                  <a:extLst>
                    <a:ext uri="{9D8B030D-6E8A-4147-A177-3AD203B41FA5}">
                      <a16:colId xmlns:a16="http://schemas.microsoft.com/office/drawing/2014/main" val="4139626801"/>
                    </a:ext>
                  </a:extLst>
                </a:gridCol>
                <a:gridCol w="1340833">
                  <a:extLst>
                    <a:ext uri="{9D8B030D-6E8A-4147-A177-3AD203B41FA5}">
                      <a16:colId xmlns:a16="http://schemas.microsoft.com/office/drawing/2014/main" val="3524051480"/>
                    </a:ext>
                  </a:extLst>
                </a:gridCol>
                <a:gridCol w="160521">
                  <a:extLst>
                    <a:ext uri="{9D8B030D-6E8A-4147-A177-3AD203B41FA5}">
                      <a16:colId xmlns:a16="http://schemas.microsoft.com/office/drawing/2014/main" val="2667087416"/>
                    </a:ext>
                  </a:extLst>
                </a:gridCol>
                <a:gridCol w="283274">
                  <a:extLst>
                    <a:ext uri="{9D8B030D-6E8A-4147-A177-3AD203B41FA5}">
                      <a16:colId xmlns:a16="http://schemas.microsoft.com/office/drawing/2014/main" val="3840046483"/>
                    </a:ext>
                  </a:extLst>
                </a:gridCol>
              </a:tblGrid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1624927"/>
                  </a:ext>
                </a:extLst>
              </a:tr>
              <a:tr h="161398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 Condition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Description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Comments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2021 Reno Comments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134003"/>
                  </a:ext>
                </a:extLst>
              </a:tr>
              <a:tr h="145630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Finishes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320626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Ceiling Finishes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583725"/>
                  </a:ext>
                </a:extLst>
              </a:tr>
              <a:tr h="25352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Acoustical Ceilings - 2x2 Tiles 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Scrubbable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 Finish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sagging, damage, leaks, or stains.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Scrbbable in kitchen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6211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Acoustical Ceilings - 2x4 Tiles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Scrubbable Finish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211776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Plaster Ceilings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298858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Ceiling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sagging, damage, leaks, or stains.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7540872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Metal Ceilings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630129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Exposed / Painted Ceilings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395137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Soffit / Bulkhead Walls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189999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Special/Misc.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493967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Floor Finishes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0494305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Resilient Flooring - Cooridor, Cafeteria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 or damage, may need to be resealed.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flooring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973522"/>
                  </a:ext>
                </a:extLst>
              </a:tr>
              <a:tr h="1978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Resilient Flooring - Hallways, Classrooms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943290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Quarry Tile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 or damage, may need to be resealed.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0965219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Ceramic Tile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6706072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Terrazzo 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667338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Poured Resinous Epoxy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37516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Finish Concrete - (sealed)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965186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Carpet - Library, Makerspace, Admin Suite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 or damage, may need to be resealed.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Carpet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274515"/>
                  </a:ext>
                </a:extLst>
              </a:tr>
              <a:tr h="197807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Carpet - Classrooms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903764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Natural Stone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9178372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71498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Special/Misc.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351601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Wall Finishes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8627859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Board - Full Height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302735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CMU - Full Height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Gym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736074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Board + Tile Wainscot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689748"/>
                  </a:ext>
                </a:extLst>
              </a:tr>
              <a:tr h="256006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Full Height Tile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Restrooms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642026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339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PLAM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769115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FRP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332141"/>
                  </a:ext>
                </a:extLst>
              </a:tr>
              <a:tr h="12986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677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 Panels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2339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3593" marR="3593" marT="359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93" marR="3593" marT="359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275824"/>
                  </a:ext>
                </a:extLst>
              </a:tr>
            </a:tbl>
          </a:graphicData>
        </a:graphic>
      </p:graphicFrame>
      <p:sp>
        <p:nvSpPr>
          <p:cNvPr id="7" name="object 7">
            <a:extLst>
              <a:ext uri="{FF2B5EF4-FFF2-40B4-BE49-F238E27FC236}">
                <a16:creationId xmlns:a16="http://schemas.microsoft.com/office/drawing/2014/main" id="{59F57018-5BFF-725A-2C44-7EF7F93A1BB9}"/>
              </a:ext>
            </a:extLst>
          </p:cNvPr>
          <p:cNvSpPr txBox="1">
            <a:spLocks/>
          </p:cNvSpPr>
          <p:nvPr/>
        </p:nvSpPr>
        <p:spPr>
          <a:xfrm>
            <a:off x="4785895" y="6082661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345084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48999"/>
            <a:ext cx="4134672" cy="6711195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10211693" y="48999"/>
            <a:ext cx="1710082" cy="43378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-787337" y="97806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</a:t>
            </a: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</a:t>
            </a: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Update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418994" y="6441858"/>
            <a:ext cx="4134672" cy="3608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Interior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C5D1D96-2227-481B-8F26-49768F7FDAB8}"/>
              </a:ext>
            </a:extLst>
          </p:cNvPr>
          <p:cNvGraphicFramePr>
            <a:graphicFrameLocks noGrp="1"/>
          </p:cNvGraphicFramePr>
          <p:nvPr/>
        </p:nvGraphicFramePr>
        <p:xfrm>
          <a:off x="418994" y="519073"/>
          <a:ext cx="11325331" cy="5857265"/>
        </p:xfrm>
        <a:graphic>
          <a:graphicData uri="http://schemas.openxmlformats.org/drawingml/2006/table">
            <a:tbl>
              <a:tblPr/>
              <a:tblGrid>
                <a:gridCol w="146888">
                  <a:extLst>
                    <a:ext uri="{9D8B030D-6E8A-4147-A177-3AD203B41FA5}">
                      <a16:colId xmlns:a16="http://schemas.microsoft.com/office/drawing/2014/main" val="1917463590"/>
                    </a:ext>
                  </a:extLst>
                </a:gridCol>
                <a:gridCol w="198936">
                  <a:extLst>
                    <a:ext uri="{9D8B030D-6E8A-4147-A177-3AD203B41FA5}">
                      <a16:colId xmlns:a16="http://schemas.microsoft.com/office/drawing/2014/main" val="215552898"/>
                    </a:ext>
                  </a:extLst>
                </a:gridCol>
                <a:gridCol w="306001">
                  <a:extLst>
                    <a:ext uri="{9D8B030D-6E8A-4147-A177-3AD203B41FA5}">
                      <a16:colId xmlns:a16="http://schemas.microsoft.com/office/drawing/2014/main" val="3293751989"/>
                    </a:ext>
                  </a:extLst>
                </a:gridCol>
                <a:gridCol w="1048661">
                  <a:extLst>
                    <a:ext uri="{9D8B030D-6E8A-4147-A177-3AD203B41FA5}">
                      <a16:colId xmlns:a16="http://schemas.microsoft.com/office/drawing/2014/main" val="496120928"/>
                    </a:ext>
                  </a:extLst>
                </a:gridCol>
                <a:gridCol w="719961">
                  <a:extLst>
                    <a:ext uri="{9D8B030D-6E8A-4147-A177-3AD203B41FA5}">
                      <a16:colId xmlns:a16="http://schemas.microsoft.com/office/drawing/2014/main" val="2736212533"/>
                    </a:ext>
                  </a:extLst>
                </a:gridCol>
                <a:gridCol w="950640">
                  <a:extLst>
                    <a:ext uri="{9D8B030D-6E8A-4147-A177-3AD203B41FA5}">
                      <a16:colId xmlns:a16="http://schemas.microsoft.com/office/drawing/2014/main" val="504378071"/>
                    </a:ext>
                  </a:extLst>
                </a:gridCol>
                <a:gridCol w="1028610">
                  <a:extLst>
                    <a:ext uri="{9D8B030D-6E8A-4147-A177-3AD203B41FA5}">
                      <a16:colId xmlns:a16="http://schemas.microsoft.com/office/drawing/2014/main" val="2449346741"/>
                    </a:ext>
                  </a:extLst>
                </a:gridCol>
                <a:gridCol w="1178226">
                  <a:extLst>
                    <a:ext uri="{9D8B030D-6E8A-4147-A177-3AD203B41FA5}">
                      <a16:colId xmlns:a16="http://schemas.microsoft.com/office/drawing/2014/main" val="3504449511"/>
                    </a:ext>
                  </a:extLst>
                </a:gridCol>
                <a:gridCol w="2770314">
                  <a:extLst>
                    <a:ext uri="{9D8B030D-6E8A-4147-A177-3AD203B41FA5}">
                      <a16:colId xmlns:a16="http://schemas.microsoft.com/office/drawing/2014/main" val="2328882945"/>
                    </a:ext>
                  </a:extLst>
                </a:gridCol>
                <a:gridCol w="799028">
                  <a:extLst>
                    <a:ext uri="{9D8B030D-6E8A-4147-A177-3AD203B41FA5}">
                      <a16:colId xmlns:a16="http://schemas.microsoft.com/office/drawing/2014/main" val="2965552305"/>
                    </a:ext>
                  </a:extLst>
                </a:gridCol>
                <a:gridCol w="1812785">
                  <a:extLst>
                    <a:ext uri="{9D8B030D-6E8A-4147-A177-3AD203B41FA5}">
                      <a16:colId xmlns:a16="http://schemas.microsoft.com/office/drawing/2014/main" val="821181610"/>
                    </a:ext>
                  </a:extLst>
                </a:gridCol>
                <a:gridCol w="189551">
                  <a:extLst>
                    <a:ext uri="{9D8B030D-6E8A-4147-A177-3AD203B41FA5}">
                      <a16:colId xmlns:a16="http://schemas.microsoft.com/office/drawing/2014/main" val="423052784"/>
                    </a:ext>
                  </a:extLst>
                </a:gridCol>
                <a:gridCol w="175730">
                  <a:extLst>
                    <a:ext uri="{9D8B030D-6E8A-4147-A177-3AD203B41FA5}">
                      <a16:colId xmlns:a16="http://schemas.microsoft.com/office/drawing/2014/main" val="2297925498"/>
                    </a:ext>
                  </a:extLst>
                </a:gridCol>
              </a:tblGrid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Wall Base &amp; Trim 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78385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Rubber Base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69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and properly installed.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75378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Quarry Tile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69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and properly installed.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532956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69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Ceramic Tile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065863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Terrazzo 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85331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Poured Resinous Epoxy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833823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 Base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892791"/>
                  </a:ext>
                </a:extLst>
              </a:tr>
              <a:tr h="135062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Interior 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4198673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Door Systems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284836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weatherproofing/threshold apparent, door hardware compliant and functioning properly.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47980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Panel Type: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22943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Overhead Door/Grille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54359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Specialty Doors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39319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Millwork Cabinets 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aging millwork in STEM classrooms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944566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Corner Guards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82268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Signage 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953286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Digital Clocks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Digital Clocks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450885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Operable Partitions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Added Operable Wall to STEM classroom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59778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Marker &amp; Tack Boards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cracking or warping of the board surface.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11329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Projection Screens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529781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A/V Equipment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2980900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Lockers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152610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Railings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8017807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Elevator Cab Finishes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92025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Wireless Access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15707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Toilet Partitions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 Type: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Plastic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261537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Toilet Accessories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condition, proper installation.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464304"/>
                  </a:ext>
                </a:extLst>
              </a:tr>
              <a:tr h="118990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Window Blinds/Shades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 of Blinds: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Metal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motor properly functions (if applicable).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8477531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 of Shades:</a:t>
                      </a:r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491699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Operation: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Manual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85079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Food Service Area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791398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Equipment Condition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229097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Digital Menu Boards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620560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Restrooms open to Kitchen?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283738"/>
                  </a:ext>
                </a:extLst>
              </a:tr>
              <a:tr h="18887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Drinking Fountains in Cafeteria?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049675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Accessibility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380371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Restrooms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401464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Drinking Fountains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918783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Ramps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177628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Signage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7482060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Doors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434153"/>
                  </a:ext>
                </a:extLst>
              </a:tr>
              <a:tr h="117846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Millwork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057436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270129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32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33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146531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25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Assessment Score: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89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3564514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5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2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 After Bond Improvements: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92</a:t>
                      </a: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684055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1146392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5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606" marR="23453" marT="26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29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28</a:t>
                      </a:r>
                    </a:p>
                  </a:txBody>
                  <a:tcPr marL="2606" marR="2606" marT="26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6145206"/>
                  </a:ext>
                </a:extLst>
              </a:tr>
              <a:tr h="109257"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606" marR="2606" marT="26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039998"/>
                  </a:ext>
                </a:extLst>
              </a:tr>
            </a:tbl>
          </a:graphicData>
        </a:graphic>
      </p:graphicFrame>
      <p:sp>
        <p:nvSpPr>
          <p:cNvPr id="7" name="object 7">
            <a:extLst>
              <a:ext uri="{FF2B5EF4-FFF2-40B4-BE49-F238E27FC236}">
                <a16:creationId xmlns:a16="http://schemas.microsoft.com/office/drawing/2014/main" id="{15C269F0-0422-2287-4CB1-07B6A4007750}"/>
              </a:ext>
            </a:extLst>
          </p:cNvPr>
          <p:cNvSpPr txBox="1">
            <a:spLocks/>
          </p:cNvSpPr>
          <p:nvPr/>
        </p:nvSpPr>
        <p:spPr>
          <a:xfrm>
            <a:off x="4785895" y="6082661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153910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200296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-512592" y="493113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460724" y="6110938"/>
            <a:ext cx="4134672" cy="3608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BB6B43-610D-48F9-B06A-F281348F4D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008" b="12918"/>
          <a:stretch/>
        </p:blipFill>
        <p:spPr>
          <a:xfrm>
            <a:off x="10251346" y="5897461"/>
            <a:ext cx="1329155" cy="72105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8022E9-F1FE-2455-80F9-77B4577F75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6945" y="938353"/>
            <a:ext cx="8177935" cy="444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84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200296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12E23581-C384-42F7-89DF-8F4E5E650119}"/>
              </a:ext>
            </a:extLst>
          </p:cNvPr>
          <p:cNvSpPr txBox="1">
            <a:spLocks/>
          </p:cNvSpPr>
          <p:nvPr/>
        </p:nvSpPr>
        <p:spPr>
          <a:xfrm>
            <a:off x="-512592" y="493113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0ADBE9B-3EA7-472B-8462-58026B7001B0}"/>
              </a:ext>
            </a:extLst>
          </p:cNvPr>
          <p:cNvSpPr txBox="1">
            <a:spLocks/>
          </p:cNvSpPr>
          <p:nvPr/>
        </p:nvSpPr>
        <p:spPr>
          <a:xfrm>
            <a:off x="460724" y="6110938"/>
            <a:ext cx="4134672" cy="3608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Technology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E633157-E3B0-4117-937D-8358A506BD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2207401"/>
              </p:ext>
            </p:extLst>
          </p:nvPr>
        </p:nvGraphicFramePr>
        <p:xfrm>
          <a:off x="460724" y="986794"/>
          <a:ext cx="10752707" cy="4758492"/>
        </p:xfrm>
        <a:graphic>
          <a:graphicData uri="http://schemas.openxmlformats.org/drawingml/2006/table">
            <a:tbl>
              <a:tblPr/>
              <a:tblGrid>
                <a:gridCol w="2829490">
                  <a:extLst>
                    <a:ext uri="{9D8B030D-6E8A-4147-A177-3AD203B41FA5}">
                      <a16:colId xmlns:a16="http://schemas.microsoft.com/office/drawing/2014/main" val="3252486893"/>
                    </a:ext>
                  </a:extLst>
                </a:gridCol>
                <a:gridCol w="956084">
                  <a:extLst>
                    <a:ext uri="{9D8B030D-6E8A-4147-A177-3AD203B41FA5}">
                      <a16:colId xmlns:a16="http://schemas.microsoft.com/office/drawing/2014/main" val="4273297550"/>
                    </a:ext>
                  </a:extLst>
                </a:gridCol>
                <a:gridCol w="1253244">
                  <a:extLst>
                    <a:ext uri="{9D8B030D-6E8A-4147-A177-3AD203B41FA5}">
                      <a16:colId xmlns:a16="http://schemas.microsoft.com/office/drawing/2014/main" val="3178602988"/>
                    </a:ext>
                  </a:extLst>
                </a:gridCol>
                <a:gridCol w="1149883">
                  <a:extLst>
                    <a:ext uri="{9D8B030D-6E8A-4147-A177-3AD203B41FA5}">
                      <a16:colId xmlns:a16="http://schemas.microsoft.com/office/drawing/2014/main" val="3974655291"/>
                    </a:ext>
                  </a:extLst>
                </a:gridCol>
                <a:gridCol w="4564006">
                  <a:extLst>
                    <a:ext uri="{9D8B030D-6E8A-4147-A177-3AD203B41FA5}">
                      <a16:colId xmlns:a16="http://schemas.microsoft.com/office/drawing/2014/main" val="1042935979"/>
                    </a:ext>
                  </a:extLst>
                </a:gridCol>
              </a:tblGrid>
              <a:tr h="318149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Blair ES Technology and Security Status</a:t>
                      </a:r>
                    </a:p>
                  </a:txBody>
                  <a:tcPr marL="9479" marR="9479" marT="9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79" marR="9479" marT="9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79" marR="9479" marT="94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8138474"/>
                  </a:ext>
                </a:extLst>
              </a:tr>
              <a:tr h="548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</a:t>
                      </a:r>
                    </a:p>
                  </a:txBody>
                  <a:tcPr marL="9479" marR="9479" marT="947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Possible             Score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Corgan Score                (2018)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Score (2022)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</a:t>
                      </a:r>
                    </a:p>
                  </a:txBody>
                  <a:tcPr marL="9479" marR="9479" marT="94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405415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Cabling Infrastructure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Upgrades done for wireless and major systems.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762869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Local Area Network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7354527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Wireless LAN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8061540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Unified Comm (Phone) System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phones installed and active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468686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Video Management System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High resolution cameras installed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129201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Public Address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Informacast PA System.  Great Condition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359880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Premise Access Control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Access controls at primary entrances and front office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452093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Intercom System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video intercom integrated to phone system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77138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Special Space AV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152864"/>
                  </a:ext>
                </a:extLst>
              </a:tr>
              <a:tr h="307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Instruction Space Presentation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?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interactive displays matching district standard.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7511665"/>
                  </a:ext>
                </a:extLst>
              </a:tr>
              <a:tr h="31814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Score</a:t>
                      </a:r>
                    </a:p>
                  </a:txBody>
                  <a:tcPr marL="9479" marR="9479" marT="947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96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79" marR="9479" marT="94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80161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E6AA608C-8CAF-70B3-7364-DF1B6F15E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8182" y="5503719"/>
            <a:ext cx="942975" cy="1214438"/>
          </a:xfrm>
          <a:prstGeom prst="rect">
            <a:avLst/>
          </a:prstGeom>
        </p:spPr>
      </p:pic>
      <p:sp>
        <p:nvSpPr>
          <p:cNvPr id="11" name="object 7">
            <a:extLst>
              <a:ext uri="{FF2B5EF4-FFF2-40B4-BE49-F238E27FC236}">
                <a16:creationId xmlns:a16="http://schemas.microsoft.com/office/drawing/2014/main" id="{2A7E6614-D728-81A4-31E7-8B69F19DDE57}"/>
              </a:ext>
            </a:extLst>
          </p:cNvPr>
          <p:cNvSpPr txBox="1">
            <a:spLocks/>
          </p:cNvSpPr>
          <p:nvPr/>
        </p:nvSpPr>
        <p:spPr>
          <a:xfrm>
            <a:off x="5032183" y="6114362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95169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200296"/>
            <a:ext cx="4500367" cy="6418217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object 7">
            <a:extLst>
              <a:ext uri="{FF2B5EF4-FFF2-40B4-BE49-F238E27FC236}">
                <a16:creationId xmlns:a16="http://schemas.microsoft.com/office/drawing/2014/main" id="{EAE760C8-887B-4CA7-969F-7FA409C1308C}"/>
              </a:ext>
            </a:extLst>
          </p:cNvPr>
          <p:cNvSpPr txBox="1">
            <a:spLocks/>
          </p:cNvSpPr>
          <p:nvPr/>
        </p:nvSpPr>
        <p:spPr>
          <a:xfrm>
            <a:off x="727424" y="1198072"/>
            <a:ext cx="4134672" cy="4118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Blair ES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Assessment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Site : 90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Exterior: 91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Interior: 88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MEP: 91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Technology: 85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Score: 89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BDD1EC-AC48-4BCB-A1E9-95C04F7C1BBB}"/>
              </a:ext>
            </a:extLst>
          </p:cNvPr>
          <p:cNvSpPr/>
          <p:nvPr/>
        </p:nvSpPr>
        <p:spPr>
          <a:xfrm>
            <a:off x="4569299" y="200295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D8BE7178-26C6-4B7C-B52B-C31BFB0242F0}"/>
              </a:ext>
            </a:extLst>
          </p:cNvPr>
          <p:cNvSpPr txBox="1">
            <a:spLocks/>
          </p:cNvSpPr>
          <p:nvPr/>
        </p:nvSpPr>
        <p:spPr>
          <a:xfrm>
            <a:off x="4984929" y="1198072"/>
            <a:ext cx="3596209" cy="446045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After Bond 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Improvements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Site : 93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Exterior: 94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Interior: 95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MEP: 98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Technology: 96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Score: 95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512592" y="493113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675" y="5170425"/>
            <a:ext cx="6134100" cy="13144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object 7">
            <a:extLst>
              <a:ext uri="{FF2B5EF4-FFF2-40B4-BE49-F238E27FC236}">
                <a16:creationId xmlns:a16="http://schemas.microsoft.com/office/drawing/2014/main" id="{53780D10-DFD5-F915-6AB3-662B3DCA85F2}"/>
              </a:ext>
            </a:extLst>
          </p:cNvPr>
          <p:cNvSpPr txBox="1">
            <a:spLocks/>
          </p:cNvSpPr>
          <p:nvPr/>
        </p:nvSpPr>
        <p:spPr>
          <a:xfrm>
            <a:off x="1413004" y="5036356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9C02FDF4-5C02-97AF-9685-AF067DEF4A82}"/>
              </a:ext>
            </a:extLst>
          </p:cNvPr>
          <p:cNvSpPr txBox="1">
            <a:spLocks/>
          </p:cNvSpPr>
          <p:nvPr/>
        </p:nvSpPr>
        <p:spPr>
          <a:xfrm>
            <a:off x="5887633" y="4738178"/>
            <a:ext cx="2754922" cy="4174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500" kern="0" spc="15" dirty="0">
                <a:solidFill>
                  <a:srgbClr val="FF0000"/>
                </a:solidFill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99930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136"/>
          <p:cNvSpPr txBox="1"/>
          <p:nvPr/>
        </p:nvSpPr>
        <p:spPr>
          <a:xfrm>
            <a:off x="0" y="4839888"/>
            <a:ext cx="12192000" cy="8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30467" rIns="60933" bIns="30467" anchor="t" anchorCtr="0">
            <a:noAutofit/>
          </a:bodyPr>
          <a:lstStyle/>
          <a:p>
            <a:pPr algn="ctr"/>
            <a:endParaRPr sz="933"/>
          </a:p>
        </p:txBody>
      </p:sp>
      <p:pic>
        <p:nvPicPr>
          <p:cNvPr id="1004" name="Google Shape;1004;p1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6536" y="3243894"/>
            <a:ext cx="2096987" cy="12411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A466E4D-E426-4D28-808B-29A02085078C}"/>
              </a:ext>
            </a:extLst>
          </p:cNvPr>
          <p:cNvSpPr/>
          <p:nvPr/>
        </p:nvSpPr>
        <p:spPr>
          <a:xfrm>
            <a:off x="6296297" y="3805646"/>
            <a:ext cx="847226" cy="37446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5F5F3FAE-AF0F-4D85-A6A6-BF919E84D809}"/>
              </a:ext>
            </a:extLst>
          </p:cNvPr>
          <p:cNvSpPr txBox="1">
            <a:spLocks/>
          </p:cNvSpPr>
          <p:nvPr/>
        </p:nvSpPr>
        <p:spPr>
          <a:xfrm>
            <a:off x="6296297" y="3946973"/>
            <a:ext cx="3126381" cy="2331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0" spc="15" dirty="0">
                <a:solidFill>
                  <a:srgbClr val="FFFFFF"/>
                </a:solidFill>
              </a:rPr>
              <a:t>Be the exception</a:t>
            </a:r>
          </a:p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0" spc="15" dirty="0">
                <a:solidFill>
                  <a:srgbClr val="FFFFFF"/>
                </a:solidFill>
              </a:rPr>
              <a:t>Together we can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A778500447AC4E8170F07530B9DC76" ma:contentTypeVersion="16" ma:contentTypeDescription="Create a new document." ma:contentTypeScope="" ma:versionID="cdaaaf90290e8e17a0ce6fe617cd2b43">
  <xsd:schema xmlns:xsd="http://www.w3.org/2001/XMLSchema" xmlns:xs="http://www.w3.org/2001/XMLSchema" xmlns:p="http://schemas.microsoft.com/office/2006/metadata/properties" xmlns:ns2="d5133a0f-e125-48af-b6ad-e38296e4c99c" xmlns:ns3="c48a177a-9e1d-4964-858b-ea53c00f3f97" targetNamespace="http://schemas.microsoft.com/office/2006/metadata/properties" ma:root="true" ma:fieldsID="12ad19b468f8c96ba5bc07ce8e4ba073" ns2:_="" ns3:_="">
    <xsd:import namespace="d5133a0f-e125-48af-b6ad-e38296e4c99c"/>
    <xsd:import namespace="c48a177a-9e1d-4964-858b-ea53c00f3f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133a0f-e125-48af-b6ad-e38296e4c9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a43907d-6f8f-426c-8051-071ba3433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8a177a-9e1d-4964-858b-ea53c00f3f9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141bb94-8b0d-4c3d-b68d-c73b93b2512b}" ma:internalName="TaxCatchAll" ma:showField="CatchAllData" ma:web="c48a177a-9e1d-4964-858b-ea53c00f3f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48a177a-9e1d-4964-858b-ea53c00f3f97" xsi:nil="true"/>
    <lcf76f155ced4ddcb4097134ff3c332f xmlns="d5133a0f-e125-48af-b6ad-e38296e4c99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2B29BAD-5C28-4FCE-B9FB-4B76D68867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699F52-18E1-4C36-9BDD-15187879A6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133a0f-e125-48af-b6ad-e38296e4c99c"/>
    <ds:schemaRef ds:uri="c48a177a-9e1d-4964-858b-ea53c00f3f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739CA8C-521A-4B9E-9BC9-EAA49007194F}">
  <ds:schemaRefs>
    <ds:schemaRef ds:uri="http://schemas.microsoft.com/office/2006/metadata/properties"/>
    <ds:schemaRef ds:uri="http://schemas.microsoft.com/office/2006/documentManagement/types"/>
    <ds:schemaRef ds:uri="d5133a0f-e125-48af-b6ad-e38296e4c99c"/>
    <ds:schemaRef ds:uri="http://schemas.openxmlformats.org/package/2006/metadata/core-properties"/>
    <ds:schemaRef ds:uri="c48a177a-9e1d-4964-858b-ea53c00f3f97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2075</TotalTime>
  <Words>4221</Words>
  <Application>Microsoft Office PowerPoint</Application>
  <PresentationFormat>Widescreen</PresentationFormat>
  <Paragraphs>2402</Paragraphs>
  <Slides>20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Adobe Gothic Std B</vt:lpstr>
      <vt:lpstr>Arial</vt:lpstr>
      <vt:lpstr>Arial Narrow</vt:lpstr>
      <vt:lpstr>Calibri</vt:lpstr>
      <vt:lpstr>Calibri Light</vt:lpstr>
      <vt:lpstr>Century Gothic</vt:lpstr>
      <vt:lpstr>Courier New</vt:lpstr>
      <vt:lpstr>Gotham Medium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Goehring, Lelia Ann</dc:creator>
  <cp:lastModifiedBy>Blackburn, Corey G.</cp:lastModifiedBy>
  <cp:revision>156</cp:revision>
  <cp:lastPrinted>2022-09-08T14:53:47Z</cp:lastPrinted>
  <dcterms:created xsi:type="dcterms:W3CDTF">2020-10-08T21:36:14Z</dcterms:created>
  <dcterms:modified xsi:type="dcterms:W3CDTF">2024-04-25T20:34:33Z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0x01010052A778500447AC4E8170F07530B9DC76</vt:lpwstr>
  </property>
</Properties>
</file>