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1593" r:id="rId5"/>
    <p:sldId id="1616" r:id="rId6"/>
    <p:sldId id="1726" r:id="rId7"/>
    <p:sldId id="1742" r:id="rId8"/>
    <p:sldId id="1743" r:id="rId9"/>
    <p:sldId id="1745" r:id="rId10"/>
    <p:sldId id="1744" r:id="rId11"/>
    <p:sldId id="1746" r:id="rId12"/>
    <p:sldId id="1740" r:id="rId13"/>
    <p:sldId id="1741" r:id="rId14"/>
    <p:sldId id="1716" r:id="rId15"/>
    <p:sldId id="1728" r:id="rId16"/>
    <p:sldId id="1729" r:id="rId17"/>
    <p:sldId id="1730" r:id="rId18"/>
    <p:sldId id="1731" r:id="rId19"/>
    <p:sldId id="1733" r:id="rId20"/>
    <p:sldId id="1732" r:id="rId21"/>
    <p:sldId id="1607" r:id="rId22"/>
    <p:sldId id="320" r:id="rId23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50AF22-C5CD-4691-B3D4-D4D2A0BEC723}">
          <p14:sldIdLst>
            <p14:sldId id="1593"/>
            <p14:sldId id="1616"/>
            <p14:sldId id="1726"/>
            <p14:sldId id="1742"/>
            <p14:sldId id="1743"/>
            <p14:sldId id="1745"/>
            <p14:sldId id="1744"/>
            <p14:sldId id="1746"/>
            <p14:sldId id="1740"/>
            <p14:sldId id="1741"/>
            <p14:sldId id="1716"/>
            <p14:sldId id="1728"/>
            <p14:sldId id="1729"/>
            <p14:sldId id="1730"/>
            <p14:sldId id="1731"/>
            <p14:sldId id="1733"/>
            <p14:sldId id="1732"/>
            <p14:sldId id="1607"/>
            <p14:sldId id="320"/>
          </p14:sldIdLst>
        </p14:section>
        <p14:section name="Default Section" id="{43465939-8063-45AB-8BE7-F25D7C8298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lia" initials="L" lastIdx="1" clrIdx="0">
    <p:extLst>
      <p:ext uri="{19B8F6BF-5375-455C-9EA6-DF929625EA0E}">
        <p15:presenceInfo xmlns:p15="http://schemas.microsoft.com/office/powerpoint/2012/main" userId="S::goehringl@cfbisd.edu::506898d3-bf00-4b3b-a2d3-084feefab58b" providerId="AD"/>
      </p:ext>
    </p:extLst>
  </p:cmAuthor>
  <p:cmAuthor id="2" name="Mulroney, Malcolm B." initials="MMB" lastIdx="1" clrIdx="1">
    <p:extLst>
      <p:ext uri="{19B8F6BF-5375-455C-9EA6-DF929625EA0E}">
        <p15:presenceInfo xmlns:p15="http://schemas.microsoft.com/office/powerpoint/2012/main" userId="S::mulroneym@cfbisd.edu::9237f767-b3b7-4994-bc14-dd22dc30b7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009EB2"/>
    <a:srgbClr val="C00000"/>
    <a:srgbClr val="C62033"/>
    <a:srgbClr val="FFFFFF"/>
    <a:srgbClr val="9A2EA2"/>
    <a:srgbClr val="6946C2"/>
    <a:srgbClr val="9278D2"/>
    <a:srgbClr val="FFD961"/>
    <a:srgbClr val="FFD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253CAA-37E2-4D20-9E96-89633F72E106}" v="49" dt="2022-09-15T17:20:32.5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8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3FC335C9-05A7-47AB-A983-5FD7F32C788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E28F7796-F0CE-41A1-BF82-DF0E0D6A8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6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8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61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825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728034317b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0" tIns="91420" rIns="91420" bIns="91420" anchor="t" anchorCtr="0">
            <a:noAutofit/>
          </a:bodyPr>
          <a:lstStyle/>
          <a:p>
            <a:endParaRPr/>
          </a:p>
        </p:txBody>
      </p:sp>
      <p:sp>
        <p:nvSpPr>
          <p:cNvPr id="1001" name="Google Shape;1001;g728034317b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7388"/>
            <a:ext cx="6092825" cy="34274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14C4-6ED0-40FC-B536-2C4294546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36DA9-DB86-449E-B241-5EDFA894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5CC5-389E-448F-A62D-5ED16430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C02A-2E53-45D6-8793-FA5C0407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2A89-24F6-4F04-801A-B0BBD334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3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482D-EFC5-4027-8EB1-34E91C98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CEAEF-DC88-445D-9FA1-E0958735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034B0-106F-496E-8B41-BE193A38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C99B5-A280-45B3-A3B9-973954B5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39FF-EDF5-430C-A72C-6E9E300E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3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33BB-AF02-47A9-A967-7CED0080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16627-3E9B-4C89-A528-0EE1F97C8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7C2FC-1A6B-4522-8AC5-D9B7FA21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9EC89-BC68-4E1F-B25D-9BF0DB99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63AB7-C7A8-4109-9370-9BB1F663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13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4641E-A787-4F6B-B98A-5FF6809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99222-32DC-4909-8142-64DD6E981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57972-8622-4390-98FF-6D0154B19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98B8E-6526-4FAF-8A1D-4DFD58A8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43518-D08D-4888-B7F9-848BF7A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A7B66-D5CF-438A-822E-900BBB98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DDD0-CADD-42CC-A8F9-B1E63620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72CA2-06F9-455B-9CAE-D4C6847D4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009A2-36B7-4C38-B4D0-A4CDF400B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6AD9C-559A-4B95-969A-897627711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AB230-7569-4AC1-B8FA-24B711890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3D86DE-3173-4AB2-A3FC-1835EF1CF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59E27-0059-440D-BDA1-803DAF3A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AEA2E-7545-49E3-BEA5-9F5A9062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2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7AE2-8115-4A2D-AE07-6A72C04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7B1D9-D2AB-46E6-ABFA-AE393D86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524F8-5A12-43B3-98E4-EC4A7855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AB6EE-7A30-4335-A420-F8BEC861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FC484D-111E-4008-AFD7-FE0836BA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42BB8-E441-4B04-B746-CB018CC8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89D6F-2F4A-4B8E-AB21-837F4490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0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95AF-5B2F-453C-92B7-3EE678AB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93C9-E763-4075-8E80-43C7370CF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3E9F6-B034-4759-A631-E25F877AD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875D7-3447-4F2C-95C3-2590081E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E572E-3FA5-49EC-AC82-82C653D3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376CD-5E7D-4CEB-8F4E-97B36EBC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5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BE0D-1D5D-4C8D-8241-28343E38F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F948C7-3D74-4B94-B8A0-2729DF922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4AA73-CFE9-4BEA-B019-97917548B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8E86E-4CAC-436D-854F-C5190688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69D59-83F0-46FE-8D7C-A42E2F82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6FD3F-BDF4-4A46-9E99-EE2CE5DE7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5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DAFBD-C3EA-4153-9B60-9E4A3C01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A3A9A-F103-48A1-BBF7-5E3445ED3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E143A-917B-4B1E-9217-839555C0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5DE26-D799-4743-B458-0C4A426A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091F-0C93-4548-8322-0FCE5EF9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D218B-0F14-42C6-B139-A46118267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8FFD8-EEEF-47AA-90F3-C3F136BD3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2D98-1A10-4B68-90FC-AF5CD91E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9E90-00E5-4AF5-A398-0EE37ECF7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5E78-38C7-447F-9F4C-986BB258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4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solidFill>
          <a:srgbClr val="C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/>
        </p:nvSpPr>
        <p:spPr>
          <a:xfrm>
            <a:off x="0" y="1859253"/>
            <a:ext cx="12192000" cy="1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THANK YOU</a:t>
            </a:r>
            <a:endParaRPr sz="933"/>
          </a:p>
        </p:txBody>
      </p:sp>
    </p:spTree>
    <p:extLst>
      <p:ext uri="{BB962C8B-B14F-4D97-AF65-F5344CB8AC3E}">
        <p14:creationId xmlns:p14="http://schemas.microsoft.com/office/powerpoint/2010/main" val="101889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FA4CC-14C2-42DA-A34A-E53EA78E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182BA-67D2-47FD-A991-9829CCCD0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03680-0246-4B11-A6EE-6E683CBEE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34031-E7B2-433C-BDA6-215116462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E19D8-2905-4179-919E-F7C4FEA23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7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g"/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40.png"/><Relationship Id="rId7" Type="http://schemas.openxmlformats.org/officeDocument/2006/relationships/image" Target="../media/image43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4C6C4B75-E3D6-266E-9ADC-EAEFD4D91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764912"/>
            <a:ext cx="9753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0664C0-E098-4C68-A20B-55431108D772}"/>
              </a:ext>
            </a:extLst>
          </p:cNvPr>
          <p:cNvSpPr/>
          <p:nvPr/>
        </p:nvSpPr>
        <p:spPr>
          <a:xfrm>
            <a:off x="8677274" y="1912678"/>
            <a:ext cx="3514726" cy="494532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8D2453-B143-4372-9B79-236AD015DD08}"/>
              </a:ext>
            </a:extLst>
          </p:cNvPr>
          <p:cNvGrpSpPr/>
          <p:nvPr/>
        </p:nvGrpSpPr>
        <p:grpSpPr>
          <a:xfrm>
            <a:off x="0" y="15786"/>
            <a:ext cx="12192000" cy="1928017"/>
            <a:chOff x="0" y="1"/>
            <a:chExt cx="12192000" cy="192801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BA0CD16-C3F5-495D-BEC6-59B75E33B23D}"/>
                </a:ext>
              </a:extLst>
            </p:cNvPr>
            <p:cNvSpPr/>
            <p:nvPr/>
          </p:nvSpPr>
          <p:spPr>
            <a:xfrm>
              <a:off x="0" y="1"/>
              <a:ext cx="12192000" cy="19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99F0974-9ECA-4DC9-86E6-2F94E55B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75" y="100209"/>
              <a:ext cx="11830050" cy="1819275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071403F-E07D-4514-A6DE-F2633902AB4D}"/>
              </a:ext>
            </a:extLst>
          </p:cNvPr>
          <p:cNvSpPr/>
          <p:nvPr/>
        </p:nvSpPr>
        <p:spPr>
          <a:xfrm>
            <a:off x="0" y="5962650"/>
            <a:ext cx="8677275" cy="895350"/>
          </a:xfrm>
          <a:prstGeom prst="rect">
            <a:avLst/>
          </a:prstGeom>
          <a:solidFill>
            <a:srgbClr val="C62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9EB28F60-CC8A-4BB7-B224-4834DEADB2F3}"/>
              </a:ext>
            </a:extLst>
          </p:cNvPr>
          <p:cNvSpPr txBox="1">
            <a:spLocks/>
          </p:cNvSpPr>
          <p:nvPr/>
        </p:nvSpPr>
        <p:spPr>
          <a:xfrm>
            <a:off x="-1" y="6320459"/>
            <a:ext cx="8677275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	RANCHVIEW HIGH SCHOOL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13823D1-2229-48C1-BC5D-CD30A1ECBA2B}"/>
              </a:ext>
            </a:extLst>
          </p:cNvPr>
          <p:cNvSpPr txBox="1">
            <a:spLocks/>
          </p:cNvSpPr>
          <p:nvPr/>
        </p:nvSpPr>
        <p:spPr>
          <a:xfrm>
            <a:off x="8677273" y="6458753"/>
            <a:ext cx="3333752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cfbbond.com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A1EB4C-354D-80C6-77F8-2FABE826E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6100" y="130562"/>
            <a:ext cx="2651677" cy="10661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7EF23-3769-9A1A-BD19-72430740A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1469824" y="619758"/>
            <a:ext cx="284608" cy="7200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FA305D3-4357-8DDE-9F34-A36C36770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581512" y="421336"/>
            <a:ext cx="722736" cy="2273559"/>
          </a:xfrm>
          <a:prstGeom prst="rect">
            <a:avLst/>
          </a:prstGeom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2DB907A9-31AD-1B4A-14F0-C85C93494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121" y="804788"/>
            <a:ext cx="1771949" cy="149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54D16A6-68D5-043F-D695-15A7E7B49F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3253" y="1987327"/>
            <a:ext cx="2753128" cy="427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8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67;p88">
            <a:extLst>
              <a:ext uri="{FF2B5EF4-FFF2-40B4-BE49-F238E27FC236}">
                <a16:creationId xmlns:a16="http://schemas.microsoft.com/office/drawing/2014/main" id="{7DCDE8FF-C432-4613-A254-CCD78D5E2C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AF4119-4497-407F-ABEA-15E47C2ABA5C}"/>
              </a:ext>
            </a:extLst>
          </p:cNvPr>
          <p:cNvSpPr/>
          <p:nvPr/>
        </p:nvSpPr>
        <p:spPr>
          <a:xfrm>
            <a:off x="586697" y="109329"/>
            <a:ext cx="4134672" cy="655897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C99585-B1FE-49A4-BA47-4D8A2BFEC11B}"/>
              </a:ext>
            </a:extLst>
          </p:cNvPr>
          <p:cNvSpPr/>
          <p:nvPr/>
        </p:nvSpPr>
        <p:spPr>
          <a:xfrm>
            <a:off x="5019038" y="89735"/>
            <a:ext cx="4388235" cy="6561740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1A53633-54B4-4D13-9885-E80349816936}"/>
              </a:ext>
            </a:extLst>
          </p:cNvPr>
          <p:cNvSpPr txBox="1">
            <a:spLocks/>
          </p:cNvSpPr>
          <p:nvPr/>
        </p:nvSpPr>
        <p:spPr>
          <a:xfrm>
            <a:off x="289028" y="6027740"/>
            <a:ext cx="4199208" cy="655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C2CAAC37-8030-43CA-9C69-90FA123D2897}"/>
              </a:ext>
            </a:extLst>
          </p:cNvPr>
          <p:cNvSpPr txBox="1">
            <a:spLocks/>
          </p:cNvSpPr>
          <p:nvPr/>
        </p:nvSpPr>
        <p:spPr>
          <a:xfrm>
            <a:off x="4721369" y="5995718"/>
            <a:ext cx="4299074" cy="65575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563692-97C1-4623-812D-C8FAA1BAB1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127" y="125864"/>
            <a:ext cx="866775" cy="590550"/>
          </a:xfrm>
          <a:prstGeom prst="rect">
            <a:avLst/>
          </a:prstGeom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DB72D21A-E6FD-49B5-86C5-2E31619D014F}"/>
              </a:ext>
            </a:extLst>
          </p:cNvPr>
          <p:cNvSpPr txBox="1">
            <a:spLocks/>
          </p:cNvSpPr>
          <p:nvPr/>
        </p:nvSpPr>
        <p:spPr>
          <a:xfrm>
            <a:off x="1588902" y="21246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1B70A2-CDAD-4B48-BDB2-C146EE11BD2F}"/>
              </a:ext>
            </a:extLst>
          </p:cNvPr>
          <p:cNvSpPr/>
          <p:nvPr/>
        </p:nvSpPr>
        <p:spPr>
          <a:xfrm>
            <a:off x="641799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0468A2-AF74-46A9-BCDF-E4441E1FB0D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6297"/>
          <a:stretch/>
        </p:blipFill>
        <p:spPr>
          <a:xfrm>
            <a:off x="5533401" y="2762170"/>
            <a:ext cx="2853361" cy="5685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7CF64D-0300-4B7F-AB5D-1F6B22683B4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9047"/>
          <a:stretch/>
        </p:blipFill>
        <p:spPr>
          <a:xfrm>
            <a:off x="5286829" y="339618"/>
            <a:ext cx="2930317" cy="435158"/>
          </a:xfrm>
          <a:prstGeom prst="rect">
            <a:avLst/>
          </a:prstGeom>
        </p:spPr>
      </p:pic>
      <p:sp>
        <p:nvSpPr>
          <p:cNvPr id="18" name="Google Shape;482;p89">
            <a:extLst>
              <a:ext uri="{FF2B5EF4-FFF2-40B4-BE49-F238E27FC236}">
                <a16:creationId xmlns:a16="http://schemas.microsoft.com/office/drawing/2014/main" id="{42264026-7CD7-2B84-8CD5-89687ADAD80C}"/>
              </a:ext>
            </a:extLst>
          </p:cNvPr>
          <p:cNvSpPr txBox="1"/>
          <p:nvPr/>
        </p:nvSpPr>
        <p:spPr>
          <a:xfrm>
            <a:off x="568391" y="609632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Renovation Work is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Renovation Work is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ITA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Culinary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Floral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 – Existing Digital Marquee</a:t>
            </a:r>
          </a:p>
        </p:txBody>
      </p:sp>
      <p:sp>
        <p:nvSpPr>
          <p:cNvPr id="19" name="Google Shape;482;p89">
            <a:extLst>
              <a:ext uri="{FF2B5EF4-FFF2-40B4-BE49-F238E27FC236}">
                <a16:creationId xmlns:a16="http://schemas.microsoft.com/office/drawing/2014/main" id="{56E97AC7-6AEE-07B8-E06B-F2446C0C46B2}"/>
              </a:ext>
            </a:extLst>
          </p:cNvPr>
          <p:cNvSpPr txBox="1"/>
          <p:nvPr/>
        </p:nvSpPr>
        <p:spPr>
          <a:xfrm>
            <a:off x="5375714" y="687461"/>
            <a:ext cx="3539334" cy="1547432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Security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Entry Vestibule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" name="Google Shape;482;p89">
            <a:extLst>
              <a:ext uri="{FF2B5EF4-FFF2-40B4-BE49-F238E27FC236}">
                <a16:creationId xmlns:a16="http://schemas.microsoft.com/office/drawing/2014/main" id="{A649BA0C-3AB7-310E-47C3-24473A6F9CF3}"/>
              </a:ext>
            </a:extLst>
          </p:cNvPr>
          <p:cNvSpPr txBox="1"/>
          <p:nvPr/>
        </p:nvSpPr>
        <p:spPr>
          <a:xfrm>
            <a:off x="5375713" y="3275634"/>
            <a:ext cx="3644729" cy="154743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19338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9" y="6134062"/>
            <a:ext cx="4299074" cy="56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868604"/>
            <a:ext cx="3730831" cy="131681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Google Shape;482;p89">
            <a:extLst>
              <a:ext uri="{FF2B5EF4-FFF2-40B4-BE49-F238E27FC236}">
                <a16:creationId xmlns:a16="http://schemas.microsoft.com/office/drawing/2014/main" id="{F0C16D5C-E7E3-4364-7DE4-446560C752BB}"/>
              </a:ext>
            </a:extLst>
          </p:cNvPr>
          <p:cNvSpPr txBox="1"/>
          <p:nvPr/>
        </p:nvSpPr>
        <p:spPr>
          <a:xfrm>
            <a:off x="361661" y="829156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Existing Auditorium Meets District Standards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Renovation Work is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ITA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Culinary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Floral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 – Existing Digital Marquee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F79A603-5774-A7F4-BB56-58791BA04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5436" y="211791"/>
            <a:ext cx="7675322" cy="6481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28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10585EB4-5DE9-C09A-422A-68DEBD4DFC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3970" y="3156184"/>
            <a:ext cx="3650347" cy="35398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ACB33C-FD7E-544F-AFD0-C372B9089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581" y="3156183"/>
            <a:ext cx="3854420" cy="35398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19AAD64-57F4-23FC-C787-8F60ADA130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4066" y="214153"/>
            <a:ext cx="3865914" cy="286852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9" y="6134062"/>
            <a:ext cx="4299074" cy="56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2352675"/>
            <a:ext cx="3730831" cy="6477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D5133D4-1D93-B468-E742-BF213A31C33C}"/>
              </a:ext>
            </a:extLst>
          </p:cNvPr>
          <p:cNvSpPr txBox="1"/>
          <p:nvPr/>
        </p:nvSpPr>
        <p:spPr>
          <a:xfrm>
            <a:off x="5300234" y="6262289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Roof Replacement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12D3E64-CA5F-562D-8781-75611F5C236E}"/>
              </a:ext>
            </a:extLst>
          </p:cNvPr>
          <p:cNvSpPr txBox="1"/>
          <p:nvPr/>
        </p:nvSpPr>
        <p:spPr>
          <a:xfrm>
            <a:off x="9219743" y="6230402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Parking Lot Restriping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3DFC57E-0FB9-441E-0579-37C4D3117AD8}"/>
              </a:ext>
            </a:extLst>
          </p:cNvPr>
          <p:cNvSpPr txBox="1"/>
          <p:nvPr/>
        </p:nvSpPr>
        <p:spPr>
          <a:xfrm>
            <a:off x="5363858" y="2713346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Roof Replacement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085F55D-A00B-B455-B99C-71CE47C77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9949" y="219082"/>
            <a:ext cx="3634368" cy="286359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1977BE9-A3D9-48D9-CDB4-9CD6AFE4A728}"/>
              </a:ext>
            </a:extLst>
          </p:cNvPr>
          <p:cNvSpPr txBox="1"/>
          <p:nvPr/>
        </p:nvSpPr>
        <p:spPr>
          <a:xfrm>
            <a:off x="9391348" y="2704493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Parking Lot Restriping</a:t>
            </a:r>
          </a:p>
        </p:txBody>
      </p:sp>
      <p:sp>
        <p:nvSpPr>
          <p:cNvPr id="30" name="Google Shape;482;p89">
            <a:extLst>
              <a:ext uri="{FF2B5EF4-FFF2-40B4-BE49-F238E27FC236}">
                <a16:creationId xmlns:a16="http://schemas.microsoft.com/office/drawing/2014/main" id="{ED21F9EF-343A-047F-2385-9CFAA8CF0E9F}"/>
              </a:ext>
            </a:extLst>
          </p:cNvPr>
          <p:cNvSpPr txBox="1"/>
          <p:nvPr/>
        </p:nvSpPr>
        <p:spPr>
          <a:xfrm>
            <a:off x="385155" y="847265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 Existing Auditorium Meets District Standards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Renovation Work is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ITA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Culinary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Floral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 – Existing Digital Marquee</a:t>
            </a:r>
          </a:p>
        </p:txBody>
      </p:sp>
    </p:spTree>
    <p:extLst>
      <p:ext uri="{BB962C8B-B14F-4D97-AF65-F5344CB8AC3E}">
        <p14:creationId xmlns:p14="http://schemas.microsoft.com/office/powerpoint/2010/main" val="255414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9" y="6134062"/>
            <a:ext cx="4299074" cy="56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3104492"/>
            <a:ext cx="3730831" cy="45785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06C1BE-072C-EFE6-3D5A-02A88B653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039" y="226379"/>
            <a:ext cx="4091115" cy="2878116"/>
          </a:xfrm>
          <a:prstGeom prst="rect">
            <a:avLst/>
          </a:prstGeom>
        </p:spPr>
      </p:pic>
      <p:pic>
        <p:nvPicPr>
          <p:cNvPr id="7" name="Picture 6" descr="A picture containing text, building, station, ceiling&#10;&#10;Description automatically generated">
            <a:extLst>
              <a:ext uri="{FF2B5EF4-FFF2-40B4-BE49-F238E27FC236}">
                <a16:creationId xmlns:a16="http://schemas.microsoft.com/office/drawing/2014/main" id="{3F3B84AD-FE00-8D09-EBC5-16A685DC2E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317" y="226378"/>
            <a:ext cx="3403109" cy="2878115"/>
          </a:xfrm>
          <a:prstGeom prst="rect">
            <a:avLst/>
          </a:prstGeom>
        </p:spPr>
      </p:pic>
      <p:pic>
        <p:nvPicPr>
          <p:cNvPr id="11" name="Picture 10" descr="A picture containing text, indoor, ceiling, several&#10;&#10;Description automatically generated">
            <a:extLst>
              <a:ext uri="{FF2B5EF4-FFF2-40B4-BE49-F238E27FC236}">
                <a16:creationId xmlns:a16="http://schemas.microsoft.com/office/drawing/2014/main" id="{FAA4BF40-8231-8EC2-6A00-C00BF0CC8F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039" y="3249331"/>
            <a:ext cx="4091115" cy="3446744"/>
          </a:xfrm>
          <a:prstGeom prst="rect">
            <a:avLst/>
          </a:prstGeom>
        </p:spPr>
      </p:pic>
      <p:pic>
        <p:nvPicPr>
          <p:cNvPr id="15" name="Picture 14" descr="A picture containing text, ceiling, indoor, library&#10;&#10;Description automatically generated">
            <a:extLst>
              <a:ext uri="{FF2B5EF4-FFF2-40B4-BE49-F238E27FC236}">
                <a16:creationId xmlns:a16="http://schemas.microsoft.com/office/drawing/2014/main" id="{E4FD53BA-0E70-C511-1531-F2F693D92F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317" y="3249330"/>
            <a:ext cx="3373515" cy="3446743"/>
          </a:xfrm>
          <a:prstGeom prst="rect">
            <a:avLst/>
          </a:prstGeom>
        </p:spPr>
      </p:pic>
      <p:sp>
        <p:nvSpPr>
          <p:cNvPr id="21" name="Google Shape;482;p89">
            <a:extLst>
              <a:ext uri="{FF2B5EF4-FFF2-40B4-BE49-F238E27FC236}">
                <a16:creationId xmlns:a16="http://schemas.microsoft.com/office/drawing/2014/main" id="{770C3418-1129-E16C-9840-4843FEA33255}"/>
              </a:ext>
            </a:extLst>
          </p:cNvPr>
          <p:cNvSpPr txBox="1"/>
          <p:nvPr/>
        </p:nvSpPr>
        <p:spPr>
          <a:xfrm>
            <a:off x="322602" y="969616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 Existing Auditorium Meets District Standards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Renovation Work is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ITA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Culinary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Floral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 – Existing Digital Marquee</a:t>
            </a:r>
          </a:p>
        </p:txBody>
      </p:sp>
    </p:spTree>
    <p:extLst>
      <p:ext uri="{BB962C8B-B14F-4D97-AF65-F5344CB8AC3E}">
        <p14:creationId xmlns:p14="http://schemas.microsoft.com/office/powerpoint/2010/main" val="3088222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indoor, toilet&#10;&#10;Description automatically generated">
            <a:extLst>
              <a:ext uri="{FF2B5EF4-FFF2-40B4-BE49-F238E27FC236}">
                <a16:creationId xmlns:a16="http://schemas.microsoft.com/office/drawing/2014/main" id="{2EFF37CB-A0E4-3E78-4A16-3AADE60CFF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60047" y="-106614"/>
            <a:ext cx="3228735" cy="3894723"/>
          </a:xfrm>
          <a:prstGeom prst="rect">
            <a:avLst/>
          </a:prstGeom>
        </p:spPr>
      </p:pic>
      <p:pic>
        <p:nvPicPr>
          <p:cNvPr id="5" name="Picture 4" descr="A picture containing indoor, step&#10;&#10;Description automatically generated">
            <a:extLst>
              <a:ext uri="{FF2B5EF4-FFF2-40B4-BE49-F238E27FC236}">
                <a16:creationId xmlns:a16="http://schemas.microsoft.com/office/drawing/2014/main" id="{F5F109EB-574A-BF38-3AA5-2FA465A937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68478" y="170228"/>
            <a:ext cx="3228734" cy="334104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9" y="6134062"/>
            <a:ext cx="4299074" cy="56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3564322"/>
            <a:ext cx="3730831" cy="64572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42CF9C-E809-C779-D2E2-D2EBE3347AA6}"/>
              </a:ext>
            </a:extLst>
          </p:cNvPr>
          <p:cNvSpPr txBox="1"/>
          <p:nvPr/>
        </p:nvSpPr>
        <p:spPr>
          <a:xfrm>
            <a:off x="5304284" y="3379658"/>
            <a:ext cx="1583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Law Academy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A80285-8086-E9F4-732B-790E2A49A3C1}"/>
              </a:ext>
            </a:extLst>
          </p:cNvPr>
          <p:cNvSpPr txBox="1"/>
          <p:nvPr/>
        </p:nvSpPr>
        <p:spPr>
          <a:xfrm>
            <a:off x="9542028" y="3455113"/>
            <a:ext cx="1583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JROTC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E9EC31-E220-C0B2-901C-C0AAFEE3BAC1}"/>
              </a:ext>
            </a:extLst>
          </p:cNvPr>
          <p:cNvSpPr txBox="1"/>
          <p:nvPr/>
        </p:nvSpPr>
        <p:spPr>
          <a:xfrm>
            <a:off x="5637887" y="6230402"/>
            <a:ext cx="1583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Autoshop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57E5E7-7A81-D5F2-0913-6ADCB7C01A72}"/>
              </a:ext>
            </a:extLst>
          </p:cNvPr>
          <p:cNvSpPr txBox="1"/>
          <p:nvPr/>
        </p:nvSpPr>
        <p:spPr>
          <a:xfrm>
            <a:off x="9249295" y="6230402"/>
            <a:ext cx="1914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Auto Tech Class</a:t>
            </a:r>
          </a:p>
        </p:txBody>
      </p:sp>
      <p:pic>
        <p:nvPicPr>
          <p:cNvPr id="24" name="Picture 23" descr="A picture containing indoor&#10;&#10;Description automatically generated">
            <a:extLst>
              <a:ext uri="{FF2B5EF4-FFF2-40B4-BE49-F238E27FC236}">
                <a16:creationId xmlns:a16="http://schemas.microsoft.com/office/drawing/2014/main" id="{D28A773E-3FBA-F80F-DE02-AB35EC5564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2325" y="3564323"/>
            <a:ext cx="3341042" cy="313175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707A0A7-A2C9-29CA-48BF-E5D1F968948B}"/>
              </a:ext>
            </a:extLst>
          </p:cNvPr>
          <p:cNvSpPr txBox="1"/>
          <p:nvPr/>
        </p:nvSpPr>
        <p:spPr>
          <a:xfrm>
            <a:off x="5065776" y="3059668"/>
            <a:ext cx="2572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Computer Maintenance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BE1A2B0-C6AF-817F-0B14-361329C9CCD7}"/>
              </a:ext>
            </a:extLst>
          </p:cNvPr>
          <p:cNvSpPr txBox="1"/>
          <p:nvPr/>
        </p:nvSpPr>
        <p:spPr>
          <a:xfrm>
            <a:off x="9313790" y="3033555"/>
            <a:ext cx="1811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Cyber Security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A6F2A5-29A7-AD30-3A10-2B26E3EC0B40}"/>
              </a:ext>
            </a:extLst>
          </p:cNvPr>
          <p:cNvSpPr txBox="1"/>
          <p:nvPr/>
        </p:nvSpPr>
        <p:spPr>
          <a:xfrm>
            <a:off x="5734564" y="6326742"/>
            <a:ext cx="1811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Culinary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37645C0-19B2-09AD-1180-D96754FBAA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0527" y="3564323"/>
            <a:ext cx="3791248" cy="3131751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29A5C68B-CF2C-5EF4-75F4-76C9C41B3CC1}"/>
              </a:ext>
            </a:extLst>
          </p:cNvPr>
          <p:cNvSpPr txBox="1"/>
          <p:nvPr/>
        </p:nvSpPr>
        <p:spPr>
          <a:xfrm>
            <a:off x="9731344" y="6326742"/>
            <a:ext cx="1811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Floral</a:t>
            </a:r>
          </a:p>
        </p:txBody>
      </p:sp>
      <p:sp>
        <p:nvSpPr>
          <p:cNvPr id="37" name="Google Shape;482;p89">
            <a:extLst>
              <a:ext uri="{FF2B5EF4-FFF2-40B4-BE49-F238E27FC236}">
                <a16:creationId xmlns:a16="http://schemas.microsoft.com/office/drawing/2014/main" id="{A11A1761-5EC6-DF9F-3971-F6F54FA2E7EF}"/>
              </a:ext>
            </a:extLst>
          </p:cNvPr>
          <p:cNvSpPr txBox="1"/>
          <p:nvPr/>
        </p:nvSpPr>
        <p:spPr>
          <a:xfrm>
            <a:off x="331292" y="957389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–Existing Auditorium Meets District Standards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Renovation Work is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ITA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Culinary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Floral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 – Existing Digital Marquee</a:t>
            </a:r>
          </a:p>
        </p:txBody>
      </p:sp>
    </p:spTree>
    <p:extLst>
      <p:ext uri="{BB962C8B-B14F-4D97-AF65-F5344CB8AC3E}">
        <p14:creationId xmlns:p14="http://schemas.microsoft.com/office/powerpoint/2010/main" val="211347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ADFB0A0-8FF4-07A5-BA81-4D95B0EDB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2464" y="3335893"/>
            <a:ext cx="4381259" cy="32957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C466A9-2259-4913-10AE-D8EB293FD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2464" y="226379"/>
            <a:ext cx="4381259" cy="302731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9" y="6134062"/>
            <a:ext cx="4299074" cy="56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4109204"/>
            <a:ext cx="3730831" cy="110097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B33D90-A3CD-B2B5-4D7B-A53F55C0CEB0}"/>
              </a:ext>
            </a:extLst>
          </p:cNvPr>
          <p:cNvSpPr txBox="1"/>
          <p:nvPr/>
        </p:nvSpPr>
        <p:spPr>
          <a:xfrm>
            <a:off x="5616287" y="2829757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RTU Replacement</a:t>
            </a:r>
          </a:p>
        </p:txBody>
      </p:sp>
      <p:pic>
        <p:nvPicPr>
          <p:cNvPr id="11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1EF2E877-76D7-5976-8EDC-FC181C5FBB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24454" y="256373"/>
            <a:ext cx="3027314" cy="2967327"/>
          </a:xfrm>
          <a:prstGeom prst="rect">
            <a:avLst/>
          </a:prstGeom>
        </p:spPr>
      </p:pic>
      <p:pic>
        <p:nvPicPr>
          <p:cNvPr id="12" name="Picture 11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473C9D43-DDE6-9DDB-8A1D-12CF6374BE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82074" y="3491920"/>
            <a:ext cx="3312074" cy="296732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407EE17-648E-6212-FCEA-374EE925BAF7}"/>
              </a:ext>
            </a:extLst>
          </p:cNvPr>
          <p:cNvSpPr txBox="1"/>
          <p:nvPr/>
        </p:nvSpPr>
        <p:spPr>
          <a:xfrm>
            <a:off x="9712419" y="2829757"/>
            <a:ext cx="1369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Site Lighting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DF91F80-4921-5FA4-87EF-633CB400055E}"/>
              </a:ext>
            </a:extLst>
          </p:cNvPr>
          <p:cNvSpPr txBox="1"/>
          <p:nvPr/>
        </p:nvSpPr>
        <p:spPr>
          <a:xfrm>
            <a:off x="9649111" y="6262289"/>
            <a:ext cx="2323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Water Bottle Fillers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767C88A-DB54-E016-66E1-AF4308339446}"/>
              </a:ext>
            </a:extLst>
          </p:cNvPr>
          <p:cNvSpPr txBox="1"/>
          <p:nvPr/>
        </p:nvSpPr>
        <p:spPr>
          <a:xfrm>
            <a:off x="5785023" y="6230402"/>
            <a:ext cx="2417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RTU Replacement</a:t>
            </a:r>
          </a:p>
        </p:txBody>
      </p:sp>
      <p:sp>
        <p:nvSpPr>
          <p:cNvPr id="24" name="Google Shape;482;p89">
            <a:extLst>
              <a:ext uri="{FF2B5EF4-FFF2-40B4-BE49-F238E27FC236}">
                <a16:creationId xmlns:a16="http://schemas.microsoft.com/office/drawing/2014/main" id="{0C0B8CCB-1E6B-0A68-1D9A-CE9B5BD86DA5}"/>
              </a:ext>
            </a:extLst>
          </p:cNvPr>
          <p:cNvSpPr txBox="1"/>
          <p:nvPr/>
        </p:nvSpPr>
        <p:spPr>
          <a:xfrm>
            <a:off x="339435" y="928201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 Existing Auditorium Meets District Standards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Renovation Work is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ITA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Culinary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Floral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 – Existing Digital Marquee</a:t>
            </a:r>
          </a:p>
        </p:txBody>
      </p:sp>
    </p:spTree>
    <p:extLst>
      <p:ext uri="{BB962C8B-B14F-4D97-AF65-F5344CB8AC3E}">
        <p14:creationId xmlns:p14="http://schemas.microsoft.com/office/powerpoint/2010/main" val="425797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picture containing grass, outdoor, tree, building&#10;&#10;Description automatically generated">
            <a:extLst>
              <a:ext uri="{FF2B5EF4-FFF2-40B4-BE49-F238E27FC236}">
                <a16:creationId xmlns:a16="http://schemas.microsoft.com/office/drawing/2014/main" id="{09B25947-08DF-3CA7-797F-7DD8EB2940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024" y="214152"/>
            <a:ext cx="4536041" cy="339899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648E8BC-F13F-F638-C788-AA0ED26ECB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756" y="3712114"/>
            <a:ext cx="2896717" cy="2981349"/>
          </a:xfrm>
          <a:prstGeom prst="rect">
            <a:avLst/>
          </a:prstGeom>
        </p:spPr>
      </p:pic>
      <p:pic>
        <p:nvPicPr>
          <p:cNvPr id="21" name="Picture 20" descr="A picture containing building, outdoor, brick, stone&#10;&#10;Description automatically generated">
            <a:extLst>
              <a:ext uri="{FF2B5EF4-FFF2-40B4-BE49-F238E27FC236}">
                <a16:creationId xmlns:a16="http://schemas.microsoft.com/office/drawing/2014/main" id="{1FB07A49-F9D5-71F5-F96E-793DA0757C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326" y="3712114"/>
            <a:ext cx="4606740" cy="2981349"/>
          </a:xfrm>
          <a:prstGeom prst="rect">
            <a:avLst/>
          </a:prstGeom>
        </p:spPr>
      </p:pic>
      <p:pic>
        <p:nvPicPr>
          <p:cNvPr id="16" name="Picture 15" descr="A picture containing outdoor, way&#10;&#10;Description automatically generated">
            <a:extLst>
              <a:ext uri="{FF2B5EF4-FFF2-40B4-BE49-F238E27FC236}">
                <a16:creationId xmlns:a16="http://schemas.microsoft.com/office/drawing/2014/main" id="{894BCAD2-502A-1D7D-C104-DA76E3379C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496" y="226523"/>
            <a:ext cx="2861977" cy="3429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14152"/>
            <a:ext cx="4068411" cy="6481923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951" y="226379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753" y="41000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79889" y="6134062"/>
            <a:ext cx="4299074" cy="5620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488354" y="4997538"/>
            <a:ext cx="3730831" cy="746037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B380DAFF-8A15-A04D-A908-B6288CDB4D15}"/>
              </a:ext>
            </a:extLst>
          </p:cNvPr>
          <p:cNvSpPr txBox="1">
            <a:spLocks/>
          </p:cNvSpPr>
          <p:nvPr/>
        </p:nvSpPr>
        <p:spPr>
          <a:xfrm>
            <a:off x="5526070" y="3398470"/>
            <a:ext cx="3320248" cy="2146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kern="0" spc="15" dirty="0">
                <a:solidFill>
                  <a:srgbClr val="FFFFFF"/>
                </a:solidFill>
                <a:latin typeface="+mn-lt"/>
              </a:rPr>
              <a:t>Existing Digital Marquee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14138C-D439-19C0-65A0-D003A3196B1E}"/>
              </a:ext>
            </a:extLst>
          </p:cNvPr>
          <p:cNvSpPr txBox="1"/>
          <p:nvPr/>
        </p:nvSpPr>
        <p:spPr>
          <a:xfrm>
            <a:off x="5663741" y="6387841"/>
            <a:ext cx="260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Exterior Concrete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C6904B-0C34-45E2-34BF-D8C40F03E72A}"/>
              </a:ext>
            </a:extLst>
          </p:cNvPr>
          <p:cNvSpPr txBox="1"/>
          <p:nvPr/>
        </p:nvSpPr>
        <p:spPr>
          <a:xfrm>
            <a:off x="9582826" y="3243812"/>
            <a:ext cx="260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Exterior Concrete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DBD73D8-C105-6622-7542-9A1DC41AB4B5}"/>
              </a:ext>
            </a:extLst>
          </p:cNvPr>
          <p:cNvSpPr txBox="1"/>
          <p:nvPr/>
        </p:nvSpPr>
        <p:spPr>
          <a:xfrm>
            <a:off x="9717470" y="6387841"/>
            <a:ext cx="260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Exterior Concrete</a:t>
            </a:r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7437E04F-0818-D3D1-4EA2-CA711283C679}"/>
              </a:ext>
            </a:extLst>
          </p:cNvPr>
          <p:cNvSpPr txBox="1"/>
          <p:nvPr/>
        </p:nvSpPr>
        <p:spPr>
          <a:xfrm>
            <a:off x="348211" y="773761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Existing Auditorium Meets District Standards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TIFF Funding – Renovation Work is Coming Soon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Replacement/Repair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Parking Lot Striping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Library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ITA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Culinary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Floral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RTU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2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Marquee – Existing Digital Marquee</a:t>
            </a:r>
          </a:p>
        </p:txBody>
      </p:sp>
    </p:spTree>
    <p:extLst>
      <p:ext uri="{BB962C8B-B14F-4D97-AF65-F5344CB8AC3E}">
        <p14:creationId xmlns:p14="http://schemas.microsoft.com/office/powerpoint/2010/main" val="35736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uilding, brick&#10;&#10;Description automatically generated">
            <a:extLst>
              <a:ext uri="{FF2B5EF4-FFF2-40B4-BE49-F238E27FC236}">
                <a16:creationId xmlns:a16="http://schemas.microsoft.com/office/drawing/2014/main" id="{C6DB1EF2-E11A-CB4D-CE77-1FE973818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402" y="2843794"/>
            <a:ext cx="4955373" cy="37747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EF8ACE-420C-AB2F-3F9F-6C7B48223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9164" y="5193105"/>
            <a:ext cx="2287754" cy="142540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F67D00-7AE2-420D-969F-8A31B907C848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0F0D3-EB53-49F3-AB3B-0CB3884B36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46" y="290611"/>
            <a:ext cx="666750" cy="733425"/>
          </a:xfrm>
          <a:prstGeom prst="rect">
            <a:avLst/>
          </a:prstGeom>
        </p:spPr>
      </p:pic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323922" y="1024036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</a:t>
            </a:r>
            <a:endParaRPr lang="en-US" b="1" dirty="0">
              <a:solidFill>
                <a:srgbClr val="C00000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Intrusion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Vestibule</a:t>
            </a:r>
          </a:p>
        </p:txBody>
      </p:sp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Safety and Security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12B26269-72F5-48A7-AE7A-0C8203FE9F90}"/>
              </a:ext>
            </a:extLst>
          </p:cNvPr>
          <p:cNvSpPr txBox="1">
            <a:spLocks/>
          </p:cNvSpPr>
          <p:nvPr/>
        </p:nvSpPr>
        <p:spPr>
          <a:xfrm>
            <a:off x="-95470" y="583876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C7477A68-72CC-4C40-BCBF-EA26423952EF}"/>
              </a:ext>
            </a:extLst>
          </p:cNvPr>
          <p:cNvSpPr txBox="1">
            <a:spLocks/>
          </p:cNvSpPr>
          <p:nvPr/>
        </p:nvSpPr>
        <p:spPr>
          <a:xfrm>
            <a:off x="4687765" y="2953894"/>
            <a:ext cx="1648433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Card Reader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F6066E-5CF5-4100-240E-3B817A46B0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55281" y="534362"/>
            <a:ext cx="2550666" cy="1922435"/>
          </a:xfrm>
          <a:prstGeom prst="rect">
            <a:avLst/>
          </a:prstGeom>
        </p:spPr>
      </p:pic>
      <p:pic>
        <p:nvPicPr>
          <p:cNvPr id="28" name="Picture 27" descr="A picture containing text, red&#10;&#10;Description automatically generated">
            <a:extLst>
              <a:ext uri="{FF2B5EF4-FFF2-40B4-BE49-F238E27FC236}">
                <a16:creationId xmlns:a16="http://schemas.microsoft.com/office/drawing/2014/main" id="{C353970B-0854-3246-F714-29FD6C993D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15701" y="-235161"/>
            <a:ext cx="2550997" cy="3461154"/>
          </a:xfrm>
          <a:prstGeom prst="rect">
            <a:avLst/>
          </a:prstGeom>
        </p:spPr>
      </p:pic>
      <p:pic>
        <p:nvPicPr>
          <p:cNvPr id="32" name="Picture 31" descr="A picture containing stone, cement, concrete&#10;&#10;Description automatically generated">
            <a:extLst>
              <a:ext uri="{FF2B5EF4-FFF2-40B4-BE49-F238E27FC236}">
                <a16:creationId xmlns:a16="http://schemas.microsoft.com/office/drawing/2014/main" id="{E00FDA56-27FE-3603-EC53-AA5790E422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48225" y="556794"/>
            <a:ext cx="2566085" cy="1862151"/>
          </a:xfrm>
          <a:prstGeom prst="rect">
            <a:avLst/>
          </a:prstGeom>
        </p:spPr>
      </p:pic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68C3D925-0AB2-A417-97C9-F6F1F4C0AE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00297" y="2777214"/>
            <a:ext cx="2286760" cy="2370171"/>
          </a:xfrm>
          <a:prstGeom prst="rect">
            <a:avLst/>
          </a:prstGeom>
        </p:spPr>
      </p:pic>
      <p:sp>
        <p:nvSpPr>
          <p:cNvPr id="39" name="Google Shape;482;p89">
            <a:extLst>
              <a:ext uri="{FF2B5EF4-FFF2-40B4-BE49-F238E27FC236}">
                <a16:creationId xmlns:a16="http://schemas.microsoft.com/office/drawing/2014/main" id="{9D67CCED-7EC3-4614-1E97-B8AB47974002}"/>
              </a:ext>
            </a:extLst>
          </p:cNvPr>
          <p:cNvSpPr txBox="1"/>
          <p:nvPr/>
        </p:nvSpPr>
        <p:spPr>
          <a:xfrm>
            <a:off x="6764014" y="2377306"/>
            <a:ext cx="1421019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8FDAEE77-6E52-48EB-A002-3EF6585A0024}"/>
              </a:ext>
            </a:extLst>
          </p:cNvPr>
          <p:cNvSpPr txBox="1">
            <a:spLocks/>
          </p:cNvSpPr>
          <p:nvPr/>
        </p:nvSpPr>
        <p:spPr>
          <a:xfrm>
            <a:off x="5052920" y="6289183"/>
            <a:ext cx="1711094" cy="2385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spc="15" dirty="0">
                <a:solidFill>
                  <a:schemeClr val="tx1"/>
                </a:solidFill>
              </a:rPr>
              <a:t>Intrusion</a:t>
            </a:r>
          </a:p>
        </p:txBody>
      </p:sp>
      <p:sp>
        <p:nvSpPr>
          <p:cNvPr id="40" name="Google Shape;482;p89">
            <a:extLst>
              <a:ext uri="{FF2B5EF4-FFF2-40B4-BE49-F238E27FC236}">
                <a16:creationId xmlns:a16="http://schemas.microsoft.com/office/drawing/2014/main" id="{E80FDD30-F45C-9076-577A-806686EF782C}"/>
              </a:ext>
            </a:extLst>
          </p:cNvPr>
          <p:cNvSpPr txBox="1"/>
          <p:nvPr/>
        </p:nvSpPr>
        <p:spPr>
          <a:xfrm>
            <a:off x="9476153" y="2362498"/>
            <a:ext cx="1421019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Alarm</a:t>
            </a:r>
          </a:p>
        </p:txBody>
      </p:sp>
      <p:sp>
        <p:nvSpPr>
          <p:cNvPr id="48" name="Google Shape;482;p89">
            <a:extLst>
              <a:ext uri="{FF2B5EF4-FFF2-40B4-BE49-F238E27FC236}">
                <a16:creationId xmlns:a16="http://schemas.microsoft.com/office/drawing/2014/main" id="{C310FA29-A5C0-FC61-F96F-F68DFC6C26FC}"/>
              </a:ext>
            </a:extLst>
          </p:cNvPr>
          <p:cNvSpPr txBox="1"/>
          <p:nvPr/>
        </p:nvSpPr>
        <p:spPr>
          <a:xfrm>
            <a:off x="4696313" y="2269065"/>
            <a:ext cx="1741294" cy="40105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</p:txBody>
      </p:sp>
      <p:sp>
        <p:nvSpPr>
          <p:cNvPr id="37" name="Google Shape;482;p89">
            <a:extLst>
              <a:ext uri="{FF2B5EF4-FFF2-40B4-BE49-F238E27FC236}">
                <a16:creationId xmlns:a16="http://schemas.microsoft.com/office/drawing/2014/main" id="{E9A865BB-6D1B-4C53-E19A-8BF91223156E}"/>
              </a:ext>
            </a:extLst>
          </p:cNvPr>
          <p:cNvSpPr txBox="1"/>
          <p:nvPr/>
        </p:nvSpPr>
        <p:spPr>
          <a:xfrm>
            <a:off x="4753359" y="4602349"/>
            <a:ext cx="1741294" cy="40105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83580A20-77F6-8D8D-1CD0-77B87F07DDCC}"/>
              </a:ext>
            </a:extLst>
          </p:cNvPr>
          <p:cNvSpPr txBox="1">
            <a:spLocks/>
          </p:cNvSpPr>
          <p:nvPr/>
        </p:nvSpPr>
        <p:spPr>
          <a:xfrm>
            <a:off x="8272483" y="6351522"/>
            <a:ext cx="234321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Secure Vestibule</a:t>
            </a:r>
          </a:p>
        </p:txBody>
      </p:sp>
    </p:spTree>
    <p:extLst>
      <p:ext uri="{BB962C8B-B14F-4D97-AF65-F5344CB8AC3E}">
        <p14:creationId xmlns:p14="http://schemas.microsoft.com/office/powerpoint/2010/main" val="231650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icture containing text, indoor, light&#10;&#10;Description automatically generated">
            <a:extLst>
              <a:ext uri="{FF2B5EF4-FFF2-40B4-BE49-F238E27FC236}">
                <a16:creationId xmlns:a16="http://schemas.microsoft.com/office/drawing/2014/main" id="{9CE35952-D8A0-5E44-F913-8C45D50680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176" y="3409027"/>
            <a:ext cx="2466884" cy="315708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E250378-C975-4DA2-B9A3-EC72A6F422F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52A883-3007-4D9C-9DD8-F7A0E7B29AFE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ABA5DEBF-4071-4BA0-B458-3D01FC0D324D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484946" y="1072888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lang="en-US"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80EA7A-BF23-4350-939A-A5C596D1E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6" y="290611"/>
            <a:ext cx="590550" cy="8096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B5DF32E5-296D-41D4-A799-81004822E98A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Technology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30E96C-272B-4A83-AE8D-5E96DD8F7F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618" y="3409404"/>
            <a:ext cx="3085286" cy="3170642"/>
          </a:xfrm>
          <a:prstGeom prst="rect">
            <a:avLst/>
          </a:prstGeom>
        </p:spPr>
      </p:pic>
      <p:pic>
        <p:nvPicPr>
          <p:cNvPr id="10" name="Picture 9" descr="A white plate on a grey surface&#10;&#10;Description automatically generated with low confidence">
            <a:extLst>
              <a:ext uri="{FF2B5EF4-FFF2-40B4-BE49-F238E27FC236}">
                <a16:creationId xmlns:a16="http://schemas.microsoft.com/office/drawing/2014/main" id="{3B6B4397-2E97-10BF-93DF-93176314B3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18" y="200296"/>
            <a:ext cx="5048644" cy="3038959"/>
          </a:xfrm>
          <a:prstGeom prst="rect">
            <a:avLst/>
          </a:prstGeom>
        </p:spPr>
      </p:pic>
      <p:sp>
        <p:nvSpPr>
          <p:cNvPr id="11" name="Google Shape;482;p89">
            <a:extLst>
              <a:ext uri="{FF2B5EF4-FFF2-40B4-BE49-F238E27FC236}">
                <a16:creationId xmlns:a16="http://schemas.microsoft.com/office/drawing/2014/main" id="{AFD70DA2-15F9-2048-8F6A-F659B40B088E}"/>
              </a:ext>
            </a:extLst>
          </p:cNvPr>
          <p:cNvSpPr txBox="1"/>
          <p:nvPr/>
        </p:nvSpPr>
        <p:spPr>
          <a:xfrm>
            <a:off x="5782931" y="2753862"/>
            <a:ext cx="2241604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</p:txBody>
      </p:sp>
      <p:sp>
        <p:nvSpPr>
          <p:cNvPr id="13" name="Google Shape;482;p89">
            <a:extLst>
              <a:ext uri="{FF2B5EF4-FFF2-40B4-BE49-F238E27FC236}">
                <a16:creationId xmlns:a16="http://schemas.microsoft.com/office/drawing/2014/main" id="{B8E705FC-3F58-7DFE-B41B-7347063833B4}"/>
              </a:ext>
            </a:extLst>
          </p:cNvPr>
          <p:cNvSpPr txBox="1"/>
          <p:nvPr/>
        </p:nvSpPr>
        <p:spPr>
          <a:xfrm>
            <a:off x="5782931" y="6080717"/>
            <a:ext cx="1774787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</p:txBody>
      </p:sp>
      <p:pic>
        <p:nvPicPr>
          <p:cNvPr id="18" name="Picture 17" descr="A picture containing text, indoor, electronics, computer&#10;&#10;Description automatically generated">
            <a:extLst>
              <a:ext uri="{FF2B5EF4-FFF2-40B4-BE49-F238E27FC236}">
                <a16:creationId xmlns:a16="http://schemas.microsoft.com/office/drawing/2014/main" id="{9A311B7D-98BC-E022-3DFC-620AAA0F83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810867" y="972709"/>
            <a:ext cx="2238870" cy="2294222"/>
          </a:xfrm>
          <a:prstGeom prst="rect">
            <a:avLst/>
          </a:prstGeom>
        </p:spPr>
      </p:pic>
      <p:sp>
        <p:nvSpPr>
          <p:cNvPr id="19" name="Google Shape;482;p89">
            <a:extLst>
              <a:ext uri="{FF2B5EF4-FFF2-40B4-BE49-F238E27FC236}">
                <a16:creationId xmlns:a16="http://schemas.microsoft.com/office/drawing/2014/main" id="{5B317A48-972E-D8A7-B5E6-4CA2016635F7}"/>
              </a:ext>
            </a:extLst>
          </p:cNvPr>
          <p:cNvSpPr txBox="1"/>
          <p:nvPr/>
        </p:nvSpPr>
        <p:spPr>
          <a:xfrm>
            <a:off x="10299260" y="2866222"/>
            <a:ext cx="903696" cy="260672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</p:txBody>
      </p:sp>
      <p:pic>
        <p:nvPicPr>
          <p:cNvPr id="8" name="Picture 7" descr="A picture containing indoor, wall&#10;&#10;Description automatically generated">
            <a:extLst>
              <a:ext uri="{FF2B5EF4-FFF2-40B4-BE49-F238E27FC236}">
                <a16:creationId xmlns:a16="http://schemas.microsoft.com/office/drawing/2014/main" id="{AE6E7DBE-9825-1BEF-F7A2-FBA5E376B9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15070" y="4093218"/>
            <a:ext cx="3146534" cy="1778153"/>
          </a:xfrm>
          <a:prstGeom prst="rect">
            <a:avLst/>
          </a:prstGeom>
        </p:spPr>
      </p:pic>
      <p:sp>
        <p:nvSpPr>
          <p:cNvPr id="20" name="Google Shape;482;p89">
            <a:extLst>
              <a:ext uri="{FF2B5EF4-FFF2-40B4-BE49-F238E27FC236}">
                <a16:creationId xmlns:a16="http://schemas.microsoft.com/office/drawing/2014/main" id="{A7F12272-E154-C9C9-0C1B-C90ABF1A3AAD}"/>
              </a:ext>
            </a:extLst>
          </p:cNvPr>
          <p:cNvSpPr txBox="1"/>
          <p:nvPr/>
        </p:nvSpPr>
        <p:spPr>
          <a:xfrm>
            <a:off x="8120826" y="6136313"/>
            <a:ext cx="1774787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Climate Control</a:t>
            </a:r>
          </a:p>
        </p:txBody>
      </p:sp>
      <p:sp>
        <p:nvSpPr>
          <p:cNvPr id="21" name="Google Shape;482;p89">
            <a:extLst>
              <a:ext uri="{FF2B5EF4-FFF2-40B4-BE49-F238E27FC236}">
                <a16:creationId xmlns:a16="http://schemas.microsoft.com/office/drawing/2014/main" id="{25310323-49EF-D02A-B4E8-F073B821C343}"/>
              </a:ext>
            </a:extLst>
          </p:cNvPr>
          <p:cNvSpPr txBox="1"/>
          <p:nvPr/>
        </p:nvSpPr>
        <p:spPr>
          <a:xfrm>
            <a:off x="10283656" y="6133120"/>
            <a:ext cx="1774787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Server Space</a:t>
            </a:r>
          </a:p>
        </p:txBody>
      </p:sp>
    </p:spTree>
    <p:extLst>
      <p:ext uri="{BB962C8B-B14F-4D97-AF65-F5344CB8AC3E}">
        <p14:creationId xmlns:p14="http://schemas.microsoft.com/office/powerpoint/2010/main" val="253104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109330"/>
            <a:ext cx="4500367" cy="6509184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90" y="5551199"/>
            <a:ext cx="5636698" cy="1207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B4982F-C709-4FEE-8569-D477DCE28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14" y="823907"/>
            <a:ext cx="9912064" cy="458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0" y="43057"/>
            <a:ext cx="2467991" cy="7161395"/>
            <a:chOff x="72135" y="200296"/>
            <a:chExt cx="4332762" cy="682864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72135" y="6286121"/>
              <a:ext cx="4299074" cy="74282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Site </a:t>
              </a:r>
              <a:endParaRPr lang="en-US" dirty="0">
                <a:solidFill>
                  <a:schemeClr val="bg1"/>
                </a:solidFill>
              </a:endParaRPr>
            </a:p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     </a:t>
              </a:r>
              <a:endPara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997436" y="43057"/>
            <a:ext cx="1924339" cy="54594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859125" y="227442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BD88DC4-A22D-D7E1-44C3-523BFF1554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5831798"/>
              </p:ext>
            </p:extLst>
          </p:nvPr>
        </p:nvGraphicFramePr>
        <p:xfrm>
          <a:off x="270225" y="612420"/>
          <a:ext cx="11531249" cy="6070305"/>
        </p:xfrm>
        <a:graphic>
          <a:graphicData uri="http://schemas.openxmlformats.org/drawingml/2006/table">
            <a:tbl>
              <a:tblPr/>
              <a:tblGrid>
                <a:gridCol w="228709">
                  <a:extLst>
                    <a:ext uri="{9D8B030D-6E8A-4147-A177-3AD203B41FA5}">
                      <a16:colId xmlns:a16="http://schemas.microsoft.com/office/drawing/2014/main" val="2697207348"/>
                    </a:ext>
                  </a:extLst>
                </a:gridCol>
                <a:gridCol w="204248">
                  <a:extLst>
                    <a:ext uri="{9D8B030D-6E8A-4147-A177-3AD203B41FA5}">
                      <a16:colId xmlns:a16="http://schemas.microsoft.com/office/drawing/2014/main" val="816218145"/>
                    </a:ext>
                  </a:extLst>
                </a:gridCol>
                <a:gridCol w="1878093">
                  <a:extLst>
                    <a:ext uri="{9D8B030D-6E8A-4147-A177-3AD203B41FA5}">
                      <a16:colId xmlns:a16="http://schemas.microsoft.com/office/drawing/2014/main" val="1708399824"/>
                    </a:ext>
                  </a:extLst>
                </a:gridCol>
                <a:gridCol w="111111">
                  <a:extLst>
                    <a:ext uri="{9D8B030D-6E8A-4147-A177-3AD203B41FA5}">
                      <a16:colId xmlns:a16="http://schemas.microsoft.com/office/drawing/2014/main" val="527836627"/>
                    </a:ext>
                  </a:extLst>
                </a:gridCol>
                <a:gridCol w="228709">
                  <a:extLst>
                    <a:ext uri="{9D8B030D-6E8A-4147-A177-3AD203B41FA5}">
                      <a16:colId xmlns:a16="http://schemas.microsoft.com/office/drawing/2014/main" val="1895062923"/>
                    </a:ext>
                  </a:extLst>
                </a:gridCol>
                <a:gridCol w="1101168">
                  <a:extLst>
                    <a:ext uri="{9D8B030D-6E8A-4147-A177-3AD203B41FA5}">
                      <a16:colId xmlns:a16="http://schemas.microsoft.com/office/drawing/2014/main" val="166943914"/>
                    </a:ext>
                  </a:extLst>
                </a:gridCol>
                <a:gridCol w="1278774">
                  <a:extLst>
                    <a:ext uri="{9D8B030D-6E8A-4147-A177-3AD203B41FA5}">
                      <a16:colId xmlns:a16="http://schemas.microsoft.com/office/drawing/2014/main" val="1444068485"/>
                    </a:ext>
                  </a:extLst>
                </a:gridCol>
                <a:gridCol w="793313">
                  <a:extLst>
                    <a:ext uri="{9D8B030D-6E8A-4147-A177-3AD203B41FA5}">
                      <a16:colId xmlns:a16="http://schemas.microsoft.com/office/drawing/2014/main" val="3693848884"/>
                    </a:ext>
                  </a:extLst>
                </a:gridCol>
                <a:gridCol w="2853562">
                  <a:extLst>
                    <a:ext uri="{9D8B030D-6E8A-4147-A177-3AD203B41FA5}">
                      <a16:colId xmlns:a16="http://schemas.microsoft.com/office/drawing/2014/main" val="3623031593"/>
                    </a:ext>
                  </a:extLst>
                </a:gridCol>
                <a:gridCol w="2853562">
                  <a:extLst>
                    <a:ext uri="{9D8B030D-6E8A-4147-A177-3AD203B41FA5}">
                      <a16:colId xmlns:a16="http://schemas.microsoft.com/office/drawing/2014/main" val="1674601092"/>
                    </a:ext>
                  </a:extLst>
                </a:gridCol>
              </a:tblGrid>
              <a:tr h="144627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011040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4262155"/>
                  </a:ext>
                </a:extLst>
              </a:tr>
              <a:tr h="115702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On-Site Utilities &amp; Drainage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304177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Drainage / Erosion Control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erosion &amp; ponding water.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Managed areas of Site Drainage and Erosion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5016183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 - Parking Lots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1817956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Concrete Pads &amp; Pavement-Around building, mechanical yards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Reaplced concrete pads on exterior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6468840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Hydrants / Utility Vaults / Misc.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3137619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Grease Trap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9016858"/>
                  </a:ext>
                </a:extLst>
              </a:tr>
              <a:tr h="11570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Parking &amp; Drives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4368365"/>
                  </a:ext>
                </a:extLst>
              </a:tr>
              <a:tr h="2314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cracks, heaving, potholes.  Joint Sealer is properly in place.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3714090"/>
                  </a:ext>
                </a:extLst>
              </a:tr>
              <a:tr h="2314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 paint striping in good condition.Clean and clear of cracks, heaving, potholes.  Joint Sealer is properly in place.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2446336"/>
                  </a:ext>
                </a:extLst>
              </a:tr>
              <a:tr h="2314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 but still visible. Handicapped spaces incorrectly marked or striped.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Restriped Parking Lots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0504662"/>
                  </a:ext>
                </a:extLst>
              </a:tr>
              <a:tr h="1297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deterioration, no major damage.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4879647"/>
                  </a:ext>
                </a:extLst>
              </a:tr>
              <a:tr h="11570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3891438"/>
                  </a:ext>
                </a:extLst>
              </a:tr>
              <a:tr h="231403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All fixtures are working properly and have no visible damage.  Lighting is appropriate for security.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9335783"/>
                  </a:ext>
                </a:extLst>
              </a:tr>
              <a:tr h="11570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Security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777942"/>
                  </a:ext>
                </a:extLst>
              </a:tr>
              <a:tr h="1297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Security Cameras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Megapixels of Resolution</a:t>
                      </a:r>
                    </a:p>
                  </a:txBody>
                  <a:tcPr marL="0" marR="29556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all low resolution cameras and doubled coverage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9424281"/>
                  </a:ext>
                </a:extLst>
              </a:tr>
              <a:tr h="1297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Chain Link Fencing / Gates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damage to material and poles, gates are working properly.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7665165"/>
                  </a:ext>
                </a:extLst>
              </a:tr>
              <a:tr h="11570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Stuctures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263258"/>
                  </a:ext>
                </a:extLst>
              </a:tr>
              <a:tr h="18866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9556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Walls - Retaining / Screen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0" marR="29556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0" marR="29556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Stone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damage, settling or rotation.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035553"/>
                  </a:ext>
                </a:extLst>
              </a:tr>
              <a:tr h="1297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Service Area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walls have no sign of damage.  Gates properly function.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447131"/>
                  </a:ext>
                </a:extLst>
              </a:tr>
              <a:tr h="18866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Bollards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0" marR="29556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0" marR="29556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Steel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 but still visible.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Bollards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1895610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Signage - Directional / Handicapped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94187558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Site work / Site Structures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476169"/>
                  </a:ext>
                </a:extLst>
              </a:tr>
              <a:tr h="11570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Circulation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76397"/>
                  </a:ext>
                </a:extLst>
              </a:tr>
              <a:tr h="1297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Sidewalks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6639469"/>
                  </a:ext>
                </a:extLst>
              </a:tr>
              <a:tr h="34710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Stairs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9113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Rise and Run is compliant.  Handrails (if present) are compliant &amp; finish is in good standing.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4092473"/>
                  </a:ext>
                </a:extLst>
              </a:tr>
              <a:tr h="347105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Slope is compliant.  Handrails (if present) are compliant &amp; finish is in good condition.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9415637"/>
                  </a:ext>
                </a:extLst>
              </a:tr>
              <a:tr h="115702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ADA Compliance / Accessiblity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3043119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Sidewalks/Curbs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236399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Ramps &amp; Handrails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492598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761908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1017903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3418239"/>
                  </a:ext>
                </a:extLst>
              </a:tr>
              <a:tr h="115702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2825169"/>
                  </a:ext>
                </a:extLst>
              </a:tr>
              <a:tr h="144627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0" marR="29556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1370606"/>
                  </a:ext>
                </a:extLst>
              </a:tr>
              <a:tr h="15185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0" marR="29556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02695"/>
                  </a:ext>
                </a:extLst>
              </a:tr>
              <a:tr h="151858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0" marR="29556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589894"/>
                  </a:ext>
                </a:extLst>
              </a:tr>
              <a:tr h="144627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8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0" marR="29556" marT="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5379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531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6" y="75819"/>
            <a:ext cx="2211718" cy="6670214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10021078" y="80169"/>
            <a:ext cx="1723052" cy="41435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75236" y="165479"/>
            <a:ext cx="2751939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E5807FDB-345E-3AAF-B591-6371A6224A16}"/>
              </a:ext>
            </a:extLst>
          </p:cNvPr>
          <p:cNvSpPr txBox="1">
            <a:spLocks/>
          </p:cNvSpPr>
          <p:nvPr/>
        </p:nvSpPr>
        <p:spPr>
          <a:xfrm>
            <a:off x="193778" y="6393228"/>
            <a:ext cx="2059727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BF7DE8E-4981-7660-5218-815D7F500A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358487"/>
              </p:ext>
            </p:extLst>
          </p:nvPr>
        </p:nvGraphicFramePr>
        <p:xfrm>
          <a:off x="468230" y="494523"/>
          <a:ext cx="11453544" cy="6347342"/>
        </p:xfrm>
        <a:graphic>
          <a:graphicData uri="http://schemas.openxmlformats.org/drawingml/2006/table">
            <a:tbl>
              <a:tblPr/>
              <a:tblGrid>
                <a:gridCol w="264624">
                  <a:extLst>
                    <a:ext uri="{9D8B030D-6E8A-4147-A177-3AD203B41FA5}">
                      <a16:colId xmlns:a16="http://schemas.microsoft.com/office/drawing/2014/main" val="1014675207"/>
                    </a:ext>
                  </a:extLst>
                </a:gridCol>
                <a:gridCol w="264624">
                  <a:extLst>
                    <a:ext uri="{9D8B030D-6E8A-4147-A177-3AD203B41FA5}">
                      <a16:colId xmlns:a16="http://schemas.microsoft.com/office/drawing/2014/main" val="3867105398"/>
                    </a:ext>
                  </a:extLst>
                </a:gridCol>
                <a:gridCol w="264624">
                  <a:extLst>
                    <a:ext uri="{9D8B030D-6E8A-4147-A177-3AD203B41FA5}">
                      <a16:colId xmlns:a16="http://schemas.microsoft.com/office/drawing/2014/main" val="3052565041"/>
                    </a:ext>
                  </a:extLst>
                </a:gridCol>
                <a:gridCol w="1700175">
                  <a:extLst>
                    <a:ext uri="{9D8B030D-6E8A-4147-A177-3AD203B41FA5}">
                      <a16:colId xmlns:a16="http://schemas.microsoft.com/office/drawing/2014/main" val="3965193100"/>
                    </a:ext>
                  </a:extLst>
                </a:gridCol>
                <a:gridCol w="555745">
                  <a:extLst>
                    <a:ext uri="{9D8B030D-6E8A-4147-A177-3AD203B41FA5}">
                      <a16:colId xmlns:a16="http://schemas.microsoft.com/office/drawing/2014/main" val="3327486793"/>
                    </a:ext>
                  </a:extLst>
                </a:gridCol>
                <a:gridCol w="1102326">
                  <a:extLst>
                    <a:ext uri="{9D8B030D-6E8A-4147-A177-3AD203B41FA5}">
                      <a16:colId xmlns:a16="http://schemas.microsoft.com/office/drawing/2014/main" val="2054555164"/>
                    </a:ext>
                  </a:extLst>
                </a:gridCol>
                <a:gridCol w="794148">
                  <a:extLst>
                    <a:ext uri="{9D8B030D-6E8A-4147-A177-3AD203B41FA5}">
                      <a16:colId xmlns:a16="http://schemas.microsoft.com/office/drawing/2014/main" val="1821008223"/>
                    </a:ext>
                  </a:extLst>
                </a:gridCol>
                <a:gridCol w="794148">
                  <a:extLst>
                    <a:ext uri="{9D8B030D-6E8A-4147-A177-3AD203B41FA5}">
                      <a16:colId xmlns:a16="http://schemas.microsoft.com/office/drawing/2014/main" val="4101591203"/>
                    </a:ext>
                  </a:extLst>
                </a:gridCol>
                <a:gridCol w="2856565">
                  <a:extLst>
                    <a:ext uri="{9D8B030D-6E8A-4147-A177-3AD203B41FA5}">
                      <a16:colId xmlns:a16="http://schemas.microsoft.com/office/drawing/2014/main" val="4212078063"/>
                    </a:ext>
                  </a:extLst>
                </a:gridCol>
                <a:gridCol w="2856565">
                  <a:extLst>
                    <a:ext uri="{9D8B030D-6E8A-4147-A177-3AD203B41FA5}">
                      <a16:colId xmlns:a16="http://schemas.microsoft.com/office/drawing/2014/main" val="1385943929"/>
                    </a:ext>
                  </a:extLst>
                </a:gridCol>
              </a:tblGrid>
              <a:tr h="119821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8484638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7226285"/>
                  </a:ext>
                </a:extLst>
              </a:tr>
              <a:tr h="10512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Structure/Foundation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386740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Foundation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Crawlspace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signs of cracking or heaving.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6490657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Substructure - Slab - on - Grade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580943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Basement / Below Grade Exterior Walls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5926961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Miscellanous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14868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Superstructure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957468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Fireproofing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0595572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Pre-Engineered Metal building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Athletic Facility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9668570"/>
                  </a:ext>
                </a:extLst>
              </a:tr>
              <a:tr h="105128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Exterior Shell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6520565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076792"/>
                  </a:ext>
                </a:extLst>
              </a:tr>
              <a:tr h="2079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is nearing the end of it's expected useful life. Some leaks are reported with areas of ponding. Some sealants and flashings are in need of repair or replacement.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Roof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25231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New Roof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8887874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CBS ('01), Addition completed in '16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Duro-Last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0384005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 years on original roof, 19 years on addition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5265428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111072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as Part of Renovation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000027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1738071"/>
                  </a:ext>
                </a:extLst>
              </a:tr>
              <a:tr h="10727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 Material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Brick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Veneer is free of cracks, signs of settling, rotation or damage.  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076027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Caulking/Sealant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1293" marT="236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Major signs of wear or are missing.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1697926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Painting 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623696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Windows/Glazed Walls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235163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1293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1293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520423"/>
                  </a:ext>
                </a:extLst>
              </a:tr>
              <a:tr h="18649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Glazing Type: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Single Pane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 apparent.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Double pane in addition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3286540"/>
                  </a:ext>
                </a:extLst>
              </a:tr>
              <a:tr h="18649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366" marR="21293" marT="236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657033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 Systems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86300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1150260"/>
                  </a:ext>
                </a:extLst>
              </a:tr>
              <a:tr h="11184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 needed 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2628880"/>
                  </a:ext>
                </a:extLst>
              </a:tr>
              <a:tr h="74658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8139870"/>
                  </a:ext>
                </a:extLst>
              </a:tr>
              <a:tr h="105128"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0122839"/>
                  </a:ext>
                </a:extLst>
              </a:tr>
              <a:tr h="20797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4258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Overhead Doors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installed, door hardware compliant and functioning properly, motor works as required (if applicable).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1705818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Card Access Reader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0114874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 Bell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5036312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Peep Hole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3139986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Canopies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288150"/>
                  </a:ext>
                </a:extLst>
              </a:tr>
              <a:tr h="20797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Canopy 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Attached to Building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 (if applicable). No signs of water leaking, settling or movement.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140617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Loading Area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362261"/>
                  </a:ext>
                </a:extLst>
              </a:tr>
              <a:tr h="207976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Raised Loading Dock 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no signs of settling or movement. Dock bumpers present and almost new in appearance.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3540418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Independent Loading Area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no signs of settling or movement.  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2208869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Exterior 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406158"/>
                  </a:ext>
                </a:extLst>
              </a:tr>
              <a:tr h="14688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Soffit - Material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visible fading or stains.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1163206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Louvers / Sunscreens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9011092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741230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985329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15</a:t>
                      </a: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0290348"/>
                  </a:ext>
                </a:extLst>
              </a:tr>
              <a:tr h="105128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0737286"/>
                  </a:ext>
                </a:extLst>
              </a:tr>
              <a:tr h="119821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443366"/>
                  </a:ext>
                </a:extLst>
              </a:tr>
              <a:tr h="13451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0040303"/>
                  </a:ext>
                </a:extLst>
              </a:tr>
              <a:tr h="134513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93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7371626"/>
                  </a:ext>
                </a:extLst>
              </a:tr>
              <a:tr h="119821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2366" marR="21293" marT="236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2366" marR="2366" marT="23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2366" marR="2366" marT="236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61018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28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174625" y="109330"/>
            <a:ext cx="3053768" cy="6724210"/>
            <a:chOff x="270225" y="200296"/>
            <a:chExt cx="4134672" cy="648460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270225" y="6360640"/>
              <a:ext cx="3838237" cy="324265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20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Interior</a:t>
              </a:r>
              <a:r>
                <a:rPr lang="en-US" sz="28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 </a:t>
              </a:r>
              <a:endPara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1918263" cy="45983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48028" y="226855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</p:spTree>
    <p:extLst>
      <p:ext uri="{BB962C8B-B14F-4D97-AF65-F5344CB8AC3E}">
        <p14:creationId xmlns:p14="http://schemas.microsoft.com/office/powerpoint/2010/main" val="388038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1" y="109330"/>
            <a:ext cx="2808513" cy="6509184"/>
            <a:chOff x="0" y="200296"/>
            <a:chExt cx="440489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0" y="6304007"/>
              <a:ext cx="4299074" cy="28412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24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Interior </a:t>
              </a:r>
              <a:endPara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190186"/>
            <a:ext cx="4299074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</p:spTree>
    <p:extLst>
      <p:ext uri="{BB962C8B-B14F-4D97-AF65-F5344CB8AC3E}">
        <p14:creationId xmlns:p14="http://schemas.microsoft.com/office/powerpoint/2010/main" val="253764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71334"/>
            <a:ext cx="3428939" cy="671533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10296525" y="87234"/>
            <a:ext cx="1725471" cy="39816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142875" y="132609"/>
            <a:ext cx="3428940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B297CB95-9404-5EE2-7CA1-B03540D85D98}"/>
              </a:ext>
            </a:extLst>
          </p:cNvPr>
          <p:cNvSpPr txBox="1">
            <a:spLocks/>
          </p:cNvSpPr>
          <p:nvPr/>
        </p:nvSpPr>
        <p:spPr>
          <a:xfrm>
            <a:off x="128920" y="6555926"/>
            <a:ext cx="4299074" cy="28815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 </a:t>
            </a:r>
            <a:endParaRPr lang="en-US" sz="24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5CCA06C-92B2-D762-FF3C-5540AC3FB4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491159"/>
              </p:ext>
            </p:extLst>
          </p:nvPr>
        </p:nvGraphicFramePr>
        <p:xfrm>
          <a:off x="438150" y="469496"/>
          <a:ext cx="11583846" cy="6038014"/>
        </p:xfrm>
        <a:graphic>
          <a:graphicData uri="http://schemas.openxmlformats.org/drawingml/2006/table">
            <a:tbl>
              <a:tblPr/>
              <a:tblGrid>
                <a:gridCol w="3387107">
                  <a:extLst>
                    <a:ext uri="{9D8B030D-6E8A-4147-A177-3AD203B41FA5}">
                      <a16:colId xmlns:a16="http://schemas.microsoft.com/office/drawing/2014/main" val="3402462576"/>
                    </a:ext>
                  </a:extLst>
                </a:gridCol>
                <a:gridCol w="3099418">
                  <a:extLst>
                    <a:ext uri="{9D8B030D-6E8A-4147-A177-3AD203B41FA5}">
                      <a16:colId xmlns:a16="http://schemas.microsoft.com/office/drawing/2014/main" val="14759541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018714741"/>
                    </a:ext>
                  </a:extLst>
                </a:gridCol>
                <a:gridCol w="417141">
                  <a:extLst>
                    <a:ext uri="{9D8B030D-6E8A-4147-A177-3AD203B41FA5}">
                      <a16:colId xmlns:a16="http://schemas.microsoft.com/office/drawing/2014/main" val="4229023340"/>
                    </a:ext>
                  </a:extLst>
                </a:gridCol>
                <a:gridCol w="742709">
                  <a:extLst>
                    <a:ext uri="{9D8B030D-6E8A-4147-A177-3AD203B41FA5}">
                      <a16:colId xmlns:a16="http://schemas.microsoft.com/office/drawing/2014/main" val="2309257344"/>
                    </a:ext>
                  </a:extLst>
                </a:gridCol>
                <a:gridCol w="742709">
                  <a:extLst>
                    <a:ext uri="{9D8B030D-6E8A-4147-A177-3AD203B41FA5}">
                      <a16:colId xmlns:a16="http://schemas.microsoft.com/office/drawing/2014/main" val="1895021537"/>
                    </a:ext>
                  </a:extLst>
                </a:gridCol>
                <a:gridCol w="400282">
                  <a:extLst>
                    <a:ext uri="{9D8B030D-6E8A-4147-A177-3AD203B41FA5}">
                      <a16:colId xmlns:a16="http://schemas.microsoft.com/office/drawing/2014/main" val="3493085017"/>
                    </a:ext>
                  </a:extLst>
                </a:gridCol>
                <a:gridCol w="906816">
                  <a:extLst>
                    <a:ext uri="{9D8B030D-6E8A-4147-A177-3AD203B41FA5}">
                      <a16:colId xmlns:a16="http://schemas.microsoft.com/office/drawing/2014/main" val="3197371859"/>
                    </a:ext>
                  </a:extLst>
                </a:gridCol>
                <a:gridCol w="897064">
                  <a:extLst>
                    <a:ext uri="{9D8B030D-6E8A-4147-A177-3AD203B41FA5}">
                      <a16:colId xmlns:a16="http://schemas.microsoft.com/office/drawing/2014/main" val="1031690589"/>
                    </a:ext>
                  </a:extLst>
                </a:gridCol>
              </a:tblGrid>
              <a:tr h="194096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effectLst/>
                          <a:latin typeface="Arial" panose="020B0604020202020204" pitchFamily="34" charset="0"/>
                        </a:rPr>
                        <a:t>RANCHVIEW HIGH SCHOOL</a:t>
                      </a:r>
                    </a:p>
                  </a:txBody>
                  <a:tcPr marL="6146" marR="6146" marT="61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AGE:15 YEARS</a:t>
                      </a:r>
                    </a:p>
                  </a:txBody>
                  <a:tcPr marL="6146" marR="6146" marT="61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282,445 SF</a:t>
                      </a:r>
                    </a:p>
                  </a:txBody>
                  <a:tcPr marL="6146" marR="6146" marT="61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1628599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ITEM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PRIOR GRADE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CURRENT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720396"/>
                  </a:ext>
                </a:extLst>
              </a:tr>
              <a:tr h="146930">
                <a:tc>
                  <a:txBody>
                    <a:bodyPr/>
                    <a:lstStyle/>
                    <a:p>
                      <a:pPr algn="l" fontAlgn="b"/>
                      <a:r>
                        <a:rPr lang="en-US" sz="1050" b="1" i="0" u="none" strike="noStrike">
                          <a:effectLst/>
                          <a:latin typeface="Arial" panose="020B0604020202020204" pitchFamily="34" charset="0"/>
                        </a:rPr>
                        <a:t>OPERATIONAL, SYSTEMS &amp; CODE DEFICIENCIES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effectLst/>
                          <a:latin typeface="Arial" panose="020B0604020202020204" pitchFamily="34" charset="0"/>
                        </a:rPr>
                        <a:t>Assessed Scope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 dirty="0">
                          <a:effectLst/>
                          <a:latin typeface="Arial" panose="020B0604020202020204" pitchFamily="34" charset="0"/>
                        </a:rPr>
                        <a:t>Performed Scope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878893"/>
                  </a:ext>
                </a:extLst>
              </a:tr>
              <a:tr h="274950">
                <a:tc rowSpan="3"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HVAC</a:t>
                      </a:r>
                    </a:p>
                  </a:txBody>
                  <a:tcPr marL="6146" marR="6146" marT="61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Trane packaged RTUs installed in 2000-2001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75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7616918"/>
                  </a:ext>
                </a:extLst>
              </a:tr>
              <a:tr h="2749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Mitsubishi DX mini-split system installed in 2001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6965"/>
                  </a:ext>
                </a:extLst>
              </a:tr>
              <a:tr h="1401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HVAC Cost: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94729"/>
                  </a:ext>
                </a:extLst>
              </a:tr>
              <a:tr h="2749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EMCS </a:t>
                      </a:r>
                    </a:p>
                  </a:txBody>
                  <a:tcPr marL="6146" marR="6146" marT="61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controls installed with 2001 system, included in cost of RTU replacement.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03320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EMCS Cost: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502760"/>
                  </a:ext>
                </a:extLst>
              </a:tr>
              <a:tr h="2749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PLUMBING</a:t>
                      </a:r>
                    </a:p>
                  </a:txBody>
                  <a:tcPr marL="6146" marR="6146" marT="61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(2) Lochinvar 200 gallon domestic boiler and storage tank installed in 2001.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89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0770419"/>
                  </a:ext>
                </a:extLst>
              </a:tr>
              <a:tr h="2749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State 6 gallon electric water heater installed in 2001.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715387"/>
                  </a:ext>
                </a:extLst>
              </a:tr>
              <a:tr h="2749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and repipe 2 acid basins systems. Replace cleanouts and discharge piping.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802973"/>
                  </a:ext>
                </a:extLst>
              </a:tr>
              <a:tr h="27495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Provide new electric water coolers with bottle fillers.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451724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Plumbing Cost: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754646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ELECTRICAL SYSTEM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713793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Electrical Cost: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423730"/>
                  </a:ext>
                </a:extLst>
              </a:tr>
              <a:tr h="2749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INTERIOR LIGHTING</a:t>
                      </a:r>
                    </a:p>
                  </a:txBody>
                  <a:tcPr marL="6146" marR="6146" marT="61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Provide tunable lighting for special education classrooms.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546351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317571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Interior Lighting Cost: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694989"/>
                  </a:ext>
                </a:extLst>
              </a:tr>
              <a:tr h="2749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EXTERIOR LIGHTING</a:t>
                      </a:r>
                    </a:p>
                  </a:txBody>
                  <a:tcPr marL="6146" marR="6146" marT="61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all existing exterior wall packs with LED fixtures.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90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8361491"/>
                  </a:ext>
                </a:extLst>
              </a:tr>
              <a:tr h="143848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Renovate all exterior parking lot lighting to LED.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34198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Exterior Lighting Cost: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973669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FIRE ALARM SYSTEMS</a:t>
                      </a:r>
                    </a:p>
                  </a:txBody>
                  <a:tcPr marL="6146" marR="6146" marT="61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FCI system installed in 2002.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423031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Fire Alarm Cost: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79410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FIRE PROTECTION SYSTEM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33063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Fire Protection Cost: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855012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OTHER </a:t>
                      </a:r>
                    </a:p>
                  </a:txBody>
                  <a:tcPr marL="6146" marR="6146" marT="61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sound systems.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030854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899936"/>
                  </a:ext>
                </a:extLst>
              </a:tr>
              <a:tr h="14019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  Cost:</a:t>
                      </a:r>
                    </a:p>
                  </a:txBody>
                  <a:tcPr marL="6146" marR="6146" marT="6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146" marR="6146" marT="614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772522"/>
                  </a:ext>
                </a:extLst>
              </a:tr>
              <a:tr h="140192">
                <a:tc gridSpan="7">
                  <a:txBody>
                    <a:bodyPr/>
                    <a:lstStyle/>
                    <a:p>
                      <a:pPr algn="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TOTALS</a:t>
                      </a:r>
                    </a:p>
                  </a:txBody>
                  <a:tcPr marL="6146" marR="6146" marT="614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85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6146" marR="6146" marT="614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3338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1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109330"/>
            <a:ext cx="4134672" cy="6509184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168697" y="113022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773" y="5794457"/>
            <a:ext cx="4701714" cy="10075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object 7">
            <a:extLst>
              <a:ext uri="{FF2B5EF4-FFF2-40B4-BE49-F238E27FC236}">
                <a16:creationId xmlns:a16="http://schemas.microsoft.com/office/drawing/2014/main" id="{1AEF1FD8-403C-18E2-FF3E-4C79AEA20D9C}"/>
              </a:ext>
            </a:extLst>
          </p:cNvPr>
          <p:cNvSpPr txBox="1">
            <a:spLocks/>
          </p:cNvSpPr>
          <p:nvPr/>
        </p:nvSpPr>
        <p:spPr>
          <a:xfrm>
            <a:off x="105823" y="6110505"/>
            <a:ext cx="4299074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75822D7-4990-D1D0-D7EA-D16896A5FF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960473"/>
              </p:ext>
            </p:extLst>
          </p:nvPr>
        </p:nvGraphicFramePr>
        <p:xfrm>
          <a:off x="573024" y="975294"/>
          <a:ext cx="10939272" cy="3834452"/>
        </p:xfrm>
        <a:graphic>
          <a:graphicData uri="http://schemas.openxmlformats.org/drawingml/2006/table">
            <a:tbl>
              <a:tblPr/>
              <a:tblGrid>
                <a:gridCol w="2889868">
                  <a:extLst>
                    <a:ext uri="{9D8B030D-6E8A-4147-A177-3AD203B41FA5}">
                      <a16:colId xmlns:a16="http://schemas.microsoft.com/office/drawing/2014/main" val="3999190106"/>
                    </a:ext>
                  </a:extLst>
                </a:gridCol>
                <a:gridCol w="633396">
                  <a:extLst>
                    <a:ext uri="{9D8B030D-6E8A-4147-A177-3AD203B41FA5}">
                      <a16:colId xmlns:a16="http://schemas.microsoft.com/office/drawing/2014/main" val="4229902919"/>
                    </a:ext>
                  </a:extLst>
                </a:gridCol>
                <a:gridCol w="1002877">
                  <a:extLst>
                    <a:ext uri="{9D8B030D-6E8A-4147-A177-3AD203B41FA5}">
                      <a16:colId xmlns:a16="http://schemas.microsoft.com/office/drawing/2014/main" val="4190602633"/>
                    </a:ext>
                  </a:extLst>
                </a:gridCol>
                <a:gridCol w="778549">
                  <a:extLst>
                    <a:ext uri="{9D8B030D-6E8A-4147-A177-3AD203B41FA5}">
                      <a16:colId xmlns:a16="http://schemas.microsoft.com/office/drawing/2014/main" val="985326314"/>
                    </a:ext>
                  </a:extLst>
                </a:gridCol>
                <a:gridCol w="5634582">
                  <a:extLst>
                    <a:ext uri="{9D8B030D-6E8A-4147-A177-3AD203B41FA5}">
                      <a16:colId xmlns:a16="http://schemas.microsoft.com/office/drawing/2014/main" val="2945771389"/>
                    </a:ext>
                  </a:extLst>
                </a:gridCol>
              </a:tblGrid>
              <a:tr h="285523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Ranchview HS Technology and Security Status</a:t>
                      </a:r>
                    </a:p>
                  </a:txBody>
                  <a:tcPr marL="9514" marR="9514" marT="95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14" marR="9514" marT="95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14" marR="9514" marT="951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000081"/>
                  </a:ext>
                </a:extLst>
              </a:tr>
              <a:tr h="6534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</a:t>
                      </a:r>
                    </a:p>
                  </a:txBody>
                  <a:tcPr marL="9514" marR="9514" marT="951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            Score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Corgan Score                (2018)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TNCG Score (2022)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9514" marR="9514" marT="951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556255"/>
                  </a:ext>
                </a:extLst>
              </a:tr>
              <a:tr h="224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Cabling Infrastructure</a:t>
                      </a:r>
                    </a:p>
                  </a:txBody>
                  <a:tcPr marL="9514" marR="9514" marT="9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 improvements to renovation areas.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320196"/>
                  </a:ext>
                </a:extLst>
              </a:tr>
              <a:tr h="224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Area Network</a:t>
                      </a:r>
                    </a:p>
                  </a:txBody>
                  <a:tcPr marL="9514" marR="9514" marT="9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upgrade (that True North is aware of)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409516"/>
                  </a:ext>
                </a:extLst>
              </a:tr>
              <a:tr h="4388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LAN</a:t>
                      </a:r>
                    </a:p>
                  </a:txBody>
                  <a:tcPr marL="9514" marR="9514" marT="9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could use a refresh in the next few years but in good condition right now. 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523947"/>
                  </a:ext>
                </a:extLst>
              </a:tr>
              <a:tr h="224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Unified Comm (Phone) System</a:t>
                      </a:r>
                    </a:p>
                  </a:txBody>
                  <a:tcPr marL="9514" marR="9514" marT="9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Upgraded prior to renovation project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643892"/>
                  </a:ext>
                </a:extLst>
              </a:tr>
              <a:tr h="224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Video Management System</a:t>
                      </a:r>
                    </a:p>
                  </a:txBody>
                  <a:tcPr marL="9514" marR="9514" marT="9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Genetec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319400"/>
                  </a:ext>
                </a:extLst>
              </a:tr>
              <a:tr h="224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Address</a:t>
                      </a:r>
                    </a:p>
                  </a:txBody>
                  <a:tcPr marL="9514" marR="9514" marT="9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Informacast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943922"/>
                  </a:ext>
                </a:extLst>
              </a:tr>
              <a:tr h="43883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Premise Access Control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(and Intrusion)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14" marR="9514" marT="9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Genetec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946349"/>
                  </a:ext>
                </a:extLst>
              </a:tr>
              <a:tr h="224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Intercom System</a:t>
                      </a:r>
                    </a:p>
                  </a:txBody>
                  <a:tcPr marL="9514" marR="9514" marT="9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Replaced front intercom and added to Kitchen receiving door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438044"/>
                  </a:ext>
                </a:extLst>
              </a:tr>
              <a:tr h="224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Space AV</a:t>
                      </a:r>
                    </a:p>
                  </a:txBody>
                  <a:tcPr marL="9514" marR="9514" marT="9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item. AV upgrade as part of technology package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545062"/>
                  </a:ext>
                </a:extLst>
              </a:tr>
              <a:tr h="224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Instruction Space Presentation</a:t>
                      </a:r>
                    </a:p>
                  </a:txBody>
                  <a:tcPr marL="9514" marR="9514" marT="9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Interactive Displays in renovation areas matching distirct standard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448240"/>
                  </a:ext>
                </a:extLst>
              </a:tr>
              <a:tr h="2242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Score</a:t>
                      </a:r>
                    </a:p>
                  </a:txBody>
                  <a:tcPr marL="9514" marR="9514" marT="951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14" marR="9514" marT="951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525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89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object 7">
            <a:extLst>
              <a:ext uri="{FF2B5EF4-FFF2-40B4-BE49-F238E27FC236}">
                <a16:creationId xmlns:a16="http://schemas.microsoft.com/office/drawing/2014/main" id="{EAE760C8-887B-4CA7-969F-7FA409C1308C}"/>
              </a:ext>
            </a:extLst>
          </p:cNvPr>
          <p:cNvSpPr txBox="1">
            <a:spLocks/>
          </p:cNvSpPr>
          <p:nvPr/>
        </p:nvSpPr>
        <p:spPr>
          <a:xfrm>
            <a:off x="727424" y="1198072"/>
            <a:ext cx="4134672" cy="411882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 err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Ranchview</a:t>
            </a: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HS</a:t>
            </a:r>
            <a:endParaRPr lang="en-US" dirty="0"/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Assessment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Site : 88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Exterior: 89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Interior: 92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MEP: 85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Technology: 85  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Score: 88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BDD1EC-AC48-4BCB-A1E9-95C04F7C1BBB}"/>
              </a:ext>
            </a:extLst>
          </p:cNvPr>
          <p:cNvSpPr/>
          <p:nvPr/>
        </p:nvSpPr>
        <p:spPr>
          <a:xfrm>
            <a:off x="4569299" y="200295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D8BE7178-26C6-4B7C-B52B-C31BFB0242F0}"/>
              </a:ext>
            </a:extLst>
          </p:cNvPr>
          <p:cNvSpPr txBox="1">
            <a:spLocks/>
          </p:cNvSpPr>
          <p:nvPr/>
        </p:nvSpPr>
        <p:spPr>
          <a:xfrm>
            <a:off x="4984929" y="1198072"/>
            <a:ext cx="3596209" cy="446417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Bond </a:t>
            </a:r>
            <a:endParaRPr lang="en-US" dirty="0"/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Improvements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Site : 95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Exterior: 93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Interior: </a:t>
            </a:r>
          </a:p>
          <a:p>
            <a:pPr marL="492125" marR="5080" indent="-480695">
              <a:lnSpc>
                <a:spcPct val="73800"/>
              </a:lnSpc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MEP: 93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Technology: 94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Score: 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675" y="5170425"/>
            <a:ext cx="6134100" cy="13144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930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36"/>
          <p:cNvSpPr txBox="1"/>
          <p:nvPr/>
        </p:nvSpPr>
        <p:spPr>
          <a:xfrm>
            <a:off x="0" y="4839888"/>
            <a:ext cx="12192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algn="ctr"/>
            <a:endParaRPr sz="933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EB3C9A8-4324-7D48-CE08-A7D051E4B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593" y="2819537"/>
            <a:ext cx="4214813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8a177a-9e1d-4964-858b-ea53c00f3f97" xsi:nil="true"/>
    <lcf76f155ced4ddcb4097134ff3c332f xmlns="d5133a0f-e125-48af-b6ad-e38296e4c99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778500447AC4E8170F07530B9DC76" ma:contentTypeVersion="16" ma:contentTypeDescription="Create a new document." ma:contentTypeScope="" ma:versionID="cdaaaf90290e8e17a0ce6fe617cd2b43">
  <xsd:schema xmlns:xsd="http://www.w3.org/2001/XMLSchema" xmlns:xs="http://www.w3.org/2001/XMLSchema" xmlns:p="http://schemas.microsoft.com/office/2006/metadata/properties" xmlns:ns2="d5133a0f-e125-48af-b6ad-e38296e4c99c" xmlns:ns3="c48a177a-9e1d-4964-858b-ea53c00f3f97" targetNamespace="http://schemas.microsoft.com/office/2006/metadata/properties" ma:root="true" ma:fieldsID="12ad19b468f8c96ba5bc07ce8e4ba073" ns2:_="" ns3:_="">
    <xsd:import namespace="d5133a0f-e125-48af-b6ad-e38296e4c99c"/>
    <xsd:import namespace="c48a177a-9e1d-4964-858b-ea53c00f3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33a0f-e125-48af-b6ad-e38296e4c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a43907d-6f8f-426c-8051-071ba3433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8a177a-9e1d-4964-858b-ea53c00f3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41bb94-8b0d-4c3d-b68d-c73b93b2512b}" ma:internalName="TaxCatchAll" ma:showField="CatchAllData" ma:web="c48a177a-9e1d-4964-858b-ea53c00f3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739CA8C-521A-4B9E-9BC9-EAA49007194F}">
  <ds:schemaRefs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c48a177a-9e1d-4964-858b-ea53c00f3f97"/>
    <ds:schemaRef ds:uri="http://schemas.microsoft.com/office/infopath/2007/PartnerControls"/>
    <ds:schemaRef ds:uri="d5133a0f-e125-48af-b6ad-e38296e4c99c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4018C5D-FEA7-477F-98D5-AA7FDEFC47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133a0f-e125-48af-b6ad-e38296e4c99c"/>
    <ds:schemaRef ds:uri="c48a177a-9e1d-4964-858b-ea53c00f3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2B29BAD-5C28-4FCE-B9FB-4B76D68867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4990</TotalTime>
  <Words>2544</Words>
  <Application>Microsoft Office PowerPoint</Application>
  <PresentationFormat>Widescreen</PresentationFormat>
  <Paragraphs>1091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Adobe Gothic Std B</vt:lpstr>
      <vt:lpstr>Arial</vt:lpstr>
      <vt:lpstr>Arial Narrow</vt:lpstr>
      <vt:lpstr>Calibri</vt:lpstr>
      <vt:lpstr>Calibri Light</vt:lpstr>
      <vt:lpstr>Century Gothic</vt:lpstr>
      <vt:lpstr>Courier New</vt:lpstr>
      <vt:lpstr>Gotham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Goehring, Lelia Ann</dc:creator>
  <cp:lastModifiedBy>Blackburn, Corey G.</cp:lastModifiedBy>
  <cp:revision>236</cp:revision>
  <cp:lastPrinted>2020-11-05T20:18:56Z</cp:lastPrinted>
  <dcterms:created xsi:type="dcterms:W3CDTF">2020-10-08T21:36:14Z</dcterms:created>
  <dcterms:modified xsi:type="dcterms:W3CDTF">2024-04-25T20:29:01Z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0x01010052A778500447AC4E8170F07530B9DC76</vt:lpwstr>
  </property>
  <property fmtid="{D5CDD505-2E9C-101B-9397-08002B2CF9AE}" pid="3" name="MediaServiceImageTags">
    <vt:lpwstr/>
  </property>
</Properties>
</file>