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1593" r:id="rId5"/>
    <p:sldId id="1616" r:id="rId6"/>
    <p:sldId id="1726" r:id="rId7"/>
    <p:sldId id="1595" r:id="rId8"/>
    <p:sldId id="1717" r:id="rId9"/>
    <p:sldId id="1718" r:id="rId10"/>
    <p:sldId id="1719" r:id="rId11"/>
    <p:sldId id="1734" r:id="rId12"/>
    <p:sldId id="1735" r:id="rId13"/>
    <p:sldId id="1597" r:id="rId14"/>
    <p:sldId id="1598" r:id="rId15"/>
    <p:sldId id="1716" r:id="rId16"/>
    <p:sldId id="1728" r:id="rId17"/>
    <p:sldId id="1729" r:id="rId18"/>
    <p:sldId id="1730" r:id="rId19"/>
    <p:sldId id="1731" r:id="rId20"/>
    <p:sldId id="1733" r:id="rId21"/>
    <p:sldId id="1732" r:id="rId22"/>
    <p:sldId id="1607" r:id="rId23"/>
    <p:sldId id="320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593"/>
            <p14:sldId id="1616"/>
            <p14:sldId id="1726"/>
            <p14:sldId id="1595"/>
            <p14:sldId id="1717"/>
            <p14:sldId id="1718"/>
            <p14:sldId id="1719"/>
            <p14:sldId id="1734"/>
            <p14:sldId id="1735"/>
            <p14:sldId id="1597"/>
            <p14:sldId id="1598"/>
            <p14:sldId id="1716"/>
            <p14:sldId id="1728"/>
            <p14:sldId id="1729"/>
            <p14:sldId id="1730"/>
            <p14:sldId id="1731"/>
            <p14:sldId id="1733"/>
            <p14:sldId id="1732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009EB2"/>
    <a:srgbClr val="C00000"/>
    <a:srgbClr val="C62033"/>
    <a:srgbClr val="FFFFFF"/>
    <a:srgbClr val="9A2EA2"/>
    <a:srgbClr val="6946C2"/>
    <a:srgbClr val="9278D2"/>
    <a:srgbClr val="FFD961"/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19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15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78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17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1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82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E6BB264-5A72-D7DC-BD39-F7411A03A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1" y="1885315"/>
            <a:ext cx="9929109" cy="441600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9484"/>
            <a:ext cx="3514726" cy="49385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5786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-21793" y="5946864"/>
            <a:ext cx="8699065" cy="911136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	TED POLK MIDDLE SCHOOL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677273" y="6349864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A1EB4C-354D-80C6-77F8-2FABE826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100" y="130562"/>
            <a:ext cx="2651677" cy="10661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7EF23-3769-9A1A-BD19-72430740A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469824" y="619758"/>
            <a:ext cx="284608" cy="720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A305D3-4357-8DDE-9F34-A36C36770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616106" y="386743"/>
            <a:ext cx="653549" cy="2273559"/>
          </a:xfrm>
          <a:prstGeom prst="rect">
            <a:avLst/>
          </a:prstGeom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2DB907A9-31AD-1B4A-14F0-C85C93494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209" y="777597"/>
            <a:ext cx="1678330" cy="149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18D6DA4-AA13-BA5B-15C1-276689861B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3794" y="2022961"/>
            <a:ext cx="2912986" cy="419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8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AF4119-4497-407F-ABEA-15E47C2ABA5C}"/>
              </a:ext>
            </a:extLst>
          </p:cNvPr>
          <p:cNvSpPr/>
          <p:nvPr/>
        </p:nvSpPr>
        <p:spPr>
          <a:xfrm>
            <a:off x="513651" y="165185"/>
            <a:ext cx="4134672" cy="655897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C99585-B1FE-49A4-BA47-4D8A2BFEC11B}"/>
              </a:ext>
            </a:extLst>
          </p:cNvPr>
          <p:cNvSpPr/>
          <p:nvPr/>
        </p:nvSpPr>
        <p:spPr>
          <a:xfrm>
            <a:off x="5019038" y="189699"/>
            <a:ext cx="4388235" cy="6481370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1A53633-54B4-4D13-9885-E80349816936}"/>
              </a:ext>
            </a:extLst>
          </p:cNvPr>
          <p:cNvSpPr txBox="1">
            <a:spLocks/>
          </p:cNvSpPr>
          <p:nvPr/>
        </p:nvSpPr>
        <p:spPr>
          <a:xfrm>
            <a:off x="289028" y="6028139"/>
            <a:ext cx="4199208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C2CAAC37-8030-43CA-9C69-90FA123D2897}"/>
              </a:ext>
            </a:extLst>
          </p:cNvPr>
          <p:cNvSpPr txBox="1">
            <a:spLocks/>
          </p:cNvSpPr>
          <p:nvPr/>
        </p:nvSpPr>
        <p:spPr>
          <a:xfrm>
            <a:off x="4738890" y="591892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9" name="Google Shape;482;p89">
            <a:extLst>
              <a:ext uri="{FF2B5EF4-FFF2-40B4-BE49-F238E27FC236}">
                <a16:creationId xmlns:a16="http://schemas.microsoft.com/office/drawing/2014/main" id="{ADAC7372-5C9C-4DBA-8418-35F5D39B0435}"/>
              </a:ext>
            </a:extLst>
          </p:cNvPr>
          <p:cNvSpPr txBox="1"/>
          <p:nvPr/>
        </p:nvSpPr>
        <p:spPr>
          <a:xfrm>
            <a:off x="602491" y="629901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Heater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8823DA1-C422-2C5D-4FE2-ED69600F9905}"/>
              </a:ext>
            </a:extLst>
          </p:cNvPr>
          <p:cNvGrpSpPr/>
          <p:nvPr/>
        </p:nvGrpSpPr>
        <p:grpSpPr>
          <a:xfrm>
            <a:off x="657177" y="174628"/>
            <a:ext cx="3950154" cy="590550"/>
            <a:chOff x="683598" y="261922"/>
            <a:chExt cx="3950154" cy="5905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563692-97C1-4623-812D-C8FAA1BA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3598" y="261922"/>
              <a:ext cx="866775" cy="590550"/>
            </a:xfrm>
            <a:prstGeom prst="rect">
              <a:avLst/>
            </a:prstGeom>
          </p:spPr>
        </p:pic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B72D21A-E6FD-49B5-86C5-2E31619D014F}"/>
                </a:ext>
              </a:extLst>
            </p:cNvPr>
            <p:cNvSpPr txBox="1">
              <a:spLocks/>
            </p:cNvSpPr>
            <p:nvPr/>
          </p:nvSpPr>
          <p:spPr>
            <a:xfrm>
              <a:off x="1544842" y="382011"/>
              <a:ext cx="3088910" cy="3637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50" kern="0" spc="15" dirty="0">
                  <a:solidFill>
                    <a:srgbClr val="FFFFFF"/>
                  </a:solidFill>
                </a:rPr>
                <a:t>Improvements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E1B70A2-CDAD-4B48-BDB2-C146EE11BD2F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0468A2-AF74-46A9-BCDF-E4441E1FB0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297"/>
          <a:stretch/>
        </p:blipFill>
        <p:spPr>
          <a:xfrm>
            <a:off x="5390173" y="2577883"/>
            <a:ext cx="2853361" cy="568587"/>
          </a:xfrm>
          <a:prstGeom prst="rect">
            <a:avLst/>
          </a:prstGeom>
        </p:spPr>
      </p:pic>
      <p:sp>
        <p:nvSpPr>
          <p:cNvPr id="26" name="Google Shape;482;p89">
            <a:extLst>
              <a:ext uri="{FF2B5EF4-FFF2-40B4-BE49-F238E27FC236}">
                <a16:creationId xmlns:a16="http://schemas.microsoft.com/office/drawing/2014/main" id="{B13AFBB2-F156-4F83-B5A7-A893FCDA975A}"/>
              </a:ext>
            </a:extLst>
          </p:cNvPr>
          <p:cNvSpPr txBox="1"/>
          <p:nvPr/>
        </p:nvSpPr>
        <p:spPr>
          <a:xfrm>
            <a:off x="5286829" y="725443"/>
            <a:ext cx="3539334" cy="154743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22F80164-7AF4-4C2F-BCC4-15C75B9618F4}"/>
              </a:ext>
            </a:extLst>
          </p:cNvPr>
          <p:cNvSpPr txBox="1"/>
          <p:nvPr/>
        </p:nvSpPr>
        <p:spPr>
          <a:xfrm>
            <a:off x="5390173" y="3037190"/>
            <a:ext cx="3539334" cy="154743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7CF64D-0300-4B7F-AB5D-1F6B22683B4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047"/>
          <a:stretch/>
        </p:blipFill>
        <p:spPr>
          <a:xfrm>
            <a:off x="5286829" y="339618"/>
            <a:ext cx="2930317" cy="43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921B83DC-22CE-4EC2-B8E7-325B2B016FB5">
            <a:extLst>
              <a:ext uri="{FF2B5EF4-FFF2-40B4-BE49-F238E27FC236}">
                <a16:creationId xmlns:a16="http://schemas.microsoft.com/office/drawing/2014/main" id="{B7FE7CD3-596B-7709-5AC0-A3E1D70D8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235" y="197488"/>
            <a:ext cx="3864431" cy="350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7B0FE57C-57E7-4AE0-B37A-B656CCAD0987">
            <a:extLst>
              <a:ext uri="{FF2B5EF4-FFF2-40B4-BE49-F238E27FC236}">
                <a16:creationId xmlns:a16="http://schemas.microsoft.com/office/drawing/2014/main" id="{2076545E-B3DC-ECA8-1BDA-ECCA26DCB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236" y="3937737"/>
            <a:ext cx="3777206" cy="275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51" y="2461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41256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8" y="604997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58" name="Google Shape;482;p89">
            <a:extLst>
              <a:ext uri="{FF2B5EF4-FFF2-40B4-BE49-F238E27FC236}">
                <a16:creationId xmlns:a16="http://schemas.microsoft.com/office/drawing/2014/main" id="{E2C25716-1D09-BF61-364E-3E6E9CB80FF7}"/>
              </a:ext>
            </a:extLst>
          </p:cNvPr>
          <p:cNvSpPr txBox="1"/>
          <p:nvPr/>
        </p:nvSpPr>
        <p:spPr>
          <a:xfrm>
            <a:off x="433875" y="632723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Ensemble/Practice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Heater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34866" y="715629"/>
            <a:ext cx="3736710" cy="135223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 descr="A picture containing indoor, white&#10;&#10;Description automatically generated">
            <a:extLst>
              <a:ext uri="{FF2B5EF4-FFF2-40B4-BE49-F238E27FC236}">
                <a16:creationId xmlns:a16="http://schemas.microsoft.com/office/drawing/2014/main" id="{8B4E4E11-85C9-47D7-7275-49C87090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45735" y="222432"/>
            <a:ext cx="3502796" cy="348522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FC73484-8EA0-9D2E-D2F5-9B89C15096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1511" y="3559171"/>
            <a:ext cx="2736357" cy="3485223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5093A551-BB2F-3D12-C708-3CE2B828B124}"/>
              </a:ext>
            </a:extLst>
          </p:cNvPr>
          <p:cNvSpPr txBox="1"/>
          <p:nvPr/>
        </p:nvSpPr>
        <p:spPr>
          <a:xfrm>
            <a:off x="4990353" y="3095812"/>
            <a:ext cx="248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Ensemble Room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9AFC6B5-B346-949F-6408-57EA90D6D6E5}"/>
              </a:ext>
            </a:extLst>
          </p:cNvPr>
          <p:cNvSpPr txBox="1"/>
          <p:nvPr/>
        </p:nvSpPr>
        <p:spPr>
          <a:xfrm>
            <a:off x="9078482" y="3095812"/>
            <a:ext cx="248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Band Hall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BF26EBD-854F-1028-0E82-6EF2741DD069}"/>
              </a:ext>
            </a:extLst>
          </p:cNvPr>
          <p:cNvSpPr txBox="1"/>
          <p:nvPr/>
        </p:nvSpPr>
        <p:spPr>
          <a:xfrm>
            <a:off x="8992047" y="6269657"/>
            <a:ext cx="248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Choir Hall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70B8441-CF80-1A86-2DB3-B2606E9599FD}"/>
              </a:ext>
            </a:extLst>
          </p:cNvPr>
          <p:cNvSpPr txBox="1"/>
          <p:nvPr/>
        </p:nvSpPr>
        <p:spPr>
          <a:xfrm>
            <a:off x="5357193" y="6223738"/>
            <a:ext cx="248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New Theater Space</a:t>
            </a:r>
          </a:p>
        </p:txBody>
      </p:sp>
    </p:spTree>
    <p:extLst>
      <p:ext uri="{BB962C8B-B14F-4D97-AF65-F5344CB8AC3E}">
        <p14:creationId xmlns:p14="http://schemas.microsoft.com/office/powerpoint/2010/main" val="232628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65613" y="583057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866554" y="1298708"/>
            <a:ext cx="3440652" cy="71084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238C808-DB13-09D4-4D35-FED2DD34C59E}"/>
              </a:ext>
            </a:extLst>
          </p:cNvPr>
          <p:cNvSpPr/>
          <p:nvPr/>
        </p:nvSpPr>
        <p:spPr>
          <a:xfrm>
            <a:off x="270225" y="188038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B469622-534B-B30D-925F-24F55A1767F5}"/>
              </a:ext>
            </a:extLst>
          </p:cNvPr>
          <p:cNvGrpSpPr/>
          <p:nvPr/>
        </p:nvGrpSpPr>
        <p:grpSpPr>
          <a:xfrm>
            <a:off x="384934" y="229219"/>
            <a:ext cx="3953702" cy="590550"/>
            <a:chOff x="353504" y="314715"/>
            <a:chExt cx="3953702" cy="59055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D16D1E4-7405-2C91-7804-4EB1E79D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3504" y="314715"/>
              <a:ext cx="866775" cy="590550"/>
            </a:xfrm>
            <a:prstGeom prst="rect">
              <a:avLst/>
            </a:prstGeom>
          </p:spPr>
        </p:pic>
        <p:sp>
          <p:nvSpPr>
            <p:cNvPr id="32" name="object 7">
              <a:extLst>
                <a:ext uri="{FF2B5EF4-FFF2-40B4-BE49-F238E27FC236}">
                  <a16:creationId xmlns:a16="http://schemas.microsoft.com/office/drawing/2014/main" id="{F453E66E-8510-E956-4DC8-1ED6FD592F90}"/>
                </a:ext>
              </a:extLst>
            </p:cNvPr>
            <p:cNvSpPr txBox="1">
              <a:spLocks/>
            </p:cNvSpPr>
            <p:nvPr/>
          </p:nvSpPr>
          <p:spPr>
            <a:xfrm>
              <a:off x="1218296" y="541511"/>
              <a:ext cx="3088910" cy="3637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50" kern="0" spc="15" dirty="0">
                  <a:solidFill>
                    <a:srgbClr val="FFFFFF"/>
                  </a:solidFill>
                </a:rPr>
                <a:t>Improvements</a:t>
              </a:r>
            </a:p>
          </p:txBody>
        </p:sp>
      </p:grpSp>
      <p:sp>
        <p:nvSpPr>
          <p:cNvPr id="36" name="object 7">
            <a:extLst>
              <a:ext uri="{FF2B5EF4-FFF2-40B4-BE49-F238E27FC236}">
                <a16:creationId xmlns:a16="http://schemas.microsoft.com/office/drawing/2014/main" id="{60673FBF-CD15-4EB1-93A2-5AB010207F8C}"/>
              </a:ext>
            </a:extLst>
          </p:cNvPr>
          <p:cNvSpPr txBox="1">
            <a:spLocks/>
          </p:cNvSpPr>
          <p:nvPr/>
        </p:nvSpPr>
        <p:spPr>
          <a:xfrm>
            <a:off x="-79888" y="6004528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644AD87-7C3A-6BD2-53CA-CC9752CD596D}"/>
              </a:ext>
            </a:extLst>
          </p:cNvPr>
          <p:cNvSpPr/>
          <p:nvPr/>
        </p:nvSpPr>
        <p:spPr>
          <a:xfrm>
            <a:off x="501311" y="2035626"/>
            <a:ext cx="3632150" cy="50285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Google Shape;482;p89">
            <a:extLst>
              <a:ext uri="{FF2B5EF4-FFF2-40B4-BE49-F238E27FC236}">
                <a16:creationId xmlns:a16="http://schemas.microsoft.com/office/drawing/2014/main" id="{7124DB58-72A9-F1F1-8B2C-23F3E8ADC2AF}"/>
              </a:ext>
            </a:extLst>
          </p:cNvPr>
          <p:cNvSpPr txBox="1"/>
          <p:nvPr/>
        </p:nvSpPr>
        <p:spPr>
          <a:xfrm>
            <a:off x="433875" y="632723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Heater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C4CA78A9-8EF0-49FC-B613-BF2B8AE69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367" y="188038"/>
            <a:ext cx="7165699" cy="333990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907C02C-918A-1B4D-11D1-978984691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024" y="3659430"/>
            <a:ext cx="7165699" cy="3010531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412A3562-A01B-6D31-6143-24F766A9611E}"/>
              </a:ext>
            </a:extLst>
          </p:cNvPr>
          <p:cNvSpPr txBox="1"/>
          <p:nvPr/>
        </p:nvSpPr>
        <p:spPr>
          <a:xfrm>
            <a:off x="7679363" y="3158614"/>
            <a:ext cx="1117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16E1E7E-0340-0205-30CF-C45397682865}"/>
              </a:ext>
            </a:extLst>
          </p:cNvPr>
          <p:cNvSpPr txBox="1"/>
          <p:nvPr/>
        </p:nvSpPr>
        <p:spPr>
          <a:xfrm>
            <a:off x="7811293" y="6194548"/>
            <a:ext cx="825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9148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65613" y="583057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9E85FC5E-7693-CAD3-1452-016111CAEE0D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51D946-886E-7369-A0AA-DFC31A156DD3}"/>
              </a:ext>
            </a:extLst>
          </p:cNvPr>
          <p:cNvSpPr/>
          <p:nvPr/>
        </p:nvSpPr>
        <p:spPr>
          <a:xfrm>
            <a:off x="866554" y="1298708"/>
            <a:ext cx="3440652" cy="71084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6CDB5D6-A39C-A500-BA8D-001D16893AD8}"/>
              </a:ext>
            </a:extLst>
          </p:cNvPr>
          <p:cNvSpPr/>
          <p:nvPr/>
        </p:nvSpPr>
        <p:spPr>
          <a:xfrm>
            <a:off x="219316" y="278053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4DB5A98-41D7-5ACE-9CE1-9DF0462720E2}"/>
              </a:ext>
            </a:extLst>
          </p:cNvPr>
          <p:cNvGrpSpPr/>
          <p:nvPr/>
        </p:nvGrpSpPr>
        <p:grpSpPr>
          <a:xfrm>
            <a:off x="466166" y="272350"/>
            <a:ext cx="3953702" cy="590550"/>
            <a:chOff x="384934" y="314715"/>
            <a:chExt cx="3953702" cy="59055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B0567F1-2733-C5D8-3699-F45EEB355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4934" y="314715"/>
              <a:ext cx="866775" cy="590550"/>
            </a:xfrm>
            <a:prstGeom prst="rect">
              <a:avLst/>
            </a:prstGeom>
          </p:spPr>
        </p:pic>
        <p:sp>
          <p:nvSpPr>
            <p:cNvPr id="30" name="object 7">
              <a:extLst>
                <a:ext uri="{FF2B5EF4-FFF2-40B4-BE49-F238E27FC236}">
                  <a16:creationId xmlns:a16="http://schemas.microsoft.com/office/drawing/2014/main" id="{E1D768A9-803E-C938-B22E-0F355BAB993A}"/>
                </a:ext>
              </a:extLst>
            </p:cNvPr>
            <p:cNvSpPr txBox="1">
              <a:spLocks/>
            </p:cNvSpPr>
            <p:nvPr/>
          </p:nvSpPr>
          <p:spPr>
            <a:xfrm>
              <a:off x="1249726" y="481643"/>
              <a:ext cx="3088910" cy="3637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50" kern="0" spc="15" dirty="0">
                  <a:solidFill>
                    <a:srgbClr val="FFFFFF"/>
                  </a:solidFill>
                </a:rPr>
                <a:t>Improvements</a:t>
              </a:r>
            </a:p>
          </p:txBody>
        </p:sp>
      </p:grpSp>
      <p:sp>
        <p:nvSpPr>
          <p:cNvPr id="25" name="object 7">
            <a:extLst>
              <a:ext uri="{FF2B5EF4-FFF2-40B4-BE49-F238E27FC236}">
                <a16:creationId xmlns:a16="http://schemas.microsoft.com/office/drawing/2014/main" id="{14D1E981-FAE4-22FF-3605-91C4E96F4194}"/>
              </a:ext>
            </a:extLst>
          </p:cNvPr>
          <p:cNvSpPr txBox="1">
            <a:spLocks/>
          </p:cNvSpPr>
          <p:nvPr/>
        </p:nvSpPr>
        <p:spPr>
          <a:xfrm>
            <a:off x="-79888" y="604997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BB20FA-8555-A687-6BB3-0327C6794813}"/>
              </a:ext>
            </a:extLst>
          </p:cNvPr>
          <p:cNvSpPr/>
          <p:nvPr/>
        </p:nvSpPr>
        <p:spPr>
          <a:xfrm>
            <a:off x="365635" y="2534722"/>
            <a:ext cx="3753020" cy="95609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Google Shape;482;p89">
            <a:extLst>
              <a:ext uri="{FF2B5EF4-FFF2-40B4-BE49-F238E27FC236}">
                <a16:creationId xmlns:a16="http://schemas.microsoft.com/office/drawing/2014/main" id="{CD42C291-C3F1-7318-0808-DEEEC2D5A17E}"/>
              </a:ext>
            </a:extLst>
          </p:cNvPr>
          <p:cNvSpPr txBox="1"/>
          <p:nvPr/>
        </p:nvSpPr>
        <p:spPr>
          <a:xfrm>
            <a:off x="421922" y="680070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Heater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51" name="Picture 50" descr="A picture containing indoor, ceiling, floor, building&#10;&#10;Description automatically generated">
            <a:extLst>
              <a:ext uri="{FF2B5EF4-FFF2-40B4-BE49-F238E27FC236}">
                <a16:creationId xmlns:a16="http://schemas.microsoft.com/office/drawing/2014/main" id="{CFED5D1C-D5DD-16DE-117E-7B408116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839" y="266533"/>
            <a:ext cx="3663741" cy="308780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3264AE0-4B46-A1C3-DC80-B67629435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868" y="3515560"/>
            <a:ext cx="7503712" cy="3162465"/>
          </a:xfrm>
          <a:prstGeom prst="rect">
            <a:avLst/>
          </a:prstGeom>
        </p:spPr>
      </p:pic>
      <p:pic>
        <p:nvPicPr>
          <p:cNvPr id="42" name="Picture 41" descr="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703498F6-5CFC-38E8-A583-2C6459037E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438" y="278053"/>
            <a:ext cx="3663741" cy="307628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A84CC64E-0932-76BB-4217-D3EBA20AF5AA}"/>
              </a:ext>
            </a:extLst>
          </p:cNvPr>
          <p:cNvSpPr txBox="1"/>
          <p:nvPr/>
        </p:nvSpPr>
        <p:spPr>
          <a:xfrm>
            <a:off x="5827928" y="2985003"/>
            <a:ext cx="1117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49009A6-82D2-FDD8-22BF-9C21FB709AE3}"/>
              </a:ext>
            </a:extLst>
          </p:cNvPr>
          <p:cNvSpPr txBox="1"/>
          <p:nvPr/>
        </p:nvSpPr>
        <p:spPr>
          <a:xfrm>
            <a:off x="9517263" y="2980532"/>
            <a:ext cx="825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After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DC0C4DA-D638-8A80-94AC-7FE89650CDD7}"/>
              </a:ext>
            </a:extLst>
          </p:cNvPr>
          <p:cNvSpPr txBox="1"/>
          <p:nvPr/>
        </p:nvSpPr>
        <p:spPr>
          <a:xfrm>
            <a:off x="6475990" y="3676408"/>
            <a:ext cx="3391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Structural Joist Reinforcement</a:t>
            </a:r>
          </a:p>
        </p:txBody>
      </p:sp>
    </p:spTree>
    <p:extLst>
      <p:ext uri="{BB962C8B-B14F-4D97-AF65-F5344CB8AC3E}">
        <p14:creationId xmlns:p14="http://schemas.microsoft.com/office/powerpoint/2010/main" val="148240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65613" y="583057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ADAA51-56BF-4086-96AB-A5B60DEA6729}"/>
              </a:ext>
            </a:extLst>
          </p:cNvPr>
          <p:cNvSpPr/>
          <p:nvPr/>
        </p:nvSpPr>
        <p:spPr>
          <a:xfrm>
            <a:off x="424827" y="3123217"/>
            <a:ext cx="3748527" cy="68324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365E45C7-3F5D-D7B5-87F0-48961E6482A1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7" name="object 7">
            <a:extLst>
              <a:ext uri="{FF2B5EF4-FFF2-40B4-BE49-F238E27FC236}">
                <a16:creationId xmlns:a16="http://schemas.microsoft.com/office/drawing/2014/main" id="{9548874D-835C-4081-7484-00A5DB93E66C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5223EC3-FC11-4388-FB2E-704AF6BF6F48}"/>
              </a:ext>
            </a:extLst>
          </p:cNvPr>
          <p:cNvSpPr/>
          <p:nvPr/>
        </p:nvSpPr>
        <p:spPr>
          <a:xfrm>
            <a:off x="866554" y="1298708"/>
            <a:ext cx="3440652" cy="71084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03023A0-FB09-E09C-0109-3C314ABC221F}"/>
              </a:ext>
            </a:extLst>
          </p:cNvPr>
          <p:cNvSpPr/>
          <p:nvPr/>
        </p:nvSpPr>
        <p:spPr>
          <a:xfrm>
            <a:off x="224384" y="278054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77EBAF08-B7FE-BDDC-B191-B9FC75D76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34" y="314715"/>
            <a:ext cx="866775" cy="590550"/>
          </a:xfrm>
          <a:prstGeom prst="rect">
            <a:avLst/>
          </a:prstGeom>
        </p:spPr>
      </p:pic>
      <p:sp>
        <p:nvSpPr>
          <p:cNvPr id="41" name="object 7">
            <a:extLst>
              <a:ext uri="{FF2B5EF4-FFF2-40B4-BE49-F238E27FC236}">
                <a16:creationId xmlns:a16="http://schemas.microsoft.com/office/drawing/2014/main" id="{04146420-5081-2F05-73D1-829FB1BAE668}"/>
              </a:ext>
            </a:extLst>
          </p:cNvPr>
          <p:cNvSpPr txBox="1">
            <a:spLocks/>
          </p:cNvSpPr>
          <p:nvPr/>
        </p:nvSpPr>
        <p:spPr>
          <a:xfrm>
            <a:off x="1249726" y="541511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5" name="object 7">
            <a:extLst>
              <a:ext uri="{FF2B5EF4-FFF2-40B4-BE49-F238E27FC236}">
                <a16:creationId xmlns:a16="http://schemas.microsoft.com/office/drawing/2014/main" id="{E8119ECA-1E0C-EDB6-C508-008E04CE8003}"/>
              </a:ext>
            </a:extLst>
          </p:cNvPr>
          <p:cNvSpPr txBox="1">
            <a:spLocks/>
          </p:cNvSpPr>
          <p:nvPr/>
        </p:nvSpPr>
        <p:spPr>
          <a:xfrm>
            <a:off x="-79888" y="6049970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794024E-EDAB-BE40-FDBE-2BED2938DBA4}"/>
              </a:ext>
            </a:extLst>
          </p:cNvPr>
          <p:cNvSpPr/>
          <p:nvPr/>
        </p:nvSpPr>
        <p:spPr>
          <a:xfrm>
            <a:off x="456401" y="3495689"/>
            <a:ext cx="3776673" cy="135275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Google Shape;482;p89">
            <a:extLst>
              <a:ext uri="{FF2B5EF4-FFF2-40B4-BE49-F238E27FC236}">
                <a16:creationId xmlns:a16="http://schemas.microsoft.com/office/drawing/2014/main" id="{AB23F50F-C953-30F2-8D77-E838D8A365DD}"/>
              </a:ext>
            </a:extLst>
          </p:cNvPr>
          <p:cNvSpPr txBox="1"/>
          <p:nvPr/>
        </p:nvSpPr>
        <p:spPr>
          <a:xfrm>
            <a:off x="322017" y="711825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Heater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58" name="Picture 57" descr="A picture containing text&#10;&#10;Description automatically generated">
            <a:extLst>
              <a:ext uri="{FF2B5EF4-FFF2-40B4-BE49-F238E27FC236}">
                <a16:creationId xmlns:a16="http://schemas.microsoft.com/office/drawing/2014/main" id="{1BAE0E6A-2DFD-799A-391B-3C4A5114C9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87848" y="817019"/>
            <a:ext cx="3495834" cy="2417173"/>
          </a:xfrm>
          <a:prstGeom prst="rect">
            <a:avLst/>
          </a:prstGeom>
        </p:spPr>
      </p:pic>
      <p:pic>
        <p:nvPicPr>
          <p:cNvPr id="59" name="Picture 58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4AE869EE-10CC-957A-9EEA-ECB946CA31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0480" y="3735480"/>
            <a:ext cx="2867148" cy="318184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80E8027-5A37-1AB6-563E-6713017CDF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8735" y="277688"/>
            <a:ext cx="5044423" cy="3495835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5F0536C7-7C5C-33A5-E90B-BB399485718F}"/>
              </a:ext>
            </a:extLst>
          </p:cNvPr>
          <p:cNvSpPr txBox="1"/>
          <p:nvPr/>
        </p:nvSpPr>
        <p:spPr>
          <a:xfrm>
            <a:off x="4950869" y="3404191"/>
            <a:ext cx="136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Site Lighting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ACFF80E-0B02-954D-8FBA-18A15B967BB7}"/>
              </a:ext>
            </a:extLst>
          </p:cNvPr>
          <p:cNvSpPr txBox="1"/>
          <p:nvPr/>
        </p:nvSpPr>
        <p:spPr>
          <a:xfrm>
            <a:off x="8714097" y="3404191"/>
            <a:ext cx="1669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Rooftop Units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DE2F555-093C-4475-AB28-6F69D6640A56}"/>
              </a:ext>
            </a:extLst>
          </p:cNvPr>
          <p:cNvSpPr txBox="1"/>
          <p:nvPr/>
        </p:nvSpPr>
        <p:spPr>
          <a:xfrm>
            <a:off x="5100995" y="6390645"/>
            <a:ext cx="2323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Water Bottle Fillers</a:t>
            </a:r>
          </a:p>
        </p:txBody>
      </p:sp>
      <p:pic>
        <p:nvPicPr>
          <p:cNvPr id="31" name="Picture 30" descr="A picture containing indoor, jack, electronics&#10;&#10;Description automatically generated">
            <a:extLst>
              <a:ext uri="{FF2B5EF4-FFF2-40B4-BE49-F238E27FC236}">
                <a16:creationId xmlns:a16="http://schemas.microsoft.com/office/drawing/2014/main" id="{BF6675F6-0DD7-EFC1-7C8B-6628453B0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31276" y="3176869"/>
            <a:ext cx="2867148" cy="4299074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0421611C-81CB-DD53-0058-A5BAAC3B661C}"/>
              </a:ext>
            </a:extLst>
          </p:cNvPr>
          <p:cNvSpPr txBox="1"/>
          <p:nvPr/>
        </p:nvSpPr>
        <p:spPr>
          <a:xfrm>
            <a:off x="8979255" y="6390645"/>
            <a:ext cx="2038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HVAC Controls</a:t>
            </a:r>
          </a:p>
        </p:txBody>
      </p:sp>
    </p:spTree>
    <p:extLst>
      <p:ext uri="{BB962C8B-B14F-4D97-AF65-F5344CB8AC3E}">
        <p14:creationId xmlns:p14="http://schemas.microsoft.com/office/powerpoint/2010/main" val="18747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ADAA51-56BF-4086-96AB-A5B60DEA6729}"/>
              </a:ext>
            </a:extLst>
          </p:cNvPr>
          <p:cNvSpPr/>
          <p:nvPr/>
        </p:nvSpPr>
        <p:spPr>
          <a:xfrm>
            <a:off x="435019" y="3795823"/>
            <a:ext cx="3633818" cy="190959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205A8AE2-E972-5194-9734-A21F269806B6}"/>
              </a:ext>
            </a:extLst>
          </p:cNvPr>
          <p:cNvSpPr txBox="1">
            <a:spLocks/>
          </p:cNvSpPr>
          <p:nvPr/>
        </p:nvSpPr>
        <p:spPr>
          <a:xfrm>
            <a:off x="1163349" y="47760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877F8-C7A7-3E3F-1660-0CAB3688D594}"/>
              </a:ext>
            </a:extLst>
          </p:cNvPr>
          <p:cNvSpPr/>
          <p:nvPr/>
        </p:nvSpPr>
        <p:spPr>
          <a:xfrm>
            <a:off x="338450" y="3033201"/>
            <a:ext cx="3748527" cy="68324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F253C259-E060-D602-3C31-742C576CBC43}"/>
              </a:ext>
            </a:extLst>
          </p:cNvPr>
          <p:cNvSpPr txBox="1">
            <a:spLocks/>
          </p:cNvSpPr>
          <p:nvPr/>
        </p:nvSpPr>
        <p:spPr>
          <a:xfrm>
            <a:off x="1163349" y="47760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7" name="object 7">
            <a:extLst>
              <a:ext uri="{FF2B5EF4-FFF2-40B4-BE49-F238E27FC236}">
                <a16:creationId xmlns:a16="http://schemas.microsoft.com/office/drawing/2014/main" id="{5515AF8E-158C-F288-431D-F81EEE535352}"/>
              </a:ext>
            </a:extLst>
          </p:cNvPr>
          <p:cNvSpPr txBox="1">
            <a:spLocks/>
          </p:cNvSpPr>
          <p:nvPr/>
        </p:nvSpPr>
        <p:spPr>
          <a:xfrm>
            <a:off x="1163349" y="47760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D434173-5820-F73C-89CC-56F26B946995}"/>
              </a:ext>
            </a:extLst>
          </p:cNvPr>
          <p:cNvSpPr/>
          <p:nvPr/>
        </p:nvSpPr>
        <p:spPr>
          <a:xfrm>
            <a:off x="780177" y="1208692"/>
            <a:ext cx="3440652" cy="71084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9BC20D8-724B-F8F6-EA07-8B622C84CEB3}"/>
              </a:ext>
            </a:extLst>
          </p:cNvPr>
          <p:cNvSpPr/>
          <p:nvPr/>
        </p:nvSpPr>
        <p:spPr>
          <a:xfrm>
            <a:off x="138006" y="188038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5462084-1995-8E50-E657-B1BEC16F8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57" y="216582"/>
            <a:ext cx="866775" cy="590550"/>
          </a:xfrm>
          <a:prstGeom prst="rect">
            <a:avLst/>
          </a:prstGeom>
        </p:spPr>
      </p:pic>
      <p:sp>
        <p:nvSpPr>
          <p:cNvPr id="41" name="object 7">
            <a:extLst>
              <a:ext uri="{FF2B5EF4-FFF2-40B4-BE49-F238E27FC236}">
                <a16:creationId xmlns:a16="http://schemas.microsoft.com/office/drawing/2014/main" id="{6884FE4B-514A-2838-8470-7839453DCD64}"/>
              </a:ext>
            </a:extLst>
          </p:cNvPr>
          <p:cNvSpPr txBox="1">
            <a:spLocks/>
          </p:cNvSpPr>
          <p:nvPr/>
        </p:nvSpPr>
        <p:spPr>
          <a:xfrm>
            <a:off x="1163349" y="443378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212097" y="5987936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D13221E-F9CB-771A-B84F-360241010D61}"/>
              </a:ext>
            </a:extLst>
          </p:cNvPr>
          <p:cNvSpPr/>
          <p:nvPr/>
        </p:nvSpPr>
        <p:spPr>
          <a:xfrm>
            <a:off x="298557" y="4805413"/>
            <a:ext cx="3776673" cy="48309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Google Shape;482;p89">
            <a:extLst>
              <a:ext uri="{FF2B5EF4-FFF2-40B4-BE49-F238E27FC236}">
                <a16:creationId xmlns:a16="http://schemas.microsoft.com/office/drawing/2014/main" id="{8511618D-E823-5584-9FC0-364737B93083}"/>
              </a:ext>
            </a:extLst>
          </p:cNvPr>
          <p:cNvSpPr txBox="1"/>
          <p:nvPr/>
        </p:nvSpPr>
        <p:spPr>
          <a:xfrm>
            <a:off x="291794" y="636756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Heater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60" name="Picture 59" descr="A picture containing sky, outdoor, building, road&#10;&#10;Description automatically generated">
            <a:extLst>
              <a:ext uri="{FF2B5EF4-FFF2-40B4-BE49-F238E27FC236}">
                <a16:creationId xmlns:a16="http://schemas.microsoft.com/office/drawing/2014/main" id="{EF269D68-96C5-F060-B367-644CE4ED2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054" y="216582"/>
            <a:ext cx="7267964" cy="328433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B8725904-D108-39F0-3657-68DF42B00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430" y="3561217"/>
            <a:ext cx="7274588" cy="308020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241AE66-BA8A-B20B-1557-D6920D092471}"/>
              </a:ext>
            </a:extLst>
          </p:cNvPr>
          <p:cNvSpPr txBox="1"/>
          <p:nvPr/>
        </p:nvSpPr>
        <p:spPr>
          <a:xfrm>
            <a:off x="7052256" y="3069059"/>
            <a:ext cx="2732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Concrete Replacement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1CD4038-821D-4F82-004E-D1439B3BA2CC}"/>
              </a:ext>
            </a:extLst>
          </p:cNvPr>
          <p:cNvSpPr txBox="1"/>
          <p:nvPr/>
        </p:nvSpPr>
        <p:spPr>
          <a:xfrm>
            <a:off x="7052256" y="6272086"/>
            <a:ext cx="2732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Concrete Replacement</a:t>
            </a:r>
          </a:p>
        </p:txBody>
      </p:sp>
    </p:spTree>
    <p:extLst>
      <p:ext uri="{BB962C8B-B14F-4D97-AF65-F5344CB8AC3E}">
        <p14:creationId xmlns:p14="http://schemas.microsoft.com/office/powerpoint/2010/main" val="19059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ADAA51-56BF-4086-96AB-A5B60DEA6729}"/>
              </a:ext>
            </a:extLst>
          </p:cNvPr>
          <p:cNvSpPr/>
          <p:nvPr/>
        </p:nvSpPr>
        <p:spPr>
          <a:xfrm>
            <a:off x="435019" y="3795823"/>
            <a:ext cx="3633818" cy="190959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205A8AE2-E972-5194-9734-A21F269806B6}"/>
              </a:ext>
            </a:extLst>
          </p:cNvPr>
          <p:cNvSpPr txBox="1">
            <a:spLocks/>
          </p:cNvSpPr>
          <p:nvPr/>
        </p:nvSpPr>
        <p:spPr>
          <a:xfrm>
            <a:off x="1163349" y="47760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877F8-C7A7-3E3F-1660-0CAB3688D594}"/>
              </a:ext>
            </a:extLst>
          </p:cNvPr>
          <p:cNvSpPr/>
          <p:nvPr/>
        </p:nvSpPr>
        <p:spPr>
          <a:xfrm>
            <a:off x="338450" y="3033201"/>
            <a:ext cx="3748527" cy="68324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F253C259-E060-D602-3C31-742C576CBC43}"/>
              </a:ext>
            </a:extLst>
          </p:cNvPr>
          <p:cNvSpPr txBox="1">
            <a:spLocks/>
          </p:cNvSpPr>
          <p:nvPr/>
        </p:nvSpPr>
        <p:spPr>
          <a:xfrm>
            <a:off x="1163349" y="47760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7" name="object 7">
            <a:extLst>
              <a:ext uri="{FF2B5EF4-FFF2-40B4-BE49-F238E27FC236}">
                <a16:creationId xmlns:a16="http://schemas.microsoft.com/office/drawing/2014/main" id="{5515AF8E-158C-F288-431D-F81EEE535352}"/>
              </a:ext>
            </a:extLst>
          </p:cNvPr>
          <p:cNvSpPr txBox="1">
            <a:spLocks/>
          </p:cNvSpPr>
          <p:nvPr/>
        </p:nvSpPr>
        <p:spPr>
          <a:xfrm>
            <a:off x="1163349" y="47760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D434173-5820-F73C-89CC-56F26B946995}"/>
              </a:ext>
            </a:extLst>
          </p:cNvPr>
          <p:cNvSpPr/>
          <p:nvPr/>
        </p:nvSpPr>
        <p:spPr>
          <a:xfrm>
            <a:off x="780177" y="1208692"/>
            <a:ext cx="3440652" cy="71084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9BC20D8-724B-F8F6-EA07-8B622C84CEB3}"/>
              </a:ext>
            </a:extLst>
          </p:cNvPr>
          <p:cNvSpPr/>
          <p:nvPr/>
        </p:nvSpPr>
        <p:spPr>
          <a:xfrm>
            <a:off x="138006" y="188038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5462084-1995-8E50-E657-B1BEC16F8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57" y="216582"/>
            <a:ext cx="866775" cy="590550"/>
          </a:xfrm>
          <a:prstGeom prst="rect">
            <a:avLst/>
          </a:prstGeom>
        </p:spPr>
      </p:pic>
      <p:sp>
        <p:nvSpPr>
          <p:cNvPr id="41" name="object 7">
            <a:extLst>
              <a:ext uri="{FF2B5EF4-FFF2-40B4-BE49-F238E27FC236}">
                <a16:creationId xmlns:a16="http://schemas.microsoft.com/office/drawing/2014/main" id="{6884FE4B-514A-2838-8470-7839453DCD64}"/>
              </a:ext>
            </a:extLst>
          </p:cNvPr>
          <p:cNvSpPr txBox="1">
            <a:spLocks/>
          </p:cNvSpPr>
          <p:nvPr/>
        </p:nvSpPr>
        <p:spPr>
          <a:xfrm>
            <a:off x="1163349" y="443378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212097" y="5987936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D13221E-F9CB-771A-B84F-360241010D61}"/>
              </a:ext>
            </a:extLst>
          </p:cNvPr>
          <p:cNvSpPr/>
          <p:nvPr/>
        </p:nvSpPr>
        <p:spPr>
          <a:xfrm>
            <a:off x="5768384" y="1919538"/>
            <a:ext cx="3776673" cy="189822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Google Shape;482;p89">
            <a:extLst>
              <a:ext uri="{FF2B5EF4-FFF2-40B4-BE49-F238E27FC236}">
                <a16:creationId xmlns:a16="http://schemas.microsoft.com/office/drawing/2014/main" id="{8511618D-E823-5584-9FC0-364737B93083}"/>
              </a:ext>
            </a:extLst>
          </p:cNvPr>
          <p:cNvSpPr txBox="1"/>
          <p:nvPr/>
        </p:nvSpPr>
        <p:spPr>
          <a:xfrm>
            <a:off x="291794" y="636756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Heater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9" name="Picture 18" descr="A picture containing tiled&#10;&#10;Description automatically generated">
            <a:extLst>
              <a:ext uri="{FF2B5EF4-FFF2-40B4-BE49-F238E27FC236}">
                <a16:creationId xmlns:a16="http://schemas.microsoft.com/office/drawing/2014/main" id="{2FD393DB-7F99-6D0E-530A-66C6F8D28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0289" y="3917275"/>
            <a:ext cx="2388846" cy="3116527"/>
          </a:xfrm>
          <a:prstGeom prst="rect">
            <a:avLst/>
          </a:prstGeom>
        </p:spPr>
      </p:pic>
      <p:pic>
        <p:nvPicPr>
          <p:cNvPr id="20" name="Picture 19" descr="A picture containing indoor, toilet, tiled, dirty&#10;&#10;Description automatically generated">
            <a:extLst>
              <a:ext uri="{FF2B5EF4-FFF2-40B4-BE49-F238E27FC236}">
                <a16:creationId xmlns:a16="http://schemas.microsoft.com/office/drawing/2014/main" id="{86974BD5-782E-3433-2302-DE906AFE35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31222" y="-105994"/>
            <a:ext cx="3815026" cy="4595941"/>
          </a:xfrm>
          <a:prstGeom prst="rect">
            <a:avLst/>
          </a:prstGeom>
        </p:spPr>
      </p:pic>
      <p:pic>
        <p:nvPicPr>
          <p:cNvPr id="21" name="Picture 20" descr="A picture containing indoor&#10;&#10;Description automatically generated">
            <a:extLst>
              <a:ext uri="{FF2B5EF4-FFF2-40B4-BE49-F238E27FC236}">
                <a16:creationId xmlns:a16="http://schemas.microsoft.com/office/drawing/2014/main" id="{9265ACDD-33E5-4694-06DC-8137AAFF52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29936" y="830166"/>
            <a:ext cx="3815026" cy="2755387"/>
          </a:xfrm>
          <a:prstGeom prst="rect">
            <a:avLst/>
          </a:prstGeom>
        </p:spPr>
      </p:pic>
      <p:pic>
        <p:nvPicPr>
          <p:cNvPr id="22" name="Picture 21" descr="A picture containing indoor, ceiling&#10;&#10;Description automatically generated">
            <a:extLst>
              <a:ext uri="{FF2B5EF4-FFF2-40B4-BE49-F238E27FC236}">
                <a16:creationId xmlns:a16="http://schemas.microsoft.com/office/drawing/2014/main" id="{54B4DC5C-1AF2-0EA8-4FBF-76A6FB7384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227" y="4303121"/>
            <a:ext cx="4268421" cy="238884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63D0C78-4211-39FA-0054-CC901E50486F}"/>
              </a:ext>
            </a:extLst>
          </p:cNvPr>
          <p:cNvSpPr/>
          <p:nvPr/>
        </p:nvSpPr>
        <p:spPr>
          <a:xfrm>
            <a:off x="298557" y="5255998"/>
            <a:ext cx="3776673" cy="48309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2A1F9B-E2E1-F967-4D67-752661923B25}"/>
              </a:ext>
            </a:extLst>
          </p:cNvPr>
          <p:cNvSpPr txBox="1"/>
          <p:nvPr/>
        </p:nvSpPr>
        <p:spPr>
          <a:xfrm>
            <a:off x="5540972" y="3720691"/>
            <a:ext cx="177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Serving Lines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92D992-6FAB-38F2-A0AA-213F3097CDC3}"/>
              </a:ext>
            </a:extLst>
          </p:cNvPr>
          <p:cNvSpPr txBox="1"/>
          <p:nvPr/>
        </p:nvSpPr>
        <p:spPr>
          <a:xfrm>
            <a:off x="5208206" y="6210927"/>
            <a:ext cx="177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Serving Lines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B439DE-9D50-BAD8-ED52-96B46B3129A1}"/>
              </a:ext>
            </a:extLst>
          </p:cNvPr>
          <p:cNvSpPr txBox="1"/>
          <p:nvPr/>
        </p:nvSpPr>
        <p:spPr>
          <a:xfrm>
            <a:off x="9742305" y="3775474"/>
            <a:ext cx="177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Serving Lines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6A347B-78B1-2680-6991-54B20C95363E}"/>
              </a:ext>
            </a:extLst>
          </p:cNvPr>
          <p:cNvSpPr txBox="1"/>
          <p:nvPr/>
        </p:nvSpPr>
        <p:spPr>
          <a:xfrm>
            <a:off x="8184041" y="6372987"/>
            <a:ext cx="311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Cooler/Freezer Replacement</a:t>
            </a:r>
          </a:p>
        </p:txBody>
      </p:sp>
    </p:spTree>
    <p:extLst>
      <p:ext uri="{BB962C8B-B14F-4D97-AF65-F5344CB8AC3E}">
        <p14:creationId xmlns:p14="http://schemas.microsoft.com/office/powerpoint/2010/main" val="393293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ADAA51-56BF-4086-96AB-A5B60DEA6729}"/>
              </a:ext>
            </a:extLst>
          </p:cNvPr>
          <p:cNvSpPr/>
          <p:nvPr/>
        </p:nvSpPr>
        <p:spPr>
          <a:xfrm>
            <a:off x="435019" y="3795823"/>
            <a:ext cx="3633818" cy="190959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205A8AE2-E972-5194-9734-A21F269806B6}"/>
              </a:ext>
            </a:extLst>
          </p:cNvPr>
          <p:cNvSpPr txBox="1">
            <a:spLocks/>
          </p:cNvSpPr>
          <p:nvPr/>
        </p:nvSpPr>
        <p:spPr>
          <a:xfrm>
            <a:off x="1163349" y="47760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4877F8-C7A7-3E3F-1660-0CAB3688D594}"/>
              </a:ext>
            </a:extLst>
          </p:cNvPr>
          <p:cNvSpPr/>
          <p:nvPr/>
        </p:nvSpPr>
        <p:spPr>
          <a:xfrm>
            <a:off x="338450" y="3033201"/>
            <a:ext cx="3748527" cy="68324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F253C259-E060-D602-3C31-742C576CBC43}"/>
              </a:ext>
            </a:extLst>
          </p:cNvPr>
          <p:cNvSpPr txBox="1">
            <a:spLocks/>
          </p:cNvSpPr>
          <p:nvPr/>
        </p:nvSpPr>
        <p:spPr>
          <a:xfrm>
            <a:off x="1163349" y="47760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7" name="object 7">
            <a:extLst>
              <a:ext uri="{FF2B5EF4-FFF2-40B4-BE49-F238E27FC236}">
                <a16:creationId xmlns:a16="http://schemas.microsoft.com/office/drawing/2014/main" id="{5515AF8E-158C-F288-431D-F81EEE535352}"/>
              </a:ext>
            </a:extLst>
          </p:cNvPr>
          <p:cNvSpPr txBox="1">
            <a:spLocks/>
          </p:cNvSpPr>
          <p:nvPr/>
        </p:nvSpPr>
        <p:spPr>
          <a:xfrm>
            <a:off x="1163349" y="47760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D434173-5820-F73C-89CC-56F26B946995}"/>
              </a:ext>
            </a:extLst>
          </p:cNvPr>
          <p:cNvSpPr/>
          <p:nvPr/>
        </p:nvSpPr>
        <p:spPr>
          <a:xfrm>
            <a:off x="780177" y="1208692"/>
            <a:ext cx="3440652" cy="71084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9BC20D8-724B-F8F6-EA07-8B622C84CEB3}"/>
              </a:ext>
            </a:extLst>
          </p:cNvPr>
          <p:cNvSpPr/>
          <p:nvPr/>
        </p:nvSpPr>
        <p:spPr>
          <a:xfrm>
            <a:off x="138006" y="188038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5462084-1995-8E50-E657-B1BEC16F8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57" y="216582"/>
            <a:ext cx="866775" cy="590550"/>
          </a:xfrm>
          <a:prstGeom prst="rect">
            <a:avLst/>
          </a:prstGeom>
        </p:spPr>
      </p:pic>
      <p:sp>
        <p:nvSpPr>
          <p:cNvPr id="41" name="object 7">
            <a:extLst>
              <a:ext uri="{FF2B5EF4-FFF2-40B4-BE49-F238E27FC236}">
                <a16:creationId xmlns:a16="http://schemas.microsoft.com/office/drawing/2014/main" id="{6884FE4B-514A-2838-8470-7839453DCD64}"/>
              </a:ext>
            </a:extLst>
          </p:cNvPr>
          <p:cNvSpPr txBox="1">
            <a:spLocks/>
          </p:cNvSpPr>
          <p:nvPr/>
        </p:nvSpPr>
        <p:spPr>
          <a:xfrm>
            <a:off x="1163349" y="443378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212097" y="5987936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D13221E-F9CB-771A-B84F-360241010D61}"/>
              </a:ext>
            </a:extLst>
          </p:cNvPr>
          <p:cNvSpPr/>
          <p:nvPr/>
        </p:nvSpPr>
        <p:spPr>
          <a:xfrm>
            <a:off x="5768384" y="1919538"/>
            <a:ext cx="3776673" cy="189822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Google Shape;482;p89">
            <a:extLst>
              <a:ext uri="{FF2B5EF4-FFF2-40B4-BE49-F238E27FC236}">
                <a16:creationId xmlns:a16="http://schemas.microsoft.com/office/drawing/2014/main" id="{8511618D-E823-5584-9FC0-364737B93083}"/>
              </a:ext>
            </a:extLst>
          </p:cNvPr>
          <p:cNvSpPr txBox="1"/>
          <p:nvPr/>
        </p:nvSpPr>
        <p:spPr>
          <a:xfrm>
            <a:off x="291793" y="636403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Heater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3D0C78-4211-39FA-0054-CC901E50486F}"/>
              </a:ext>
            </a:extLst>
          </p:cNvPr>
          <p:cNvSpPr/>
          <p:nvPr/>
        </p:nvSpPr>
        <p:spPr>
          <a:xfrm>
            <a:off x="276437" y="5705417"/>
            <a:ext cx="3776673" cy="21517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60ED44-F441-24D2-9A3B-5F635A7A9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04" y="216583"/>
            <a:ext cx="7562739" cy="3345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89D2F3-3BA9-4938-AD57-BD89FB3A81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3" b="19295"/>
          <a:stretch/>
        </p:blipFill>
        <p:spPr>
          <a:xfrm>
            <a:off x="4330704" y="3115355"/>
            <a:ext cx="7562739" cy="352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AEF8ACE-420C-AB2F-3F9F-6C7B48223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551" y="3593898"/>
            <a:ext cx="3267945" cy="3004041"/>
          </a:xfrm>
          <a:prstGeom prst="rect">
            <a:avLst/>
          </a:prstGeom>
        </p:spPr>
      </p:pic>
      <p:pic>
        <p:nvPicPr>
          <p:cNvPr id="11" name="Picture 10" descr="A picture containing sky, outdoor, building, colonnade&#10;&#10;Description automatically generated">
            <a:extLst>
              <a:ext uri="{FF2B5EF4-FFF2-40B4-BE49-F238E27FC236}">
                <a16:creationId xmlns:a16="http://schemas.microsoft.com/office/drawing/2014/main" id="{4C9062AC-2EC7-A012-8254-53D8167528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768" y="3547438"/>
            <a:ext cx="2475575" cy="309064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323922" y="1024036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 </a:t>
            </a:r>
            <a:endParaRPr lang="en-US" b="1" dirty="0">
              <a:solidFill>
                <a:srgbClr val="C00000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142DC9C2-9EC7-4C5B-8745-0BEA9B60612F}"/>
              </a:ext>
            </a:extLst>
          </p:cNvPr>
          <p:cNvSpPr txBox="1">
            <a:spLocks/>
          </p:cNvSpPr>
          <p:nvPr/>
        </p:nvSpPr>
        <p:spPr>
          <a:xfrm>
            <a:off x="4631918" y="3547437"/>
            <a:ext cx="250878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Fire Alarm Panel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2871B7B4-98E9-4CDE-95B1-1B9C7AC5225E}"/>
              </a:ext>
            </a:extLst>
          </p:cNvPr>
          <p:cNvSpPr txBox="1">
            <a:spLocks/>
          </p:cNvSpPr>
          <p:nvPr/>
        </p:nvSpPr>
        <p:spPr>
          <a:xfrm>
            <a:off x="7203105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Exterior Camera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C7477A68-72CC-4C40-BCBF-EA26423952EF}"/>
              </a:ext>
            </a:extLst>
          </p:cNvPr>
          <p:cNvSpPr txBox="1">
            <a:spLocks/>
          </p:cNvSpPr>
          <p:nvPr/>
        </p:nvSpPr>
        <p:spPr>
          <a:xfrm>
            <a:off x="4687765" y="2953894"/>
            <a:ext cx="16484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Card Reader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576B07C4-355E-D1FB-2598-FEFDEDBA74B0}"/>
              </a:ext>
            </a:extLst>
          </p:cNvPr>
          <p:cNvSpPr txBox="1">
            <a:spLocks/>
          </p:cNvSpPr>
          <p:nvPr/>
        </p:nvSpPr>
        <p:spPr>
          <a:xfrm>
            <a:off x="6650651" y="2950124"/>
            <a:ext cx="20921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Video Intercom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F6066E-5CF5-4100-240E-3B817A46B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66988" y="822655"/>
            <a:ext cx="3127253" cy="1922435"/>
          </a:xfrm>
          <a:prstGeom prst="rect">
            <a:avLst/>
          </a:prstGeom>
        </p:spPr>
      </p:pic>
      <p:pic>
        <p:nvPicPr>
          <p:cNvPr id="28" name="Picture 27" descr="A picture containing text, red&#10;&#10;Description automatically generated">
            <a:extLst>
              <a:ext uri="{FF2B5EF4-FFF2-40B4-BE49-F238E27FC236}">
                <a16:creationId xmlns:a16="http://schemas.microsoft.com/office/drawing/2014/main" id="{C353970B-0854-3246-F714-29FD6C993D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27405" y="53132"/>
            <a:ext cx="3127589" cy="3461154"/>
          </a:xfrm>
          <a:prstGeom prst="rect">
            <a:avLst/>
          </a:prstGeom>
        </p:spPr>
      </p:pic>
      <p:pic>
        <p:nvPicPr>
          <p:cNvPr id="32" name="Picture 31" descr="A picture containing stone, cement, concrete&#10;&#10;Description automatically generated">
            <a:extLst>
              <a:ext uri="{FF2B5EF4-FFF2-40B4-BE49-F238E27FC236}">
                <a16:creationId xmlns:a16="http://schemas.microsoft.com/office/drawing/2014/main" id="{E00FDA56-27FE-3603-EC53-AA5790E422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78399" y="826620"/>
            <a:ext cx="3105738" cy="1862151"/>
          </a:xfrm>
          <a:prstGeom prst="rect">
            <a:avLst/>
          </a:prstGeom>
        </p:spPr>
      </p:pic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68C3D925-0AB2-A417-97C9-F6F1F4C0AE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22176" y="4239884"/>
            <a:ext cx="3102766" cy="1717872"/>
          </a:xfrm>
          <a:prstGeom prst="rect">
            <a:avLst/>
          </a:prstGeom>
        </p:spPr>
      </p:pic>
      <p:sp>
        <p:nvSpPr>
          <p:cNvPr id="37" name="Google Shape;482;p89">
            <a:extLst>
              <a:ext uri="{FF2B5EF4-FFF2-40B4-BE49-F238E27FC236}">
                <a16:creationId xmlns:a16="http://schemas.microsoft.com/office/drawing/2014/main" id="{E9A865BB-6D1B-4C53-E19A-8BF91223156E}"/>
              </a:ext>
            </a:extLst>
          </p:cNvPr>
          <p:cNvSpPr txBox="1"/>
          <p:nvPr/>
        </p:nvSpPr>
        <p:spPr>
          <a:xfrm>
            <a:off x="4621050" y="2865921"/>
            <a:ext cx="174129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</p:txBody>
      </p:sp>
      <p:sp>
        <p:nvSpPr>
          <p:cNvPr id="39" name="Google Shape;482;p89">
            <a:extLst>
              <a:ext uri="{FF2B5EF4-FFF2-40B4-BE49-F238E27FC236}">
                <a16:creationId xmlns:a16="http://schemas.microsoft.com/office/drawing/2014/main" id="{9D67CCED-7EC3-4614-1E97-B8AB47974002}"/>
              </a:ext>
            </a:extLst>
          </p:cNvPr>
          <p:cNvSpPr txBox="1"/>
          <p:nvPr/>
        </p:nvSpPr>
        <p:spPr>
          <a:xfrm>
            <a:off x="6726917" y="2864558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</p:txBody>
      </p:sp>
      <p:sp>
        <p:nvSpPr>
          <p:cNvPr id="40" name="Google Shape;482;p89">
            <a:extLst>
              <a:ext uri="{FF2B5EF4-FFF2-40B4-BE49-F238E27FC236}">
                <a16:creationId xmlns:a16="http://schemas.microsoft.com/office/drawing/2014/main" id="{E80FDD30-F45C-9076-577A-806686EF782C}"/>
              </a:ext>
            </a:extLst>
          </p:cNvPr>
          <p:cNvSpPr txBox="1"/>
          <p:nvPr/>
        </p:nvSpPr>
        <p:spPr>
          <a:xfrm>
            <a:off x="9675598" y="2874029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Alarm</a:t>
            </a:r>
          </a:p>
        </p:txBody>
      </p:sp>
      <p:sp>
        <p:nvSpPr>
          <p:cNvPr id="31" name="Google Shape;482;p89">
            <a:extLst>
              <a:ext uri="{FF2B5EF4-FFF2-40B4-BE49-F238E27FC236}">
                <a16:creationId xmlns:a16="http://schemas.microsoft.com/office/drawing/2014/main" id="{3DD01B8B-C067-1857-297A-F4CDA0A0455C}"/>
              </a:ext>
            </a:extLst>
          </p:cNvPr>
          <p:cNvSpPr txBox="1"/>
          <p:nvPr/>
        </p:nvSpPr>
        <p:spPr>
          <a:xfrm>
            <a:off x="9776457" y="6165021"/>
            <a:ext cx="2064196" cy="40326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Bollards/Benches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8009DAD3-167C-460B-9529-90C5BF958E0D}"/>
              </a:ext>
            </a:extLst>
          </p:cNvPr>
          <p:cNvSpPr txBox="1">
            <a:spLocks/>
          </p:cNvSpPr>
          <p:nvPr/>
        </p:nvSpPr>
        <p:spPr>
          <a:xfrm>
            <a:off x="8021842" y="6289183"/>
            <a:ext cx="1986127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Intercom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5055539" y="6313036"/>
            <a:ext cx="1711094" cy="2385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15" dirty="0">
                <a:solidFill>
                  <a:srgbClr val="FFFFFF"/>
                </a:solidFill>
              </a:rPr>
              <a:t>Access Control</a:t>
            </a:r>
          </a:p>
        </p:txBody>
      </p:sp>
    </p:spTree>
    <p:extLst>
      <p:ext uri="{BB962C8B-B14F-4D97-AF65-F5344CB8AC3E}">
        <p14:creationId xmlns:p14="http://schemas.microsoft.com/office/powerpoint/2010/main" val="334330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3664DEB-01D2-CBBC-5206-47CDDB76C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0788" y="3395944"/>
            <a:ext cx="3893582" cy="319219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30E96C-272B-4A83-AE8D-5E96DD8F7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618" y="3409404"/>
            <a:ext cx="3085286" cy="3170642"/>
          </a:xfrm>
          <a:prstGeom prst="rect">
            <a:avLst/>
          </a:prstGeom>
        </p:spPr>
      </p:pic>
      <p:pic>
        <p:nvPicPr>
          <p:cNvPr id="10" name="Picture 9" descr="A white plate on a grey surface&#10;&#10;Description automatically generated with low confidence">
            <a:extLst>
              <a:ext uri="{FF2B5EF4-FFF2-40B4-BE49-F238E27FC236}">
                <a16:creationId xmlns:a16="http://schemas.microsoft.com/office/drawing/2014/main" id="{3B6B4397-2E97-10BF-93DF-93176314B3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18" y="200296"/>
            <a:ext cx="5048644" cy="3038959"/>
          </a:xfrm>
          <a:prstGeom prst="rect">
            <a:avLst/>
          </a:prstGeom>
        </p:spPr>
      </p:pic>
      <p:sp>
        <p:nvSpPr>
          <p:cNvPr id="11" name="Google Shape;482;p89">
            <a:extLst>
              <a:ext uri="{FF2B5EF4-FFF2-40B4-BE49-F238E27FC236}">
                <a16:creationId xmlns:a16="http://schemas.microsoft.com/office/drawing/2014/main" id="{AFD70DA2-15F9-2048-8F6A-F659B40B088E}"/>
              </a:ext>
            </a:extLst>
          </p:cNvPr>
          <p:cNvSpPr txBox="1"/>
          <p:nvPr/>
        </p:nvSpPr>
        <p:spPr>
          <a:xfrm>
            <a:off x="5782931" y="2753862"/>
            <a:ext cx="224160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</p:txBody>
      </p:sp>
      <p:sp>
        <p:nvSpPr>
          <p:cNvPr id="13" name="Google Shape;482;p89">
            <a:extLst>
              <a:ext uri="{FF2B5EF4-FFF2-40B4-BE49-F238E27FC236}">
                <a16:creationId xmlns:a16="http://schemas.microsoft.com/office/drawing/2014/main" id="{B8E705FC-3F58-7DFE-B41B-7347063833B4}"/>
              </a:ext>
            </a:extLst>
          </p:cNvPr>
          <p:cNvSpPr txBox="1"/>
          <p:nvPr/>
        </p:nvSpPr>
        <p:spPr>
          <a:xfrm>
            <a:off x="5782931" y="6080717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46A2519B-FC47-7D8A-1BF9-B5FE76A98031}"/>
              </a:ext>
            </a:extLst>
          </p:cNvPr>
          <p:cNvSpPr txBox="1"/>
          <p:nvPr/>
        </p:nvSpPr>
        <p:spPr>
          <a:xfrm>
            <a:off x="7704904" y="6172311"/>
            <a:ext cx="4191885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 algn="ctr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</p:txBody>
      </p:sp>
    </p:spTree>
    <p:extLst>
      <p:ext uri="{BB962C8B-B14F-4D97-AF65-F5344CB8AC3E}">
        <p14:creationId xmlns:p14="http://schemas.microsoft.com/office/powerpoint/2010/main" val="106071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1563" y="43057"/>
            <a:ext cx="2450198" cy="6958204"/>
            <a:chOff x="-44030" y="200296"/>
            <a:chExt cx="4440353" cy="663489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61652" y="200296"/>
              <a:ext cx="4134671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44030" y="6092372"/>
              <a:ext cx="4299074" cy="74282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Site </a:t>
              </a:r>
              <a:endParaRPr lang="en-US" dirty="0">
                <a:solidFill>
                  <a:schemeClr val="bg1"/>
                </a:solidFill>
              </a:endParaRPr>
            </a:p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    </a:t>
              </a:r>
              <a:endPara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148047" y="43057"/>
            <a:ext cx="1773728" cy="46545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356420" y="123539"/>
            <a:ext cx="3188588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24B194B-571A-DE13-85E9-37F844D399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57136"/>
              </p:ext>
            </p:extLst>
          </p:nvPr>
        </p:nvGraphicFramePr>
        <p:xfrm>
          <a:off x="491828" y="517796"/>
          <a:ext cx="11558641" cy="6431601"/>
        </p:xfrm>
        <a:graphic>
          <a:graphicData uri="http://schemas.openxmlformats.org/drawingml/2006/table">
            <a:tbl>
              <a:tblPr/>
              <a:tblGrid>
                <a:gridCol w="236073">
                  <a:extLst>
                    <a:ext uri="{9D8B030D-6E8A-4147-A177-3AD203B41FA5}">
                      <a16:colId xmlns:a16="http://schemas.microsoft.com/office/drawing/2014/main" val="2390702635"/>
                    </a:ext>
                  </a:extLst>
                </a:gridCol>
                <a:gridCol w="236073">
                  <a:extLst>
                    <a:ext uri="{9D8B030D-6E8A-4147-A177-3AD203B41FA5}">
                      <a16:colId xmlns:a16="http://schemas.microsoft.com/office/drawing/2014/main" val="1211573904"/>
                    </a:ext>
                  </a:extLst>
                </a:gridCol>
                <a:gridCol w="115414">
                  <a:extLst>
                    <a:ext uri="{9D8B030D-6E8A-4147-A177-3AD203B41FA5}">
                      <a16:colId xmlns:a16="http://schemas.microsoft.com/office/drawing/2014/main" val="98548946"/>
                    </a:ext>
                  </a:extLst>
                </a:gridCol>
                <a:gridCol w="1107971">
                  <a:extLst>
                    <a:ext uri="{9D8B030D-6E8A-4147-A177-3AD203B41FA5}">
                      <a16:colId xmlns:a16="http://schemas.microsoft.com/office/drawing/2014/main" val="2774636510"/>
                    </a:ext>
                  </a:extLst>
                </a:gridCol>
                <a:gridCol w="236073">
                  <a:extLst>
                    <a:ext uri="{9D8B030D-6E8A-4147-A177-3AD203B41FA5}">
                      <a16:colId xmlns:a16="http://schemas.microsoft.com/office/drawing/2014/main" val="3219897015"/>
                    </a:ext>
                  </a:extLst>
                </a:gridCol>
                <a:gridCol w="391486">
                  <a:extLst>
                    <a:ext uri="{9D8B030D-6E8A-4147-A177-3AD203B41FA5}">
                      <a16:colId xmlns:a16="http://schemas.microsoft.com/office/drawing/2014/main" val="4160540600"/>
                    </a:ext>
                  </a:extLst>
                </a:gridCol>
                <a:gridCol w="839593">
                  <a:extLst>
                    <a:ext uri="{9D8B030D-6E8A-4147-A177-3AD203B41FA5}">
                      <a16:colId xmlns:a16="http://schemas.microsoft.com/office/drawing/2014/main" val="3174195353"/>
                    </a:ext>
                  </a:extLst>
                </a:gridCol>
                <a:gridCol w="1157214">
                  <a:extLst>
                    <a:ext uri="{9D8B030D-6E8A-4147-A177-3AD203B41FA5}">
                      <a16:colId xmlns:a16="http://schemas.microsoft.com/office/drawing/2014/main" val="2576087614"/>
                    </a:ext>
                  </a:extLst>
                </a:gridCol>
                <a:gridCol w="886376">
                  <a:extLst>
                    <a:ext uri="{9D8B030D-6E8A-4147-A177-3AD203B41FA5}">
                      <a16:colId xmlns:a16="http://schemas.microsoft.com/office/drawing/2014/main" val="2849789544"/>
                    </a:ext>
                  </a:extLst>
                </a:gridCol>
                <a:gridCol w="3176184">
                  <a:extLst>
                    <a:ext uri="{9D8B030D-6E8A-4147-A177-3AD203B41FA5}">
                      <a16:colId xmlns:a16="http://schemas.microsoft.com/office/drawing/2014/main" val="3159830395"/>
                    </a:ext>
                  </a:extLst>
                </a:gridCol>
                <a:gridCol w="3176184">
                  <a:extLst>
                    <a:ext uri="{9D8B030D-6E8A-4147-A177-3AD203B41FA5}">
                      <a16:colId xmlns:a16="http://schemas.microsoft.com/office/drawing/2014/main" val="2524696091"/>
                    </a:ext>
                  </a:extLst>
                </a:gridCol>
              </a:tblGrid>
              <a:tr h="13983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317349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937319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010742"/>
                  </a:ext>
                </a:extLst>
              </a:tr>
              <a:tr h="1180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erosion &amp; ponding water.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Repoured concrete to address areas of ponding and erosion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62600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459725"/>
                  </a:ext>
                </a:extLst>
              </a:tr>
              <a:tr h="1180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building, mechanical yards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427143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910953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Scope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245643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362573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cracks, heaving, potholes.  Joint Sealer is properly in place. 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568185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cracking visible, joint sealer showing minor signs of wear. Little to no heaving. Striping in fair condition.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Repoured concrete and restriped fire lane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041979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Incomplete, missing or severely deteriorated/aged. No handicapped parking spaces provided.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Restriped Parking Lot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040234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Free of cracks, damage and almost new in appearance.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943469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658533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All fixtures are working properly and have no visible damage.  Lighting is appropriate for security.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6496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790478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Megapixels of Resolution</a:t>
                      </a:r>
                    </a:p>
                  </a:txBody>
                  <a:tcPr marL="1881" marR="39496" marT="18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Megapixels of Resolution</a:t>
                      </a:r>
                    </a:p>
                  </a:txBody>
                  <a:tcPr marL="1881" marR="39496" marT="18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356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Very few low resolution cameras installed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Doubled the count and upgraded to high resolution cameras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826259"/>
                  </a:ext>
                </a:extLst>
              </a:tr>
              <a:tr h="12914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Little to no damage to material, poles &amp; gates.  Some signs of age.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Scope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86303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Stuctures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337995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9496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881" marR="39496" marT="18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Stone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Stone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damage, settling or rotation.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578249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Moderate to Minor signs of damage to dumpster walls, may need a refresh of finish paint if applicable and additional bollards.  Gates function as required.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Scope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653944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881" marR="39496" marT="188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Steel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Steel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Newly installed bollards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138925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03352"/>
                  </a:ext>
                </a:extLst>
              </a:tr>
              <a:tr h="1180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Bleachers in good condition 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000036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528408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cracking visable, joint sealer showing minor signs of wear.  Little to no heaving.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Repoured Concrete sidewalks showing signs of wear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813867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8992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Little to no signs of cracks or heaving.  Joint Sealer has minor wear. Rise and Run is compliant.  Handrails (if present) are compliant &amp; finish is in ok standing.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407566"/>
                  </a:ext>
                </a:extLst>
              </a:tr>
              <a:tr h="22271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420144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Accessiblity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85445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830490"/>
                  </a:ext>
                </a:extLst>
              </a:tr>
              <a:tr h="1180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ADA rear entry. Ramp only on north entry 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15914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237311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1883626"/>
                  </a:ext>
                </a:extLst>
              </a:tr>
              <a:tr h="13983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39496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81" marR="39496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163410"/>
                  </a:ext>
                </a:extLst>
              </a:tr>
              <a:tr h="15364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39496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81" marR="39496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81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3483204"/>
                  </a:ext>
                </a:extLst>
              </a:tr>
              <a:tr h="153646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881" marR="39496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881" marR="39496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792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81" marR="39496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81" marR="39496" marT="188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881" marR="1881" marT="18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779465"/>
                  </a:ext>
                </a:extLst>
              </a:tr>
              <a:tr h="112207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881" marR="1881" marT="18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4822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3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6" y="75819"/>
            <a:ext cx="2211718" cy="667021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10021078" y="80169"/>
            <a:ext cx="1723052" cy="41435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75236" y="165479"/>
            <a:ext cx="2751939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E5807FDB-345E-3AAF-B591-6371A6224A16}"/>
              </a:ext>
            </a:extLst>
          </p:cNvPr>
          <p:cNvSpPr txBox="1">
            <a:spLocks/>
          </p:cNvSpPr>
          <p:nvPr/>
        </p:nvSpPr>
        <p:spPr>
          <a:xfrm>
            <a:off x="193778" y="6393228"/>
            <a:ext cx="2059727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2276CB-F214-57AC-A4C4-ADBFD06D0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346951"/>
              </p:ext>
            </p:extLst>
          </p:nvPr>
        </p:nvGraphicFramePr>
        <p:xfrm>
          <a:off x="322729" y="584182"/>
          <a:ext cx="11724196" cy="6227760"/>
        </p:xfrm>
        <a:graphic>
          <a:graphicData uri="http://schemas.openxmlformats.org/drawingml/2006/table">
            <a:tbl>
              <a:tblPr/>
              <a:tblGrid>
                <a:gridCol w="123694">
                  <a:extLst>
                    <a:ext uri="{9D8B030D-6E8A-4147-A177-3AD203B41FA5}">
                      <a16:colId xmlns:a16="http://schemas.microsoft.com/office/drawing/2014/main" val="195123096"/>
                    </a:ext>
                  </a:extLst>
                </a:gridCol>
                <a:gridCol w="160798">
                  <a:extLst>
                    <a:ext uri="{9D8B030D-6E8A-4147-A177-3AD203B41FA5}">
                      <a16:colId xmlns:a16="http://schemas.microsoft.com/office/drawing/2014/main" val="2605078760"/>
                    </a:ext>
                  </a:extLst>
                </a:gridCol>
                <a:gridCol w="210856">
                  <a:extLst>
                    <a:ext uri="{9D8B030D-6E8A-4147-A177-3AD203B41FA5}">
                      <a16:colId xmlns:a16="http://schemas.microsoft.com/office/drawing/2014/main" val="3663984910"/>
                    </a:ext>
                  </a:extLst>
                </a:gridCol>
                <a:gridCol w="27811">
                  <a:extLst>
                    <a:ext uri="{9D8B030D-6E8A-4147-A177-3AD203B41FA5}">
                      <a16:colId xmlns:a16="http://schemas.microsoft.com/office/drawing/2014/main" val="3998222244"/>
                    </a:ext>
                  </a:extLst>
                </a:gridCol>
                <a:gridCol w="254440">
                  <a:extLst>
                    <a:ext uri="{9D8B030D-6E8A-4147-A177-3AD203B41FA5}">
                      <a16:colId xmlns:a16="http://schemas.microsoft.com/office/drawing/2014/main" val="1539529942"/>
                    </a:ext>
                  </a:extLst>
                </a:gridCol>
                <a:gridCol w="90401">
                  <a:extLst>
                    <a:ext uri="{9D8B030D-6E8A-4147-A177-3AD203B41FA5}">
                      <a16:colId xmlns:a16="http://schemas.microsoft.com/office/drawing/2014/main" val="32810776"/>
                    </a:ext>
                  </a:extLst>
                </a:gridCol>
                <a:gridCol w="289309">
                  <a:extLst>
                    <a:ext uri="{9D8B030D-6E8A-4147-A177-3AD203B41FA5}">
                      <a16:colId xmlns:a16="http://schemas.microsoft.com/office/drawing/2014/main" val="1937188500"/>
                    </a:ext>
                  </a:extLst>
                </a:gridCol>
                <a:gridCol w="862738">
                  <a:extLst>
                    <a:ext uri="{9D8B030D-6E8A-4147-A177-3AD203B41FA5}">
                      <a16:colId xmlns:a16="http://schemas.microsoft.com/office/drawing/2014/main" val="361866565"/>
                    </a:ext>
                  </a:extLst>
                </a:gridCol>
                <a:gridCol w="603624">
                  <a:extLst>
                    <a:ext uri="{9D8B030D-6E8A-4147-A177-3AD203B41FA5}">
                      <a16:colId xmlns:a16="http://schemas.microsoft.com/office/drawing/2014/main" val="1209915506"/>
                    </a:ext>
                  </a:extLst>
                </a:gridCol>
                <a:gridCol w="703613">
                  <a:extLst>
                    <a:ext uri="{9D8B030D-6E8A-4147-A177-3AD203B41FA5}">
                      <a16:colId xmlns:a16="http://schemas.microsoft.com/office/drawing/2014/main" val="1241640995"/>
                    </a:ext>
                  </a:extLst>
                </a:gridCol>
                <a:gridCol w="1187433">
                  <a:extLst>
                    <a:ext uri="{9D8B030D-6E8A-4147-A177-3AD203B41FA5}">
                      <a16:colId xmlns:a16="http://schemas.microsoft.com/office/drawing/2014/main" val="128492543"/>
                    </a:ext>
                  </a:extLst>
                </a:gridCol>
                <a:gridCol w="1161939">
                  <a:extLst>
                    <a:ext uri="{9D8B030D-6E8A-4147-A177-3AD203B41FA5}">
                      <a16:colId xmlns:a16="http://schemas.microsoft.com/office/drawing/2014/main" val="2085203809"/>
                    </a:ext>
                  </a:extLst>
                </a:gridCol>
                <a:gridCol w="2678661">
                  <a:extLst>
                    <a:ext uri="{9D8B030D-6E8A-4147-A177-3AD203B41FA5}">
                      <a16:colId xmlns:a16="http://schemas.microsoft.com/office/drawing/2014/main" val="2211748294"/>
                    </a:ext>
                  </a:extLst>
                </a:gridCol>
                <a:gridCol w="3368879">
                  <a:extLst>
                    <a:ext uri="{9D8B030D-6E8A-4147-A177-3AD203B41FA5}">
                      <a16:colId xmlns:a16="http://schemas.microsoft.com/office/drawing/2014/main" val="3617258407"/>
                    </a:ext>
                  </a:extLst>
                </a:gridCol>
              </a:tblGrid>
              <a:tr h="1198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261670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01381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Crawlspace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cracking or heaving.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591571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123853"/>
                  </a:ext>
                </a:extLst>
              </a:tr>
              <a:tr h="18571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109486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7669129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412519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Sprinkled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6596745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502894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025364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GAF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092505"/>
                  </a:ext>
                </a:extLst>
              </a:tr>
              <a:tr h="27793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replaced with Durolast Single-Ply Membrane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115055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1244611"/>
                  </a:ext>
                </a:extLst>
              </a:tr>
              <a:tr h="18571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GAF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1484244"/>
                  </a:ext>
                </a:extLst>
              </a:tr>
              <a:tr h="18571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built 11/02/1997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010705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069843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Replaced at All Newly Installed RTUs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797254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990430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cracks apparent, but no signs of settling, rotation or damage.  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725414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30980" marT="147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May show minor signs of aging, minor fading or stains.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538017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wear or fading, minimal stains apparent.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050908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754494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98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30980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142278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 has aluminum. Good condition double pane in addition 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296539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475" marR="30980" marT="147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Hollow Metal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 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521781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63191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749965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finish, door hardware is compliant and functioning properly.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 has aluminum.  Good condition 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310260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6293644"/>
                  </a:ext>
                </a:extLst>
              </a:tr>
              <a:tr h="18571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960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installed, door hardware compliant and functioning properly, motor works as required (if applicable).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8161956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 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Upgraded Card Access System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597597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367508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0896128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08873"/>
                  </a:ext>
                </a:extLst>
              </a:tr>
              <a:tr h="18571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Attached to Building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 coverage, finishes are almost new in appearance.  No signs of settling or movement.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889309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957775"/>
                  </a:ext>
                </a:extLst>
              </a:tr>
              <a:tr h="18571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Dock bumpers present and almost new in appearance.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15077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245427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304399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age/wear, minimal stains or corrosion visible.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656612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73784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407013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27786"/>
                  </a:ext>
                </a:extLst>
              </a:tr>
              <a:tr h="9349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660000"/>
                  </a:ext>
                </a:extLst>
              </a:tr>
              <a:tr h="119846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2841076"/>
                  </a:ext>
                </a:extLst>
              </a:tr>
              <a:tr h="13302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74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7103885"/>
                  </a:ext>
                </a:extLst>
              </a:tr>
              <a:tr h="13302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79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718356"/>
                  </a:ext>
                </a:extLst>
              </a:tr>
              <a:tr h="119846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475" marR="30980" marT="147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475" marR="1475" marT="147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475" marR="1475" marT="147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3944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2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14585" y="109330"/>
            <a:ext cx="2867674" cy="6705377"/>
            <a:chOff x="188934" y="200296"/>
            <a:chExt cx="4215963" cy="646644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188934" y="6283227"/>
              <a:ext cx="3838238" cy="383517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4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</a:t>
              </a: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</a:t>
              </a:r>
              <a:endPara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1918263" cy="45983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48028" y="226855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6E475F1-DE30-DF02-5F5D-8D9CAA071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161098"/>
              </p:ext>
            </p:extLst>
          </p:nvPr>
        </p:nvGraphicFramePr>
        <p:xfrm>
          <a:off x="674842" y="611832"/>
          <a:ext cx="11342533" cy="5800024"/>
        </p:xfrm>
        <a:graphic>
          <a:graphicData uri="http://schemas.openxmlformats.org/drawingml/2006/table">
            <a:tbl>
              <a:tblPr/>
              <a:tblGrid>
                <a:gridCol w="218881">
                  <a:extLst>
                    <a:ext uri="{9D8B030D-6E8A-4147-A177-3AD203B41FA5}">
                      <a16:colId xmlns:a16="http://schemas.microsoft.com/office/drawing/2014/main" val="1213629513"/>
                    </a:ext>
                  </a:extLst>
                </a:gridCol>
                <a:gridCol w="218881">
                  <a:extLst>
                    <a:ext uri="{9D8B030D-6E8A-4147-A177-3AD203B41FA5}">
                      <a16:colId xmlns:a16="http://schemas.microsoft.com/office/drawing/2014/main" val="1223800115"/>
                    </a:ext>
                  </a:extLst>
                </a:gridCol>
                <a:gridCol w="218881">
                  <a:extLst>
                    <a:ext uri="{9D8B030D-6E8A-4147-A177-3AD203B41FA5}">
                      <a16:colId xmlns:a16="http://schemas.microsoft.com/office/drawing/2014/main" val="3568746238"/>
                    </a:ext>
                  </a:extLst>
                </a:gridCol>
                <a:gridCol w="138187">
                  <a:extLst>
                    <a:ext uri="{9D8B030D-6E8A-4147-A177-3AD203B41FA5}">
                      <a16:colId xmlns:a16="http://schemas.microsoft.com/office/drawing/2014/main" val="571640610"/>
                    </a:ext>
                  </a:extLst>
                </a:gridCol>
                <a:gridCol w="1052399">
                  <a:extLst>
                    <a:ext uri="{9D8B030D-6E8A-4147-A177-3AD203B41FA5}">
                      <a16:colId xmlns:a16="http://schemas.microsoft.com/office/drawing/2014/main" val="237569056"/>
                    </a:ext>
                  </a:extLst>
                </a:gridCol>
                <a:gridCol w="488179">
                  <a:extLst>
                    <a:ext uri="{9D8B030D-6E8A-4147-A177-3AD203B41FA5}">
                      <a16:colId xmlns:a16="http://schemas.microsoft.com/office/drawing/2014/main" val="3633512911"/>
                    </a:ext>
                  </a:extLst>
                </a:gridCol>
                <a:gridCol w="1151806">
                  <a:extLst>
                    <a:ext uri="{9D8B030D-6E8A-4147-A177-3AD203B41FA5}">
                      <a16:colId xmlns:a16="http://schemas.microsoft.com/office/drawing/2014/main" val="3226716301"/>
                    </a:ext>
                  </a:extLst>
                </a:gridCol>
                <a:gridCol w="1082697">
                  <a:extLst>
                    <a:ext uri="{9D8B030D-6E8A-4147-A177-3AD203B41FA5}">
                      <a16:colId xmlns:a16="http://schemas.microsoft.com/office/drawing/2014/main" val="2565480362"/>
                    </a:ext>
                  </a:extLst>
                </a:gridCol>
                <a:gridCol w="829300">
                  <a:extLst>
                    <a:ext uri="{9D8B030D-6E8A-4147-A177-3AD203B41FA5}">
                      <a16:colId xmlns:a16="http://schemas.microsoft.com/office/drawing/2014/main" val="1854818374"/>
                    </a:ext>
                  </a:extLst>
                </a:gridCol>
                <a:gridCol w="2971661">
                  <a:extLst>
                    <a:ext uri="{9D8B030D-6E8A-4147-A177-3AD203B41FA5}">
                      <a16:colId xmlns:a16="http://schemas.microsoft.com/office/drawing/2014/main" val="2694307948"/>
                    </a:ext>
                  </a:extLst>
                </a:gridCol>
                <a:gridCol w="2971661">
                  <a:extLst>
                    <a:ext uri="{9D8B030D-6E8A-4147-A177-3AD203B41FA5}">
                      <a16:colId xmlns:a16="http://schemas.microsoft.com/office/drawing/2014/main" val="3150987410"/>
                    </a:ext>
                  </a:extLst>
                </a:gridCol>
              </a:tblGrid>
              <a:tr h="1332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Notes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720911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096713"/>
                  </a:ext>
                </a:extLst>
              </a:tr>
              <a:tr h="11865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Finishes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805842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Ceiling Finishes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874091"/>
                  </a:ext>
                </a:extLst>
              </a:tr>
              <a:tr h="3579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- 2x2 Tiles 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1819" marR="38205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stains, leaks, sagging or damage.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in the kitchen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058154"/>
                  </a:ext>
                </a:extLst>
              </a:tr>
              <a:tr h="3579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- 2x4 Tiles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1819" marR="38205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368882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 Ceilings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1166829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Ceiling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429204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 Ceilings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89028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Exposed / Painted Ceilings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324147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Soffit / Bulkhead Walls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988668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862770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Floor Finishes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388014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VCT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 to replace VCT Flooring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186437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497717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611165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925223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109662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Finish Concrete - (sealed)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590947"/>
                  </a:ext>
                </a:extLst>
              </a:tr>
              <a:tr h="20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(Classrooms, Administration, Library)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5810132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(Fine Arts Wing)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545114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Natural Stone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0289749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2489643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 to replace treading on stairs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625508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Finishes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436238"/>
                  </a:ext>
                </a:extLst>
              </a:tr>
              <a:tr h="20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- Full Height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stains, cracking or damage, may need minor touch up on finishes.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 to renovate hallways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443070"/>
                  </a:ext>
                </a:extLst>
              </a:tr>
              <a:tr h="20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CMU - Full Height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stains, cracking or damage, may need minor touch up on finishes.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 to renovate hallways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309839"/>
                  </a:ext>
                </a:extLst>
              </a:tr>
              <a:tr h="20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+ Tile Wainscot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stains, cracking or damage, may need minor touch up on finishes.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 to renovate hallways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698842"/>
                  </a:ext>
                </a:extLst>
              </a:tr>
              <a:tr h="20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Full Height Tile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stains, cracking or damage, may need minor touch up on finishes.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 to renovate hallways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384915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8205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PLAM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922490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FRP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016269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Panels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2578646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Base &amp; Trim 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174242"/>
                  </a:ext>
                </a:extLst>
              </a:tr>
              <a:tr h="20633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 (Classrooms, Administration, Library)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damage and properly installed.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 to replace all existing rubber base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5819182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 (Fine Arts Wing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damage and properly installed.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Rubber Base in Areas of Renovation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186143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damage and properly installed.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749095"/>
                  </a:ext>
                </a:extLst>
              </a:tr>
              <a:tr h="1335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457592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4478555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640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38205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2325939"/>
                  </a:ext>
                </a:extLst>
              </a:tr>
              <a:tr h="1040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Base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819" marR="1819" marT="18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819" marR="1819" marT="18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884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3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" y="109330"/>
            <a:ext cx="2539999" cy="6509184"/>
            <a:chOff x="0" y="200296"/>
            <a:chExt cx="440489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0" y="6304007"/>
              <a:ext cx="4299074" cy="28412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4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 </a:t>
              </a:r>
              <a:endPara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839835" y="190186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B415763-9556-42BD-278B-3E1AF1683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003390"/>
              </p:ext>
            </p:extLst>
          </p:nvPr>
        </p:nvGraphicFramePr>
        <p:xfrm>
          <a:off x="322730" y="478919"/>
          <a:ext cx="11785598" cy="6278019"/>
        </p:xfrm>
        <a:graphic>
          <a:graphicData uri="http://schemas.openxmlformats.org/drawingml/2006/table">
            <a:tbl>
              <a:tblPr/>
              <a:tblGrid>
                <a:gridCol w="218814">
                  <a:extLst>
                    <a:ext uri="{9D8B030D-6E8A-4147-A177-3AD203B41FA5}">
                      <a16:colId xmlns:a16="http://schemas.microsoft.com/office/drawing/2014/main" val="2313850959"/>
                    </a:ext>
                  </a:extLst>
                </a:gridCol>
                <a:gridCol w="218814">
                  <a:extLst>
                    <a:ext uri="{9D8B030D-6E8A-4147-A177-3AD203B41FA5}">
                      <a16:colId xmlns:a16="http://schemas.microsoft.com/office/drawing/2014/main" val="1300066997"/>
                    </a:ext>
                  </a:extLst>
                </a:gridCol>
                <a:gridCol w="113966">
                  <a:extLst>
                    <a:ext uri="{9D8B030D-6E8A-4147-A177-3AD203B41FA5}">
                      <a16:colId xmlns:a16="http://schemas.microsoft.com/office/drawing/2014/main" val="287648554"/>
                    </a:ext>
                  </a:extLst>
                </a:gridCol>
                <a:gridCol w="113966">
                  <a:extLst>
                    <a:ext uri="{9D8B030D-6E8A-4147-A177-3AD203B41FA5}">
                      <a16:colId xmlns:a16="http://schemas.microsoft.com/office/drawing/2014/main" val="2052556976"/>
                    </a:ext>
                  </a:extLst>
                </a:gridCol>
                <a:gridCol w="827777">
                  <a:extLst>
                    <a:ext uri="{9D8B030D-6E8A-4147-A177-3AD203B41FA5}">
                      <a16:colId xmlns:a16="http://schemas.microsoft.com/office/drawing/2014/main" val="2449362113"/>
                    </a:ext>
                  </a:extLst>
                </a:gridCol>
                <a:gridCol w="774552">
                  <a:extLst>
                    <a:ext uri="{9D8B030D-6E8A-4147-A177-3AD203B41FA5}">
                      <a16:colId xmlns:a16="http://schemas.microsoft.com/office/drawing/2014/main" val="898258227"/>
                    </a:ext>
                  </a:extLst>
                </a:gridCol>
                <a:gridCol w="811732">
                  <a:extLst>
                    <a:ext uri="{9D8B030D-6E8A-4147-A177-3AD203B41FA5}">
                      <a16:colId xmlns:a16="http://schemas.microsoft.com/office/drawing/2014/main" val="4234247739"/>
                    </a:ext>
                  </a:extLst>
                </a:gridCol>
                <a:gridCol w="1558032">
                  <a:extLst>
                    <a:ext uri="{9D8B030D-6E8A-4147-A177-3AD203B41FA5}">
                      <a16:colId xmlns:a16="http://schemas.microsoft.com/office/drawing/2014/main" val="3142991716"/>
                    </a:ext>
                  </a:extLst>
                </a:gridCol>
                <a:gridCol w="875257">
                  <a:extLst>
                    <a:ext uri="{9D8B030D-6E8A-4147-A177-3AD203B41FA5}">
                      <a16:colId xmlns:a16="http://schemas.microsoft.com/office/drawing/2014/main" val="1982239077"/>
                    </a:ext>
                  </a:extLst>
                </a:gridCol>
                <a:gridCol w="3136344">
                  <a:extLst>
                    <a:ext uri="{9D8B030D-6E8A-4147-A177-3AD203B41FA5}">
                      <a16:colId xmlns:a16="http://schemas.microsoft.com/office/drawing/2014/main" val="1693447337"/>
                    </a:ext>
                  </a:extLst>
                </a:gridCol>
                <a:gridCol w="3136344">
                  <a:extLst>
                    <a:ext uri="{9D8B030D-6E8A-4147-A177-3AD203B41FA5}">
                      <a16:colId xmlns:a16="http://schemas.microsoft.com/office/drawing/2014/main" val="1775192559"/>
                    </a:ext>
                  </a:extLst>
                </a:gridCol>
              </a:tblGrid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Interior 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261775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Door Systems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05916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134282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1800926"/>
                  </a:ext>
                </a:extLst>
              </a:tr>
              <a:tr h="1926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Overhead Door/Grille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installed, door hardware compliant and functioning properly, motor works as required (if applicable).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253558"/>
                  </a:ext>
                </a:extLst>
              </a:tr>
              <a:tr h="1926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Specialty Doors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Custom 1 (Enter on Data Definition_Interior)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98553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 Cabinets 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Outdated Millwork in Classrooms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734190"/>
                  </a:ext>
                </a:extLst>
              </a:tr>
              <a:tr h="1926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Corner Guards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987720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Signage 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796659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Clocks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Installed New Digital Clocks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6227836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Operable Partitions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87824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Marker &amp; Tack Boards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cracking or warping of the board surface.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in Areas of Renovation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536329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Projection Screens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290193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A/V Equipment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Added in Areas of Renovation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155385"/>
                  </a:ext>
                </a:extLst>
              </a:tr>
              <a:tr h="21037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Lockers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Required Number of Lockers: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216484"/>
                  </a:ext>
                </a:extLst>
              </a:tr>
              <a:tr h="1374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Provided Number of Lockers: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048439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Railings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318272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Elevator Cab Finishes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512234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Wireless Access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Wired for additional coverage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452739"/>
                  </a:ext>
                </a:extLst>
              </a:tr>
              <a:tr h="38395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Partitions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Type: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Plastic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4193294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Accessories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condition, proper installation.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856289"/>
                  </a:ext>
                </a:extLst>
              </a:tr>
              <a:tr h="17785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Window Blinds/Shades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Blinds: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motor properly functions (if applicable).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9863909"/>
                  </a:ext>
                </a:extLst>
              </a:tr>
              <a:tr h="11849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Shades: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860205"/>
                  </a:ext>
                </a:extLst>
              </a:tr>
              <a:tr h="14343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Operation: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541375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Food Service Area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874757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Equipment Condition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Serving Lines, and Freezer/Cooler Equipment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848349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Menu Boards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46981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 open to Kitchen?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950877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 in Cafeteria?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4739726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42404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Accessibility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027021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245167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8728112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9294554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Signage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4552159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650538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70629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577804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98920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68333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2795832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</a:t>
                      </a: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</a:t>
                      </a: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7261259"/>
                  </a:ext>
                </a:extLst>
              </a:tr>
              <a:tr h="9692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088297"/>
                  </a:ext>
                </a:extLst>
              </a:tr>
              <a:tr h="12426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30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9486106"/>
                  </a:ext>
                </a:extLst>
              </a:tr>
              <a:tr h="13792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84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716118"/>
                  </a:ext>
                </a:extLst>
              </a:tr>
              <a:tr h="13792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88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955748"/>
                  </a:ext>
                </a:extLst>
              </a:tr>
              <a:tr h="12426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91" marR="1391" marT="13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91" marR="29202" marT="139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</a:p>
                  </a:txBody>
                  <a:tcPr marL="1391" marR="1391" marT="13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*Separated out Fine Arts Flooring From Original Scoring Metrics to Capture Replacement</a:t>
                      </a:r>
                    </a:p>
                  </a:txBody>
                  <a:tcPr marL="1391" marR="1391" marT="13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530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6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3428939" cy="667733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067925" y="71334"/>
            <a:ext cx="1954071" cy="45943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279804" y="204977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B297CB95-9404-5EE2-7CA1-B03540D85D98}"/>
              </a:ext>
            </a:extLst>
          </p:cNvPr>
          <p:cNvSpPr txBox="1">
            <a:spLocks/>
          </p:cNvSpPr>
          <p:nvPr/>
        </p:nvSpPr>
        <p:spPr>
          <a:xfrm>
            <a:off x="0" y="6569844"/>
            <a:ext cx="4299074" cy="28815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 </a:t>
            </a:r>
            <a:endParaRPr lang="en-US" sz="24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9E48CCD-48C8-92F7-8F24-28EF083FC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001565"/>
              </p:ext>
            </p:extLst>
          </p:nvPr>
        </p:nvGraphicFramePr>
        <p:xfrm>
          <a:off x="810040" y="589954"/>
          <a:ext cx="10820174" cy="5928107"/>
        </p:xfrm>
        <a:graphic>
          <a:graphicData uri="http://schemas.openxmlformats.org/drawingml/2006/table">
            <a:tbl>
              <a:tblPr/>
              <a:tblGrid>
                <a:gridCol w="3062117">
                  <a:extLst>
                    <a:ext uri="{9D8B030D-6E8A-4147-A177-3AD203B41FA5}">
                      <a16:colId xmlns:a16="http://schemas.microsoft.com/office/drawing/2014/main" val="1669975818"/>
                    </a:ext>
                  </a:extLst>
                </a:gridCol>
                <a:gridCol w="3062117">
                  <a:extLst>
                    <a:ext uri="{9D8B030D-6E8A-4147-A177-3AD203B41FA5}">
                      <a16:colId xmlns:a16="http://schemas.microsoft.com/office/drawing/2014/main" val="2780460690"/>
                    </a:ext>
                  </a:extLst>
                </a:gridCol>
                <a:gridCol w="871273">
                  <a:extLst>
                    <a:ext uri="{9D8B030D-6E8A-4147-A177-3AD203B41FA5}">
                      <a16:colId xmlns:a16="http://schemas.microsoft.com/office/drawing/2014/main" val="1599832313"/>
                    </a:ext>
                  </a:extLst>
                </a:gridCol>
                <a:gridCol w="786380">
                  <a:extLst>
                    <a:ext uri="{9D8B030D-6E8A-4147-A177-3AD203B41FA5}">
                      <a16:colId xmlns:a16="http://schemas.microsoft.com/office/drawing/2014/main" val="3756309750"/>
                    </a:ext>
                  </a:extLst>
                </a:gridCol>
                <a:gridCol w="786380">
                  <a:extLst>
                    <a:ext uri="{9D8B030D-6E8A-4147-A177-3AD203B41FA5}">
                      <a16:colId xmlns:a16="http://schemas.microsoft.com/office/drawing/2014/main" val="3520724808"/>
                    </a:ext>
                  </a:extLst>
                </a:gridCol>
                <a:gridCol w="786380">
                  <a:extLst>
                    <a:ext uri="{9D8B030D-6E8A-4147-A177-3AD203B41FA5}">
                      <a16:colId xmlns:a16="http://schemas.microsoft.com/office/drawing/2014/main" val="2166039205"/>
                    </a:ext>
                  </a:extLst>
                </a:gridCol>
                <a:gridCol w="857869">
                  <a:extLst>
                    <a:ext uri="{9D8B030D-6E8A-4147-A177-3AD203B41FA5}">
                      <a16:colId xmlns:a16="http://schemas.microsoft.com/office/drawing/2014/main" val="1450730363"/>
                    </a:ext>
                  </a:extLst>
                </a:gridCol>
                <a:gridCol w="607658">
                  <a:extLst>
                    <a:ext uri="{9D8B030D-6E8A-4147-A177-3AD203B41FA5}">
                      <a16:colId xmlns:a16="http://schemas.microsoft.com/office/drawing/2014/main" val="2280222277"/>
                    </a:ext>
                  </a:extLst>
                </a:gridCol>
              </a:tblGrid>
              <a:tr h="17700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effectLst/>
                          <a:latin typeface="Arial" panose="020B0604020202020204" pitchFamily="34" charset="0"/>
                        </a:rPr>
                        <a:t>POLK MIDDLE SCHOOL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AGE: 20 YEARS</a:t>
                      </a:r>
                    </a:p>
                  </a:txBody>
                  <a:tcPr marL="3215" marR="3215" marT="32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159,578 SF</a:t>
                      </a:r>
                    </a:p>
                  </a:txBody>
                  <a:tcPr marL="3215" marR="3215" marT="32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140292"/>
                  </a:ext>
                </a:extLst>
              </a:tr>
              <a:tr h="1191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ITEM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Prior Grade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422441"/>
                  </a:ext>
                </a:extLst>
              </a:tr>
              <a:tr h="1221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OPERATIONAL, SYSTEMS &amp; CODE DEFICIENCIES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Assessed Scope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Performed Scope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344150"/>
                  </a:ext>
                </a:extLst>
              </a:tr>
              <a:tr h="334290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HVAC</a:t>
                      </a:r>
                    </a:p>
                  </a:txBody>
                  <a:tcPr marL="3215" marR="3215" marT="3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York DX packaged units installed in 1996. Remove Carnes makeup air units installed in 1996.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525010"/>
                  </a:ext>
                </a:extLst>
              </a:tr>
              <a:tr h="1127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exhaust fans in crawl space.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410572"/>
                  </a:ext>
                </a:extLst>
              </a:tr>
              <a:tr h="1157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HVAC Cost: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624906"/>
                  </a:ext>
                </a:extLst>
              </a:tr>
              <a:tr h="33129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EMCS </a:t>
                      </a:r>
                    </a:p>
                  </a:txBody>
                  <a:tcPr marL="3215" marR="3215" marT="3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CSI energy management control system installed with 1996 system; included in price of HVAC replacement.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092276"/>
                  </a:ext>
                </a:extLst>
              </a:tr>
              <a:tr h="115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EMCS Cost: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394372"/>
                  </a:ext>
                </a:extLst>
              </a:tr>
              <a:tr h="225003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PLUMBING</a:t>
                      </a:r>
                    </a:p>
                  </a:txBody>
                  <a:tcPr marL="3215" marR="3215" marT="3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AO Smith (2) 50-gallon and (1) 20-gallon electric water heaters installed in 1996.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9189"/>
                  </a:ext>
                </a:extLst>
              </a:tr>
              <a:tr h="22200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State 99-gallon natural gas water heater installed in 2004.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991574"/>
                  </a:ext>
                </a:extLst>
              </a:tr>
              <a:tr h="115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Plumbing Cost: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307622"/>
                  </a:ext>
                </a:extLst>
              </a:tr>
              <a:tr h="11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ELECTRICAL SYSTEM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551808"/>
                  </a:ext>
                </a:extLst>
              </a:tr>
              <a:tr h="115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Electrical Cost: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845911"/>
                  </a:ext>
                </a:extLst>
              </a:tr>
              <a:tr h="225003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INTERIOR LIGHTING</a:t>
                      </a:r>
                    </a:p>
                  </a:txBody>
                  <a:tcPr marL="3215" marR="3215" marT="3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Provide tunable lighting for special education classrooms.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642545"/>
                  </a:ext>
                </a:extLst>
              </a:tr>
              <a:tr h="22200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metal halide fixtures in gym with LED fixtures.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818360"/>
                  </a:ext>
                </a:extLst>
              </a:tr>
              <a:tr h="115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Interior Lighting Cost: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412462"/>
                  </a:ext>
                </a:extLst>
              </a:tr>
              <a:tr h="225003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EXTERIOR LIGHTING</a:t>
                      </a:r>
                    </a:p>
                  </a:txBody>
                  <a:tcPr marL="3215" marR="3215" marT="3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all existing exterior wall packs with LED fixtures.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514515"/>
                  </a:ext>
                </a:extLst>
              </a:tr>
              <a:tr h="11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Renovate all exterior parking lot lighting to LED.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522859"/>
                  </a:ext>
                </a:extLst>
              </a:tr>
              <a:tr h="115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Exterior Lighting Cost: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303237"/>
                  </a:ext>
                </a:extLst>
              </a:tr>
              <a:tr h="11271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ALARM SYSTEMS</a:t>
                      </a:r>
                    </a:p>
                  </a:txBody>
                  <a:tcPr marL="3215" marR="3215" marT="3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264000"/>
                  </a:ext>
                </a:extLst>
              </a:tr>
              <a:tr h="115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Fire Alarm Cost: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030330"/>
                  </a:ext>
                </a:extLst>
              </a:tr>
              <a:tr h="112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PROTECTION SYSTEM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526977"/>
                  </a:ext>
                </a:extLst>
              </a:tr>
              <a:tr h="115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Fire Protection Cost: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99788"/>
                  </a:ext>
                </a:extLst>
              </a:tr>
              <a:tr h="225003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OTHER </a:t>
                      </a:r>
                    </a:p>
                  </a:txBody>
                  <a:tcPr marL="3215" marR="3215" marT="3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digital marque. Provide power and connectivity. 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Will be replaced as part of This Renovation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279786"/>
                  </a:ext>
                </a:extLst>
              </a:tr>
              <a:tr h="11271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cooler/freezer units. 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040409"/>
                  </a:ext>
                </a:extLst>
              </a:tr>
              <a:tr h="11571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Cost: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215" marR="3215" marT="321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540077"/>
                  </a:ext>
                </a:extLst>
              </a:tr>
              <a:tr h="205717">
                <a:tc gridSpan="6"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TOTALS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3215" marR="3215" marT="32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3215" marR="3215" marT="32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740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1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4134672" cy="650918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395012" y="113023"/>
            <a:ext cx="1981544" cy="59220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262" y="6009341"/>
            <a:ext cx="4038382" cy="7772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object 7">
            <a:extLst>
              <a:ext uri="{FF2B5EF4-FFF2-40B4-BE49-F238E27FC236}">
                <a16:creationId xmlns:a16="http://schemas.microsoft.com/office/drawing/2014/main" id="{1AEF1FD8-403C-18E2-FF3E-4C79AEA20D9C}"/>
              </a:ext>
            </a:extLst>
          </p:cNvPr>
          <p:cNvSpPr txBox="1">
            <a:spLocks/>
          </p:cNvSpPr>
          <p:nvPr/>
        </p:nvSpPr>
        <p:spPr>
          <a:xfrm>
            <a:off x="105823" y="6110505"/>
            <a:ext cx="4299074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2F6641E-09E0-81E4-2216-DF582ECBB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634771"/>
              </p:ext>
            </p:extLst>
          </p:nvPr>
        </p:nvGraphicFramePr>
        <p:xfrm>
          <a:off x="588355" y="705225"/>
          <a:ext cx="11015289" cy="5254162"/>
        </p:xfrm>
        <a:graphic>
          <a:graphicData uri="http://schemas.openxmlformats.org/drawingml/2006/table">
            <a:tbl>
              <a:tblPr/>
              <a:tblGrid>
                <a:gridCol w="1351588">
                  <a:extLst>
                    <a:ext uri="{9D8B030D-6E8A-4147-A177-3AD203B41FA5}">
                      <a16:colId xmlns:a16="http://schemas.microsoft.com/office/drawing/2014/main" val="887229112"/>
                    </a:ext>
                  </a:extLst>
                </a:gridCol>
                <a:gridCol w="1126357">
                  <a:extLst>
                    <a:ext uri="{9D8B030D-6E8A-4147-A177-3AD203B41FA5}">
                      <a16:colId xmlns:a16="http://schemas.microsoft.com/office/drawing/2014/main" val="3200155417"/>
                    </a:ext>
                  </a:extLst>
                </a:gridCol>
                <a:gridCol w="1447120">
                  <a:extLst>
                    <a:ext uri="{9D8B030D-6E8A-4147-A177-3AD203B41FA5}">
                      <a16:colId xmlns:a16="http://schemas.microsoft.com/office/drawing/2014/main" val="3524257556"/>
                    </a:ext>
                  </a:extLst>
                </a:gridCol>
                <a:gridCol w="1248883">
                  <a:extLst>
                    <a:ext uri="{9D8B030D-6E8A-4147-A177-3AD203B41FA5}">
                      <a16:colId xmlns:a16="http://schemas.microsoft.com/office/drawing/2014/main" val="1861080134"/>
                    </a:ext>
                  </a:extLst>
                </a:gridCol>
                <a:gridCol w="5841341">
                  <a:extLst>
                    <a:ext uri="{9D8B030D-6E8A-4147-A177-3AD203B41FA5}">
                      <a16:colId xmlns:a16="http://schemas.microsoft.com/office/drawing/2014/main" val="397301412"/>
                    </a:ext>
                  </a:extLst>
                </a:gridCol>
              </a:tblGrid>
              <a:tr h="568138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Polk MS Technology and Security Status</a:t>
                      </a:r>
                    </a:p>
                  </a:txBody>
                  <a:tcPr marL="3855" marR="3855" marT="38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55" marR="3855" marT="38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55" marR="3855" marT="38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55" marR="3855" marT="38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984848"/>
                  </a:ext>
                </a:extLst>
              </a:tr>
              <a:tr h="5897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3855" marR="3855" marT="3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Score                (2018)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TNCG Score (2022)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3855" marR="3855" marT="38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911834"/>
                  </a:ext>
                </a:extLst>
              </a:tr>
              <a:tr h="395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 improvements to renovation areas and all new wireless access point cabling prior to the renovations handled by CFBISD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306155"/>
                  </a:ext>
                </a:extLst>
              </a:tr>
              <a:tr h="200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upgrade (that True North is aware of)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929899"/>
                  </a:ext>
                </a:extLst>
              </a:tr>
              <a:tr h="200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Upgraded before renovation projects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806718"/>
                  </a:ext>
                </a:extLst>
              </a:tr>
              <a:tr h="395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Upgraded prior to renovation project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83640"/>
                  </a:ext>
                </a:extLst>
              </a:tr>
              <a:tr h="395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119784"/>
                  </a:ext>
                </a:extLst>
              </a:tr>
              <a:tr h="200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Informacast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083070"/>
                  </a:ext>
                </a:extLst>
              </a:tr>
              <a:tr h="5897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(and Intrusion)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437758"/>
                  </a:ext>
                </a:extLst>
              </a:tr>
              <a:tr h="200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Added new intercom stations with renovation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394709"/>
                  </a:ext>
                </a:extLst>
              </a:tr>
              <a:tr h="200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item. AV upgrade as part of technology package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332699"/>
                  </a:ext>
                </a:extLst>
              </a:tr>
              <a:tr h="3950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in renovation areas matching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distirct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standard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100235"/>
                  </a:ext>
                </a:extLst>
              </a:tr>
              <a:tr h="200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3855" marR="3855" marT="38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855" marR="3855" marT="385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387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89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Ted Polk MS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81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74 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84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83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80  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80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417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91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79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88</a:t>
            </a:r>
          </a:p>
          <a:p>
            <a:pPr marL="492125" marR="5080" indent="-480695">
              <a:lnSpc>
                <a:spcPct val="73800"/>
              </a:lnSpc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94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95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89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EB3C9A8-4324-7D48-CE08-A7D051E4B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93" y="2819537"/>
            <a:ext cx="4214813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39CA8C-521A-4B9E-9BC9-EAA49007194F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d5133a0f-e125-48af-b6ad-e38296e4c99c"/>
    <ds:schemaRef ds:uri="http://purl.org/dc/terms/"/>
    <ds:schemaRef ds:uri="http://www.w3.org/XML/1998/namespace"/>
    <ds:schemaRef ds:uri="http://schemas.openxmlformats.org/package/2006/metadata/core-properties"/>
    <ds:schemaRef ds:uri="c48a177a-9e1d-4964-858b-ea53c00f3f97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3F47A40-399D-4013-BEF0-E9470B5271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12162</TotalTime>
  <Words>4431</Words>
  <Application>Microsoft Office PowerPoint</Application>
  <PresentationFormat>Widescreen</PresentationFormat>
  <Paragraphs>1992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236</cp:revision>
  <cp:lastPrinted>2020-11-05T20:18:56Z</cp:lastPrinted>
  <dcterms:created xsi:type="dcterms:W3CDTF">2020-10-08T21:36:14Z</dcterms:created>
  <dcterms:modified xsi:type="dcterms:W3CDTF">2024-04-25T20:22:16Z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  <property fmtid="{D5CDD505-2E9C-101B-9397-08002B2CF9AE}" pid="3" name="MediaServiceImageTags">
    <vt:lpwstr/>
  </property>
</Properties>
</file>