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sldIdLst>
    <p:sldId id="1593" r:id="rId5"/>
    <p:sldId id="1616" r:id="rId6"/>
    <p:sldId id="1726" r:id="rId7"/>
    <p:sldId id="1734" r:id="rId8"/>
    <p:sldId id="1735" r:id="rId9"/>
    <p:sldId id="1736" r:id="rId10"/>
    <p:sldId id="1737" r:id="rId11"/>
    <p:sldId id="1738" r:id="rId12"/>
    <p:sldId id="1739" r:id="rId13"/>
    <p:sldId id="1740" r:id="rId14"/>
    <p:sldId id="1741" r:id="rId15"/>
    <p:sldId id="1716" r:id="rId16"/>
    <p:sldId id="1728" r:id="rId17"/>
    <p:sldId id="1729" r:id="rId18"/>
    <p:sldId id="1730" r:id="rId19"/>
    <p:sldId id="1731" r:id="rId20"/>
    <p:sldId id="1733" r:id="rId21"/>
    <p:sldId id="1732" r:id="rId22"/>
    <p:sldId id="1607" r:id="rId23"/>
    <p:sldId id="320" r:id="rId24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850AF22-C5CD-4691-B3D4-D4D2A0BEC723}">
          <p14:sldIdLst>
            <p14:sldId id="1593"/>
            <p14:sldId id="1616"/>
            <p14:sldId id="1726"/>
            <p14:sldId id="1734"/>
            <p14:sldId id="1735"/>
            <p14:sldId id="1736"/>
            <p14:sldId id="1737"/>
            <p14:sldId id="1738"/>
            <p14:sldId id="1739"/>
            <p14:sldId id="1740"/>
            <p14:sldId id="1741"/>
            <p14:sldId id="1716"/>
            <p14:sldId id="1728"/>
            <p14:sldId id="1729"/>
            <p14:sldId id="1730"/>
            <p14:sldId id="1731"/>
            <p14:sldId id="1733"/>
            <p14:sldId id="1732"/>
            <p14:sldId id="1607"/>
            <p14:sldId id="320"/>
          </p14:sldIdLst>
        </p14:section>
        <p14:section name="Default Section" id="{43465939-8063-45AB-8BE7-F25D7C8298F7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lia" initials="L" lastIdx="1" clrIdx="0">
    <p:extLst>
      <p:ext uri="{19B8F6BF-5375-455C-9EA6-DF929625EA0E}">
        <p15:presenceInfo xmlns:p15="http://schemas.microsoft.com/office/powerpoint/2012/main" userId="S::goehringl@cfbisd.edu::506898d3-bf00-4b3b-a2d3-084feefab58b" providerId="AD"/>
      </p:ext>
    </p:extLst>
  </p:cmAuthor>
  <p:cmAuthor id="2" name="Mulroney, Malcolm B." initials="MMB" lastIdx="1" clrIdx="1">
    <p:extLst>
      <p:ext uri="{19B8F6BF-5375-455C-9EA6-DF929625EA0E}">
        <p15:presenceInfo xmlns:p15="http://schemas.microsoft.com/office/powerpoint/2012/main" userId="S::mulroneym@cfbisd.edu::9237f767-b3b7-4994-bc14-dd22dc30b76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70AD47"/>
    <a:srgbClr val="009EB2"/>
    <a:srgbClr val="C00000"/>
    <a:srgbClr val="C62033"/>
    <a:srgbClr val="9A2EA2"/>
    <a:srgbClr val="6946C2"/>
    <a:srgbClr val="9278D2"/>
    <a:srgbClr val="FFD961"/>
    <a:srgbClr val="FFDD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88" autoAdjust="0"/>
    <p:restoredTop sz="89359" autoAdjust="0"/>
  </p:normalViewPr>
  <p:slideViewPr>
    <p:cSldViewPr snapToGrid="0">
      <p:cViewPr varScale="1">
        <p:scale>
          <a:sx n="89" d="100"/>
          <a:sy n="89" d="100"/>
        </p:scale>
        <p:origin x="13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r">
              <a:defRPr sz="1200"/>
            </a:lvl1pPr>
          </a:lstStyle>
          <a:p>
            <a:fld id="{3FC335C9-05A7-47AB-A983-5FD7F32C788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4850" y="1154113"/>
            <a:ext cx="554037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7" tIns="46244" rIns="92487" bIns="4624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2"/>
            <a:ext cx="5560060" cy="3636705"/>
          </a:xfrm>
          <a:prstGeom prst="rect">
            <a:avLst/>
          </a:prstGeom>
        </p:spPr>
        <p:txBody>
          <a:bodyPr vert="horz" lIns="92487" tIns="46244" rIns="92487" bIns="4624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70"/>
            <a:ext cx="3011699" cy="463407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70"/>
            <a:ext cx="3011699" cy="463407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r">
              <a:defRPr sz="1200"/>
            </a:lvl1pPr>
          </a:lstStyle>
          <a:p>
            <a:fld id="{E28F7796-F0CE-41A1-BF82-DF0E0D6A89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161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F7796-F0CE-41A1-BF82-DF0E0D6A899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684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F7796-F0CE-41A1-BF82-DF0E0D6A899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611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F7796-F0CE-41A1-BF82-DF0E0D6A899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4619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F7796-F0CE-41A1-BF82-DF0E0D6A899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8825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g728034317b_0_4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0" tIns="91420" rIns="91420" bIns="91420" anchor="t" anchorCtr="0">
            <a:noAutofit/>
          </a:bodyPr>
          <a:lstStyle/>
          <a:p>
            <a:endParaRPr/>
          </a:p>
        </p:txBody>
      </p:sp>
      <p:sp>
        <p:nvSpPr>
          <p:cNvPr id="1001" name="Google Shape;1001;g728034317b_0_4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7388"/>
            <a:ext cx="6092825" cy="34274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D14C4-6ED0-40FC-B536-2C42945465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A36DA9-DB86-449E-B241-5EDFA89411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AE5CC5-389E-448F-A62D-5ED164303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1C02A-2E53-45D6-8793-FA5C04077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F2A89-24F6-4F04-801A-B0BBD3340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735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E482D-EFC5-4027-8EB1-34E91C98B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CEAEF-DC88-445D-9FA1-E0958735A4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A034B0-106F-496E-8B41-BE193A38B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5C99B5-A280-45B3-A3B9-973954B50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339FF-EDF5-430C-A72C-6E9E300E2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937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F33BB-AF02-47A9-A967-7CED0080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D16627-3E9B-4C89-A528-0EE1F97C86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D7C2FC-1A6B-4522-8AC5-D9B7FA215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79EC89-BC68-4E1F-B25D-9BF0DB991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63AB7-C7A8-4109-9370-9BB1F6639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813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4641E-A787-4F6B-B98A-5FF680912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99222-32DC-4909-8142-64DD6E9810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D57972-8622-4390-98FF-6D0154B196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498B8E-6526-4FAF-8A1D-4DFD58A8A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C43518-D08D-4888-B7F9-848BF7A74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AA7B66-D5CF-438A-822E-900BBB98C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50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0DDD0-CADD-42CC-A8F9-B1E636207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72CA2-06F9-455B-9CAE-D4C6847D45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4009A2-36B7-4C38-B4D0-A4CDF400B0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46AD9C-559A-4B95-969A-8976277110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DAB230-7569-4AC1-B8FA-24B7118905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3D86DE-3173-4AB2-A3FC-1835EF1CF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059E27-0059-440D-BDA1-803DAF3AE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DAEA2E-7545-49E3-BEA5-9F5A9062C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427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F7AE2-8115-4A2D-AE07-6A72C04C9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17B1D9-D2AB-46E6-ABFA-AE393D86B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3524F8-5A12-43B3-98E4-EC4A7855F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7AB6EE-7A30-4335-A420-F8BEC8614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49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FC484D-111E-4008-AFD7-FE0836BA8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C42BB8-E441-4B04-B746-CB018CC83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F89D6F-2F4A-4B8E-AB21-837F44906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800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795AF-5B2F-453C-92B7-3EE678AB0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193C9-E763-4075-8E80-43C7370CF4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63E9F6-B034-4759-A631-E25F877ADE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D875D7-3447-4F2C-95C3-2590081E9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FE572E-3FA5-49EC-AC82-82C653D3E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D376CD-5E7D-4CEB-8F4E-97B36EBC6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151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9BE0D-1D5D-4C8D-8241-28343E38F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F948C7-3D74-4B94-B8A0-2729DF922E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74AA73-CFE9-4BEA-B019-97917548B6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78E86E-4CAC-436D-854F-C51906885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E69D59-83F0-46FE-8D7C-A42E2F82E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56FD3F-BDF4-4A46-9E99-EE2CE5DE7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058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DAFBD-C3EA-4153-9B60-9E4A3C01F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5A3A9A-F103-48A1-BBF7-5E3445ED3D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9E143A-917B-4B1E-9217-839555C09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C5DE26-D799-4743-B458-0C4A426A9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8D091F-0C93-4548-8322-0FCE5EF94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326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DD218B-0F14-42C6-B139-A46118267F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B8FFD8-EEEF-47AA-90F3-C3F136BD3D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162D98-1A10-4B68-90FC-AF5CD91E9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759E90-00E5-4AF5-A398-0EE37ECF7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9F5E78-38C7-447F-9F4C-986BB2588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9464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">
  <p:cSld name="End Slide">
    <p:bg>
      <p:bgPr>
        <a:solidFill>
          <a:srgbClr val="C00000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8"/>
          <p:cNvSpPr txBox="1"/>
          <p:nvPr/>
        </p:nvSpPr>
        <p:spPr>
          <a:xfrm>
            <a:off x="0" y="1859253"/>
            <a:ext cx="12192000" cy="1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33" tIns="30467" rIns="60933" bIns="30467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THANK YOU</a:t>
            </a:r>
            <a:endParaRPr sz="933"/>
          </a:p>
        </p:txBody>
      </p:sp>
    </p:spTree>
    <p:extLst>
      <p:ext uri="{BB962C8B-B14F-4D97-AF65-F5344CB8AC3E}">
        <p14:creationId xmlns:p14="http://schemas.microsoft.com/office/powerpoint/2010/main" val="1018897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7FA4CC-14C2-42DA-A34A-E53EA78E3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F182BA-67D2-47FD-A991-9829CCCD0D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03680-0246-4B11-A6EE-6E683CBEE0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F34031-E7B2-433C-BDA6-2151164625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E19D8-2905-4179-919E-F7C4FEA23C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577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g"/><Relationship Id="rId3" Type="http://schemas.openxmlformats.org/officeDocument/2006/relationships/image" Target="../media/image1.jpg"/><Relationship Id="rId7" Type="http://schemas.openxmlformats.org/officeDocument/2006/relationships/image" Target="../media/image4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4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49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g"/><Relationship Id="rId5" Type="http://schemas.openxmlformats.org/officeDocument/2006/relationships/image" Target="../media/image47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picture containing sky, building, outdoor, ground&#10;&#10;Description automatically generated">
            <a:extLst>
              <a:ext uri="{FF2B5EF4-FFF2-40B4-BE49-F238E27FC236}">
                <a16:creationId xmlns:a16="http://schemas.microsoft.com/office/drawing/2014/main" id="{22BBC992-5E7E-0FEC-06F3-790995A9AF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792" y="1919484"/>
            <a:ext cx="9144000" cy="4756023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C0664C0-E098-4C68-A20B-55431108D772}"/>
              </a:ext>
            </a:extLst>
          </p:cNvPr>
          <p:cNvSpPr/>
          <p:nvPr/>
        </p:nvSpPr>
        <p:spPr>
          <a:xfrm>
            <a:off x="8677274" y="1919484"/>
            <a:ext cx="3514726" cy="4938516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58D2453-B143-4372-9B79-236AD015DD08}"/>
              </a:ext>
            </a:extLst>
          </p:cNvPr>
          <p:cNvGrpSpPr/>
          <p:nvPr/>
        </p:nvGrpSpPr>
        <p:grpSpPr>
          <a:xfrm>
            <a:off x="0" y="15786"/>
            <a:ext cx="12192000" cy="1928017"/>
            <a:chOff x="0" y="1"/>
            <a:chExt cx="12192000" cy="1928017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BA0CD16-C3F5-495D-BEC6-59B75E33B23D}"/>
                </a:ext>
              </a:extLst>
            </p:cNvPr>
            <p:cNvSpPr/>
            <p:nvPr/>
          </p:nvSpPr>
          <p:spPr>
            <a:xfrm>
              <a:off x="0" y="1"/>
              <a:ext cx="12192000" cy="19280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899F0974-9ECA-4DC9-86E6-2F94E55BF5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0975" y="100209"/>
              <a:ext cx="11830050" cy="1819275"/>
            </a:xfrm>
            <a:prstGeom prst="rect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9071403F-E07D-4514-A6DE-F2633902AB4D}"/>
              </a:ext>
            </a:extLst>
          </p:cNvPr>
          <p:cNvSpPr/>
          <p:nvPr/>
        </p:nvSpPr>
        <p:spPr>
          <a:xfrm>
            <a:off x="0" y="5962650"/>
            <a:ext cx="8677275" cy="895350"/>
          </a:xfrm>
          <a:prstGeom prst="rect">
            <a:avLst/>
          </a:prstGeom>
          <a:solidFill>
            <a:srgbClr val="C62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9EB28F60-CC8A-4BB7-B224-4834DEADB2F3}"/>
              </a:ext>
            </a:extLst>
          </p:cNvPr>
          <p:cNvSpPr txBox="1">
            <a:spLocks/>
          </p:cNvSpPr>
          <p:nvPr/>
        </p:nvSpPr>
        <p:spPr>
          <a:xfrm>
            <a:off x="-1" y="6320459"/>
            <a:ext cx="8677275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	DAN F. LONG MIDDLE SCHOOL</a:t>
            </a:r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913823D1-2229-48C1-BC5D-CD30A1ECBA2B}"/>
              </a:ext>
            </a:extLst>
          </p:cNvPr>
          <p:cNvSpPr txBox="1">
            <a:spLocks/>
          </p:cNvSpPr>
          <p:nvPr/>
        </p:nvSpPr>
        <p:spPr>
          <a:xfrm>
            <a:off x="8677273" y="6349864"/>
            <a:ext cx="3333752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cfbbond.com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A1EB4C-354D-80C6-77F8-2FABE826EA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6100" y="130562"/>
            <a:ext cx="2651677" cy="10661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AA7EF23-3769-9A1A-BD19-72430740A3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1469824" y="619758"/>
            <a:ext cx="284608" cy="72007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FA305D3-4357-8DDE-9F34-A36C367705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9581512" y="421336"/>
            <a:ext cx="722736" cy="2273559"/>
          </a:xfrm>
          <a:prstGeom prst="rect">
            <a:avLst/>
          </a:prstGeom>
        </p:spPr>
      </p:pic>
      <p:pic>
        <p:nvPicPr>
          <p:cNvPr id="1028" name="Picture 4" descr="See the source image">
            <a:extLst>
              <a:ext uri="{FF2B5EF4-FFF2-40B4-BE49-F238E27FC236}">
                <a16:creationId xmlns:a16="http://schemas.microsoft.com/office/drawing/2014/main" id="{2DB907A9-31AD-1B4A-14F0-C85C93494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121" y="804788"/>
            <a:ext cx="1771949" cy="1491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AC6F68F-41B4-D66A-CE26-88B9357C67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32685" y="1998668"/>
            <a:ext cx="2606075" cy="422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488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467;p88">
            <a:extLst>
              <a:ext uri="{FF2B5EF4-FFF2-40B4-BE49-F238E27FC236}">
                <a16:creationId xmlns:a16="http://schemas.microsoft.com/office/drawing/2014/main" id="{7DCDE8FF-C432-4613-A254-CCD78D5E2C0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4AF4119-4497-407F-ABEA-15E47C2ABA5C}"/>
              </a:ext>
            </a:extLst>
          </p:cNvPr>
          <p:cNvSpPr/>
          <p:nvPr/>
        </p:nvSpPr>
        <p:spPr>
          <a:xfrm>
            <a:off x="586697" y="109329"/>
            <a:ext cx="4134672" cy="6558972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C99585-B1FE-49A4-BA47-4D8A2BFEC11B}"/>
              </a:ext>
            </a:extLst>
          </p:cNvPr>
          <p:cNvSpPr/>
          <p:nvPr/>
        </p:nvSpPr>
        <p:spPr>
          <a:xfrm>
            <a:off x="5019038" y="109329"/>
            <a:ext cx="4388235" cy="6561740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71A53633-54B4-4D13-9885-E80349816936}"/>
              </a:ext>
            </a:extLst>
          </p:cNvPr>
          <p:cNvSpPr txBox="1">
            <a:spLocks/>
          </p:cNvSpPr>
          <p:nvPr/>
        </p:nvSpPr>
        <p:spPr>
          <a:xfrm>
            <a:off x="289028" y="5972283"/>
            <a:ext cx="4199208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C2CAAC37-8030-43CA-9C69-90FA123D2897}"/>
              </a:ext>
            </a:extLst>
          </p:cNvPr>
          <p:cNvSpPr txBox="1">
            <a:spLocks/>
          </p:cNvSpPr>
          <p:nvPr/>
        </p:nvSpPr>
        <p:spPr>
          <a:xfrm>
            <a:off x="4738890" y="5918929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8563692-97C1-4623-812D-C8FAA1BAB1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658" y="152380"/>
            <a:ext cx="866775" cy="590550"/>
          </a:xfrm>
          <a:prstGeom prst="rect">
            <a:avLst/>
          </a:prstGeom>
        </p:spPr>
      </p:pic>
      <p:sp>
        <p:nvSpPr>
          <p:cNvPr id="13" name="object 7">
            <a:extLst>
              <a:ext uri="{FF2B5EF4-FFF2-40B4-BE49-F238E27FC236}">
                <a16:creationId xmlns:a16="http://schemas.microsoft.com/office/drawing/2014/main" id="{DB72D21A-E6FD-49B5-86C5-2E31619D014F}"/>
              </a:ext>
            </a:extLst>
          </p:cNvPr>
          <p:cNvSpPr txBox="1">
            <a:spLocks/>
          </p:cNvSpPr>
          <p:nvPr/>
        </p:nvSpPr>
        <p:spPr>
          <a:xfrm>
            <a:off x="1588902" y="272469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E1B70A2-CDAD-4B48-BDB2-C146EE11BD2F}"/>
              </a:ext>
            </a:extLst>
          </p:cNvPr>
          <p:cNvSpPr/>
          <p:nvPr/>
        </p:nvSpPr>
        <p:spPr>
          <a:xfrm>
            <a:off x="6417990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F0468A2-AF74-46A9-BCDF-E4441E1FB0D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66297"/>
          <a:stretch/>
        </p:blipFill>
        <p:spPr>
          <a:xfrm>
            <a:off x="5533401" y="2762170"/>
            <a:ext cx="2853361" cy="5685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77CF64D-0300-4B7F-AB5D-1F6B22683B4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79047"/>
          <a:stretch/>
        </p:blipFill>
        <p:spPr>
          <a:xfrm>
            <a:off x="5286829" y="339618"/>
            <a:ext cx="2930317" cy="435158"/>
          </a:xfrm>
          <a:prstGeom prst="rect">
            <a:avLst/>
          </a:prstGeom>
        </p:spPr>
      </p:pic>
      <p:sp>
        <p:nvSpPr>
          <p:cNvPr id="18" name="Google Shape;482;p89">
            <a:extLst>
              <a:ext uri="{FF2B5EF4-FFF2-40B4-BE49-F238E27FC236}">
                <a16:creationId xmlns:a16="http://schemas.microsoft.com/office/drawing/2014/main" id="{42264026-7CD7-2B84-8CD5-89687ADAD80C}"/>
              </a:ext>
            </a:extLst>
          </p:cNvPr>
          <p:cNvSpPr txBox="1"/>
          <p:nvPr/>
        </p:nvSpPr>
        <p:spPr>
          <a:xfrm>
            <a:off x="586697" y="597743"/>
            <a:ext cx="4091115" cy="318100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Fine Arts Classroom and Performance Space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Band, Orchestra, Choir, Theater, and Percussion Hall Renovations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Rooms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Practice Rooms in Fine Arts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Courtyard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Makerspace /Engineering Room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Library Extension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and Plumbing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Site Lighting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Bottle Fillers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Benches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Marquee – Coming Soon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Athletics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Track Resurfacing</a:t>
            </a:r>
          </a:p>
        </p:txBody>
      </p:sp>
      <p:sp>
        <p:nvSpPr>
          <p:cNvPr id="19" name="Google Shape;482;p89">
            <a:extLst>
              <a:ext uri="{FF2B5EF4-FFF2-40B4-BE49-F238E27FC236}">
                <a16:creationId xmlns:a16="http://schemas.microsoft.com/office/drawing/2014/main" id="{56E97AC7-6AEE-07B8-E06B-F2446C0C46B2}"/>
              </a:ext>
            </a:extLst>
          </p:cNvPr>
          <p:cNvSpPr txBox="1"/>
          <p:nvPr/>
        </p:nvSpPr>
        <p:spPr>
          <a:xfrm>
            <a:off x="5375714" y="687461"/>
            <a:ext cx="3539334" cy="1547432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Access Control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Intercom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Card Readers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Security Alarm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Cameras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Bollards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Fire Sprinkler System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Permanent Walls and Doors</a:t>
            </a:r>
          </a:p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endParaRPr sz="14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" name="Google Shape;482;p89">
            <a:extLst>
              <a:ext uri="{FF2B5EF4-FFF2-40B4-BE49-F238E27FC236}">
                <a16:creationId xmlns:a16="http://schemas.microsoft.com/office/drawing/2014/main" id="{A649BA0C-3AB7-310E-47C3-24473A6F9CF3}"/>
              </a:ext>
            </a:extLst>
          </p:cNvPr>
          <p:cNvSpPr txBox="1"/>
          <p:nvPr/>
        </p:nvSpPr>
        <p:spPr>
          <a:xfrm>
            <a:off x="5375714" y="3275634"/>
            <a:ext cx="3539334" cy="1547431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Secure Climate Controlled Server Space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Cabling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Wireless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Phone System Upgrades</a:t>
            </a:r>
          </a:p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endParaRPr lang="en-US" sz="14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endParaRPr sz="14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193386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2104A21-0984-4A29-AD02-0DA8967FA79C}"/>
              </a:ext>
            </a:extLst>
          </p:cNvPr>
          <p:cNvSpPr/>
          <p:nvPr/>
        </p:nvSpPr>
        <p:spPr>
          <a:xfrm>
            <a:off x="270225" y="214152"/>
            <a:ext cx="4068411" cy="6481923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722B0E-9B1B-4747-8979-DDA7B22E2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951" y="226379"/>
            <a:ext cx="866775" cy="590550"/>
          </a:xfrm>
          <a:prstGeom prst="rect">
            <a:avLst/>
          </a:prstGeom>
        </p:spPr>
      </p:pic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184753" y="410007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79888" y="6049970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044F12-527C-4B13-B02F-80AC6BE506B5}"/>
              </a:ext>
            </a:extLst>
          </p:cNvPr>
          <p:cNvSpPr/>
          <p:nvPr/>
        </p:nvSpPr>
        <p:spPr>
          <a:xfrm>
            <a:off x="488354" y="782268"/>
            <a:ext cx="3730831" cy="1375005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Google Shape;482;p89">
            <a:extLst>
              <a:ext uri="{FF2B5EF4-FFF2-40B4-BE49-F238E27FC236}">
                <a16:creationId xmlns:a16="http://schemas.microsoft.com/office/drawing/2014/main" id="{87E214BD-5762-7F1F-2B11-89A617672ED2}"/>
              </a:ext>
            </a:extLst>
          </p:cNvPr>
          <p:cNvSpPr txBox="1"/>
          <p:nvPr/>
        </p:nvSpPr>
        <p:spPr>
          <a:xfrm>
            <a:off x="437822" y="699567"/>
            <a:ext cx="4091115" cy="318100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Fine Arts Classroom and Performance Space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Band, Orchestra, Choir, Theater, and Percussion Hall Renovations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Rooms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Practice Rooms in Fine Arts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Courtyard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Makerspace /Engineering Room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Library Extension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and Plumbing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Site Lighting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Bottle Fillers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Benches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Marquee – Coming Soon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Athletics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Track Resurfacing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BFDFE52-0BFF-6A04-0346-0B247F1985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287496" y="527042"/>
            <a:ext cx="2986058" cy="230804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5E447F3-598A-EB6E-88D7-7925C8F179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95849" y="3780044"/>
            <a:ext cx="3361217" cy="241547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5CD58CB-4111-4EB6-B2F0-B249C885F4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60366" y="337421"/>
            <a:ext cx="2949396" cy="2723951"/>
          </a:xfrm>
          <a:prstGeom prst="rect">
            <a:avLst/>
          </a:prstGeom>
        </p:spPr>
      </p:pic>
      <p:pic>
        <p:nvPicPr>
          <p:cNvPr id="20" name="Picture 19" descr="A picture containing step&#10;&#10;Description automatically generated">
            <a:extLst>
              <a:ext uri="{FF2B5EF4-FFF2-40B4-BE49-F238E27FC236}">
                <a16:creationId xmlns:a16="http://schemas.microsoft.com/office/drawing/2014/main" id="{6F75B7A5-79C6-FEB4-4F28-BE31FE29BD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95330" y="3583356"/>
            <a:ext cx="3362790" cy="2807274"/>
          </a:xfrm>
          <a:prstGeom prst="rect">
            <a:avLst/>
          </a:prstGeom>
        </p:spPr>
      </p:pic>
      <p:pic>
        <p:nvPicPr>
          <p:cNvPr id="21" name="Picture 20" descr="A group of people in a room&#10;&#10;Description automatically generated with medium confidence">
            <a:extLst>
              <a:ext uri="{FF2B5EF4-FFF2-40B4-BE49-F238E27FC236}">
                <a16:creationId xmlns:a16="http://schemas.microsoft.com/office/drawing/2014/main" id="{5BBC929F-E336-9748-063E-9AF8612F15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2259" y="224699"/>
            <a:ext cx="2431938" cy="2949396"/>
          </a:xfrm>
          <a:prstGeom prst="rect">
            <a:avLst/>
          </a:prstGeom>
        </p:spPr>
      </p:pic>
      <p:pic>
        <p:nvPicPr>
          <p:cNvPr id="22" name="Picture 21" descr="A picture containing text&#10;&#10;Description automatically generated">
            <a:extLst>
              <a:ext uri="{FF2B5EF4-FFF2-40B4-BE49-F238E27FC236}">
                <a16:creationId xmlns:a16="http://schemas.microsoft.com/office/drawing/2014/main" id="{9EAD3EB9-822E-B573-1B66-93ABB13ED8D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9254" y="3307172"/>
            <a:ext cx="2378840" cy="33612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8F9F82D-DCB2-FE18-E805-A1AF9EB222B1}"/>
              </a:ext>
            </a:extLst>
          </p:cNvPr>
          <p:cNvSpPr txBox="1"/>
          <p:nvPr/>
        </p:nvSpPr>
        <p:spPr>
          <a:xfrm>
            <a:off x="4767309" y="2840854"/>
            <a:ext cx="1328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Band Hall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9B9B877-CB9B-4253-761F-0197B4928368}"/>
              </a:ext>
            </a:extLst>
          </p:cNvPr>
          <p:cNvSpPr txBox="1"/>
          <p:nvPr/>
        </p:nvSpPr>
        <p:spPr>
          <a:xfrm>
            <a:off x="7280939" y="2808588"/>
            <a:ext cx="1757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Percussion Hall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A08E2D6-2F9D-4AB7-013A-B73338ABE90E}"/>
              </a:ext>
            </a:extLst>
          </p:cNvPr>
          <p:cNvSpPr txBox="1"/>
          <p:nvPr/>
        </p:nvSpPr>
        <p:spPr>
          <a:xfrm>
            <a:off x="10419439" y="2804763"/>
            <a:ext cx="96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Theater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7AB4474-03A8-4AFA-3D74-6DD9A86A2539}"/>
              </a:ext>
            </a:extLst>
          </p:cNvPr>
          <p:cNvSpPr txBox="1"/>
          <p:nvPr/>
        </p:nvSpPr>
        <p:spPr>
          <a:xfrm>
            <a:off x="4569299" y="6263969"/>
            <a:ext cx="1894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Wenger Cabinets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4B2B12E-0E90-447B-A2F0-41307042978A}"/>
              </a:ext>
            </a:extLst>
          </p:cNvPr>
          <p:cNvSpPr txBox="1"/>
          <p:nvPr/>
        </p:nvSpPr>
        <p:spPr>
          <a:xfrm>
            <a:off x="7280939" y="6263969"/>
            <a:ext cx="1894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Ensemble Rooms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078DAF5-BAC4-C2EF-7C73-17FBACEE9A6F}"/>
              </a:ext>
            </a:extLst>
          </p:cNvPr>
          <p:cNvSpPr txBox="1"/>
          <p:nvPr/>
        </p:nvSpPr>
        <p:spPr>
          <a:xfrm>
            <a:off x="9833506" y="6263969"/>
            <a:ext cx="1894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Practice Rooms</a:t>
            </a:r>
          </a:p>
        </p:txBody>
      </p:sp>
    </p:spTree>
    <p:extLst>
      <p:ext uri="{BB962C8B-B14F-4D97-AF65-F5344CB8AC3E}">
        <p14:creationId xmlns:p14="http://schemas.microsoft.com/office/powerpoint/2010/main" val="2326283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2104A21-0984-4A29-AD02-0DA8967FA79C}"/>
              </a:ext>
            </a:extLst>
          </p:cNvPr>
          <p:cNvSpPr/>
          <p:nvPr/>
        </p:nvSpPr>
        <p:spPr>
          <a:xfrm>
            <a:off x="270225" y="214152"/>
            <a:ext cx="4068411" cy="6481923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722B0E-9B1B-4747-8979-DDA7B22E2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951" y="226379"/>
            <a:ext cx="866775" cy="590550"/>
          </a:xfrm>
          <a:prstGeom prst="rect">
            <a:avLst/>
          </a:prstGeom>
        </p:spPr>
      </p:pic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184753" y="410007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79888" y="6049970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pic>
        <p:nvPicPr>
          <p:cNvPr id="39" name="Picture 38" descr="A picture containing building, outdoor&#10;&#10;Description automatically generated">
            <a:extLst>
              <a:ext uri="{FF2B5EF4-FFF2-40B4-BE49-F238E27FC236}">
                <a16:creationId xmlns:a16="http://schemas.microsoft.com/office/drawing/2014/main" id="{2EA6020E-77CF-35E4-33E1-CE6D63E96C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51593" y="554364"/>
            <a:ext cx="2623881" cy="1967911"/>
          </a:xfrm>
          <a:prstGeom prst="rect">
            <a:avLst/>
          </a:prstGeom>
        </p:spPr>
      </p:pic>
      <p:pic>
        <p:nvPicPr>
          <p:cNvPr id="41" name="Picture 40" descr="A picture containing outdoor, ground, sky, dirt&#10;&#10;Description automatically generated">
            <a:extLst>
              <a:ext uri="{FF2B5EF4-FFF2-40B4-BE49-F238E27FC236}">
                <a16:creationId xmlns:a16="http://schemas.microsoft.com/office/drawing/2014/main" id="{05A85CA0-478E-63F4-5D4E-837B5C0FE1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1625" y="214152"/>
            <a:ext cx="2730149" cy="2623881"/>
          </a:xfrm>
          <a:prstGeom prst="rect">
            <a:avLst/>
          </a:prstGeom>
        </p:spPr>
      </p:pic>
      <p:pic>
        <p:nvPicPr>
          <p:cNvPr id="43" name="Picture 42" descr="A picture containing sky, outdoor, ground, tree&#10;&#10;Description automatically generated">
            <a:extLst>
              <a:ext uri="{FF2B5EF4-FFF2-40B4-BE49-F238E27FC236}">
                <a16:creationId xmlns:a16="http://schemas.microsoft.com/office/drawing/2014/main" id="{A7CA9589-1F46-CB34-F400-4E0D1EEA99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769" y="226379"/>
            <a:ext cx="2441575" cy="261165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B044F12-527C-4B13-B02F-80AC6BE506B5}"/>
              </a:ext>
            </a:extLst>
          </p:cNvPr>
          <p:cNvSpPr/>
          <p:nvPr/>
        </p:nvSpPr>
        <p:spPr>
          <a:xfrm>
            <a:off x="488354" y="2112885"/>
            <a:ext cx="3730831" cy="725148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Google Shape;482;p89">
            <a:extLst>
              <a:ext uri="{FF2B5EF4-FFF2-40B4-BE49-F238E27FC236}">
                <a16:creationId xmlns:a16="http://schemas.microsoft.com/office/drawing/2014/main" id="{87E214BD-5762-7F1F-2B11-89A617672ED2}"/>
              </a:ext>
            </a:extLst>
          </p:cNvPr>
          <p:cNvSpPr txBox="1"/>
          <p:nvPr/>
        </p:nvSpPr>
        <p:spPr>
          <a:xfrm>
            <a:off x="437822" y="699567"/>
            <a:ext cx="4091115" cy="318100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Fine Arts Classroom and Performance Space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Band, Orchestra, Choir, Theater, and Percussion Hall Renovations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Rooms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Practice Rooms in Fine Arts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Courtyard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Makerspace /Engineering Room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Library Extension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and Plumbing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Site Lighting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Bottle Fillers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Benches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Marquee – Coming Soon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Athletics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Track Resurfacing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55BFE6-4398-AF07-D994-3F441BEE65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9578" y="2992448"/>
            <a:ext cx="4474880" cy="35463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1811244-EC45-22F3-1EB3-D165770CC5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91625" y="2992448"/>
            <a:ext cx="2730149" cy="16485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4559015-37D4-5390-C208-88FD59A04A05}"/>
              </a:ext>
            </a:extLst>
          </p:cNvPr>
          <p:cNvSpPr txBox="1"/>
          <p:nvPr/>
        </p:nvSpPr>
        <p:spPr>
          <a:xfrm>
            <a:off x="5187720" y="2468701"/>
            <a:ext cx="945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Before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26C59A-8FB6-BCC3-6B4B-F02A95E68B83}"/>
              </a:ext>
            </a:extLst>
          </p:cNvPr>
          <p:cNvSpPr txBox="1"/>
          <p:nvPr/>
        </p:nvSpPr>
        <p:spPr>
          <a:xfrm>
            <a:off x="7493545" y="2468701"/>
            <a:ext cx="945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Before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CC88EA-888D-2E1E-F1AD-5EE90365D670}"/>
              </a:ext>
            </a:extLst>
          </p:cNvPr>
          <p:cNvSpPr txBox="1"/>
          <p:nvPr/>
        </p:nvSpPr>
        <p:spPr>
          <a:xfrm>
            <a:off x="10248247" y="2480928"/>
            <a:ext cx="945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Before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26E86C3-EA9E-FC87-A536-E58132D13B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06346" y="4765635"/>
            <a:ext cx="2700706" cy="177318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FF4F8AB-4861-55AE-72D0-D3AE19499583}"/>
              </a:ext>
            </a:extLst>
          </p:cNvPr>
          <p:cNvSpPr txBox="1"/>
          <p:nvPr/>
        </p:nvSpPr>
        <p:spPr>
          <a:xfrm>
            <a:off x="6547578" y="3021029"/>
            <a:ext cx="945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After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EA6119-BEB8-756C-D99C-47028B05784E}"/>
              </a:ext>
            </a:extLst>
          </p:cNvPr>
          <p:cNvSpPr txBox="1"/>
          <p:nvPr/>
        </p:nvSpPr>
        <p:spPr>
          <a:xfrm>
            <a:off x="10178518" y="6169863"/>
            <a:ext cx="945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After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F826B7B-4383-EF3C-5D53-1873FFE9E3F4}"/>
              </a:ext>
            </a:extLst>
          </p:cNvPr>
          <p:cNvSpPr txBox="1"/>
          <p:nvPr/>
        </p:nvSpPr>
        <p:spPr>
          <a:xfrm>
            <a:off x="10248247" y="3004675"/>
            <a:ext cx="945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After</a:t>
            </a:r>
          </a:p>
        </p:txBody>
      </p:sp>
    </p:spTree>
    <p:extLst>
      <p:ext uri="{BB962C8B-B14F-4D97-AF65-F5344CB8AC3E}">
        <p14:creationId xmlns:p14="http://schemas.microsoft.com/office/powerpoint/2010/main" val="174909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2104A21-0984-4A29-AD02-0DA8967FA79C}"/>
              </a:ext>
            </a:extLst>
          </p:cNvPr>
          <p:cNvSpPr/>
          <p:nvPr/>
        </p:nvSpPr>
        <p:spPr>
          <a:xfrm>
            <a:off x="270225" y="214152"/>
            <a:ext cx="4068411" cy="6481923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722B0E-9B1B-4747-8979-DDA7B22E2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951" y="226379"/>
            <a:ext cx="866775" cy="590550"/>
          </a:xfrm>
          <a:prstGeom prst="rect">
            <a:avLst/>
          </a:prstGeom>
        </p:spPr>
      </p:pic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184753" y="410007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79888" y="6049970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044F12-527C-4B13-B02F-80AC6BE506B5}"/>
              </a:ext>
            </a:extLst>
          </p:cNvPr>
          <p:cNvSpPr/>
          <p:nvPr/>
        </p:nvSpPr>
        <p:spPr>
          <a:xfrm>
            <a:off x="488354" y="2838032"/>
            <a:ext cx="3730831" cy="917221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Google Shape;482;p89">
            <a:extLst>
              <a:ext uri="{FF2B5EF4-FFF2-40B4-BE49-F238E27FC236}">
                <a16:creationId xmlns:a16="http://schemas.microsoft.com/office/drawing/2014/main" id="{87E214BD-5762-7F1F-2B11-89A617672ED2}"/>
              </a:ext>
            </a:extLst>
          </p:cNvPr>
          <p:cNvSpPr txBox="1"/>
          <p:nvPr/>
        </p:nvSpPr>
        <p:spPr>
          <a:xfrm>
            <a:off x="437822" y="699567"/>
            <a:ext cx="4091115" cy="318100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Fine Arts Classroom and Performance Space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Band, Orchestra, Choir, Theater, and Percussion Hall Renovations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Rooms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Practice Rooms in Fine Arts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Courtyard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Makerspace /Engineering Room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Library Extension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and Plumbing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Site Lighting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Bottle Fillers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Benches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Marquee – Coming Soon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Athletics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Track Resurfacing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B070596-801B-9FD6-3310-B92949251E43}"/>
              </a:ext>
            </a:extLst>
          </p:cNvPr>
          <p:cNvSpPr txBox="1"/>
          <p:nvPr/>
        </p:nvSpPr>
        <p:spPr>
          <a:xfrm>
            <a:off x="5753958" y="6313196"/>
            <a:ext cx="1509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Makerspace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A7430AE-DAB5-A03F-E1E6-8B138CDFB53A}"/>
              </a:ext>
            </a:extLst>
          </p:cNvPr>
          <p:cNvSpPr txBox="1"/>
          <p:nvPr/>
        </p:nvSpPr>
        <p:spPr>
          <a:xfrm>
            <a:off x="9321553" y="6281919"/>
            <a:ext cx="1839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Library Extension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E8E4C9-0EFE-94B8-EA7C-2C7B9C91EB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2386" y="3353643"/>
            <a:ext cx="3372697" cy="33156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0330F7-C366-8AE0-9DD2-1C9B795F86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4657" y="233931"/>
            <a:ext cx="3508145" cy="29671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08A3BAA-3B33-5BFF-690F-9CBE307225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2705" y="3353644"/>
            <a:ext cx="4129716" cy="332888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7DF2ED2-C8C8-46AD-1021-36F1108929B7}"/>
              </a:ext>
            </a:extLst>
          </p:cNvPr>
          <p:cNvSpPr txBox="1"/>
          <p:nvPr/>
        </p:nvSpPr>
        <p:spPr>
          <a:xfrm>
            <a:off x="5883215" y="2774993"/>
            <a:ext cx="945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Before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B467FC-F878-1A4D-B024-38DFFC8952B5}"/>
              </a:ext>
            </a:extLst>
          </p:cNvPr>
          <p:cNvSpPr txBox="1"/>
          <p:nvPr/>
        </p:nvSpPr>
        <p:spPr>
          <a:xfrm>
            <a:off x="9780095" y="2774993"/>
            <a:ext cx="830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After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621823D-7D7A-1F7B-324B-AE3D20B21B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9168" y="226379"/>
            <a:ext cx="4068411" cy="2967122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A7B6DDA-F508-9D1C-F09B-D45673958E4B}"/>
              </a:ext>
            </a:extLst>
          </p:cNvPr>
          <p:cNvSpPr txBox="1"/>
          <p:nvPr/>
        </p:nvSpPr>
        <p:spPr>
          <a:xfrm>
            <a:off x="9883674" y="6313196"/>
            <a:ext cx="830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After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67C79E3-0D0A-B8C8-42DC-F59C26A2F120}"/>
              </a:ext>
            </a:extLst>
          </p:cNvPr>
          <p:cNvSpPr txBox="1"/>
          <p:nvPr/>
        </p:nvSpPr>
        <p:spPr>
          <a:xfrm>
            <a:off x="5986794" y="6313196"/>
            <a:ext cx="945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Before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CD45A79-EA68-70E9-D68E-7E389C62717D}"/>
              </a:ext>
            </a:extLst>
          </p:cNvPr>
          <p:cNvSpPr txBox="1"/>
          <p:nvPr/>
        </p:nvSpPr>
        <p:spPr>
          <a:xfrm>
            <a:off x="6078813" y="2759467"/>
            <a:ext cx="945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Before</a:t>
            </a:r>
          </a:p>
        </p:txBody>
      </p:sp>
    </p:spTree>
    <p:extLst>
      <p:ext uri="{BB962C8B-B14F-4D97-AF65-F5344CB8AC3E}">
        <p14:creationId xmlns:p14="http://schemas.microsoft.com/office/powerpoint/2010/main" val="3376017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2104A21-0984-4A29-AD02-0DA8967FA79C}"/>
              </a:ext>
            </a:extLst>
          </p:cNvPr>
          <p:cNvSpPr/>
          <p:nvPr/>
        </p:nvSpPr>
        <p:spPr>
          <a:xfrm>
            <a:off x="270225" y="214152"/>
            <a:ext cx="4068411" cy="6481923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722B0E-9B1B-4747-8979-DDA7B22E2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951" y="226379"/>
            <a:ext cx="866775" cy="590550"/>
          </a:xfrm>
          <a:prstGeom prst="rect">
            <a:avLst/>
          </a:prstGeom>
        </p:spPr>
      </p:pic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184753" y="410007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79888" y="6049970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044F12-527C-4B13-B02F-80AC6BE506B5}"/>
              </a:ext>
            </a:extLst>
          </p:cNvPr>
          <p:cNvSpPr/>
          <p:nvPr/>
        </p:nvSpPr>
        <p:spPr>
          <a:xfrm>
            <a:off x="488354" y="3746376"/>
            <a:ext cx="3785309" cy="887767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Google Shape;482;p89">
            <a:extLst>
              <a:ext uri="{FF2B5EF4-FFF2-40B4-BE49-F238E27FC236}">
                <a16:creationId xmlns:a16="http://schemas.microsoft.com/office/drawing/2014/main" id="{87E214BD-5762-7F1F-2B11-89A617672ED2}"/>
              </a:ext>
            </a:extLst>
          </p:cNvPr>
          <p:cNvSpPr txBox="1"/>
          <p:nvPr/>
        </p:nvSpPr>
        <p:spPr>
          <a:xfrm>
            <a:off x="437822" y="699567"/>
            <a:ext cx="4091115" cy="318100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Fine Arts Classroom and Performance Space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Band, Orchestra, Choir, Theater, and Percussion Hall Renovations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Rooms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Practice Rooms in Fine Arts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Courtyard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Makerspace /Engineering Room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Art Room Renovation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and Plumbing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Site Lighting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Bottle Fillers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Benches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Marquee – Coming Soon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Athletics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Track Resurfacing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6BCCB7F4-3589-3304-8364-0FF9E33CDF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1147" y="3519627"/>
            <a:ext cx="3596442" cy="327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A picture containing text&#10;&#10;Description automatically generated">
            <a:extLst>
              <a:ext uri="{FF2B5EF4-FFF2-40B4-BE49-F238E27FC236}">
                <a16:creationId xmlns:a16="http://schemas.microsoft.com/office/drawing/2014/main" id="{55BD6522-E356-1FF9-E2F1-440B7E4D4A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391409" y="50035"/>
            <a:ext cx="3245811" cy="3546335"/>
          </a:xfrm>
          <a:prstGeom prst="rect">
            <a:avLst/>
          </a:prstGeom>
        </p:spPr>
      </p:pic>
      <p:pic>
        <p:nvPicPr>
          <p:cNvPr id="18" name="Picture 17" descr="A picture containing wall, indoor&#10;&#10;Description automatically generated">
            <a:extLst>
              <a:ext uri="{FF2B5EF4-FFF2-40B4-BE49-F238E27FC236}">
                <a16:creationId xmlns:a16="http://schemas.microsoft.com/office/drawing/2014/main" id="{CB22BD0B-0361-17BC-EA9A-5AE235022A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52818" y="9796"/>
            <a:ext cx="3219730" cy="361867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EC982D4-C22B-5AD4-09D4-72B3E7B9715A}"/>
              </a:ext>
            </a:extLst>
          </p:cNvPr>
          <p:cNvSpPr txBox="1"/>
          <p:nvPr/>
        </p:nvSpPr>
        <p:spPr>
          <a:xfrm>
            <a:off x="9427967" y="3042563"/>
            <a:ext cx="1369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Site Lighting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21C673F-9311-9ADD-B1BD-0F47D586AD91}"/>
              </a:ext>
            </a:extLst>
          </p:cNvPr>
          <p:cNvSpPr txBox="1"/>
          <p:nvPr/>
        </p:nvSpPr>
        <p:spPr>
          <a:xfrm>
            <a:off x="5169626" y="3013440"/>
            <a:ext cx="2323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Water Bottle Fillers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C7FC3E8-621D-DD8D-F91B-C77DE501666F}"/>
              </a:ext>
            </a:extLst>
          </p:cNvPr>
          <p:cNvSpPr txBox="1"/>
          <p:nvPr/>
        </p:nvSpPr>
        <p:spPr>
          <a:xfrm>
            <a:off x="9078806" y="6428846"/>
            <a:ext cx="2254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After - LED Lighting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AF03BFE-FC54-4DCF-4415-52ED70B590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3292" y="3519627"/>
            <a:ext cx="3618677" cy="3278551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2F5F17F-43FA-92FD-8DAF-4A0ED22A3269}"/>
              </a:ext>
            </a:extLst>
          </p:cNvPr>
          <p:cNvSpPr txBox="1"/>
          <p:nvPr/>
        </p:nvSpPr>
        <p:spPr>
          <a:xfrm>
            <a:off x="5342786" y="6428846"/>
            <a:ext cx="2254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Before - Lighting</a:t>
            </a:r>
          </a:p>
        </p:txBody>
      </p:sp>
    </p:spTree>
    <p:extLst>
      <p:ext uri="{BB962C8B-B14F-4D97-AF65-F5344CB8AC3E}">
        <p14:creationId xmlns:p14="http://schemas.microsoft.com/office/powerpoint/2010/main" val="2493996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2A3B038-3D72-DD5E-72D8-43CFDCABF7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9579" y="226379"/>
            <a:ext cx="3818698" cy="266891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2104A21-0984-4A29-AD02-0DA8967FA79C}"/>
              </a:ext>
            </a:extLst>
          </p:cNvPr>
          <p:cNvSpPr/>
          <p:nvPr/>
        </p:nvSpPr>
        <p:spPr>
          <a:xfrm>
            <a:off x="270225" y="214152"/>
            <a:ext cx="4068411" cy="6481923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722B0E-9B1B-4747-8979-DDA7B22E2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951" y="226379"/>
            <a:ext cx="866775" cy="590550"/>
          </a:xfrm>
          <a:prstGeom prst="rect">
            <a:avLst/>
          </a:prstGeom>
        </p:spPr>
      </p:pic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184753" y="410007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79888" y="6049970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044F12-527C-4B13-B02F-80AC6BE506B5}"/>
              </a:ext>
            </a:extLst>
          </p:cNvPr>
          <p:cNvSpPr/>
          <p:nvPr/>
        </p:nvSpPr>
        <p:spPr>
          <a:xfrm>
            <a:off x="488354" y="4660776"/>
            <a:ext cx="3785309" cy="665825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Google Shape;482;p89">
            <a:extLst>
              <a:ext uri="{FF2B5EF4-FFF2-40B4-BE49-F238E27FC236}">
                <a16:creationId xmlns:a16="http://schemas.microsoft.com/office/drawing/2014/main" id="{87E214BD-5762-7F1F-2B11-89A617672ED2}"/>
              </a:ext>
            </a:extLst>
          </p:cNvPr>
          <p:cNvSpPr txBox="1"/>
          <p:nvPr/>
        </p:nvSpPr>
        <p:spPr>
          <a:xfrm>
            <a:off x="437822" y="699567"/>
            <a:ext cx="4091115" cy="318100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Fine Arts Classroom and Performance Space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Band, Orchestra, Choir, Theater, and Percussion Hall Renovations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Rooms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Practice Rooms in Fine Arts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Courtyard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Makerspace /Engineering Room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Art Room Renovation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and Plumbing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Site Lighting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Bottle Fillers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Benches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Marquee – Coming Soon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Athletics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Track Resurfacing</a:t>
            </a:r>
          </a:p>
        </p:txBody>
      </p:sp>
      <p:pic>
        <p:nvPicPr>
          <p:cNvPr id="14" name="Picture 13" descr="A picture containing sky, building, outdoor, ground&#10;&#10;Description automatically generated">
            <a:extLst>
              <a:ext uri="{FF2B5EF4-FFF2-40B4-BE49-F238E27FC236}">
                <a16:creationId xmlns:a16="http://schemas.microsoft.com/office/drawing/2014/main" id="{B8DBB179-5060-46B2-A631-5F667F3186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578" y="3023655"/>
            <a:ext cx="7352475" cy="367242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6699BB0-E600-B381-A731-B04FDF307DBE}"/>
              </a:ext>
            </a:extLst>
          </p:cNvPr>
          <p:cNvSpPr txBox="1"/>
          <p:nvPr/>
        </p:nvSpPr>
        <p:spPr>
          <a:xfrm>
            <a:off x="5646198" y="2525961"/>
            <a:ext cx="1979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Exterior Concrete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34A5AC-58B3-4ACE-C317-2C4CDD666CE6}"/>
              </a:ext>
            </a:extLst>
          </p:cNvPr>
          <p:cNvSpPr txBox="1"/>
          <p:nvPr/>
        </p:nvSpPr>
        <p:spPr>
          <a:xfrm>
            <a:off x="7395099" y="6307918"/>
            <a:ext cx="1979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Exterior Benches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E11645-1584-A8BB-2E0E-343249F001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6951" y="226377"/>
            <a:ext cx="3365102" cy="266891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F074AF5-7499-F730-DED1-72200B748BEF}"/>
              </a:ext>
            </a:extLst>
          </p:cNvPr>
          <p:cNvSpPr txBox="1"/>
          <p:nvPr/>
        </p:nvSpPr>
        <p:spPr>
          <a:xfrm>
            <a:off x="9180990" y="2525960"/>
            <a:ext cx="1979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Exterior Concrete</a:t>
            </a:r>
          </a:p>
        </p:txBody>
      </p:sp>
    </p:spTree>
    <p:extLst>
      <p:ext uri="{BB962C8B-B14F-4D97-AF65-F5344CB8AC3E}">
        <p14:creationId xmlns:p14="http://schemas.microsoft.com/office/powerpoint/2010/main" val="84865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2104A21-0984-4A29-AD02-0DA8967FA79C}"/>
              </a:ext>
            </a:extLst>
          </p:cNvPr>
          <p:cNvSpPr/>
          <p:nvPr/>
        </p:nvSpPr>
        <p:spPr>
          <a:xfrm>
            <a:off x="270225" y="214152"/>
            <a:ext cx="4068411" cy="6481923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722B0E-9B1B-4747-8979-DDA7B22E2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951" y="226379"/>
            <a:ext cx="866775" cy="590550"/>
          </a:xfrm>
          <a:prstGeom prst="rect">
            <a:avLst/>
          </a:prstGeom>
        </p:spPr>
      </p:pic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184753" y="410007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79888" y="6049970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044F12-527C-4B13-B02F-80AC6BE506B5}"/>
              </a:ext>
            </a:extLst>
          </p:cNvPr>
          <p:cNvSpPr/>
          <p:nvPr/>
        </p:nvSpPr>
        <p:spPr>
          <a:xfrm>
            <a:off x="488354" y="5317724"/>
            <a:ext cx="3785309" cy="257453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Google Shape;482;p89">
            <a:extLst>
              <a:ext uri="{FF2B5EF4-FFF2-40B4-BE49-F238E27FC236}">
                <a16:creationId xmlns:a16="http://schemas.microsoft.com/office/drawing/2014/main" id="{87E214BD-5762-7F1F-2B11-89A617672ED2}"/>
              </a:ext>
            </a:extLst>
          </p:cNvPr>
          <p:cNvSpPr txBox="1"/>
          <p:nvPr/>
        </p:nvSpPr>
        <p:spPr>
          <a:xfrm>
            <a:off x="437822" y="699567"/>
            <a:ext cx="4091115" cy="318100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Fine Arts Classroom and Performance Space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Band, Orchestra, Choir, Theater, and Percussion Hall Renovations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Rooms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Practice Rooms in Fine Arts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Courtyard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Makerspace /Engineering Room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Art Room Renovation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and Plumbing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Site Lighting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Bottle Fillers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Benches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Marquee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Athletics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Track Resurfacing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C4F96B-4E59-A01C-20F8-8D72F59450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300" b="-23300"/>
          <a:stretch/>
        </p:blipFill>
        <p:spPr>
          <a:xfrm>
            <a:off x="4451361" y="214152"/>
            <a:ext cx="7357687" cy="33242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2E7ECC1-BE8D-44AE-8C35-DFF0A13C55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1361" y="1796461"/>
            <a:ext cx="7357687" cy="489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64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2104A21-0984-4A29-AD02-0DA8967FA79C}"/>
              </a:ext>
            </a:extLst>
          </p:cNvPr>
          <p:cNvSpPr/>
          <p:nvPr/>
        </p:nvSpPr>
        <p:spPr>
          <a:xfrm>
            <a:off x="270225" y="214152"/>
            <a:ext cx="4068411" cy="6481923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722B0E-9B1B-4747-8979-DDA7B22E2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951" y="226379"/>
            <a:ext cx="866775" cy="590550"/>
          </a:xfrm>
          <a:prstGeom prst="rect">
            <a:avLst/>
          </a:prstGeom>
        </p:spPr>
      </p:pic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184753" y="410007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69945" y="6120114"/>
            <a:ext cx="4299074" cy="6557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044F12-527C-4B13-B02F-80AC6BE506B5}"/>
              </a:ext>
            </a:extLst>
          </p:cNvPr>
          <p:cNvSpPr/>
          <p:nvPr/>
        </p:nvSpPr>
        <p:spPr>
          <a:xfrm>
            <a:off x="488354" y="5539666"/>
            <a:ext cx="3785309" cy="467136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Google Shape;482;p89">
            <a:extLst>
              <a:ext uri="{FF2B5EF4-FFF2-40B4-BE49-F238E27FC236}">
                <a16:creationId xmlns:a16="http://schemas.microsoft.com/office/drawing/2014/main" id="{87E214BD-5762-7F1F-2B11-89A617672ED2}"/>
              </a:ext>
            </a:extLst>
          </p:cNvPr>
          <p:cNvSpPr txBox="1"/>
          <p:nvPr/>
        </p:nvSpPr>
        <p:spPr>
          <a:xfrm>
            <a:off x="437822" y="699567"/>
            <a:ext cx="4091115" cy="318100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Fine Arts Classroom and Performance Space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Band, Orchestra, Choir, Theater, and Percussion Hall Renovations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Rooms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Practice Rooms in Fine Arts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Courtyard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Makerspace /Engineering Room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Art Room Renovation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and Plumbing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Site Lighting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Bottle Fillers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Benches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Marquee – Coming Soon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Athletics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Track Resurfacing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52F879-0B68-D327-CA25-63D6C3B4BE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1363" y="226379"/>
            <a:ext cx="3080628" cy="39106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509112-0782-29DE-6B33-4AFED2C7F0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4717" y="214152"/>
            <a:ext cx="4277057" cy="39106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9650726-EA4B-6EC0-E1E2-9A43A5C042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7258" y="4204741"/>
            <a:ext cx="3406108" cy="24913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DCC3121-3262-5E37-07CC-0B3D965DE5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61988" y="4204739"/>
            <a:ext cx="3959786" cy="249133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551F700-2E6F-C453-CCBC-06F2CD5F3775}"/>
              </a:ext>
            </a:extLst>
          </p:cNvPr>
          <p:cNvSpPr txBox="1"/>
          <p:nvPr/>
        </p:nvSpPr>
        <p:spPr>
          <a:xfrm>
            <a:off x="5273336" y="6262289"/>
            <a:ext cx="1979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Track Resurfacing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922B125-FD85-4437-4134-5DC659D9173D}"/>
              </a:ext>
            </a:extLst>
          </p:cNvPr>
          <p:cNvSpPr txBox="1"/>
          <p:nvPr/>
        </p:nvSpPr>
        <p:spPr>
          <a:xfrm>
            <a:off x="9225379" y="6274516"/>
            <a:ext cx="1979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Track Resurfacing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69B6526-2902-DBE3-3299-7388ABD60797}"/>
              </a:ext>
            </a:extLst>
          </p:cNvPr>
          <p:cNvSpPr txBox="1"/>
          <p:nvPr/>
        </p:nvSpPr>
        <p:spPr>
          <a:xfrm>
            <a:off x="5160452" y="3755434"/>
            <a:ext cx="1979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Track Striping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B24E2EA-DC18-DF7B-6BC0-066602937036}"/>
              </a:ext>
            </a:extLst>
          </p:cNvPr>
          <p:cNvSpPr txBox="1"/>
          <p:nvPr/>
        </p:nvSpPr>
        <p:spPr>
          <a:xfrm>
            <a:off x="9189758" y="3705594"/>
            <a:ext cx="1979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Track Striping</a:t>
            </a:r>
          </a:p>
        </p:txBody>
      </p:sp>
    </p:spTree>
    <p:extLst>
      <p:ext uri="{BB962C8B-B14F-4D97-AF65-F5344CB8AC3E}">
        <p14:creationId xmlns:p14="http://schemas.microsoft.com/office/powerpoint/2010/main" val="235670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A picture containing sky, building, outdoor, ground&#10;&#10;Description automatically generated">
            <a:extLst>
              <a:ext uri="{FF2B5EF4-FFF2-40B4-BE49-F238E27FC236}">
                <a16:creationId xmlns:a16="http://schemas.microsoft.com/office/drawing/2014/main" id="{F0274D52-EBB0-4599-D3A8-FCDC88788A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886" y="3547438"/>
            <a:ext cx="2548439" cy="309064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AEF8ACE-420C-AB2F-3F9F-6C7B482237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3551" y="3593898"/>
            <a:ext cx="3267945" cy="300404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BF67D00-7AE2-420D-969F-8A31B907C848}"/>
              </a:ext>
            </a:extLst>
          </p:cNvPr>
          <p:cNvSpPr/>
          <p:nvPr/>
        </p:nvSpPr>
        <p:spPr>
          <a:xfrm>
            <a:off x="270225" y="200296"/>
            <a:ext cx="4134672" cy="6418217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70F0D3-EB53-49F3-AB3B-0CB3884B36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46" y="290611"/>
            <a:ext cx="666750" cy="733425"/>
          </a:xfrm>
          <a:prstGeom prst="rect">
            <a:avLst/>
          </a:prstGeom>
        </p:spPr>
      </p:pic>
      <p:sp>
        <p:nvSpPr>
          <p:cNvPr id="44" name="Google Shape;482;p89">
            <a:extLst>
              <a:ext uri="{FF2B5EF4-FFF2-40B4-BE49-F238E27FC236}">
                <a16:creationId xmlns:a16="http://schemas.microsoft.com/office/drawing/2014/main" id="{6B844F8E-DB5A-4CC7-8907-64DCBAB9C858}"/>
              </a:ext>
            </a:extLst>
          </p:cNvPr>
          <p:cNvSpPr txBox="1"/>
          <p:nvPr/>
        </p:nvSpPr>
        <p:spPr>
          <a:xfrm>
            <a:off x="323922" y="1024036"/>
            <a:ext cx="4002152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Access Control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Intercom - </a:t>
            </a:r>
            <a:r>
              <a:rPr lang="en-US" b="1" dirty="0">
                <a:solidFill>
                  <a:srgbClr val="C00000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2023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Card Readers- </a:t>
            </a:r>
            <a:r>
              <a:rPr lang="en-US" b="1" dirty="0">
                <a:solidFill>
                  <a:srgbClr val="C00000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2023</a:t>
            </a:r>
            <a:endParaRPr lang="en-US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Security Alarm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Cameras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Bollards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Fire Sprinkler System Upgrades</a:t>
            </a:r>
          </a:p>
        </p:txBody>
      </p:sp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114694" y="522734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>
                <a:solidFill>
                  <a:srgbClr val="FFFFFF"/>
                </a:solidFill>
              </a:rPr>
              <a:t>Safety and Security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12B26269-72F5-48A7-AE7A-0C8203FE9F90}"/>
              </a:ext>
            </a:extLst>
          </p:cNvPr>
          <p:cNvSpPr txBox="1">
            <a:spLocks/>
          </p:cNvSpPr>
          <p:nvPr/>
        </p:nvSpPr>
        <p:spPr>
          <a:xfrm>
            <a:off x="-95470" y="5838764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5" name="object 7">
            <a:extLst>
              <a:ext uri="{FF2B5EF4-FFF2-40B4-BE49-F238E27FC236}">
                <a16:creationId xmlns:a16="http://schemas.microsoft.com/office/drawing/2014/main" id="{142DC9C2-9EC7-4C5B-8745-0BEA9B60612F}"/>
              </a:ext>
            </a:extLst>
          </p:cNvPr>
          <p:cNvSpPr txBox="1">
            <a:spLocks/>
          </p:cNvSpPr>
          <p:nvPr/>
        </p:nvSpPr>
        <p:spPr>
          <a:xfrm>
            <a:off x="4631918" y="3547437"/>
            <a:ext cx="2508784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Fire Alarm Panel</a:t>
            </a:r>
          </a:p>
        </p:txBody>
      </p:sp>
      <p:sp>
        <p:nvSpPr>
          <p:cNvPr id="20" name="object 7">
            <a:extLst>
              <a:ext uri="{FF2B5EF4-FFF2-40B4-BE49-F238E27FC236}">
                <a16:creationId xmlns:a16="http://schemas.microsoft.com/office/drawing/2014/main" id="{2871B7B4-98E9-4CDE-95B1-1B9C7AC5225E}"/>
              </a:ext>
            </a:extLst>
          </p:cNvPr>
          <p:cNvSpPr txBox="1">
            <a:spLocks/>
          </p:cNvSpPr>
          <p:nvPr/>
        </p:nvSpPr>
        <p:spPr>
          <a:xfrm>
            <a:off x="7203105" y="3097010"/>
            <a:ext cx="2290590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Exterior Camera</a:t>
            </a:r>
          </a:p>
        </p:txBody>
      </p:sp>
      <p:sp>
        <p:nvSpPr>
          <p:cNvPr id="30" name="object 7">
            <a:extLst>
              <a:ext uri="{FF2B5EF4-FFF2-40B4-BE49-F238E27FC236}">
                <a16:creationId xmlns:a16="http://schemas.microsoft.com/office/drawing/2014/main" id="{C7477A68-72CC-4C40-BCBF-EA26423952EF}"/>
              </a:ext>
            </a:extLst>
          </p:cNvPr>
          <p:cNvSpPr txBox="1">
            <a:spLocks/>
          </p:cNvSpPr>
          <p:nvPr/>
        </p:nvSpPr>
        <p:spPr>
          <a:xfrm>
            <a:off x="4687765" y="2953894"/>
            <a:ext cx="1648433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Card Reader</a:t>
            </a:r>
          </a:p>
        </p:txBody>
      </p:sp>
      <p:sp>
        <p:nvSpPr>
          <p:cNvPr id="26" name="object 7">
            <a:extLst>
              <a:ext uri="{FF2B5EF4-FFF2-40B4-BE49-F238E27FC236}">
                <a16:creationId xmlns:a16="http://schemas.microsoft.com/office/drawing/2014/main" id="{576B07C4-355E-D1FB-2598-FEFDEDBA74B0}"/>
              </a:ext>
            </a:extLst>
          </p:cNvPr>
          <p:cNvSpPr txBox="1">
            <a:spLocks/>
          </p:cNvSpPr>
          <p:nvPr/>
        </p:nvSpPr>
        <p:spPr>
          <a:xfrm>
            <a:off x="6650651" y="2950124"/>
            <a:ext cx="2092133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Video Intercom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8F6066E-5CF5-4100-240E-3B817A46B0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66988" y="822655"/>
            <a:ext cx="3127253" cy="1922435"/>
          </a:xfrm>
          <a:prstGeom prst="rect">
            <a:avLst/>
          </a:prstGeom>
        </p:spPr>
      </p:pic>
      <p:pic>
        <p:nvPicPr>
          <p:cNvPr id="28" name="Picture 27" descr="A picture containing text, red&#10;&#10;Description automatically generated">
            <a:extLst>
              <a:ext uri="{FF2B5EF4-FFF2-40B4-BE49-F238E27FC236}">
                <a16:creationId xmlns:a16="http://schemas.microsoft.com/office/drawing/2014/main" id="{C353970B-0854-3246-F714-29FD6C993D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627405" y="53132"/>
            <a:ext cx="3127589" cy="3461154"/>
          </a:xfrm>
          <a:prstGeom prst="rect">
            <a:avLst/>
          </a:prstGeom>
        </p:spPr>
      </p:pic>
      <p:pic>
        <p:nvPicPr>
          <p:cNvPr id="32" name="Picture 31" descr="A picture containing stone, cement, concrete&#10;&#10;Description automatically generated">
            <a:extLst>
              <a:ext uri="{FF2B5EF4-FFF2-40B4-BE49-F238E27FC236}">
                <a16:creationId xmlns:a16="http://schemas.microsoft.com/office/drawing/2014/main" id="{E00FDA56-27FE-3603-EC53-AA5790E422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78399" y="826620"/>
            <a:ext cx="3105738" cy="1862151"/>
          </a:xfrm>
          <a:prstGeom prst="rect">
            <a:avLst/>
          </a:prstGeom>
        </p:spPr>
      </p:pic>
      <p:pic>
        <p:nvPicPr>
          <p:cNvPr id="34" name="Picture 33" descr="A picture containing text&#10;&#10;Description automatically generated">
            <a:extLst>
              <a:ext uri="{FF2B5EF4-FFF2-40B4-BE49-F238E27FC236}">
                <a16:creationId xmlns:a16="http://schemas.microsoft.com/office/drawing/2014/main" id="{68C3D925-0AB2-A417-97C9-F6F1F4C0AED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122176" y="4239884"/>
            <a:ext cx="3102766" cy="1717872"/>
          </a:xfrm>
          <a:prstGeom prst="rect">
            <a:avLst/>
          </a:prstGeom>
        </p:spPr>
      </p:pic>
      <p:sp>
        <p:nvSpPr>
          <p:cNvPr id="37" name="Google Shape;482;p89">
            <a:extLst>
              <a:ext uri="{FF2B5EF4-FFF2-40B4-BE49-F238E27FC236}">
                <a16:creationId xmlns:a16="http://schemas.microsoft.com/office/drawing/2014/main" id="{E9A865BB-6D1B-4C53-E19A-8BF91223156E}"/>
              </a:ext>
            </a:extLst>
          </p:cNvPr>
          <p:cNvSpPr txBox="1"/>
          <p:nvPr/>
        </p:nvSpPr>
        <p:spPr>
          <a:xfrm>
            <a:off x="4621050" y="2865921"/>
            <a:ext cx="1741294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Card Readers</a:t>
            </a:r>
          </a:p>
        </p:txBody>
      </p:sp>
      <p:sp>
        <p:nvSpPr>
          <p:cNvPr id="39" name="Google Shape;482;p89">
            <a:extLst>
              <a:ext uri="{FF2B5EF4-FFF2-40B4-BE49-F238E27FC236}">
                <a16:creationId xmlns:a16="http://schemas.microsoft.com/office/drawing/2014/main" id="{9D67CCED-7EC3-4614-1E97-B8AB47974002}"/>
              </a:ext>
            </a:extLst>
          </p:cNvPr>
          <p:cNvSpPr txBox="1"/>
          <p:nvPr/>
        </p:nvSpPr>
        <p:spPr>
          <a:xfrm>
            <a:off x="6726917" y="2864558"/>
            <a:ext cx="1421019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Cameras</a:t>
            </a:r>
          </a:p>
        </p:txBody>
      </p:sp>
      <p:sp>
        <p:nvSpPr>
          <p:cNvPr id="40" name="Google Shape;482;p89">
            <a:extLst>
              <a:ext uri="{FF2B5EF4-FFF2-40B4-BE49-F238E27FC236}">
                <a16:creationId xmlns:a16="http://schemas.microsoft.com/office/drawing/2014/main" id="{E80FDD30-F45C-9076-577A-806686EF782C}"/>
              </a:ext>
            </a:extLst>
          </p:cNvPr>
          <p:cNvSpPr txBox="1"/>
          <p:nvPr/>
        </p:nvSpPr>
        <p:spPr>
          <a:xfrm>
            <a:off x="9675598" y="2874029"/>
            <a:ext cx="1421019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Fire Alarm</a:t>
            </a:r>
          </a:p>
        </p:txBody>
      </p:sp>
      <p:sp>
        <p:nvSpPr>
          <p:cNvPr id="31" name="Google Shape;482;p89">
            <a:extLst>
              <a:ext uri="{FF2B5EF4-FFF2-40B4-BE49-F238E27FC236}">
                <a16:creationId xmlns:a16="http://schemas.microsoft.com/office/drawing/2014/main" id="{3DD01B8B-C067-1857-297A-F4CDA0A0455C}"/>
              </a:ext>
            </a:extLst>
          </p:cNvPr>
          <p:cNvSpPr txBox="1"/>
          <p:nvPr/>
        </p:nvSpPr>
        <p:spPr>
          <a:xfrm>
            <a:off x="9776457" y="6165021"/>
            <a:ext cx="2064196" cy="403261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Bollards/Benches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DD91DF-81AA-06BB-03B8-5F87DD52138F}"/>
              </a:ext>
            </a:extLst>
          </p:cNvPr>
          <p:cNvSpPr/>
          <p:nvPr/>
        </p:nvSpPr>
        <p:spPr>
          <a:xfrm>
            <a:off x="4513996" y="200296"/>
            <a:ext cx="1874202" cy="3149655"/>
          </a:xfrm>
          <a:prstGeom prst="rect">
            <a:avLst/>
          </a:prstGeom>
          <a:solidFill>
            <a:schemeClr val="accent3">
              <a:lumMod val="60000"/>
              <a:lumOff val="40000"/>
              <a:alpha val="64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4B231E1-AE8F-F146-168F-237C1F4C0064}"/>
              </a:ext>
            </a:extLst>
          </p:cNvPr>
          <p:cNvSpPr/>
          <p:nvPr/>
        </p:nvSpPr>
        <p:spPr>
          <a:xfrm>
            <a:off x="7787105" y="3544321"/>
            <a:ext cx="1745390" cy="3102765"/>
          </a:xfrm>
          <a:prstGeom prst="rect">
            <a:avLst/>
          </a:prstGeom>
          <a:solidFill>
            <a:schemeClr val="accent3">
              <a:lumMod val="60000"/>
              <a:lumOff val="40000"/>
              <a:alpha val="64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Google Shape;482;p89">
            <a:extLst>
              <a:ext uri="{FF2B5EF4-FFF2-40B4-BE49-F238E27FC236}">
                <a16:creationId xmlns:a16="http://schemas.microsoft.com/office/drawing/2014/main" id="{47AE2AE8-C881-9EC0-C2B8-F6A9169CC0FF}"/>
              </a:ext>
            </a:extLst>
          </p:cNvPr>
          <p:cNvSpPr txBox="1"/>
          <p:nvPr/>
        </p:nvSpPr>
        <p:spPr>
          <a:xfrm rot="19920280">
            <a:off x="4379972" y="1311144"/>
            <a:ext cx="1826553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sz="2000" b="1" dirty="0">
                <a:solidFill>
                  <a:srgbClr val="FF0000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Coming Soon</a:t>
            </a:r>
          </a:p>
        </p:txBody>
      </p:sp>
      <p:sp>
        <p:nvSpPr>
          <p:cNvPr id="36" name="Google Shape;482;p89">
            <a:extLst>
              <a:ext uri="{FF2B5EF4-FFF2-40B4-BE49-F238E27FC236}">
                <a16:creationId xmlns:a16="http://schemas.microsoft.com/office/drawing/2014/main" id="{DF3E5CE1-1207-58CA-D56A-E387BB9EB003}"/>
              </a:ext>
            </a:extLst>
          </p:cNvPr>
          <p:cNvSpPr txBox="1"/>
          <p:nvPr/>
        </p:nvSpPr>
        <p:spPr>
          <a:xfrm rot="20190825">
            <a:off x="7751212" y="4675614"/>
            <a:ext cx="1826553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sz="2000" b="1" dirty="0">
                <a:solidFill>
                  <a:srgbClr val="FF0000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Coming Soon</a:t>
            </a:r>
          </a:p>
        </p:txBody>
      </p:sp>
      <p:sp>
        <p:nvSpPr>
          <p:cNvPr id="27" name="object 7">
            <a:extLst>
              <a:ext uri="{FF2B5EF4-FFF2-40B4-BE49-F238E27FC236}">
                <a16:creationId xmlns:a16="http://schemas.microsoft.com/office/drawing/2014/main" id="{8009DAD3-167C-460B-9529-90C5BF958E0D}"/>
              </a:ext>
            </a:extLst>
          </p:cNvPr>
          <p:cNvSpPr txBox="1">
            <a:spLocks/>
          </p:cNvSpPr>
          <p:nvPr/>
        </p:nvSpPr>
        <p:spPr>
          <a:xfrm>
            <a:off x="8021842" y="6289183"/>
            <a:ext cx="1986127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Intercom</a:t>
            </a:r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8FDAEE77-6E52-48EB-A002-3EF6585A0024}"/>
              </a:ext>
            </a:extLst>
          </p:cNvPr>
          <p:cNvSpPr txBox="1">
            <a:spLocks/>
          </p:cNvSpPr>
          <p:nvPr/>
        </p:nvSpPr>
        <p:spPr>
          <a:xfrm>
            <a:off x="5055539" y="6313036"/>
            <a:ext cx="1711094" cy="2385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spc="15" dirty="0">
                <a:solidFill>
                  <a:srgbClr val="FFFFFF"/>
                </a:solidFill>
              </a:rPr>
              <a:t>Access Control</a:t>
            </a:r>
          </a:p>
        </p:txBody>
      </p:sp>
    </p:spTree>
    <p:extLst>
      <p:ext uri="{BB962C8B-B14F-4D97-AF65-F5344CB8AC3E}">
        <p14:creationId xmlns:p14="http://schemas.microsoft.com/office/powerpoint/2010/main" val="2316508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A18FF8FF-4DAE-A9E0-FAD2-6CB9C49DFE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7424" y="3429000"/>
            <a:ext cx="4059365" cy="313711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E250378-C975-4DA2-B9A3-EC72A6F422F0}"/>
              </a:ext>
            </a:extLst>
          </p:cNvPr>
          <p:cNvGrpSpPr/>
          <p:nvPr/>
        </p:nvGrpSpPr>
        <p:grpSpPr>
          <a:xfrm>
            <a:off x="-95470" y="200296"/>
            <a:ext cx="4500367" cy="6418217"/>
            <a:chOff x="-95470" y="200296"/>
            <a:chExt cx="4500367" cy="6418217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252A883-3007-4D9C-9DD8-F7A0E7B29AFE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bject 7">
              <a:extLst>
                <a:ext uri="{FF2B5EF4-FFF2-40B4-BE49-F238E27FC236}">
                  <a16:creationId xmlns:a16="http://schemas.microsoft.com/office/drawing/2014/main" id="{ABA5DEBF-4071-4BA0-B458-3D01FC0D324D}"/>
                </a:ext>
              </a:extLst>
            </p:cNvPr>
            <p:cNvSpPr txBox="1">
              <a:spLocks/>
            </p:cNvSpPr>
            <p:nvPr/>
          </p:nvSpPr>
          <p:spPr>
            <a:xfrm>
              <a:off x="-95470" y="5838764"/>
              <a:ext cx="4299074" cy="7493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PROMISES MADE </a:t>
              </a:r>
            </a:p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            PROMISES KEPT</a:t>
              </a:r>
            </a:p>
          </p:txBody>
        </p:sp>
      </p:grpSp>
      <p:sp>
        <p:nvSpPr>
          <p:cNvPr id="44" name="Google Shape;482;p89">
            <a:extLst>
              <a:ext uri="{FF2B5EF4-FFF2-40B4-BE49-F238E27FC236}">
                <a16:creationId xmlns:a16="http://schemas.microsoft.com/office/drawing/2014/main" id="{6B844F8E-DB5A-4CC7-8907-64DCBAB9C858}"/>
              </a:ext>
            </a:extLst>
          </p:cNvPr>
          <p:cNvSpPr txBox="1"/>
          <p:nvPr/>
        </p:nvSpPr>
        <p:spPr>
          <a:xfrm>
            <a:off x="484946" y="1072888"/>
            <a:ext cx="4002152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Secure Climate Controlled Server Space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Cabling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Wireless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Phone System Upgrades</a:t>
            </a:r>
          </a:p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endParaRPr lang="en-US" sz="20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80EA7A-BF23-4350-939A-A5C596D1ED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6" y="290611"/>
            <a:ext cx="590550" cy="809625"/>
          </a:xfrm>
          <a:prstGeom prst="rect">
            <a:avLst/>
          </a:prstGeom>
        </p:spPr>
      </p:pic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B5DF32E5-296D-41D4-A799-81004822E98A}"/>
              </a:ext>
            </a:extLst>
          </p:cNvPr>
          <p:cNvSpPr txBox="1">
            <a:spLocks/>
          </p:cNvSpPr>
          <p:nvPr/>
        </p:nvSpPr>
        <p:spPr>
          <a:xfrm>
            <a:off x="1114694" y="522734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>
                <a:solidFill>
                  <a:srgbClr val="FFFFFF"/>
                </a:solidFill>
              </a:rPr>
              <a:t>Technology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30E96C-272B-4A83-AE8D-5E96DD8F7F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9618" y="3409404"/>
            <a:ext cx="3085286" cy="3170642"/>
          </a:xfrm>
          <a:prstGeom prst="rect">
            <a:avLst/>
          </a:prstGeom>
        </p:spPr>
      </p:pic>
      <p:pic>
        <p:nvPicPr>
          <p:cNvPr id="10" name="Picture 9" descr="A white plate on a grey surface&#10;&#10;Description automatically generated with low confidence">
            <a:extLst>
              <a:ext uri="{FF2B5EF4-FFF2-40B4-BE49-F238E27FC236}">
                <a16:creationId xmlns:a16="http://schemas.microsoft.com/office/drawing/2014/main" id="{3B6B4397-2E97-10BF-93DF-93176314B3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618" y="200296"/>
            <a:ext cx="5048644" cy="3038959"/>
          </a:xfrm>
          <a:prstGeom prst="rect">
            <a:avLst/>
          </a:prstGeom>
        </p:spPr>
      </p:pic>
      <p:sp>
        <p:nvSpPr>
          <p:cNvPr id="11" name="Google Shape;482;p89">
            <a:extLst>
              <a:ext uri="{FF2B5EF4-FFF2-40B4-BE49-F238E27FC236}">
                <a16:creationId xmlns:a16="http://schemas.microsoft.com/office/drawing/2014/main" id="{AFD70DA2-15F9-2048-8F6A-F659B40B088E}"/>
              </a:ext>
            </a:extLst>
          </p:cNvPr>
          <p:cNvSpPr txBox="1"/>
          <p:nvPr/>
        </p:nvSpPr>
        <p:spPr>
          <a:xfrm>
            <a:off x="5782931" y="2753862"/>
            <a:ext cx="2241604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Wireless Upgrades</a:t>
            </a:r>
          </a:p>
        </p:txBody>
      </p:sp>
      <p:sp>
        <p:nvSpPr>
          <p:cNvPr id="13" name="Google Shape;482;p89">
            <a:extLst>
              <a:ext uri="{FF2B5EF4-FFF2-40B4-BE49-F238E27FC236}">
                <a16:creationId xmlns:a16="http://schemas.microsoft.com/office/drawing/2014/main" id="{B8E705FC-3F58-7DFE-B41B-7347063833B4}"/>
              </a:ext>
            </a:extLst>
          </p:cNvPr>
          <p:cNvSpPr txBox="1"/>
          <p:nvPr/>
        </p:nvSpPr>
        <p:spPr>
          <a:xfrm>
            <a:off x="5782931" y="6080717"/>
            <a:ext cx="1774787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Cabling</a:t>
            </a:r>
          </a:p>
        </p:txBody>
      </p:sp>
      <p:sp>
        <p:nvSpPr>
          <p:cNvPr id="15" name="Google Shape;482;p89">
            <a:extLst>
              <a:ext uri="{FF2B5EF4-FFF2-40B4-BE49-F238E27FC236}">
                <a16:creationId xmlns:a16="http://schemas.microsoft.com/office/drawing/2014/main" id="{46A2519B-FC47-7D8A-1BF9-B5FE76A98031}"/>
              </a:ext>
            </a:extLst>
          </p:cNvPr>
          <p:cNvSpPr txBox="1"/>
          <p:nvPr/>
        </p:nvSpPr>
        <p:spPr>
          <a:xfrm>
            <a:off x="7704904" y="6172311"/>
            <a:ext cx="4191885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 algn="ctr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Secure Climate Controlled Server Space</a:t>
            </a:r>
          </a:p>
        </p:txBody>
      </p:sp>
      <p:pic>
        <p:nvPicPr>
          <p:cNvPr id="18" name="Picture 17" descr="A picture containing text, indoor, electronics, computer&#10;&#10;Description automatically generated">
            <a:extLst>
              <a:ext uri="{FF2B5EF4-FFF2-40B4-BE49-F238E27FC236}">
                <a16:creationId xmlns:a16="http://schemas.microsoft.com/office/drawing/2014/main" id="{9A311B7D-98BC-E022-3DFC-620AAA0F83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720555" y="1063021"/>
            <a:ext cx="2238870" cy="2113597"/>
          </a:xfrm>
          <a:prstGeom prst="rect">
            <a:avLst/>
          </a:prstGeom>
        </p:spPr>
      </p:pic>
      <p:sp>
        <p:nvSpPr>
          <p:cNvPr id="19" name="Google Shape;482;p89">
            <a:extLst>
              <a:ext uri="{FF2B5EF4-FFF2-40B4-BE49-F238E27FC236}">
                <a16:creationId xmlns:a16="http://schemas.microsoft.com/office/drawing/2014/main" id="{5B317A48-972E-D8A7-B5E6-4CA2016635F7}"/>
              </a:ext>
            </a:extLst>
          </p:cNvPr>
          <p:cNvSpPr txBox="1"/>
          <p:nvPr/>
        </p:nvSpPr>
        <p:spPr>
          <a:xfrm>
            <a:off x="10299260" y="2866222"/>
            <a:ext cx="903696" cy="260672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Clocks</a:t>
            </a:r>
          </a:p>
        </p:txBody>
      </p:sp>
    </p:spTree>
    <p:extLst>
      <p:ext uri="{BB962C8B-B14F-4D97-AF65-F5344CB8AC3E}">
        <p14:creationId xmlns:p14="http://schemas.microsoft.com/office/powerpoint/2010/main" val="2531046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E5B2B76-05DC-4696-A1D5-1C945ACC7C10}"/>
              </a:ext>
            </a:extLst>
          </p:cNvPr>
          <p:cNvGrpSpPr/>
          <p:nvPr/>
        </p:nvGrpSpPr>
        <p:grpSpPr>
          <a:xfrm>
            <a:off x="-95470" y="109330"/>
            <a:ext cx="4500367" cy="6509184"/>
            <a:chOff x="-95470" y="200296"/>
            <a:chExt cx="4500367" cy="641821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2298B3-FC8A-4A31-92BF-76886D819952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18238F49-7605-4EDD-AF66-ADF3DCBEC5A3}"/>
                </a:ext>
              </a:extLst>
            </p:cNvPr>
            <p:cNvSpPr txBox="1">
              <a:spLocks/>
            </p:cNvSpPr>
            <p:nvPr/>
          </p:nvSpPr>
          <p:spPr>
            <a:xfrm>
              <a:off x="-95470" y="5838764"/>
              <a:ext cx="4299074" cy="7493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PROMISES MADE </a:t>
              </a:r>
            </a:p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            PROMISES KEPT</a:t>
              </a:r>
            </a:p>
          </p:txBody>
        </p:sp>
      </p:grp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475270" y="270294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6D857D-7283-4D35-BE3A-BBE3928D6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8790" y="5551199"/>
            <a:ext cx="5636698" cy="120786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2B4982F-C709-4FEE-8569-D477DCE28E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214" y="823907"/>
            <a:ext cx="9912064" cy="4582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35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E5B2B76-05DC-4696-A1D5-1C945ACC7C10}"/>
              </a:ext>
            </a:extLst>
          </p:cNvPr>
          <p:cNvGrpSpPr/>
          <p:nvPr/>
        </p:nvGrpSpPr>
        <p:grpSpPr>
          <a:xfrm>
            <a:off x="-95470" y="43057"/>
            <a:ext cx="2563461" cy="6730967"/>
            <a:chOff x="-95470" y="200296"/>
            <a:chExt cx="4500367" cy="641821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2298B3-FC8A-4A31-92BF-76886D819952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18238F49-7605-4EDD-AF66-ADF3DCBEC5A3}"/>
                </a:ext>
              </a:extLst>
            </p:cNvPr>
            <p:cNvSpPr txBox="1">
              <a:spLocks/>
            </p:cNvSpPr>
            <p:nvPr/>
          </p:nvSpPr>
          <p:spPr>
            <a:xfrm>
              <a:off x="-95470" y="5838764"/>
              <a:ext cx="4299074" cy="74282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125" marR="5080" indent="-480695" algn="ctr">
                <a:lnSpc>
                  <a:spcPct val="73800"/>
                </a:lnSpc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/>
                </a:rPr>
                <a:t>Site </a:t>
              </a:r>
              <a:endParaRPr lang="en-US">
                <a:solidFill>
                  <a:schemeClr val="bg1"/>
                </a:solidFill>
              </a:endParaRPr>
            </a:p>
            <a:p>
              <a:pPr marL="492125" marR="5080" indent="-480695" algn="ctr">
                <a:lnSpc>
                  <a:spcPct val="73800"/>
                </a:lnSpc>
                <a:defRPr/>
              </a:pPr>
              <a:r>
                <a:rPr lang="en-US" sz="32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/>
                </a:rPr>
                <a:t>     </a:t>
              </a:r>
              <a:endPara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</p:grp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997436" y="43057"/>
            <a:ext cx="1924339" cy="54594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859125" y="227442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9AAB6AB-4E59-1AD1-182E-DEC2522A5E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9834774"/>
              </p:ext>
            </p:extLst>
          </p:nvPr>
        </p:nvGraphicFramePr>
        <p:xfrm>
          <a:off x="420385" y="635839"/>
          <a:ext cx="11612154" cy="6048687"/>
        </p:xfrm>
        <a:graphic>
          <a:graphicData uri="http://schemas.openxmlformats.org/drawingml/2006/table">
            <a:tbl>
              <a:tblPr/>
              <a:tblGrid>
                <a:gridCol w="234959">
                  <a:extLst>
                    <a:ext uri="{9D8B030D-6E8A-4147-A177-3AD203B41FA5}">
                      <a16:colId xmlns:a16="http://schemas.microsoft.com/office/drawing/2014/main" val="1370314252"/>
                    </a:ext>
                  </a:extLst>
                </a:gridCol>
                <a:gridCol w="234959">
                  <a:extLst>
                    <a:ext uri="{9D8B030D-6E8A-4147-A177-3AD203B41FA5}">
                      <a16:colId xmlns:a16="http://schemas.microsoft.com/office/drawing/2014/main" val="2839987226"/>
                    </a:ext>
                  </a:extLst>
                </a:gridCol>
                <a:gridCol w="114205">
                  <a:extLst>
                    <a:ext uri="{9D8B030D-6E8A-4147-A177-3AD203B41FA5}">
                      <a16:colId xmlns:a16="http://schemas.microsoft.com/office/drawing/2014/main" val="2066692834"/>
                    </a:ext>
                  </a:extLst>
                </a:gridCol>
                <a:gridCol w="442552">
                  <a:extLst>
                    <a:ext uri="{9D8B030D-6E8A-4147-A177-3AD203B41FA5}">
                      <a16:colId xmlns:a16="http://schemas.microsoft.com/office/drawing/2014/main" val="4217032541"/>
                    </a:ext>
                  </a:extLst>
                </a:gridCol>
                <a:gridCol w="639192">
                  <a:extLst>
                    <a:ext uri="{9D8B030D-6E8A-4147-A177-3AD203B41FA5}">
                      <a16:colId xmlns:a16="http://schemas.microsoft.com/office/drawing/2014/main" val="775219204"/>
                    </a:ext>
                  </a:extLst>
                </a:gridCol>
                <a:gridCol w="346230">
                  <a:extLst>
                    <a:ext uri="{9D8B030D-6E8A-4147-A177-3AD203B41FA5}">
                      <a16:colId xmlns:a16="http://schemas.microsoft.com/office/drawing/2014/main" val="2903527021"/>
                    </a:ext>
                  </a:extLst>
                </a:gridCol>
                <a:gridCol w="1121525">
                  <a:extLst>
                    <a:ext uri="{9D8B030D-6E8A-4147-A177-3AD203B41FA5}">
                      <a16:colId xmlns:a16="http://schemas.microsoft.com/office/drawing/2014/main" val="3357736636"/>
                    </a:ext>
                  </a:extLst>
                </a:gridCol>
                <a:gridCol w="1315635">
                  <a:extLst>
                    <a:ext uri="{9D8B030D-6E8A-4147-A177-3AD203B41FA5}">
                      <a16:colId xmlns:a16="http://schemas.microsoft.com/office/drawing/2014/main" val="1205534738"/>
                    </a:ext>
                  </a:extLst>
                </a:gridCol>
                <a:gridCol w="877089">
                  <a:extLst>
                    <a:ext uri="{9D8B030D-6E8A-4147-A177-3AD203B41FA5}">
                      <a16:colId xmlns:a16="http://schemas.microsoft.com/office/drawing/2014/main" val="751786661"/>
                    </a:ext>
                  </a:extLst>
                </a:gridCol>
                <a:gridCol w="3142904">
                  <a:extLst>
                    <a:ext uri="{9D8B030D-6E8A-4147-A177-3AD203B41FA5}">
                      <a16:colId xmlns:a16="http://schemas.microsoft.com/office/drawing/2014/main" val="1719877048"/>
                    </a:ext>
                  </a:extLst>
                </a:gridCol>
                <a:gridCol w="3142904">
                  <a:extLst>
                    <a:ext uri="{9D8B030D-6E8A-4147-A177-3AD203B41FA5}">
                      <a16:colId xmlns:a16="http://schemas.microsoft.com/office/drawing/2014/main" val="384243983"/>
                    </a:ext>
                  </a:extLst>
                </a:gridCol>
              </a:tblGrid>
              <a:tr h="134376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Element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Type/Material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Prior Condition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Current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Prior Description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2022 Reno Comments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809466"/>
                  </a:ext>
                </a:extLst>
              </a:tr>
              <a:tr h="10451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7585009"/>
                  </a:ext>
                </a:extLst>
              </a:tr>
              <a:tr h="10451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0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On-Site Utilities &amp; Drainage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0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8758819"/>
                  </a:ext>
                </a:extLst>
              </a:tr>
              <a:tr h="12112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2122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2122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Drainage / Erosion Control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2122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Positive slope away from building, no visible signs of erosion or ponding water.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7262612"/>
                  </a:ext>
                </a:extLst>
              </a:tr>
              <a:tr h="10451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0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0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Lighting - Parking Lots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0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Exterior Lighting with LED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7474951"/>
                  </a:ext>
                </a:extLst>
              </a:tr>
              <a:tr h="31354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0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0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Concrete Pads &amp; Pavement-Around building, mechanical yards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0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3013957"/>
                  </a:ext>
                </a:extLst>
              </a:tr>
              <a:tr h="10766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0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0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Fire Hydrants / Utility Vaults / Misc.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0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7151314"/>
                  </a:ext>
                </a:extLst>
              </a:tr>
              <a:tr h="10451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Grease Trap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3905429"/>
                  </a:ext>
                </a:extLst>
              </a:tr>
              <a:tr h="10451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0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Parking &amp; Drives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0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9545792"/>
                  </a:ext>
                </a:extLst>
              </a:tr>
              <a:tr h="20902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0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0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Pavement - Roads / Drives / Parking Areas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0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to Moderate cracking visible, joint sealer showing minor signs of wear.  Little to no heaving.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Exterior Concrete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8666225"/>
                  </a:ext>
                </a:extLst>
              </a:tr>
              <a:tr h="20902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0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0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Fire Lanes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0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Fire lane paint striping in good condition.Clean and clear of cracks, heaving, potholes.  Joint Sealer is properly in place.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5174123"/>
                  </a:ext>
                </a:extLst>
              </a:tr>
              <a:tr h="20902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0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0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Striping - Parking lot and fire lane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0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to moderate signs of age and deterioration but still visible. Handicapped spaces incorrectly marked or striped.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1920560"/>
                  </a:ext>
                </a:extLst>
              </a:tr>
              <a:tr h="20902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0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0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Curbs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0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0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to moderate signs of age and deterioration, no major damage.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8721279"/>
                  </a:ext>
                </a:extLst>
              </a:tr>
              <a:tr h="20902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0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Lighting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0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0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1550940"/>
                  </a:ext>
                </a:extLst>
              </a:tr>
              <a:tr h="12112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0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0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Lighting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0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Very few fixtures have minor damage or are not working.  Lighting is adequate for security.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Exterior Lighting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4955326"/>
                  </a:ext>
                </a:extLst>
              </a:tr>
              <a:tr h="20902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0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Security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0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0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1700313"/>
                  </a:ext>
                </a:extLst>
              </a:tr>
              <a:tr h="10451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0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0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Security Cameras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Megapixels of Resolution</a:t>
                      </a:r>
                    </a:p>
                  </a:txBody>
                  <a:tcPr marL="0" marR="36061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Doubled coverage and resolution of cameras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0134273"/>
                  </a:ext>
                </a:extLst>
              </a:tr>
              <a:tr h="12112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0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0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Chain Link Fencing / Gates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0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Little to no damage to material, poles &amp; gates.  Some signs of age.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1240819"/>
                  </a:ext>
                </a:extLst>
              </a:tr>
              <a:tr h="20902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Misc. Stuctures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609132"/>
                  </a:ext>
                </a:extLst>
              </a:tr>
              <a:tr h="16150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0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0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Walls - Retaining / Screen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0" marR="36061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Stone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signs of damage, settling or rotation.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4612765"/>
                  </a:ext>
                </a:extLst>
              </a:tr>
              <a:tr h="20902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2122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2122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Dumpster Service Area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2122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Moderate to Minor signs of damage to dumpster walls, may need a refresh of finish paint if applicable and additional bollards.  Gates function as required.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6942217"/>
                  </a:ext>
                </a:extLst>
              </a:tr>
              <a:tr h="21533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2122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2122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Bollards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2122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2122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0" marR="36061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Steel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to moderate signs of age and deterioration but still visible.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New bollards added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1490435"/>
                  </a:ext>
                </a:extLst>
              </a:tr>
              <a:tr h="20902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2122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2122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Signage - Directional / Handicapped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2122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5449605"/>
                  </a:ext>
                </a:extLst>
              </a:tr>
              <a:tr h="10766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2122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2122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Misc. Site work / Site Structures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2122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6215857"/>
                  </a:ext>
                </a:extLst>
              </a:tr>
              <a:tr h="10766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2122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Circulation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2122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2122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2122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215363"/>
                  </a:ext>
                </a:extLst>
              </a:tr>
              <a:tr h="20902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2122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2122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Sidewalks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2122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to Moderate cracking visable, joint sealer showing minor signs of wear.  Little to no heaving.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940898"/>
                  </a:ext>
                </a:extLst>
              </a:tr>
              <a:tr h="20902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2122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2122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Stairs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2122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2122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2122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Clean and clear of cracks or heaving.  Joint Sealer is properly in place. Rise and Run is compliant.  Handrails (if present) are compliant &amp; finish is in good standing.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3789189"/>
                  </a:ext>
                </a:extLst>
              </a:tr>
              <a:tr h="21533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Ramps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Clean and clear of cracks or heaving.  Joint Sealer is properly in place. Slope is compliant.  Handrails (if present) are compliant &amp; finish is in good condition.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6326934"/>
                  </a:ext>
                </a:extLst>
              </a:tr>
              <a:tr h="10451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ADA Compliance / Accessiblity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7562828"/>
                  </a:ext>
                </a:extLst>
              </a:tr>
              <a:tr h="10451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 Sidewalks/Curbs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624216"/>
                  </a:ext>
                </a:extLst>
              </a:tr>
              <a:tr h="10451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 Ramps &amp; Handrails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0960629"/>
                  </a:ext>
                </a:extLst>
              </a:tr>
              <a:tr h="10451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799447"/>
                  </a:ext>
                </a:extLst>
              </a:tr>
              <a:tr h="104515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1956431"/>
                  </a:ext>
                </a:extLst>
              </a:tr>
              <a:tr h="104515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Scored Categories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0517642"/>
                  </a:ext>
                </a:extLst>
              </a:tr>
              <a:tr h="104515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4972484"/>
                  </a:ext>
                </a:extLst>
              </a:tr>
              <a:tr h="134376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36061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8849744"/>
                  </a:ext>
                </a:extLst>
              </a:tr>
              <a:tr h="149307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36061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Prior Aggregate Score: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7229623"/>
                  </a:ext>
                </a:extLst>
              </a:tr>
              <a:tr h="149307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0" marR="36061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Reno Aggregate Score: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9300294"/>
                  </a:ext>
                </a:extLst>
              </a:tr>
              <a:tr h="134376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0" marR="36061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3021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5310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A2298B3-FC8A-4A31-92BF-76886D819952}"/>
              </a:ext>
            </a:extLst>
          </p:cNvPr>
          <p:cNvSpPr/>
          <p:nvPr/>
        </p:nvSpPr>
        <p:spPr>
          <a:xfrm>
            <a:off x="270226" y="75819"/>
            <a:ext cx="2211718" cy="6670214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745" t="1537" r="41102" b="82451"/>
          <a:stretch/>
        </p:blipFill>
        <p:spPr>
          <a:xfrm>
            <a:off x="10021078" y="80169"/>
            <a:ext cx="1723052" cy="41435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75236" y="165479"/>
            <a:ext cx="2751939" cy="336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E5807FDB-345E-3AAF-B591-6371A6224A16}"/>
              </a:ext>
            </a:extLst>
          </p:cNvPr>
          <p:cNvSpPr txBox="1">
            <a:spLocks/>
          </p:cNvSpPr>
          <p:nvPr/>
        </p:nvSpPr>
        <p:spPr>
          <a:xfrm>
            <a:off x="193778" y="6393228"/>
            <a:ext cx="2059727" cy="38895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125" marR="5080" indent="-480695" algn="ctr">
              <a:lnSpc>
                <a:spcPct val="73800"/>
              </a:lnSpc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Exterior </a:t>
            </a:r>
            <a:endParaRPr lang="en-US" sz="32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F6AF278-0837-A50F-414D-1A7C3DF52A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484329"/>
              </p:ext>
            </p:extLst>
          </p:nvPr>
        </p:nvGraphicFramePr>
        <p:xfrm>
          <a:off x="517122" y="502367"/>
          <a:ext cx="11404653" cy="6345273"/>
        </p:xfrm>
        <a:graphic>
          <a:graphicData uri="http://schemas.openxmlformats.org/drawingml/2006/table">
            <a:tbl>
              <a:tblPr/>
              <a:tblGrid>
                <a:gridCol w="255064">
                  <a:extLst>
                    <a:ext uri="{9D8B030D-6E8A-4147-A177-3AD203B41FA5}">
                      <a16:colId xmlns:a16="http://schemas.microsoft.com/office/drawing/2014/main" val="2570956705"/>
                    </a:ext>
                  </a:extLst>
                </a:gridCol>
                <a:gridCol w="255064">
                  <a:extLst>
                    <a:ext uri="{9D8B030D-6E8A-4147-A177-3AD203B41FA5}">
                      <a16:colId xmlns:a16="http://schemas.microsoft.com/office/drawing/2014/main" val="4081551525"/>
                    </a:ext>
                  </a:extLst>
                </a:gridCol>
                <a:gridCol w="144602">
                  <a:extLst>
                    <a:ext uri="{9D8B030D-6E8A-4147-A177-3AD203B41FA5}">
                      <a16:colId xmlns:a16="http://schemas.microsoft.com/office/drawing/2014/main" val="3416714734"/>
                    </a:ext>
                  </a:extLst>
                </a:gridCol>
                <a:gridCol w="110462">
                  <a:extLst>
                    <a:ext uri="{9D8B030D-6E8A-4147-A177-3AD203B41FA5}">
                      <a16:colId xmlns:a16="http://schemas.microsoft.com/office/drawing/2014/main" val="994183310"/>
                    </a:ext>
                  </a:extLst>
                </a:gridCol>
                <a:gridCol w="244645">
                  <a:extLst>
                    <a:ext uri="{9D8B030D-6E8A-4147-A177-3AD203B41FA5}">
                      <a16:colId xmlns:a16="http://schemas.microsoft.com/office/drawing/2014/main" val="1300168027"/>
                    </a:ext>
                  </a:extLst>
                </a:gridCol>
                <a:gridCol w="550416">
                  <a:extLst>
                    <a:ext uri="{9D8B030D-6E8A-4147-A177-3AD203B41FA5}">
                      <a16:colId xmlns:a16="http://schemas.microsoft.com/office/drawing/2014/main" val="3457005460"/>
                    </a:ext>
                  </a:extLst>
                </a:gridCol>
                <a:gridCol w="905522">
                  <a:extLst>
                    <a:ext uri="{9D8B030D-6E8A-4147-A177-3AD203B41FA5}">
                      <a16:colId xmlns:a16="http://schemas.microsoft.com/office/drawing/2014/main" val="3675456648"/>
                    </a:ext>
                  </a:extLst>
                </a:gridCol>
                <a:gridCol w="469637">
                  <a:extLst>
                    <a:ext uri="{9D8B030D-6E8A-4147-A177-3AD203B41FA5}">
                      <a16:colId xmlns:a16="http://schemas.microsoft.com/office/drawing/2014/main" val="1413787629"/>
                    </a:ext>
                  </a:extLst>
                </a:gridCol>
                <a:gridCol w="1063975">
                  <a:extLst>
                    <a:ext uri="{9D8B030D-6E8A-4147-A177-3AD203B41FA5}">
                      <a16:colId xmlns:a16="http://schemas.microsoft.com/office/drawing/2014/main" val="1209597575"/>
                    </a:ext>
                  </a:extLst>
                </a:gridCol>
                <a:gridCol w="1149094">
                  <a:extLst>
                    <a:ext uri="{9D8B030D-6E8A-4147-A177-3AD203B41FA5}">
                      <a16:colId xmlns:a16="http://schemas.microsoft.com/office/drawing/2014/main" val="2026648825"/>
                    </a:ext>
                  </a:extLst>
                </a:gridCol>
                <a:gridCol w="766062">
                  <a:extLst>
                    <a:ext uri="{9D8B030D-6E8A-4147-A177-3AD203B41FA5}">
                      <a16:colId xmlns:a16="http://schemas.microsoft.com/office/drawing/2014/main" val="823666228"/>
                    </a:ext>
                  </a:extLst>
                </a:gridCol>
                <a:gridCol w="2745055">
                  <a:extLst>
                    <a:ext uri="{9D8B030D-6E8A-4147-A177-3AD203B41FA5}">
                      <a16:colId xmlns:a16="http://schemas.microsoft.com/office/drawing/2014/main" val="587897068"/>
                    </a:ext>
                  </a:extLst>
                </a:gridCol>
                <a:gridCol w="2745055">
                  <a:extLst>
                    <a:ext uri="{9D8B030D-6E8A-4147-A177-3AD203B41FA5}">
                      <a16:colId xmlns:a16="http://schemas.microsoft.com/office/drawing/2014/main" val="1108163106"/>
                    </a:ext>
                  </a:extLst>
                </a:gridCol>
              </a:tblGrid>
              <a:tr h="118056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Element</a:t>
                      </a: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Type/Material</a:t>
                      </a: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Prior Condition</a:t>
                      </a: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Current</a:t>
                      </a: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Prior Description</a:t>
                      </a: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2022 Reno Comments</a:t>
                      </a: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4270223"/>
                  </a:ext>
                </a:extLst>
              </a:tr>
              <a:tr h="205723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Structure/Foundation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1052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1052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1052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374999"/>
                  </a:ext>
                </a:extLst>
              </a:tr>
              <a:tr h="10344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1052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Foundation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1052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1052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1216" marR="25526" marT="121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signs of cracking or heaving.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5731173"/>
                  </a:ext>
                </a:extLst>
              </a:tr>
              <a:tr h="10344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1052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Substructure - Slab - on - Grade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1052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742536"/>
                  </a:ext>
                </a:extLst>
              </a:tr>
              <a:tr h="10344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552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Basement / Below Grade Exterior Walls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552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7997032"/>
                  </a:ext>
                </a:extLst>
              </a:tr>
              <a:tr h="10344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552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Miscellanous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552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2074606"/>
                  </a:ext>
                </a:extLst>
              </a:tr>
              <a:tr h="10344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552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Superstructure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552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552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552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9925053"/>
                  </a:ext>
                </a:extLst>
              </a:tr>
              <a:tr h="10344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552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Fireproofing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552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5028039"/>
                  </a:ext>
                </a:extLst>
              </a:tr>
              <a:tr h="10344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552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Pre-Engineered Metal building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552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9157130"/>
                  </a:ext>
                </a:extLst>
              </a:tr>
              <a:tr h="103444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Exterior Shell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552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552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552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7182860"/>
                  </a:ext>
                </a:extLst>
              </a:tr>
              <a:tr h="10344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Roofing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built up roof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4907427"/>
                  </a:ext>
                </a:extLst>
              </a:tr>
              <a:tr h="308001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552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General Roof Condition (Visual Inspection)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General Roof Condition (Visual Inspection)</a:t>
                      </a:r>
                      <a:endParaRPr lang="en-US"/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552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 is nearing the end of it's expected useful life. Some leaks are reported with areas of ponding. Some sealants and flashings are in need of repair or replacement.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Not in Scope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3568865"/>
                  </a:ext>
                </a:extLst>
              </a:tr>
              <a:tr h="10344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552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 Warranty Status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 Warranty Status</a:t>
                      </a:r>
                      <a:endParaRPr lang="en-US"/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552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3507945"/>
                  </a:ext>
                </a:extLst>
              </a:tr>
              <a:tr h="20572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552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Roofing Manufacturer / Warranty Issuer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Roofing Manufacturer / Warranty Issuer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552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Johns Manville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8293693"/>
                  </a:ext>
                </a:extLst>
              </a:tr>
              <a:tr h="20572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552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Years Remaining in Warranty Period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Years Remaining in Warranty Period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552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 and 13 years out of warranty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7352439"/>
                  </a:ext>
                </a:extLst>
              </a:tr>
              <a:tr h="10344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552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Skylights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Skylights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552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552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552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4804674"/>
                  </a:ext>
                </a:extLst>
              </a:tr>
              <a:tr h="10344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552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 Curbs / Openings / Misc.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 Curbs / Openings / Misc.</a:t>
                      </a:r>
                      <a:endParaRPr lang="en-US" dirty="0"/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552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Not in Scope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2053085"/>
                  </a:ext>
                </a:extLst>
              </a:tr>
              <a:tr h="10344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552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Walls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552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552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552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4796158"/>
                  </a:ext>
                </a:extLst>
              </a:tr>
              <a:tr h="10344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552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Wall Material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1216" marR="25526" marT="121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Brick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Veneer is free of cracks, signs of settling, rotation or damage.  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1790086"/>
                  </a:ext>
                </a:extLst>
              </a:tr>
              <a:tr h="10344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552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Caulking/Sealant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25526" marT="121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Major signs of wear or are missing.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Not in Scope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7689220"/>
                  </a:ext>
                </a:extLst>
              </a:tr>
              <a:tr h="10344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552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Painting 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552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wear or fading, minimal stains apparent.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Not in Scope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4482826"/>
                  </a:ext>
                </a:extLst>
              </a:tr>
              <a:tr h="10344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Windows/Glazed Walls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356083"/>
                  </a:ext>
                </a:extLst>
              </a:tr>
              <a:tr h="10344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552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Windows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552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/>
                    </a:p>
                  </a:txBody>
                  <a:tcPr marL="2552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552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25526" marT="12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6815746"/>
                  </a:ext>
                </a:extLst>
              </a:tr>
              <a:tr h="165319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1052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1052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/>
                    </a:p>
                  </a:txBody>
                  <a:tcPr marL="51052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1052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Glazing Type:</a:t>
                      </a:r>
                    </a:p>
                  </a:txBody>
                  <a:tcPr marL="1216" marR="25526" marT="121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Single Pane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scratches or signs of wear.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New aluminum windows in good condition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4238815"/>
                  </a:ext>
                </a:extLst>
              </a:tr>
              <a:tr h="40404">
                <a:tc v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1052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1052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dirty="0"/>
                    </a:p>
                  </a:txBody>
                  <a:tcPr marL="51052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1052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Frame Type:</a:t>
                      </a:r>
                    </a:p>
                  </a:txBody>
                  <a:tcPr marL="1216" marR="25526" marT="121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Painted Hollow Metal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Not in Scope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3319512"/>
                  </a:ext>
                </a:extLst>
              </a:tr>
              <a:tr h="10344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1052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dirty="0"/>
                    </a:p>
                  </a:txBody>
                  <a:tcPr marL="51052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Frame Type:</a:t>
                      </a:r>
                    </a:p>
                  </a:txBody>
                  <a:tcPr marL="1216" marR="25526" marT="121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Painted Hollow Metal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700" b="1" i="0" u="none" strike="noStrike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700" b="1" i="0" u="none" strike="noStrike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702838"/>
                  </a:ext>
                </a:extLst>
              </a:tr>
              <a:tr h="10344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1052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Doors Systems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1052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0003559"/>
                  </a:ext>
                </a:extLst>
              </a:tr>
              <a:tr h="10344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1052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Doors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1052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0771151"/>
                  </a:ext>
                </a:extLst>
              </a:tr>
              <a:tr h="16531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1052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1052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1052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1052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1052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Frame Type:</a:t>
                      </a:r>
                    </a:p>
                  </a:txBody>
                  <a:tcPr marL="1216" marR="25526" marT="121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Hollow Metal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scratches or signs of wear, may need a refresh of finish, door hardware is compliant and functioning properly.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Not in Scope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1715573"/>
                  </a:ext>
                </a:extLst>
              </a:tr>
              <a:tr h="1418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1052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1052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1052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Panel Type:</a:t>
                      </a:r>
                    </a:p>
                  </a:txBody>
                  <a:tcPr marL="1216" marR="25526" marT="121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Hollow Metal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210468"/>
                  </a:ext>
                </a:extLst>
              </a:tr>
              <a:tr h="20572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1052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Overhead Doors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1216" marR="25526" marT="121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proper weatherproofing/threshold installed, door hardware compliant and functioning properly, motor works as required (if applicable).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5861495"/>
                  </a:ext>
                </a:extLst>
              </a:tr>
              <a:tr h="10344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Card Access Reader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New Card Readers Added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9802720"/>
                  </a:ext>
                </a:extLst>
              </a:tr>
              <a:tr h="10344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Door Bell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dirty="0"/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054996"/>
                  </a:ext>
                </a:extLst>
              </a:tr>
              <a:tr h="10344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Peep Hole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9634909"/>
                  </a:ext>
                </a:extLst>
              </a:tr>
              <a:tr h="10344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Canopies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/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6253791"/>
                  </a:ext>
                </a:extLst>
              </a:tr>
              <a:tr h="10344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Canopy 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/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1216" marR="25526" marT="121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New Exterior Canopy in Courtyard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2977891"/>
                  </a:ext>
                </a:extLst>
              </a:tr>
              <a:tr h="10344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Loading Area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dirty="0"/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638356"/>
                  </a:ext>
                </a:extLst>
              </a:tr>
              <a:tr h="10344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Raised Loading Dock 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5445702"/>
                  </a:ext>
                </a:extLst>
              </a:tr>
              <a:tr h="10344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Independent Loading Area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no signs of settling or movement.  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7717866"/>
                  </a:ext>
                </a:extLst>
              </a:tr>
              <a:tr h="10344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Misc. Exterior 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7919314"/>
                  </a:ext>
                </a:extLst>
              </a:tr>
              <a:tr h="130051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Soffit - Material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1216" marR="25526" marT="121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Plaster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visible fading or stains.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9600388"/>
                  </a:ext>
                </a:extLst>
              </a:tr>
              <a:tr h="10344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Louvers / Sunscreens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9883191"/>
                  </a:ext>
                </a:extLst>
              </a:tr>
              <a:tr h="10344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7392519"/>
                  </a:ext>
                </a:extLst>
              </a:tr>
              <a:tr h="103444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1618503"/>
                  </a:ext>
                </a:extLst>
              </a:tr>
              <a:tr h="103444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Scored Categories</a:t>
                      </a: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12</a:t>
                      </a: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13</a:t>
                      </a: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2630613"/>
                  </a:ext>
                </a:extLst>
              </a:tr>
              <a:tr h="103444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1297699"/>
                  </a:ext>
                </a:extLst>
              </a:tr>
              <a:tr h="118056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216" marR="25526" marT="121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7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9440070"/>
                  </a:ext>
                </a:extLst>
              </a:tr>
              <a:tr h="132667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216" marR="25526" marT="121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6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Prior Aggregate Score: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78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6373781"/>
                  </a:ext>
                </a:extLst>
              </a:tr>
              <a:tr h="132667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1216" marR="25526" marT="121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Reno Aggregate Score: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82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7005165"/>
                  </a:ext>
                </a:extLst>
              </a:tr>
              <a:tr h="118056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216" marR="25526" marT="121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</a:t>
                      </a:r>
                    </a:p>
                  </a:txBody>
                  <a:tcPr marL="1216" marR="1216" marT="12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216" marR="1216" marT="121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37269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2280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E5B2B76-05DC-4696-A1D5-1C945ACC7C10}"/>
              </a:ext>
            </a:extLst>
          </p:cNvPr>
          <p:cNvGrpSpPr/>
          <p:nvPr/>
        </p:nvGrpSpPr>
        <p:grpSpPr>
          <a:xfrm>
            <a:off x="174625" y="109330"/>
            <a:ext cx="3053768" cy="6724210"/>
            <a:chOff x="270225" y="200296"/>
            <a:chExt cx="4134672" cy="648460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2298B3-FC8A-4A31-92BF-76886D819952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18238F49-7605-4EDD-AF66-ADF3DCBEC5A3}"/>
                </a:ext>
              </a:extLst>
            </p:cNvPr>
            <p:cNvSpPr txBox="1">
              <a:spLocks/>
            </p:cNvSpPr>
            <p:nvPr/>
          </p:nvSpPr>
          <p:spPr>
            <a:xfrm>
              <a:off x="270225" y="6360640"/>
              <a:ext cx="3838237" cy="324265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125" marR="5080" indent="-480695" algn="ctr">
                <a:lnSpc>
                  <a:spcPct val="73800"/>
                </a:lnSpc>
                <a:defRPr/>
              </a:pPr>
              <a:r>
                <a:rPr lang="en-US" sz="20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/>
                </a:rPr>
                <a:t>Interior</a:t>
              </a:r>
              <a:r>
                <a:rPr lang="en-US" sz="28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/>
                </a:rPr>
                <a:t> </a:t>
              </a:r>
              <a:endParaRPr lang="en-US" sz="28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</p:grp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869555" y="109329"/>
            <a:ext cx="1918263" cy="459837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448028" y="226855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D640612-DDF0-8AEE-439E-BADA57424A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4047999"/>
              </p:ext>
            </p:extLst>
          </p:nvPr>
        </p:nvGraphicFramePr>
        <p:xfrm>
          <a:off x="404853" y="611832"/>
          <a:ext cx="11612522" cy="5909916"/>
        </p:xfrm>
        <a:graphic>
          <a:graphicData uri="http://schemas.openxmlformats.org/drawingml/2006/table">
            <a:tbl>
              <a:tblPr/>
              <a:tblGrid>
                <a:gridCol w="231203">
                  <a:extLst>
                    <a:ext uri="{9D8B030D-6E8A-4147-A177-3AD203B41FA5}">
                      <a16:colId xmlns:a16="http://schemas.microsoft.com/office/drawing/2014/main" val="3818441779"/>
                    </a:ext>
                  </a:extLst>
                </a:gridCol>
                <a:gridCol w="231203">
                  <a:extLst>
                    <a:ext uri="{9D8B030D-6E8A-4147-A177-3AD203B41FA5}">
                      <a16:colId xmlns:a16="http://schemas.microsoft.com/office/drawing/2014/main" val="644575378"/>
                    </a:ext>
                  </a:extLst>
                </a:gridCol>
                <a:gridCol w="231203">
                  <a:extLst>
                    <a:ext uri="{9D8B030D-6E8A-4147-A177-3AD203B41FA5}">
                      <a16:colId xmlns:a16="http://schemas.microsoft.com/office/drawing/2014/main" val="2843659257"/>
                    </a:ext>
                  </a:extLst>
                </a:gridCol>
                <a:gridCol w="369616">
                  <a:extLst>
                    <a:ext uri="{9D8B030D-6E8A-4147-A177-3AD203B41FA5}">
                      <a16:colId xmlns:a16="http://schemas.microsoft.com/office/drawing/2014/main" val="1327682273"/>
                    </a:ext>
                  </a:extLst>
                </a:gridCol>
                <a:gridCol w="244531">
                  <a:extLst>
                    <a:ext uri="{9D8B030D-6E8A-4147-A177-3AD203B41FA5}">
                      <a16:colId xmlns:a16="http://schemas.microsoft.com/office/drawing/2014/main" val="1515819503"/>
                    </a:ext>
                  </a:extLst>
                </a:gridCol>
                <a:gridCol w="1621150">
                  <a:extLst>
                    <a:ext uri="{9D8B030D-6E8A-4147-A177-3AD203B41FA5}">
                      <a16:colId xmlns:a16="http://schemas.microsoft.com/office/drawing/2014/main" val="3920129352"/>
                    </a:ext>
                  </a:extLst>
                </a:gridCol>
                <a:gridCol w="487834">
                  <a:extLst>
                    <a:ext uri="{9D8B030D-6E8A-4147-A177-3AD203B41FA5}">
                      <a16:colId xmlns:a16="http://schemas.microsoft.com/office/drawing/2014/main" val="599107399"/>
                    </a:ext>
                  </a:extLst>
                </a:gridCol>
                <a:gridCol w="1045381">
                  <a:extLst>
                    <a:ext uri="{9D8B030D-6E8A-4147-A177-3AD203B41FA5}">
                      <a16:colId xmlns:a16="http://schemas.microsoft.com/office/drawing/2014/main" val="74759285"/>
                    </a:ext>
                  </a:extLst>
                </a:gridCol>
                <a:gridCol w="1003566">
                  <a:extLst>
                    <a:ext uri="{9D8B030D-6E8A-4147-A177-3AD203B41FA5}">
                      <a16:colId xmlns:a16="http://schemas.microsoft.com/office/drawing/2014/main" val="2396129106"/>
                    </a:ext>
                  </a:extLst>
                </a:gridCol>
                <a:gridCol w="752673">
                  <a:extLst>
                    <a:ext uri="{9D8B030D-6E8A-4147-A177-3AD203B41FA5}">
                      <a16:colId xmlns:a16="http://schemas.microsoft.com/office/drawing/2014/main" val="2244137780"/>
                    </a:ext>
                  </a:extLst>
                </a:gridCol>
                <a:gridCol w="2697081">
                  <a:extLst>
                    <a:ext uri="{9D8B030D-6E8A-4147-A177-3AD203B41FA5}">
                      <a16:colId xmlns:a16="http://schemas.microsoft.com/office/drawing/2014/main" val="2057305383"/>
                    </a:ext>
                  </a:extLst>
                </a:gridCol>
                <a:gridCol w="2697081">
                  <a:extLst>
                    <a:ext uri="{9D8B030D-6E8A-4147-A177-3AD203B41FA5}">
                      <a16:colId xmlns:a16="http://schemas.microsoft.com/office/drawing/2014/main" val="3049912579"/>
                    </a:ext>
                  </a:extLst>
                </a:gridCol>
              </a:tblGrid>
              <a:tr h="1513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Element</a:t>
                      </a:r>
                    </a:p>
                  </a:txBody>
                  <a:tcPr marL="1547" marR="1547" marT="15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7" marR="1547" marT="15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Type/Material</a:t>
                      </a:r>
                    </a:p>
                  </a:txBody>
                  <a:tcPr marL="1547" marR="1547" marT="15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Prior Condition</a:t>
                      </a:r>
                    </a:p>
                  </a:txBody>
                  <a:tcPr marL="1547" marR="1547" marT="15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Current</a:t>
                      </a:r>
                    </a:p>
                  </a:txBody>
                  <a:tcPr marL="1547" marR="1547" marT="15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Description</a:t>
                      </a:r>
                    </a:p>
                  </a:txBody>
                  <a:tcPr marL="1547" marR="1547" marT="15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Additional Comments</a:t>
                      </a:r>
                    </a:p>
                  </a:txBody>
                  <a:tcPr marL="1547" marR="1547" marT="15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8608047"/>
                  </a:ext>
                </a:extLst>
              </a:tr>
              <a:tr h="11499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98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Finishes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98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498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98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8457371"/>
                  </a:ext>
                </a:extLst>
              </a:tr>
              <a:tr h="11499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98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98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Ceiling Finishes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32494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4832785"/>
                  </a:ext>
                </a:extLst>
              </a:tr>
              <a:tr h="22854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98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98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Acoustical Ceilings - 2x2 Tiles 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Scrubbable Finish</a:t>
                      </a:r>
                    </a:p>
                  </a:txBody>
                  <a:tcPr marL="1547" marR="32494" marT="15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Yes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sagging, damage, leaks, or stains.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855931"/>
                  </a:ext>
                </a:extLst>
              </a:tr>
              <a:tr h="20015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Acoustical Ceilings - 2x4 Tiles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Scrubbable Finish</a:t>
                      </a:r>
                    </a:p>
                  </a:txBody>
                  <a:tcPr marL="1547" marR="32494" marT="15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Major stains, leaks, sagging or damage, missing portions of ceiling.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during construction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7149425"/>
                  </a:ext>
                </a:extLst>
              </a:tr>
              <a:tr h="11499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Plaster Ceilings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8946719"/>
                  </a:ext>
                </a:extLst>
              </a:tr>
              <a:tr h="22854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Painted Gypsum Ceiling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sagging, damage, leaks, or stains.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6467057"/>
                  </a:ext>
                </a:extLst>
              </a:tr>
              <a:tr h="11499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Metal Ceilings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7349116"/>
                  </a:ext>
                </a:extLst>
              </a:tr>
              <a:tr h="11499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Exposed / Painted Ceilings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9883084"/>
                  </a:ext>
                </a:extLst>
              </a:tr>
              <a:tr h="11499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Soffit / Bulkhead Walls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505447"/>
                  </a:ext>
                </a:extLst>
              </a:tr>
              <a:tr h="11499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Special/Misc.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1499711"/>
                  </a:ext>
                </a:extLst>
              </a:tr>
              <a:tr h="11499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Floor Finishes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8582181"/>
                  </a:ext>
                </a:extLst>
              </a:tr>
              <a:tr h="22854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Resilient Flooring - VCT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 or stains, properly sealed and finished.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8751606"/>
                  </a:ext>
                </a:extLst>
              </a:tr>
              <a:tr h="22854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Quarry Tile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 or stains, properly sealed and finished.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4116721"/>
                  </a:ext>
                </a:extLst>
              </a:tr>
              <a:tr h="22854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Ceramic Tile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 or stains, properly sealed and finished.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9714740"/>
                  </a:ext>
                </a:extLst>
              </a:tr>
              <a:tr h="22854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Terrazzo 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signs of aging with minimal apparent stains or damage, may need to be resealed.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6169137"/>
                  </a:ext>
                </a:extLst>
              </a:tr>
              <a:tr h="11499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Poured Resinous Epoxy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4597299"/>
                  </a:ext>
                </a:extLst>
              </a:tr>
              <a:tr h="11499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Finish Concrete - (sealed)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0140565"/>
                  </a:ext>
                </a:extLst>
              </a:tr>
              <a:tr h="22854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Carpet (Classrooms, Library, Admninistration)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 or stains, properly sealed and finished.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4659622"/>
                  </a:ext>
                </a:extLst>
              </a:tr>
              <a:tr h="11499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Carpet (Fine Arts Wing)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as Part of Renovation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6838338"/>
                  </a:ext>
                </a:extLst>
              </a:tr>
              <a:tr h="11499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Natural Stone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0962111"/>
                  </a:ext>
                </a:extLst>
              </a:tr>
              <a:tr h="22854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Wood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 or stains, properly sealed and finished.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2636215"/>
                  </a:ext>
                </a:extLst>
              </a:tr>
              <a:tr h="11499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Special/Misc.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5082360"/>
                  </a:ext>
                </a:extLst>
              </a:tr>
              <a:tr h="11499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Wall Finishes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4565031"/>
                  </a:ext>
                </a:extLst>
              </a:tr>
              <a:tr h="11499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Painted Gypsum Board - Full Height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32494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damage, stains or cracking.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0561552"/>
                  </a:ext>
                </a:extLst>
              </a:tr>
              <a:tr h="11499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Painted CMU - Full Height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32494" marT="154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damage, stains or cracking.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8192820"/>
                  </a:ext>
                </a:extLst>
              </a:tr>
              <a:tr h="11499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Painted Gypsum Board + Tile Wainscot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damage, stains or cracking.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7175507"/>
                  </a:ext>
                </a:extLst>
              </a:tr>
              <a:tr h="11499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Full Height Tile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damage, stains or cracking.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3572283"/>
                  </a:ext>
                </a:extLst>
              </a:tr>
              <a:tr h="11499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PLAM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94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32494" marT="15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55639"/>
                  </a:ext>
                </a:extLst>
              </a:tr>
              <a:tr h="11499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98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98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FRP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98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98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32494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3106196"/>
                  </a:ext>
                </a:extLst>
              </a:tr>
              <a:tr h="11499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98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98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Wood Panels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32494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7228556"/>
                  </a:ext>
                </a:extLst>
              </a:tr>
              <a:tr h="11499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98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98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Wall Base &amp; Trim 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32494" marT="15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8408630"/>
                  </a:ext>
                </a:extLst>
              </a:tr>
              <a:tr h="11499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98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98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Rubber Base (Classrooms, Library, and Administration)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98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 and properly installed.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9081775"/>
                  </a:ext>
                </a:extLst>
              </a:tr>
              <a:tr h="11499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98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98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Rubber Base (Fine Arts Wing)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98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Renovated Areas Received New Carpet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3020434"/>
                  </a:ext>
                </a:extLst>
              </a:tr>
              <a:tr h="11499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98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98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Quarry Tile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98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 and properly installed.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1747198"/>
                  </a:ext>
                </a:extLst>
              </a:tr>
              <a:tr h="11499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98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98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Ceramic Tile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32494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 and properly installed.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5994087"/>
                  </a:ext>
                </a:extLst>
              </a:tr>
              <a:tr h="11499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98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98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Terrazzo 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32494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signs of aging with minimal damage and properly installed.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8102500"/>
                  </a:ext>
                </a:extLst>
              </a:tr>
              <a:tr h="11499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98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98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Poured Resinous Epoxy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32494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0189880"/>
                  </a:ext>
                </a:extLst>
              </a:tr>
              <a:tr h="11499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Wood Base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7" marR="1547" marT="1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7" marR="1547" marT="15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28487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0387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E5B2B76-05DC-4696-A1D5-1C945ACC7C10}"/>
              </a:ext>
            </a:extLst>
          </p:cNvPr>
          <p:cNvGrpSpPr/>
          <p:nvPr/>
        </p:nvGrpSpPr>
        <p:grpSpPr>
          <a:xfrm>
            <a:off x="1" y="109330"/>
            <a:ext cx="2808513" cy="6509184"/>
            <a:chOff x="0" y="200296"/>
            <a:chExt cx="4404897" cy="641821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2298B3-FC8A-4A31-92BF-76886D819952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18238F49-7605-4EDD-AF66-ADF3DCBEC5A3}"/>
                </a:ext>
              </a:extLst>
            </p:cNvPr>
            <p:cNvSpPr txBox="1">
              <a:spLocks/>
            </p:cNvSpPr>
            <p:nvPr/>
          </p:nvSpPr>
          <p:spPr>
            <a:xfrm>
              <a:off x="0" y="6304007"/>
              <a:ext cx="4299074" cy="284129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125" marR="5080" indent="-480695" algn="ctr">
                <a:lnSpc>
                  <a:spcPct val="73800"/>
                </a:lnSpc>
                <a:defRPr/>
              </a:pPr>
              <a:r>
                <a:rPr lang="en-US" sz="24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/>
                </a:rPr>
                <a:t>Interior </a:t>
              </a:r>
              <a:endPara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</p:grpSp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475270" y="190186"/>
            <a:ext cx="4299074" cy="2887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740154F-8A98-ECC7-2EF4-D49F757261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3215009"/>
              </p:ext>
            </p:extLst>
          </p:nvPr>
        </p:nvGraphicFramePr>
        <p:xfrm>
          <a:off x="394389" y="460689"/>
          <a:ext cx="11386278" cy="6295880"/>
        </p:xfrm>
        <a:graphic>
          <a:graphicData uri="http://schemas.openxmlformats.org/drawingml/2006/table">
            <a:tbl>
              <a:tblPr/>
              <a:tblGrid>
                <a:gridCol w="191720">
                  <a:extLst>
                    <a:ext uri="{9D8B030D-6E8A-4147-A177-3AD203B41FA5}">
                      <a16:colId xmlns:a16="http://schemas.microsoft.com/office/drawing/2014/main" val="2430162253"/>
                    </a:ext>
                  </a:extLst>
                </a:gridCol>
                <a:gridCol w="106578">
                  <a:extLst>
                    <a:ext uri="{9D8B030D-6E8A-4147-A177-3AD203B41FA5}">
                      <a16:colId xmlns:a16="http://schemas.microsoft.com/office/drawing/2014/main" val="3622591196"/>
                    </a:ext>
                  </a:extLst>
                </a:gridCol>
                <a:gridCol w="106578">
                  <a:extLst>
                    <a:ext uri="{9D8B030D-6E8A-4147-A177-3AD203B41FA5}">
                      <a16:colId xmlns:a16="http://schemas.microsoft.com/office/drawing/2014/main" val="1185239083"/>
                    </a:ext>
                  </a:extLst>
                </a:gridCol>
                <a:gridCol w="290840">
                  <a:extLst>
                    <a:ext uri="{9D8B030D-6E8A-4147-A177-3AD203B41FA5}">
                      <a16:colId xmlns:a16="http://schemas.microsoft.com/office/drawing/2014/main" val="529478319"/>
                    </a:ext>
                  </a:extLst>
                </a:gridCol>
                <a:gridCol w="312567">
                  <a:extLst>
                    <a:ext uri="{9D8B030D-6E8A-4147-A177-3AD203B41FA5}">
                      <a16:colId xmlns:a16="http://schemas.microsoft.com/office/drawing/2014/main" val="2097009542"/>
                    </a:ext>
                  </a:extLst>
                </a:gridCol>
                <a:gridCol w="1150072">
                  <a:extLst>
                    <a:ext uri="{9D8B030D-6E8A-4147-A177-3AD203B41FA5}">
                      <a16:colId xmlns:a16="http://schemas.microsoft.com/office/drawing/2014/main" val="901513364"/>
                    </a:ext>
                  </a:extLst>
                </a:gridCol>
                <a:gridCol w="877369">
                  <a:extLst>
                    <a:ext uri="{9D8B030D-6E8A-4147-A177-3AD203B41FA5}">
                      <a16:colId xmlns:a16="http://schemas.microsoft.com/office/drawing/2014/main" val="3407707414"/>
                    </a:ext>
                  </a:extLst>
                </a:gridCol>
                <a:gridCol w="1065120">
                  <a:extLst>
                    <a:ext uri="{9D8B030D-6E8A-4147-A177-3AD203B41FA5}">
                      <a16:colId xmlns:a16="http://schemas.microsoft.com/office/drawing/2014/main" val="1486102970"/>
                    </a:ext>
                  </a:extLst>
                </a:gridCol>
                <a:gridCol w="1022518">
                  <a:extLst>
                    <a:ext uri="{9D8B030D-6E8A-4147-A177-3AD203B41FA5}">
                      <a16:colId xmlns:a16="http://schemas.microsoft.com/office/drawing/2014/main" val="3434423980"/>
                    </a:ext>
                  </a:extLst>
                </a:gridCol>
                <a:gridCol w="766888">
                  <a:extLst>
                    <a:ext uri="{9D8B030D-6E8A-4147-A177-3AD203B41FA5}">
                      <a16:colId xmlns:a16="http://schemas.microsoft.com/office/drawing/2014/main" val="4114449073"/>
                    </a:ext>
                  </a:extLst>
                </a:gridCol>
                <a:gridCol w="2748014">
                  <a:extLst>
                    <a:ext uri="{9D8B030D-6E8A-4147-A177-3AD203B41FA5}">
                      <a16:colId xmlns:a16="http://schemas.microsoft.com/office/drawing/2014/main" val="4029642760"/>
                    </a:ext>
                  </a:extLst>
                </a:gridCol>
                <a:gridCol w="2748014">
                  <a:extLst>
                    <a:ext uri="{9D8B030D-6E8A-4147-A177-3AD203B41FA5}">
                      <a16:colId xmlns:a16="http://schemas.microsoft.com/office/drawing/2014/main" val="2755844555"/>
                    </a:ext>
                  </a:extLst>
                </a:gridCol>
              </a:tblGrid>
              <a:tr h="10883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Misc. Interior 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7468033"/>
                  </a:ext>
                </a:extLst>
              </a:tr>
              <a:tr h="10883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Door Systems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8450569"/>
                  </a:ext>
                </a:extLst>
              </a:tr>
              <a:tr h="10883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Frame Type: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Hollow Metal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proper weatherproofing/threshold apparent, door hardware compliant and functioning properly.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7126920"/>
                  </a:ext>
                </a:extLst>
              </a:tr>
              <a:tr h="10883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Panel Type: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21240" marT="101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0617830"/>
                  </a:ext>
                </a:extLst>
              </a:tr>
              <a:tr h="10883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Overhead Door/Grille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1012" marR="21240" marT="101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8671630"/>
                  </a:ext>
                </a:extLst>
              </a:tr>
              <a:tr h="10883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Specialty Doors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1012" marR="21240" marT="101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3610129"/>
                  </a:ext>
                </a:extLst>
              </a:tr>
              <a:tr h="10883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Millwork Cabinets 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7657561"/>
                  </a:ext>
                </a:extLst>
              </a:tr>
              <a:tr h="10883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Corner Guards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1012" marR="21240" marT="101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859532"/>
                  </a:ext>
                </a:extLst>
              </a:tr>
              <a:tr h="10883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Signage 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21240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4838764"/>
                  </a:ext>
                </a:extLst>
              </a:tr>
              <a:tr h="10883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Digital Clocks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in Renovation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8958321"/>
                  </a:ext>
                </a:extLst>
              </a:tr>
              <a:tr h="10883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Operable Partitions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3302515"/>
                  </a:ext>
                </a:extLst>
              </a:tr>
              <a:tr h="10883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Marker &amp; Tack Boards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cracking or warping of the board surface.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Replacecd in Areas of Renovation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6394866"/>
                  </a:ext>
                </a:extLst>
              </a:tr>
              <a:tr h="10883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Projection Screens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5698531"/>
                  </a:ext>
                </a:extLst>
              </a:tr>
              <a:tr h="10883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A/V Equipment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Upgraded in Areas of Renovation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5106200"/>
                  </a:ext>
                </a:extLst>
              </a:tr>
              <a:tr h="21677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Lockers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Required Number of Lockers:</a:t>
                      </a:r>
                    </a:p>
                  </a:txBody>
                  <a:tcPr marL="1012" marR="21240" marT="101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7391388"/>
                  </a:ext>
                </a:extLst>
              </a:tr>
              <a:tr h="21677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Provided Number of Lockers:</a:t>
                      </a:r>
                    </a:p>
                  </a:txBody>
                  <a:tcPr marL="1012" marR="21240" marT="101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788143"/>
                  </a:ext>
                </a:extLst>
              </a:tr>
              <a:tr h="10883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Railings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1525437"/>
                  </a:ext>
                </a:extLst>
              </a:tr>
              <a:tr h="10883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Elevator Cab Finishes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439796"/>
                  </a:ext>
                </a:extLst>
              </a:tr>
              <a:tr h="10883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Wireless Access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21240" marT="101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Wiring completed as part of renovation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629417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Toilet Partitions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 Type:</a:t>
                      </a:r>
                    </a:p>
                  </a:txBody>
                  <a:tcPr marL="1012" marR="21240" marT="101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Plastic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8732097"/>
                  </a:ext>
                </a:extLst>
              </a:tr>
              <a:tr h="10883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Toilet Accessories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Visibly damaged or missing.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561036"/>
                  </a:ext>
                </a:extLst>
              </a:tr>
              <a:tr h="10883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Window Blinds/Shades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 of Blinds:</a:t>
                      </a:r>
                    </a:p>
                  </a:txBody>
                  <a:tcPr marL="1012" marR="21240" marT="101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Metal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motor properly functions (if applicable).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047369"/>
                  </a:ext>
                </a:extLst>
              </a:tr>
              <a:tr h="10883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 of Shades:</a:t>
                      </a:r>
                    </a:p>
                  </a:txBody>
                  <a:tcPr marL="1012" marR="21240" marT="101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435324"/>
                  </a:ext>
                </a:extLst>
              </a:tr>
              <a:tr h="10883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Operation:</a:t>
                      </a:r>
                    </a:p>
                  </a:txBody>
                  <a:tcPr marL="1012" marR="21240" marT="101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Manual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674083"/>
                  </a:ext>
                </a:extLst>
              </a:tr>
              <a:tr h="12762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Food Service Area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21240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21240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21240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21240" marT="1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21240" marT="1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0733870"/>
                  </a:ext>
                </a:extLst>
              </a:tr>
              <a:tr h="10883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Equipment Condition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21240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2955465"/>
                  </a:ext>
                </a:extLst>
              </a:tr>
              <a:tr h="10883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Digital Menu Boards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21240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9900671"/>
                  </a:ext>
                </a:extLst>
              </a:tr>
              <a:tr h="10883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Restrooms open to Kitchen?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21240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Yes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Yes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6224580"/>
                  </a:ext>
                </a:extLst>
              </a:tr>
              <a:tr h="10883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Drinking Fountains in Cafeteria?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21240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8896682"/>
                  </a:ext>
                </a:extLst>
              </a:tr>
              <a:tr h="10883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6903915"/>
                  </a:ext>
                </a:extLst>
              </a:tr>
              <a:tr h="10883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Accessibility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8463608"/>
                  </a:ext>
                </a:extLst>
              </a:tr>
              <a:tr h="10883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Restrooms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Many compliance items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5623314"/>
                  </a:ext>
                </a:extLst>
              </a:tr>
              <a:tr h="10883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Drinking Fountains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Many compliance items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9316095"/>
                  </a:ext>
                </a:extLst>
              </a:tr>
              <a:tr h="10883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Ramps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4791054"/>
                  </a:ext>
                </a:extLst>
              </a:tr>
              <a:tr h="14298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Signage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8995199"/>
                  </a:ext>
                </a:extLst>
              </a:tr>
              <a:tr h="10883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Doors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Many compliance items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1847136"/>
                  </a:ext>
                </a:extLst>
              </a:tr>
              <a:tr h="11927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Millwork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Many compliance items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2771945"/>
                  </a:ext>
                </a:extLst>
              </a:tr>
              <a:tr h="10883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21240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0969060"/>
                  </a:ext>
                </a:extLst>
              </a:tr>
              <a:tr h="10883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4112562"/>
                  </a:ext>
                </a:extLst>
              </a:tr>
              <a:tr h="10883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5149723"/>
                  </a:ext>
                </a:extLst>
              </a:tr>
              <a:tr h="108834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1043247"/>
                  </a:ext>
                </a:extLst>
              </a:tr>
              <a:tr h="108834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Scored Categories</a:t>
                      </a: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41</a:t>
                      </a:r>
                    </a:p>
                  </a:txBody>
                  <a:tcPr marL="1012" marR="1012" marT="10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41</a:t>
                      </a:r>
                    </a:p>
                  </a:txBody>
                  <a:tcPr marL="1012" marR="1012" marT="10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2127836"/>
                  </a:ext>
                </a:extLst>
              </a:tr>
              <a:tr h="108834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6041920"/>
                  </a:ext>
                </a:extLst>
              </a:tr>
              <a:tr h="12232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12" marR="21240" marT="101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23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27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4181082"/>
                  </a:ext>
                </a:extLst>
              </a:tr>
              <a:tr h="135819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012" marR="21240" marT="101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6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Prior Aggregate Score: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76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3559266"/>
                  </a:ext>
                </a:extLst>
              </a:tr>
              <a:tr h="135819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1012" marR="21240" marT="101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7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6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Reno Aggregate Score: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80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6780076"/>
                  </a:ext>
                </a:extLst>
              </a:tr>
              <a:tr h="12232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012" marR="21240" marT="101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</a:t>
                      </a:r>
                    </a:p>
                  </a:txBody>
                  <a:tcPr marL="1012" marR="1012" marT="1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12" marR="1012" marT="10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67041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7644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A2298B3-FC8A-4A31-92BF-76886D819952}"/>
              </a:ext>
            </a:extLst>
          </p:cNvPr>
          <p:cNvSpPr/>
          <p:nvPr/>
        </p:nvSpPr>
        <p:spPr>
          <a:xfrm>
            <a:off x="270225" y="109330"/>
            <a:ext cx="3428939" cy="6677336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10067925" y="71334"/>
            <a:ext cx="1954071" cy="459437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279804" y="204977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sp>
        <p:nvSpPr>
          <p:cNvPr id="19" name="object 7">
            <a:extLst>
              <a:ext uri="{FF2B5EF4-FFF2-40B4-BE49-F238E27FC236}">
                <a16:creationId xmlns:a16="http://schemas.microsoft.com/office/drawing/2014/main" id="{B297CB95-9404-5EE2-7CA1-B03540D85D98}"/>
              </a:ext>
            </a:extLst>
          </p:cNvPr>
          <p:cNvSpPr txBox="1">
            <a:spLocks/>
          </p:cNvSpPr>
          <p:nvPr/>
        </p:nvSpPr>
        <p:spPr>
          <a:xfrm>
            <a:off x="0" y="6569844"/>
            <a:ext cx="4299074" cy="28815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125" marR="5080" indent="-480695" algn="ctr">
              <a:lnSpc>
                <a:spcPct val="73800"/>
              </a:lnSpc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MEP </a:t>
            </a:r>
            <a:endParaRPr lang="en-US" sz="24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FAFB466-85D3-E755-9A8A-9CA0A7E0AF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4640733"/>
              </p:ext>
            </p:extLst>
          </p:nvPr>
        </p:nvGraphicFramePr>
        <p:xfrm>
          <a:off x="385219" y="620653"/>
          <a:ext cx="11636777" cy="5874705"/>
        </p:xfrm>
        <a:graphic>
          <a:graphicData uri="http://schemas.openxmlformats.org/drawingml/2006/table">
            <a:tbl>
              <a:tblPr/>
              <a:tblGrid>
                <a:gridCol w="3048575">
                  <a:extLst>
                    <a:ext uri="{9D8B030D-6E8A-4147-A177-3AD203B41FA5}">
                      <a16:colId xmlns:a16="http://schemas.microsoft.com/office/drawing/2014/main" val="3407990208"/>
                    </a:ext>
                  </a:extLst>
                </a:gridCol>
                <a:gridCol w="3048575">
                  <a:extLst>
                    <a:ext uri="{9D8B030D-6E8A-4147-A177-3AD203B41FA5}">
                      <a16:colId xmlns:a16="http://schemas.microsoft.com/office/drawing/2014/main" val="488120506"/>
                    </a:ext>
                  </a:extLst>
                </a:gridCol>
                <a:gridCol w="948973">
                  <a:extLst>
                    <a:ext uri="{9D8B030D-6E8A-4147-A177-3AD203B41FA5}">
                      <a16:colId xmlns:a16="http://schemas.microsoft.com/office/drawing/2014/main" val="877358675"/>
                    </a:ext>
                  </a:extLst>
                </a:gridCol>
                <a:gridCol w="782902">
                  <a:extLst>
                    <a:ext uri="{9D8B030D-6E8A-4147-A177-3AD203B41FA5}">
                      <a16:colId xmlns:a16="http://schemas.microsoft.com/office/drawing/2014/main" val="2667155821"/>
                    </a:ext>
                  </a:extLst>
                </a:gridCol>
                <a:gridCol w="782902">
                  <a:extLst>
                    <a:ext uri="{9D8B030D-6E8A-4147-A177-3AD203B41FA5}">
                      <a16:colId xmlns:a16="http://schemas.microsoft.com/office/drawing/2014/main" val="2757303155"/>
                    </a:ext>
                  </a:extLst>
                </a:gridCol>
                <a:gridCol w="782902">
                  <a:extLst>
                    <a:ext uri="{9D8B030D-6E8A-4147-A177-3AD203B41FA5}">
                      <a16:colId xmlns:a16="http://schemas.microsoft.com/office/drawing/2014/main" val="3255569484"/>
                    </a:ext>
                  </a:extLst>
                </a:gridCol>
                <a:gridCol w="782902">
                  <a:extLst>
                    <a:ext uri="{9D8B030D-6E8A-4147-A177-3AD203B41FA5}">
                      <a16:colId xmlns:a16="http://schemas.microsoft.com/office/drawing/2014/main" val="3847625194"/>
                    </a:ext>
                  </a:extLst>
                </a:gridCol>
                <a:gridCol w="854076">
                  <a:extLst>
                    <a:ext uri="{9D8B030D-6E8A-4147-A177-3AD203B41FA5}">
                      <a16:colId xmlns:a16="http://schemas.microsoft.com/office/drawing/2014/main" val="2901707468"/>
                    </a:ext>
                  </a:extLst>
                </a:gridCol>
                <a:gridCol w="604970">
                  <a:extLst>
                    <a:ext uri="{9D8B030D-6E8A-4147-A177-3AD203B41FA5}">
                      <a16:colId xmlns:a16="http://schemas.microsoft.com/office/drawing/2014/main" val="2398974129"/>
                    </a:ext>
                  </a:extLst>
                </a:gridCol>
              </a:tblGrid>
              <a:tr h="29784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>
                          <a:effectLst/>
                          <a:latin typeface="Arial" panose="020B0604020202020204" pitchFamily="34" charset="0"/>
                        </a:rPr>
                        <a:t>DAN LONG MIDDLE SCHOOL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AGE: 36 YEARS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164,500 SF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4" marR="3314" marT="331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813019"/>
                  </a:ext>
                </a:extLst>
              </a:tr>
              <a:tr h="15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ITEM</a:t>
                      </a:r>
                    </a:p>
                  </a:txBody>
                  <a:tcPr marL="3314" marR="3314" marT="3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DESCRIPTION</a:t>
                      </a:r>
                    </a:p>
                  </a:txBody>
                  <a:tcPr marL="3314" marR="3314" marT="3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DESCRIPTION</a:t>
                      </a:r>
                    </a:p>
                  </a:txBody>
                  <a:tcPr marL="3314" marR="3314" marT="3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Prior Grade</a:t>
                      </a:r>
                    </a:p>
                  </a:txBody>
                  <a:tcPr marL="3314" marR="3314" marT="3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Current</a:t>
                      </a:r>
                    </a:p>
                  </a:txBody>
                  <a:tcPr marL="3314" marR="3314" marT="3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1148527"/>
                  </a:ext>
                </a:extLst>
              </a:tr>
              <a:tr h="29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OPERATIONAL, SYSTEMS &amp; CODE DEFICIENCIES</a:t>
                      </a:r>
                    </a:p>
                  </a:txBody>
                  <a:tcPr marL="3314" marR="3314" marT="3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effectLst/>
                          <a:latin typeface="Arial" panose="020B0604020202020204" pitchFamily="34" charset="0"/>
                        </a:rPr>
                        <a:t>Assessed Scope</a:t>
                      </a:r>
                    </a:p>
                  </a:txBody>
                  <a:tcPr marL="3314" marR="3314" marT="3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effectLst/>
                          <a:latin typeface="Arial" panose="020B0604020202020204" pitchFamily="34" charset="0"/>
                        </a:rPr>
                        <a:t>Performed Scope</a:t>
                      </a:r>
                    </a:p>
                  </a:txBody>
                  <a:tcPr marL="3314" marR="3314" marT="3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239748"/>
                  </a:ext>
                </a:extLst>
              </a:tr>
              <a:tr h="150525">
                <a:tc rowSpan="2"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HVAC</a:t>
                      </a:r>
                    </a:p>
                  </a:txBody>
                  <a:tcPr marL="3314" marR="3314" marT="33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4" marR="3314" marT="3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99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99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4370989"/>
                  </a:ext>
                </a:extLst>
              </a:tr>
              <a:tr h="1505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4" marR="3314" marT="3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20737"/>
                  </a:ext>
                </a:extLst>
              </a:tr>
              <a:tr h="150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EMCS </a:t>
                      </a:r>
                    </a:p>
                  </a:txBody>
                  <a:tcPr marL="3314" marR="3314" marT="3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4" marR="3314" marT="3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120745"/>
                  </a:ext>
                </a:extLst>
              </a:tr>
              <a:tr h="150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4" marR="3314" marT="3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4" marR="3314" marT="3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480291"/>
                  </a:ext>
                </a:extLst>
              </a:tr>
              <a:tr h="297846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 dirty="0">
                          <a:effectLst/>
                          <a:latin typeface="Arial" panose="020B0604020202020204" pitchFamily="34" charset="0"/>
                        </a:rPr>
                        <a:t>PLUMBING</a:t>
                      </a:r>
                    </a:p>
                  </a:txBody>
                  <a:tcPr marL="3314" marR="3314" marT="33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Replace Oasis electric water coolers in poor condition. Add bottle fillers at unit.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Not in Scope </a:t>
                      </a:r>
                    </a:p>
                  </a:txBody>
                  <a:tcPr marL="3314" marR="3314" marT="3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85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85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7778808"/>
                  </a:ext>
                </a:extLst>
              </a:tr>
              <a:tr h="297846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4" marR="3314" marT="33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Provide new EWCs With bottle fillers in select locations.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Not in Scope </a:t>
                      </a:r>
                    </a:p>
                  </a:txBody>
                  <a:tcPr marL="3314" marR="3314" marT="3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527054"/>
                  </a:ext>
                </a:extLst>
              </a:tr>
              <a:tr h="29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4" marR="3314" marT="3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Replace Lochinvar domestic boiler and 200 gallon tank installed in 2002.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Not in Scope </a:t>
                      </a:r>
                    </a:p>
                  </a:txBody>
                  <a:tcPr marL="3314" marR="3314" marT="3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482926"/>
                  </a:ext>
                </a:extLst>
              </a:tr>
              <a:tr h="150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4" marR="3314" marT="3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4" marR="3314" marT="3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606367"/>
                  </a:ext>
                </a:extLst>
              </a:tr>
              <a:tr h="297846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ELECTRICAL SYSTEM</a:t>
                      </a:r>
                    </a:p>
                  </a:txBody>
                  <a:tcPr marL="3314" marR="3314" marT="33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Replace Gould ITE electrical distribution equipment installed in 1980.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Replaced as Part of Renovation </a:t>
                      </a:r>
                    </a:p>
                  </a:txBody>
                  <a:tcPr marL="3314" marR="3314" marT="3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78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95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623134"/>
                  </a:ext>
                </a:extLst>
              </a:tr>
              <a:tr h="150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4" marR="3314" marT="3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4" marR="3314" marT="3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561071"/>
                  </a:ext>
                </a:extLst>
              </a:tr>
              <a:tr h="297846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INTERIOR LIGHTING</a:t>
                      </a:r>
                    </a:p>
                  </a:txBody>
                  <a:tcPr marL="3314" marR="3314" marT="33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Provide tunable lighting for special education classrooms.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Not in Scope </a:t>
                      </a:r>
                    </a:p>
                  </a:txBody>
                  <a:tcPr marL="3314" marR="3314" marT="3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75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92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8231219"/>
                  </a:ext>
                </a:extLst>
              </a:tr>
              <a:tr h="29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4" marR="3314" marT="3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Replace T12 magnetic ballast fluorescent fixtures.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Replaced in Areas of Renovation </a:t>
                      </a:r>
                    </a:p>
                  </a:txBody>
                  <a:tcPr marL="3314" marR="3314" marT="3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332308"/>
                  </a:ext>
                </a:extLst>
              </a:tr>
              <a:tr h="150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4" marR="3314" marT="3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4" marR="3314" marT="3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636116"/>
                  </a:ext>
                </a:extLst>
              </a:tr>
              <a:tr h="297846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EXTERIOR LIGHTING</a:t>
                      </a:r>
                    </a:p>
                  </a:txBody>
                  <a:tcPr marL="3314" marR="3314" marT="33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Replace all existing exterior wall packs with LED fixtures.</a:t>
                      </a:r>
                      <a:endParaRPr lang="en-US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Replaced as Part of Renovation </a:t>
                      </a:r>
                    </a:p>
                  </a:txBody>
                  <a:tcPr marL="3314" marR="3314" marT="3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80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95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7724970"/>
                  </a:ext>
                </a:extLst>
              </a:tr>
              <a:tr h="29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4" marR="3314" marT="3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Renovate all exterior parking lot lighting to LED.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Replaced as Part of Renovation </a:t>
                      </a:r>
                    </a:p>
                  </a:txBody>
                  <a:tcPr marL="3314" marR="3314" marT="3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300074"/>
                  </a:ext>
                </a:extLst>
              </a:tr>
              <a:tr h="150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4" marR="3314" marT="3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4" marR="3314" marT="3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847646"/>
                  </a:ext>
                </a:extLst>
              </a:tr>
              <a:tr h="150525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FIRE ALARM SYSTEMS</a:t>
                      </a:r>
                    </a:p>
                  </a:txBody>
                  <a:tcPr marL="3314" marR="3314" marT="33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4" marR="3314" marT="3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99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99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2734761"/>
                  </a:ext>
                </a:extLst>
              </a:tr>
              <a:tr h="150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4" marR="3314" marT="3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4" marR="3314" marT="3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939372"/>
                  </a:ext>
                </a:extLst>
              </a:tr>
              <a:tr h="150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FIRE PROTECTION SYSTEM</a:t>
                      </a:r>
                    </a:p>
                  </a:txBody>
                  <a:tcPr marL="3314" marR="3314" marT="3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4" marR="3314" marT="3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99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99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0293847"/>
                  </a:ext>
                </a:extLst>
              </a:tr>
              <a:tr h="150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4" marR="3314" marT="3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4" marR="3314" marT="3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338978"/>
                  </a:ext>
                </a:extLst>
              </a:tr>
              <a:tr h="297846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OTHER </a:t>
                      </a:r>
                    </a:p>
                  </a:txBody>
                  <a:tcPr marL="3314" marR="3314" marT="33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Provide digital marque. Provide power and connectivity. 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Will be Replaced as Part of Renovation </a:t>
                      </a:r>
                    </a:p>
                  </a:txBody>
                  <a:tcPr marL="3314" marR="3314" marT="3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NA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NA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9044128"/>
                  </a:ext>
                </a:extLst>
              </a:tr>
              <a:tr h="150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4" marR="3314" marT="3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4" marR="3314" marT="3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835122"/>
                  </a:ext>
                </a:extLst>
              </a:tr>
              <a:tr h="150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4" marR="3314" marT="3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4" marR="3314" marT="3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81645"/>
                  </a:ext>
                </a:extLst>
              </a:tr>
              <a:tr h="170277">
                <a:tc gridSpan="7"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 dirty="0">
                          <a:effectLst/>
                          <a:latin typeface="Arial" panose="020B0604020202020204" pitchFamily="34" charset="0"/>
                        </a:rPr>
                        <a:t>TOTALS</a:t>
                      </a:r>
                    </a:p>
                  </a:txBody>
                  <a:tcPr marL="3314" marR="3314" marT="33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effectLst/>
                          <a:latin typeface="Arial" panose="020B0604020202020204" pitchFamily="34" charset="0"/>
                        </a:rPr>
                        <a:t>95</a:t>
                      </a:r>
                    </a:p>
                  </a:txBody>
                  <a:tcPr marL="3314" marR="3314" marT="33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41002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919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A2298B3-FC8A-4A31-92BF-76886D819952}"/>
              </a:ext>
            </a:extLst>
          </p:cNvPr>
          <p:cNvSpPr/>
          <p:nvPr/>
        </p:nvSpPr>
        <p:spPr>
          <a:xfrm>
            <a:off x="270225" y="109330"/>
            <a:ext cx="4134672" cy="6509184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168697" y="113022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475270" y="270294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6D857D-7283-4D35-BE3A-BBE3928D6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3773" y="5794457"/>
            <a:ext cx="4701714" cy="100751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object 7">
            <a:extLst>
              <a:ext uri="{FF2B5EF4-FFF2-40B4-BE49-F238E27FC236}">
                <a16:creationId xmlns:a16="http://schemas.microsoft.com/office/drawing/2014/main" id="{1AEF1FD8-403C-18E2-FF3E-4C79AEA20D9C}"/>
              </a:ext>
            </a:extLst>
          </p:cNvPr>
          <p:cNvSpPr txBox="1">
            <a:spLocks/>
          </p:cNvSpPr>
          <p:nvPr/>
        </p:nvSpPr>
        <p:spPr>
          <a:xfrm>
            <a:off x="105823" y="6110505"/>
            <a:ext cx="4299074" cy="38895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125" marR="5080" indent="-480695" algn="ctr">
              <a:lnSpc>
                <a:spcPct val="73800"/>
              </a:lnSpc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Technology </a:t>
            </a:r>
            <a:endParaRPr lang="en-US" sz="32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CDB5D74-005B-4FE8-7B4F-39F7DE52B0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6805256"/>
              </p:ext>
            </p:extLst>
          </p:nvPr>
        </p:nvGraphicFramePr>
        <p:xfrm>
          <a:off x="506536" y="1050724"/>
          <a:ext cx="11094914" cy="4197549"/>
        </p:xfrm>
        <a:graphic>
          <a:graphicData uri="http://schemas.openxmlformats.org/drawingml/2006/table">
            <a:tbl>
              <a:tblPr/>
              <a:tblGrid>
                <a:gridCol w="2362805">
                  <a:extLst>
                    <a:ext uri="{9D8B030D-6E8A-4147-A177-3AD203B41FA5}">
                      <a16:colId xmlns:a16="http://schemas.microsoft.com/office/drawing/2014/main" val="2356022676"/>
                    </a:ext>
                  </a:extLst>
                </a:gridCol>
                <a:gridCol w="582140">
                  <a:extLst>
                    <a:ext uri="{9D8B030D-6E8A-4147-A177-3AD203B41FA5}">
                      <a16:colId xmlns:a16="http://schemas.microsoft.com/office/drawing/2014/main" val="2954342053"/>
                    </a:ext>
                  </a:extLst>
                </a:gridCol>
                <a:gridCol w="776187">
                  <a:extLst>
                    <a:ext uri="{9D8B030D-6E8A-4147-A177-3AD203B41FA5}">
                      <a16:colId xmlns:a16="http://schemas.microsoft.com/office/drawing/2014/main" val="2163476498"/>
                    </a:ext>
                  </a:extLst>
                </a:gridCol>
                <a:gridCol w="707701">
                  <a:extLst>
                    <a:ext uri="{9D8B030D-6E8A-4147-A177-3AD203B41FA5}">
                      <a16:colId xmlns:a16="http://schemas.microsoft.com/office/drawing/2014/main" val="3725356380"/>
                    </a:ext>
                  </a:extLst>
                </a:gridCol>
                <a:gridCol w="6666081">
                  <a:extLst>
                    <a:ext uri="{9D8B030D-6E8A-4147-A177-3AD203B41FA5}">
                      <a16:colId xmlns:a16="http://schemas.microsoft.com/office/drawing/2014/main" val="3285519732"/>
                    </a:ext>
                  </a:extLst>
                </a:gridCol>
              </a:tblGrid>
              <a:tr h="717825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Long MS Technology and Security Status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3210334"/>
                  </a:ext>
                </a:extLst>
              </a:tr>
              <a:tr h="6465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System</a:t>
                      </a:r>
                    </a:p>
                  </a:txBody>
                  <a:tcPr marL="4057" marR="4057" marT="40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Possible             Score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Corgan Score                (2018)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TNCG Score (2022)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Notes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4291212"/>
                  </a:ext>
                </a:extLst>
              </a:tr>
              <a:tr h="21866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Cabling Infrastructure</a:t>
                      </a:r>
                    </a:p>
                  </a:txBody>
                  <a:tcPr marL="4057" marR="4057" marT="405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Small improvements to renovation areas and all new wireless access point cabling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173425"/>
                  </a:ext>
                </a:extLst>
              </a:tr>
              <a:tr h="21866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Local Area Network</a:t>
                      </a:r>
                    </a:p>
                  </a:txBody>
                  <a:tcPr marL="4057" marR="4057" marT="405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upgrade (that True North is aware of)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9639544"/>
                  </a:ext>
                </a:extLst>
              </a:tr>
              <a:tr h="43259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Wireless LAN</a:t>
                      </a:r>
                    </a:p>
                  </a:txBody>
                  <a:tcPr marL="4057" marR="4057" marT="405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Wireless could use a refresh in the next few years but in good condition right now. New cabling in place to support refresh.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6947120"/>
                  </a:ext>
                </a:extLst>
              </a:tr>
              <a:tr h="21866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Unified Comm (Phone) System</a:t>
                      </a:r>
                    </a:p>
                  </a:txBody>
                  <a:tcPr marL="4057" marR="4057" marT="405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Upgraded prior to renovation project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495331"/>
                  </a:ext>
                </a:extLst>
              </a:tr>
              <a:tr h="21866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Video Management System</a:t>
                      </a:r>
                    </a:p>
                  </a:txBody>
                  <a:tcPr marL="4057" marR="4057" marT="405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Complete upgrade to Genetec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7375386"/>
                  </a:ext>
                </a:extLst>
              </a:tr>
              <a:tr h="21866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Public Address</a:t>
                      </a:r>
                    </a:p>
                  </a:txBody>
                  <a:tcPr marL="4057" marR="4057" marT="405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Complete upgrade to Informacast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4110039"/>
                  </a:ext>
                </a:extLst>
              </a:tr>
              <a:tr h="43259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Premise Access Control </a:t>
                      </a: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(and Intrusion)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57" marR="4057" marT="405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Complete upgrade to Genetec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5204845"/>
                  </a:ext>
                </a:extLst>
              </a:tr>
              <a:tr h="21866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Intercom System</a:t>
                      </a:r>
                    </a:p>
                  </a:txBody>
                  <a:tcPr marL="4057" marR="4057" marT="405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Added new intercom stations with renovation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6833221"/>
                  </a:ext>
                </a:extLst>
              </a:tr>
              <a:tr h="21866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Special Space AV</a:t>
                      </a:r>
                    </a:p>
                  </a:txBody>
                  <a:tcPr marL="4057" marR="4057" marT="405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District item. AV upgrade as part of technology package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1780419"/>
                  </a:ext>
                </a:extLst>
              </a:tr>
              <a:tr h="21866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Instruction Space Presentation</a:t>
                      </a:r>
                    </a:p>
                  </a:txBody>
                  <a:tcPr marL="4057" marR="4057" marT="405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Interactive Displays in renovation areas matching distirct standard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11266"/>
                  </a:ext>
                </a:extLst>
              </a:tr>
              <a:tr h="21866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Score</a:t>
                      </a:r>
                    </a:p>
                  </a:txBody>
                  <a:tcPr marL="4057" marR="4057" marT="405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21714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2899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E5B2B76-05DC-4696-A1D5-1C945ACC7C10}"/>
              </a:ext>
            </a:extLst>
          </p:cNvPr>
          <p:cNvGrpSpPr/>
          <p:nvPr/>
        </p:nvGrpSpPr>
        <p:grpSpPr>
          <a:xfrm>
            <a:off x="-95470" y="200296"/>
            <a:ext cx="4500367" cy="6418217"/>
            <a:chOff x="-95470" y="200296"/>
            <a:chExt cx="4500367" cy="641821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2298B3-FC8A-4A31-92BF-76886D819952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18238F49-7605-4EDD-AF66-ADF3DCBEC5A3}"/>
                </a:ext>
              </a:extLst>
            </p:cNvPr>
            <p:cNvSpPr txBox="1">
              <a:spLocks/>
            </p:cNvSpPr>
            <p:nvPr/>
          </p:nvSpPr>
          <p:spPr>
            <a:xfrm>
              <a:off x="-95470" y="5838764"/>
              <a:ext cx="4299074" cy="7493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PROMISES MADE </a:t>
              </a:r>
            </a:p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            PROMISES KEPT</a:t>
              </a:r>
            </a:p>
          </p:txBody>
        </p:sp>
      </p:grp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object 7">
            <a:extLst>
              <a:ext uri="{FF2B5EF4-FFF2-40B4-BE49-F238E27FC236}">
                <a16:creationId xmlns:a16="http://schemas.microsoft.com/office/drawing/2014/main" id="{EAE760C8-887B-4CA7-969F-7FA409C1308C}"/>
              </a:ext>
            </a:extLst>
          </p:cNvPr>
          <p:cNvSpPr txBox="1">
            <a:spLocks/>
          </p:cNvSpPr>
          <p:nvPr/>
        </p:nvSpPr>
        <p:spPr>
          <a:xfrm>
            <a:off x="727424" y="1198072"/>
            <a:ext cx="4134672" cy="411882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Dan F. Long MS</a:t>
            </a:r>
            <a:endParaRPr lang="en-US" dirty="0"/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Assessment</a:t>
            </a: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Site : 80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Exterior: 78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Interior: 76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MEP: 90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Technology: 75  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Score: 80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1BDD1EC-AC48-4BCB-A1E9-95C04F7C1BBB}"/>
              </a:ext>
            </a:extLst>
          </p:cNvPr>
          <p:cNvSpPr/>
          <p:nvPr/>
        </p:nvSpPr>
        <p:spPr>
          <a:xfrm>
            <a:off x="4569299" y="200295"/>
            <a:ext cx="4134672" cy="6418217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bject 7">
            <a:extLst>
              <a:ext uri="{FF2B5EF4-FFF2-40B4-BE49-F238E27FC236}">
                <a16:creationId xmlns:a16="http://schemas.microsoft.com/office/drawing/2014/main" id="{D8BE7178-26C6-4B7C-B52B-C31BFB0242F0}"/>
              </a:ext>
            </a:extLst>
          </p:cNvPr>
          <p:cNvSpPr txBox="1">
            <a:spLocks/>
          </p:cNvSpPr>
          <p:nvPr/>
        </p:nvSpPr>
        <p:spPr>
          <a:xfrm>
            <a:off x="4984929" y="1198072"/>
            <a:ext cx="3596209" cy="446417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After Bond </a:t>
            </a:r>
            <a:endParaRPr lang="en-US" dirty="0"/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Improvements</a:t>
            </a: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Site : 86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Exterior: 82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Interior: 80</a:t>
            </a:r>
          </a:p>
          <a:p>
            <a:pPr marL="492125" marR="5080" indent="-480695">
              <a:lnSpc>
                <a:spcPct val="73800"/>
              </a:lnSpc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MEP: 95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Technology: 93</a:t>
            </a: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Score: 87 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512592" y="493113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6D857D-7283-4D35-BE3A-BBE3928D6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7675" y="5170425"/>
            <a:ext cx="6134100" cy="13144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99303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p136"/>
          <p:cNvSpPr txBox="1"/>
          <p:nvPr/>
        </p:nvSpPr>
        <p:spPr>
          <a:xfrm>
            <a:off x="0" y="4839888"/>
            <a:ext cx="12192000" cy="8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33" tIns="30467" rIns="60933" bIns="30467" anchor="t" anchorCtr="0">
            <a:noAutofit/>
          </a:bodyPr>
          <a:lstStyle/>
          <a:p>
            <a:pPr algn="ctr"/>
            <a:endParaRPr sz="933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7EB3C9A8-4324-7D48-CE08-A7D051E4B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8593" y="2819537"/>
            <a:ext cx="4214813" cy="168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48a177a-9e1d-4964-858b-ea53c00f3f97" xsi:nil="true"/>
    <lcf76f155ced4ddcb4097134ff3c332f xmlns="d5133a0f-e125-48af-b6ad-e38296e4c99c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A778500447AC4E8170F07530B9DC76" ma:contentTypeVersion="16" ma:contentTypeDescription="Create a new document." ma:contentTypeScope="" ma:versionID="cdaaaf90290e8e17a0ce6fe617cd2b43">
  <xsd:schema xmlns:xsd="http://www.w3.org/2001/XMLSchema" xmlns:xs="http://www.w3.org/2001/XMLSchema" xmlns:p="http://schemas.microsoft.com/office/2006/metadata/properties" xmlns:ns2="d5133a0f-e125-48af-b6ad-e38296e4c99c" xmlns:ns3="c48a177a-9e1d-4964-858b-ea53c00f3f97" targetNamespace="http://schemas.microsoft.com/office/2006/metadata/properties" ma:root="true" ma:fieldsID="12ad19b468f8c96ba5bc07ce8e4ba073" ns2:_="" ns3:_="">
    <xsd:import namespace="d5133a0f-e125-48af-b6ad-e38296e4c99c"/>
    <xsd:import namespace="c48a177a-9e1d-4964-858b-ea53c00f3f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133a0f-e125-48af-b6ad-e38296e4c9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a43907d-6f8f-426c-8051-071ba34338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8a177a-9e1d-4964-858b-ea53c00f3f97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141bb94-8b0d-4c3d-b68d-c73b93b2512b}" ma:internalName="TaxCatchAll" ma:showField="CatchAllData" ma:web="c48a177a-9e1d-4964-858b-ea53c00f3f9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739CA8C-521A-4B9E-9BC9-EAA49007194F}">
  <ds:schemaRefs>
    <ds:schemaRef ds:uri="http://schemas.openxmlformats.org/package/2006/metadata/core-properties"/>
    <ds:schemaRef ds:uri="http://schemas.microsoft.com/office/infopath/2007/PartnerControls"/>
    <ds:schemaRef ds:uri="http://purl.org/dc/elements/1.1/"/>
    <ds:schemaRef ds:uri="http://purl.org/dc/dcmitype/"/>
    <ds:schemaRef ds:uri="http://www.w3.org/XML/1998/namespace"/>
    <ds:schemaRef ds:uri="http://schemas.microsoft.com/office/2006/metadata/properties"/>
    <ds:schemaRef ds:uri="c48a177a-9e1d-4964-858b-ea53c00f3f97"/>
    <ds:schemaRef ds:uri="d5133a0f-e125-48af-b6ad-e38296e4c99c"/>
    <ds:schemaRef ds:uri="http://schemas.microsoft.com/office/2006/documentManagement/typ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B2B29BAD-5C28-4FCE-B9FB-4B76D68867D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D8C1EE2-1C18-4368-9087-B75745B4A0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5133a0f-e125-48af-b6ad-e38296e4c99c"/>
    <ds:schemaRef ds:uri="c48a177a-9e1d-4964-858b-ea53c00f3f9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4647</TotalTime>
  <Words>4068</Words>
  <Application>Microsoft Office PowerPoint</Application>
  <PresentationFormat>Widescreen</PresentationFormat>
  <Paragraphs>1935</Paragraphs>
  <Slides>20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Adobe Gothic Std B</vt:lpstr>
      <vt:lpstr>Arial</vt:lpstr>
      <vt:lpstr>Arial Narrow</vt:lpstr>
      <vt:lpstr>Calibri</vt:lpstr>
      <vt:lpstr>Calibri Light</vt:lpstr>
      <vt:lpstr>Century Gothic</vt:lpstr>
      <vt:lpstr>Courier New</vt:lpstr>
      <vt:lpstr>Gotham Medium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Goehring, Lelia Ann</dc:creator>
  <cp:lastModifiedBy>Blackburn, Corey G.</cp:lastModifiedBy>
  <cp:revision>234</cp:revision>
  <cp:lastPrinted>2020-11-05T20:18:56Z</cp:lastPrinted>
  <dcterms:created xsi:type="dcterms:W3CDTF">2020-10-08T21:36:14Z</dcterms:created>
  <dcterms:modified xsi:type="dcterms:W3CDTF">2024-04-25T20:08:36Z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0x01010052A778500447AC4E8170F07530B9DC76</vt:lpwstr>
  </property>
  <property fmtid="{D5CDD505-2E9C-101B-9397-08002B2CF9AE}" pid="3" name="MediaServiceImageTags">
    <vt:lpwstr/>
  </property>
</Properties>
</file>