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718" r:id="rId5"/>
    <p:sldId id="1616" r:id="rId6"/>
    <p:sldId id="1604" r:id="rId7"/>
    <p:sldId id="1721" r:id="rId8"/>
    <p:sldId id="1722" r:id="rId9"/>
    <p:sldId id="1605" r:id="rId10"/>
    <p:sldId id="1597" r:id="rId11"/>
    <p:sldId id="1598" r:id="rId12"/>
    <p:sldId id="1725" r:id="rId13"/>
    <p:sldId id="1665" r:id="rId14"/>
    <p:sldId id="1726" r:id="rId15"/>
    <p:sldId id="1716" r:id="rId16"/>
    <p:sldId id="1666" r:id="rId17"/>
    <p:sldId id="1667" r:id="rId18"/>
    <p:sldId id="1668" r:id="rId19"/>
    <p:sldId id="1669" r:id="rId20"/>
    <p:sldId id="1670" r:id="rId21"/>
    <p:sldId id="1671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718"/>
            <p14:sldId id="1616"/>
            <p14:sldId id="1604"/>
            <p14:sldId id="1721"/>
            <p14:sldId id="1722"/>
            <p14:sldId id="1605"/>
            <p14:sldId id="1597"/>
            <p14:sldId id="1598"/>
            <p14:sldId id="1725"/>
            <p14:sldId id="1665"/>
            <p14:sldId id="1726"/>
            <p14:sldId id="1716"/>
            <p14:sldId id="1666"/>
            <p14:sldId id="1667"/>
            <p14:sldId id="1668"/>
            <p14:sldId id="1669"/>
            <p14:sldId id="1670"/>
            <p14:sldId id="1671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62033"/>
    <a:srgbClr val="009EB2"/>
    <a:srgbClr val="C00000"/>
    <a:srgbClr val="9A2EA2"/>
    <a:srgbClr val="6946C2"/>
    <a:srgbClr val="9278D2"/>
    <a:srgbClr val="FFD961"/>
    <a:srgbClr val="FFDD71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29" autoAdjust="0"/>
  </p:normalViewPr>
  <p:slideViewPr>
    <p:cSldViewPr snapToGrid="0">
      <p:cViewPr varScale="1">
        <p:scale>
          <a:sx n="85" d="100"/>
          <a:sy n="85" d="100"/>
        </p:scale>
        <p:origin x="11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6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0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81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C7D93E-3A1D-B4D9-F39B-174AB1720B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" y="1678408"/>
            <a:ext cx="8656913" cy="51795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Davis ES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727393" y="647302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sp>
        <p:nvSpPr>
          <p:cNvPr id="12" name="Google Shape;482;p89">
            <a:extLst>
              <a:ext uri="{FF2B5EF4-FFF2-40B4-BE49-F238E27FC236}">
                <a16:creationId xmlns:a16="http://schemas.microsoft.com/office/drawing/2014/main" id="{A4DFE997-81A0-91A7-B30E-70F58169DFAB}"/>
              </a:ext>
            </a:extLst>
          </p:cNvPr>
          <p:cNvSpPr txBox="1"/>
          <p:nvPr/>
        </p:nvSpPr>
        <p:spPr>
          <a:xfrm>
            <a:off x="8692092" y="2404269"/>
            <a:ext cx="3499908" cy="129315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Landscaping Improvements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3EA1EB-6FDE-A123-0A61-78E6E025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747" y="2038485"/>
            <a:ext cx="595430" cy="405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BBF6AB-5E95-3128-01AF-5DF748A99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980" y="3466051"/>
            <a:ext cx="338964" cy="324406"/>
          </a:xfrm>
          <a:prstGeom prst="rect">
            <a:avLst/>
          </a:prstGeom>
        </p:spPr>
      </p:pic>
      <p:sp>
        <p:nvSpPr>
          <p:cNvPr id="23" name="Google Shape;482;p89">
            <a:extLst>
              <a:ext uri="{FF2B5EF4-FFF2-40B4-BE49-F238E27FC236}">
                <a16:creationId xmlns:a16="http://schemas.microsoft.com/office/drawing/2014/main" id="{676C57D8-88CC-99AA-A157-5FEB7A42C9EF}"/>
              </a:ext>
            </a:extLst>
          </p:cNvPr>
          <p:cNvSpPr txBox="1"/>
          <p:nvPr/>
        </p:nvSpPr>
        <p:spPr>
          <a:xfrm>
            <a:off x="9096626" y="2001346"/>
            <a:ext cx="2063583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Improvements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FC0D96D8-F639-4821-492F-B976DD450A56}"/>
              </a:ext>
            </a:extLst>
          </p:cNvPr>
          <p:cNvSpPr txBox="1"/>
          <p:nvPr/>
        </p:nvSpPr>
        <p:spPr>
          <a:xfrm>
            <a:off x="9096625" y="336259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Safety and Security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89A9F952-E06A-27E7-75A6-3EED1766D7ED}"/>
              </a:ext>
            </a:extLst>
          </p:cNvPr>
          <p:cNvSpPr txBox="1"/>
          <p:nvPr/>
        </p:nvSpPr>
        <p:spPr>
          <a:xfrm>
            <a:off x="8698747" y="3767606"/>
            <a:ext cx="3499908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 and cameras at cameras at selected exterior doors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and hardened shell at main entry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7D810E-7822-FACF-A0D7-353DEBE5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382" y="4648779"/>
            <a:ext cx="335562" cy="382878"/>
          </a:xfrm>
          <a:prstGeom prst="rect">
            <a:avLst/>
          </a:prstGeom>
        </p:spPr>
      </p:pic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8A0E4EFE-65E2-87B4-367B-3B72CEF96924}"/>
              </a:ext>
            </a:extLst>
          </p:cNvPr>
          <p:cNvSpPr txBox="1"/>
          <p:nvPr/>
        </p:nvSpPr>
        <p:spPr>
          <a:xfrm>
            <a:off x="9096625" y="4558148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Technology </a:t>
            </a:r>
          </a:p>
        </p:txBody>
      </p:sp>
      <p:sp>
        <p:nvSpPr>
          <p:cNvPr id="32" name="Google Shape;482;p89">
            <a:extLst>
              <a:ext uri="{FF2B5EF4-FFF2-40B4-BE49-F238E27FC236}">
                <a16:creationId xmlns:a16="http://schemas.microsoft.com/office/drawing/2014/main" id="{82E7D76A-4548-3C95-303A-7C8E52F198F6}"/>
              </a:ext>
            </a:extLst>
          </p:cNvPr>
          <p:cNvSpPr txBox="1"/>
          <p:nvPr/>
        </p:nvSpPr>
        <p:spPr>
          <a:xfrm>
            <a:off x="8698747" y="5011596"/>
            <a:ext cx="3391045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– controlled server space at each campus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</p:txBody>
      </p:sp>
    </p:spTree>
    <p:extLst>
      <p:ext uri="{BB962C8B-B14F-4D97-AF65-F5344CB8AC3E}">
        <p14:creationId xmlns:p14="http://schemas.microsoft.com/office/powerpoint/2010/main" val="141584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085C2A-8949-B3A4-2164-B55FA2F506CF}"/>
              </a:ext>
            </a:extLst>
          </p:cNvPr>
          <p:cNvSpPr/>
          <p:nvPr/>
        </p:nvSpPr>
        <p:spPr>
          <a:xfrm>
            <a:off x="5119553" y="147028"/>
            <a:ext cx="4134672" cy="64182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25071D2-4EAF-2DB8-EE8D-551E6A3D4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10" y="354616"/>
            <a:ext cx="602644" cy="576761"/>
          </a:xfrm>
          <a:prstGeom prst="rect">
            <a:avLst/>
          </a:prstGeom>
        </p:spPr>
      </p:pic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27E71FF-91B4-49C0-75B1-2FA1C9B19C65}"/>
              </a:ext>
            </a:extLst>
          </p:cNvPr>
          <p:cNvGrpSpPr/>
          <p:nvPr/>
        </p:nvGrpSpPr>
        <p:grpSpPr>
          <a:xfrm>
            <a:off x="101762" y="147029"/>
            <a:ext cx="4595767" cy="6437772"/>
            <a:chOff x="101762" y="147029"/>
            <a:chExt cx="4595767" cy="64377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AF4119-4497-407F-ABEA-15E47C2ABA5C}"/>
                </a:ext>
              </a:extLst>
            </p:cNvPr>
            <p:cNvSpPr/>
            <p:nvPr/>
          </p:nvSpPr>
          <p:spPr>
            <a:xfrm>
              <a:off x="562857" y="147029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1A53633-54B4-4D13-9885-E80349816936}"/>
                </a:ext>
              </a:extLst>
            </p:cNvPr>
            <p:cNvSpPr txBox="1">
              <a:spLocks/>
            </p:cNvSpPr>
            <p:nvPr/>
          </p:nvSpPr>
          <p:spPr>
            <a:xfrm>
              <a:off x="101762" y="5835429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  <p:sp>
          <p:nvSpPr>
            <p:cNvPr id="9" name="Google Shape;482;p89">
              <a:extLst>
                <a:ext uri="{FF2B5EF4-FFF2-40B4-BE49-F238E27FC236}">
                  <a16:creationId xmlns:a16="http://schemas.microsoft.com/office/drawing/2014/main" id="{ADAC7372-5C9C-4DBA-8418-35F5D39B0435}"/>
                </a:ext>
              </a:extLst>
            </p:cNvPr>
            <p:cNvSpPr txBox="1"/>
            <p:nvPr/>
          </p:nvSpPr>
          <p:spPr>
            <a:xfrm>
              <a:off x="611304" y="895632"/>
              <a:ext cx="3955498" cy="2837357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t" anchorCtr="0">
              <a:noAutofit/>
            </a:bodyPr>
            <a:lstStyle/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Maker Space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Exterior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Digital Marquee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Mechanical, Electrical, Plumbing, Systems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Climate Controlled Server Space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Parking Lots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Damaged Drinking Fountains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Upgraded Fire Alarm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Landscape Improvements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Playground Fall Protection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Restriped Parking Lot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endPara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63692-97C1-4623-812D-C8FAA1BA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566" y="340828"/>
              <a:ext cx="866775" cy="590550"/>
            </a:xfrm>
            <a:prstGeom prst="rect">
              <a:avLst/>
            </a:prstGeom>
          </p:spPr>
        </p:pic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B72D21A-E6FD-49B5-86C5-2E31619D014F}"/>
                </a:ext>
              </a:extLst>
            </p:cNvPr>
            <p:cNvSpPr txBox="1">
              <a:spLocks/>
            </p:cNvSpPr>
            <p:nvPr/>
          </p:nvSpPr>
          <p:spPr>
            <a:xfrm>
              <a:off x="1542358" y="567624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30" name="object 7">
            <a:extLst>
              <a:ext uri="{FF2B5EF4-FFF2-40B4-BE49-F238E27FC236}">
                <a16:creationId xmlns:a16="http://schemas.microsoft.com/office/drawing/2014/main" id="{06488857-4BAD-06F8-5711-04A35C8E64C0}"/>
              </a:ext>
            </a:extLst>
          </p:cNvPr>
          <p:cNvSpPr txBox="1">
            <a:spLocks/>
          </p:cNvSpPr>
          <p:nvPr/>
        </p:nvSpPr>
        <p:spPr>
          <a:xfrm>
            <a:off x="4697529" y="58363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84CF2-A5CA-1F77-BFC2-176E79E887B0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8AAA7B8B-F794-8226-F067-E1C5D2B2AC43}"/>
              </a:ext>
            </a:extLst>
          </p:cNvPr>
          <p:cNvSpPr txBox="1">
            <a:spLocks/>
          </p:cNvSpPr>
          <p:nvPr/>
        </p:nvSpPr>
        <p:spPr>
          <a:xfrm>
            <a:off x="6135057" y="516820"/>
            <a:ext cx="3160668" cy="33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rgbClr val="FFFFFF"/>
                </a:solidFill>
              </a:rPr>
              <a:t>Safety &amp; Security</a:t>
            </a:r>
            <a:endParaRPr lang="en-US" sz="3050" kern="0" spc="15" dirty="0">
              <a:solidFill>
                <a:srgbClr val="FFFFFF"/>
              </a:solidFill>
            </a:endParaRPr>
          </a:p>
        </p:txBody>
      </p:sp>
      <p:sp>
        <p:nvSpPr>
          <p:cNvPr id="42" name="Google Shape;482;p89">
            <a:extLst>
              <a:ext uri="{FF2B5EF4-FFF2-40B4-BE49-F238E27FC236}">
                <a16:creationId xmlns:a16="http://schemas.microsoft.com/office/drawing/2014/main" id="{DA801D49-9C9D-2520-5F12-C6BB999D8791}"/>
              </a:ext>
            </a:extLst>
          </p:cNvPr>
          <p:cNvSpPr txBox="1"/>
          <p:nvPr/>
        </p:nvSpPr>
        <p:spPr>
          <a:xfrm>
            <a:off x="5293573" y="993639"/>
            <a:ext cx="3955498" cy="28373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</a:t>
            </a:r>
          </a:p>
        </p:txBody>
      </p:sp>
      <p:sp>
        <p:nvSpPr>
          <p:cNvPr id="45" name="Google Shape;482;p89">
            <a:extLst>
              <a:ext uri="{FF2B5EF4-FFF2-40B4-BE49-F238E27FC236}">
                <a16:creationId xmlns:a16="http://schemas.microsoft.com/office/drawing/2014/main" id="{6617BA7B-44C5-CE18-1FF9-43F229B0C003}"/>
              </a:ext>
            </a:extLst>
          </p:cNvPr>
          <p:cNvSpPr txBox="1"/>
          <p:nvPr/>
        </p:nvSpPr>
        <p:spPr>
          <a:xfrm>
            <a:off x="5293573" y="3660410"/>
            <a:ext cx="4002152" cy="158878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/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3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5578081-E752-AE76-3AA4-47FA22E5B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947" y="3060807"/>
            <a:ext cx="537176" cy="736451"/>
          </a:xfrm>
          <a:prstGeom prst="rect">
            <a:avLst/>
          </a:prstGeom>
        </p:spPr>
      </p:pic>
      <p:sp>
        <p:nvSpPr>
          <p:cNvPr id="47" name="object 7">
            <a:extLst>
              <a:ext uri="{FF2B5EF4-FFF2-40B4-BE49-F238E27FC236}">
                <a16:creationId xmlns:a16="http://schemas.microsoft.com/office/drawing/2014/main" id="{9E06D8AD-876D-981A-27AA-2C58850A4D6C}"/>
              </a:ext>
            </a:extLst>
          </p:cNvPr>
          <p:cNvSpPr txBox="1">
            <a:spLocks/>
          </p:cNvSpPr>
          <p:nvPr/>
        </p:nvSpPr>
        <p:spPr>
          <a:xfrm>
            <a:off x="6105934" y="3260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204E090-9349-BF10-E3EF-6FE7CF772C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8"/>
          <a:stretch/>
        </p:blipFill>
        <p:spPr>
          <a:xfrm>
            <a:off x="4483253" y="931378"/>
            <a:ext cx="7438521" cy="5633869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Controlled Server Space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919208-181A-1BB8-ED6F-83C8E9F38682}"/>
              </a:ext>
            </a:extLst>
          </p:cNvPr>
          <p:cNvSpPr/>
          <p:nvPr/>
        </p:nvSpPr>
        <p:spPr>
          <a:xfrm>
            <a:off x="353145" y="990547"/>
            <a:ext cx="389441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ABC1D8F-3FFD-8BAD-139B-F1A3A14D5E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35" t="5527" b="885"/>
          <a:stretch/>
        </p:blipFill>
        <p:spPr>
          <a:xfrm>
            <a:off x="4483253" y="931376"/>
            <a:ext cx="7438520" cy="5633871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Controlled Server Space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C90E0BE9-3324-F683-E652-54B7C27994FE}"/>
              </a:ext>
            </a:extLst>
          </p:cNvPr>
          <p:cNvSpPr txBox="1">
            <a:spLocks/>
          </p:cNvSpPr>
          <p:nvPr/>
        </p:nvSpPr>
        <p:spPr>
          <a:xfrm>
            <a:off x="4569300" y="6201494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Digital Marquee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458913-5D77-83CC-344D-06E47C7B0488}"/>
              </a:ext>
            </a:extLst>
          </p:cNvPr>
          <p:cNvSpPr/>
          <p:nvPr/>
        </p:nvSpPr>
        <p:spPr>
          <a:xfrm>
            <a:off x="353145" y="1751635"/>
            <a:ext cx="3894419" cy="45181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8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547978-29D4-0CD7-0B8C-C0FD192DC1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61" t="22213" r="20479" b="28529"/>
          <a:stretch/>
        </p:blipFill>
        <p:spPr>
          <a:xfrm>
            <a:off x="8480752" y="3247895"/>
            <a:ext cx="2311712" cy="337816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A7DE2C2-71E2-0BBC-CCA3-6EF28A6C9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50"/>
          <a:stretch/>
        </p:blipFill>
        <p:spPr>
          <a:xfrm>
            <a:off x="4567114" y="3680991"/>
            <a:ext cx="3767553" cy="2945073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8A167935-63D4-442E-E12C-39B993C38585}"/>
              </a:ext>
            </a:extLst>
          </p:cNvPr>
          <p:cNvSpPr/>
          <p:nvPr/>
        </p:nvSpPr>
        <p:spPr>
          <a:xfrm>
            <a:off x="4585069" y="6149559"/>
            <a:ext cx="3749598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Drinking Fountains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5381820" y="6283643"/>
            <a:ext cx="241634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indent="-480695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– Mini Split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spc="15" dirty="0">
              <a:solidFill>
                <a:srgbClr val="FFFFFF"/>
              </a:solidFill>
            </a:endParaRP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08783A8-BEEA-4B5C-BDD2-51F9886C7839}"/>
              </a:ext>
            </a:extLst>
          </p:cNvPr>
          <p:cNvSpPr txBox="1">
            <a:spLocks/>
          </p:cNvSpPr>
          <p:nvPr/>
        </p:nvSpPr>
        <p:spPr>
          <a:xfrm>
            <a:off x="8662075" y="6066552"/>
            <a:ext cx="205225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Parking Lot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4369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Controlled Server Space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209801"/>
            <a:ext cx="3894419" cy="136231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FB8F4B-6E65-C631-DAD8-6D59485B79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288" t="3403" r="288" b="3016"/>
          <a:stretch/>
        </p:blipFill>
        <p:spPr>
          <a:xfrm>
            <a:off x="4567114" y="193946"/>
            <a:ext cx="2989626" cy="3378169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82CD2DE-C974-021A-F321-435B2A72C6F0}"/>
              </a:ext>
            </a:extLst>
          </p:cNvPr>
          <p:cNvSpPr txBox="1">
            <a:spLocks/>
          </p:cNvSpPr>
          <p:nvPr/>
        </p:nvSpPr>
        <p:spPr>
          <a:xfrm>
            <a:off x="4661693" y="3280212"/>
            <a:ext cx="27624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Upgraded Fire Alarm</a:t>
            </a:r>
          </a:p>
        </p:txBody>
      </p:sp>
    </p:spTree>
    <p:extLst>
      <p:ext uri="{BB962C8B-B14F-4D97-AF65-F5344CB8AC3E}">
        <p14:creationId xmlns:p14="http://schemas.microsoft.com/office/powerpoint/2010/main" val="30340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B4C479-EAA8-3266-3397-1D552105E9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l="149" t="24179" r="1" b="33423"/>
          <a:stretch/>
        </p:blipFill>
        <p:spPr>
          <a:xfrm>
            <a:off x="4485132" y="3429000"/>
            <a:ext cx="4210414" cy="3204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1D0AD-300C-961C-5D0A-E3BFA836C7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80" b="14254"/>
          <a:stretch/>
        </p:blipFill>
        <p:spPr>
          <a:xfrm>
            <a:off x="8778012" y="1967945"/>
            <a:ext cx="3143762" cy="46656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DC96B9-EC8E-6F21-C0E0-9C5704B43B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182" r="8026"/>
          <a:stretch/>
        </p:blipFill>
        <p:spPr>
          <a:xfrm>
            <a:off x="4489786" y="215965"/>
            <a:ext cx="4166958" cy="3089297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711647" y="109329"/>
            <a:ext cx="2365768" cy="73975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0" y="5888735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CABB306-6641-48D3-AA66-340952E96240}"/>
              </a:ext>
            </a:extLst>
          </p:cNvPr>
          <p:cNvSpPr txBox="1">
            <a:spLocks/>
          </p:cNvSpPr>
          <p:nvPr/>
        </p:nvSpPr>
        <p:spPr>
          <a:xfrm>
            <a:off x="5173074" y="6263421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D9C8FE93-8C75-4526-A44E-2D7CCD0939D7}"/>
              </a:ext>
            </a:extLst>
          </p:cNvPr>
          <p:cNvSpPr txBox="1">
            <a:spLocks/>
          </p:cNvSpPr>
          <p:nvPr/>
        </p:nvSpPr>
        <p:spPr>
          <a:xfrm>
            <a:off x="4594894" y="3016805"/>
            <a:ext cx="4131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New Playground Fall Protection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3C3FE-771B-D74F-0B01-C50B1FE81030}"/>
              </a:ext>
            </a:extLst>
          </p:cNvPr>
          <p:cNvSpPr/>
          <p:nvPr/>
        </p:nvSpPr>
        <p:spPr>
          <a:xfrm>
            <a:off x="270226" y="200297"/>
            <a:ext cx="4059804" cy="6437809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D824FD18-B225-BA6B-6E6F-6F4C7B8937E3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Controlled Server Space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56E7105-676B-2391-ED36-0C22D8876BDB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283955-C0A7-34A5-2F1C-D1949B6C21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25" name="object 7">
            <a:extLst>
              <a:ext uri="{FF2B5EF4-FFF2-40B4-BE49-F238E27FC236}">
                <a16:creationId xmlns:a16="http://schemas.microsoft.com/office/drawing/2014/main" id="{1C34823D-11F0-8594-ACC8-A2587544C152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00C158E7-291D-C1F6-81B8-5B5AD3AA895C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E413C7-C736-62FF-0D56-E0EC69D9DBB4}"/>
              </a:ext>
            </a:extLst>
          </p:cNvPr>
          <p:cNvSpPr/>
          <p:nvPr/>
        </p:nvSpPr>
        <p:spPr>
          <a:xfrm>
            <a:off x="353145" y="3529331"/>
            <a:ext cx="3894419" cy="74937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10DABD83-FF97-2BA8-FC8C-90621DB72122}"/>
              </a:ext>
            </a:extLst>
          </p:cNvPr>
          <p:cNvSpPr txBox="1">
            <a:spLocks/>
          </p:cNvSpPr>
          <p:nvPr/>
        </p:nvSpPr>
        <p:spPr>
          <a:xfrm>
            <a:off x="8944858" y="6230939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</p:spTree>
    <p:extLst>
      <p:ext uri="{BB962C8B-B14F-4D97-AF65-F5344CB8AC3E}">
        <p14:creationId xmlns:p14="http://schemas.microsoft.com/office/powerpoint/2010/main" val="871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CCE5853-18A8-F485-C3BD-7D9F5E21D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8" b="904"/>
          <a:stretch/>
        </p:blipFill>
        <p:spPr>
          <a:xfrm>
            <a:off x="4466812" y="216938"/>
            <a:ext cx="2402305" cy="3130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2DD117-98E5-EE65-3923-CA7B50F678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" t="10119" r="-357" b="26569"/>
          <a:stretch/>
        </p:blipFill>
        <p:spPr>
          <a:xfrm>
            <a:off x="6995354" y="216939"/>
            <a:ext cx="2752331" cy="31308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A84EF7-568F-49BC-4EFA-4138466093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582" y="4321390"/>
            <a:ext cx="2231126" cy="11686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5F0EAD-E34A-DB40-FBE2-F585170FCF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530" t="6859" r="5863"/>
          <a:stretch/>
        </p:blipFill>
        <p:spPr>
          <a:xfrm>
            <a:off x="6998934" y="3506685"/>
            <a:ext cx="2735081" cy="313437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A649478-4420-B5E8-E7E8-9FC70FB1B953}"/>
              </a:ext>
            </a:extLst>
          </p:cNvPr>
          <p:cNvSpPr/>
          <p:nvPr/>
        </p:nvSpPr>
        <p:spPr>
          <a:xfrm>
            <a:off x="6985264" y="6155809"/>
            <a:ext cx="2735081" cy="4852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79D5A8-D9B7-F36C-0F6B-FADE18F727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391" y="3478871"/>
            <a:ext cx="2420834" cy="30598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C9E8B1-3986-D50B-2F1B-74496D45E9C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775" t="-159" r="78" b="159"/>
          <a:stretch/>
        </p:blipFill>
        <p:spPr>
          <a:xfrm>
            <a:off x="9838582" y="1128735"/>
            <a:ext cx="2206669" cy="2219037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801871AD-FDA0-FB7A-705B-B0236BE9791F}"/>
              </a:ext>
            </a:extLst>
          </p:cNvPr>
          <p:cNvSpPr/>
          <p:nvPr/>
        </p:nvSpPr>
        <p:spPr>
          <a:xfrm>
            <a:off x="9833100" y="6125159"/>
            <a:ext cx="2244313" cy="51590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790BB7-D432-0277-F60B-FD781F6B1CD7}"/>
              </a:ext>
            </a:extLst>
          </p:cNvPr>
          <p:cNvSpPr/>
          <p:nvPr/>
        </p:nvSpPr>
        <p:spPr>
          <a:xfrm>
            <a:off x="4457392" y="6155809"/>
            <a:ext cx="2415352" cy="4852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40765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270225" y="1114351"/>
            <a:ext cx="410300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 &amp; Card Readers - (Procurement Delay, Maintaining Existing until new components arrive.)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5085284" y="3053450"/>
            <a:ext cx="114792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Cameras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4568408" y="6274206"/>
            <a:ext cx="2469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Existing Intercom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26AA2DA3-6FBA-4158-A4E4-86E0E4CB43D9}"/>
              </a:ext>
            </a:extLst>
          </p:cNvPr>
          <p:cNvSpPr txBox="1">
            <a:spLocks/>
          </p:cNvSpPr>
          <p:nvPr/>
        </p:nvSpPr>
        <p:spPr>
          <a:xfrm>
            <a:off x="7033827" y="6274206"/>
            <a:ext cx="271860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Existing Card Reader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Secure Vestibule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713D4954-0914-4209-9DAE-8470C223BFC9}"/>
              </a:ext>
            </a:extLst>
          </p:cNvPr>
          <p:cNvSpPr txBox="1">
            <a:spLocks/>
          </p:cNvSpPr>
          <p:nvPr/>
        </p:nvSpPr>
        <p:spPr>
          <a:xfrm>
            <a:off x="9893529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Intrusion Alarm</a:t>
            </a: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5D9A5974-BCF5-40FF-B22C-9A41498B7672}"/>
              </a:ext>
            </a:extLst>
          </p:cNvPr>
          <p:cNvSpPr txBox="1">
            <a:spLocks/>
          </p:cNvSpPr>
          <p:nvPr/>
        </p:nvSpPr>
        <p:spPr>
          <a:xfrm>
            <a:off x="10015540" y="6213450"/>
            <a:ext cx="1834620" cy="214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spc="15" dirty="0">
                <a:solidFill>
                  <a:schemeClr val="bg1"/>
                </a:solidFill>
              </a:rPr>
              <a:t>Bollards</a:t>
            </a:r>
          </a:p>
        </p:txBody>
      </p:sp>
    </p:spTree>
    <p:extLst>
      <p:ext uri="{BB962C8B-B14F-4D97-AF65-F5344CB8AC3E}">
        <p14:creationId xmlns:p14="http://schemas.microsoft.com/office/powerpoint/2010/main" val="33433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D151E68-CA79-052A-0782-2DE97893DA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5" t="21068" r="-292" b="12163"/>
          <a:stretch/>
        </p:blipFill>
        <p:spPr>
          <a:xfrm>
            <a:off x="7070160" y="3368168"/>
            <a:ext cx="2629051" cy="3219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D95DCF-8D72-C61B-0056-2FD13148E2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43" b="16016"/>
          <a:stretch/>
        </p:blipFill>
        <p:spPr>
          <a:xfrm>
            <a:off x="4526295" y="3379066"/>
            <a:ext cx="2474233" cy="32090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156E6-6FC2-7AE2-9947-01D86EF91D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93" b="20394"/>
          <a:stretch/>
        </p:blipFill>
        <p:spPr>
          <a:xfrm>
            <a:off x="4526295" y="201915"/>
            <a:ext cx="5173693" cy="303580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/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3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682930DB-6C14-4E06-A0E8-C68ECF1B9118}"/>
              </a:ext>
            </a:extLst>
          </p:cNvPr>
          <p:cNvSpPr txBox="1">
            <a:spLocks/>
          </p:cNvSpPr>
          <p:nvPr/>
        </p:nvSpPr>
        <p:spPr>
          <a:xfrm>
            <a:off x="6333024" y="2879047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Clocks/Bells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8949B14-B3FE-4CFF-8A15-B76A311B628F}"/>
              </a:ext>
            </a:extLst>
          </p:cNvPr>
          <p:cNvSpPr txBox="1">
            <a:spLocks/>
          </p:cNvSpPr>
          <p:nvPr/>
        </p:nvSpPr>
        <p:spPr>
          <a:xfrm>
            <a:off x="4837413" y="6243536"/>
            <a:ext cx="180147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Phone System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B90CBA2-7843-44F0-8555-F96434947EA8}"/>
              </a:ext>
            </a:extLst>
          </p:cNvPr>
          <p:cNvSpPr txBox="1">
            <a:spLocks/>
          </p:cNvSpPr>
          <p:nvPr/>
        </p:nvSpPr>
        <p:spPr>
          <a:xfrm>
            <a:off x="7738030" y="6243536"/>
            <a:ext cx="1145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Cabling</a:t>
            </a:r>
          </a:p>
        </p:txBody>
      </p:sp>
    </p:spTree>
    <p:extLst>
      <p:ext uri="{BB962C8B-B14F-4D97-AF65-F5344CB8AC3E}">
        <p14:creationId xmlns:p14="http://schemas.microsoft.com/office/powerpoint/2010/main" val="1060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 Hallway Wainscot &amp; Paint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and LVT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Hallway Wayfinding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3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401742" y="6332281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Cafeteria Painted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9326418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Hallway Paint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408C553B-514B-990A-4B1C-D5F9B17317A7}"/>
              </a:ext>
            </a:extLst>
          </p:cNvPr>
          <p:cNvSpPr txBox="1">
            <a:spLocks/>
          </p:cNvSpPr>
          <p:nvPr/>
        </p:nvSpPr>
        <p:spPr>
          <a:xfrm>
            <a:off x="5401742" y="3285884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New Stage Curtain</a:t>
            </a:r>
          </a:p>
        </p:txBody>
      </p:sp>
      <p:pic>
        <p:nvPicPr>
          <p:cNvPr id="13" name="Picture 12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92F76071-A168-EA7E-2CC6-6F5918B50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288" y="3491110"/>
            <a:ext cx="5559828" cy="31274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29F293-CC6C-65A6-45C7-418C6F66978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837"/>
          <a:stretch/>
        </p:blipFill>
        <p:spPr>
          <a:xfrm>
            <a:off x="4490287" y="196275"/>
            <a:ext cx="5545209" cy="317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9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A7ED90-571C-EDA7-7D82-8B7A946000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610"/>
          <a:stretch/>
        </p:blipFill>
        <p:spPr>
          <a:xfrm>
            <a:off x="4509502" y="200297"/>
            <a:ext cx="4075310" cy="3375490"/>
          </a:xfrm>
          <a:prstGeom prst="rect">
            <a:avLst/>
          </a:prstGeom>
        </p:spPr>
      </p:pic>
      <p:pic>
        <p:nvPicPr>
          <p:cNvPr id="18" name="Picture 17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E0C2C6F8-0782-2824-20C6-8ADA2C7600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86" b="3288"/>
          <a:stretch/>
        </p:blipFill>
        <p:spPr>
          <a:xfrm>
            <a:off x="4519605" y="3657601"/>
            <a:ext cx="4075310" cy="295637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Paint, Carpet &amp;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Library Skylight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Painted Cafeteria &amp; Hallways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3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749E9CC1-DB10-6414-D499-CD79F94DF74E}"/>
              </a:ext>
            </a:extLst>
          </p:cNvPr>
          <p:cNvSpPr txBox="1">
            <a:spLocks/>
          </p:cNvSpPr>
          <p:nvPr/>
        </p:nvSpPr>
        <p:spPr>
          <a:xfrm>
            <a:off x="5411965" y="3266288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Prep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717225" y="6302235"/>
            <a:ext cx="169120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</a:t>
            </a:r>
          </a:p>
        </p:txBody>
      </p:sp>
      <p:pic>
        <p:nvPicPr>
          <p:cNvPr id="19" name="Picture 18" descr="A picture containing indoor, wall, floor, room&#10;&#10;Description automatically generated">
            <a:extLst>
              <a:ext uri="{FF2B5EF4-FFF2-40B4-BE49-F238E27FC236}">
                <a16:creationId xmlns:a16="http://schemas.microsoft.com/office/drawing/2014/main" id="{ED28889B-3950-5C9A-2BBB-F6991754AE0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4"/>
          <a:stretch/>
        </p:blipFill>
        <p:spPr>
          <a:xfrm>
            <a:off x="8699519" y="956883"/>
            <a:ext cx="3273274" cy="5657088"/>
          </a:xfrm>
          <a:prstGeom prst="rect">
            <a:avLst/>
          </a:prstGeom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49387197-06C4-B969-F7C0-F3DAD7AFB525}"/>
              </a:ext>
            </a:extLst>
          </p:cNvPr>
          <p:cNvSpPr txBox="1">
            <a:spLocks/>
          </p:cNvSpPr>
          <p:nvPr/>
        </p:nvSpPr>
        <p:spPr>
          <a:xfrm>
            <a:off x="9302478" y="6302235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Broadcast</a:t>
            </a:r>
          </a:p>
        </p:txBody>
      </p:sp>
    </p:spTree>
    <p:extLst>
      <p:ext uri="{BB962C8B-B14F-4D97-AF65-F5344CB8AC3E}">
        <p14:creationId xmlns:p14="http://schemas.microsoft.com/office/powerpoint/2010/main" val="26481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aquarium, vessel&#10;&#10;Description automatically generated">
            <a:extLst>
              <a:ext uri="{FF2B5EF4-FFF2-40B4-BE49-F238E27FC236}">
                <a16:creationId xmlns:a16="http://schemas.microsoft.com/office/drawing/2014/main" id="{53D041F5-F71C-F3B4-0437-4166C1F5EA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1"/>
          <a:stretch/>
        </p:blipFill>
        <p:spPr>
          <a:xfrm>
            <a:off x="4531493" y="3692987"/>
            <a:ext cx="4070493" cy="2925525"/>
          </a:xfrm>
          <a:prstGeom prst="rect">
            <a:avLst/>
          </a:prstGeom>
        </p:spPr>
      </p:pic>
      <p:pic>
        <p:nvPicPr>
          <p:cNvPr id="4" name="Picture 3" descr="A picture containing floor, indoor, ceiling&#10;&#10;Description automatically generated">
            <a:extLst>
              <a:ext uri="{FF2B5EF4-FFF2-40B4-BE49-F238E27FC236}">
                <a16:creationId xmlns:a16="http://schemas.microsoft.com/office/drawing/2014/main" id="{04A6C328-3130-7BD9-6ECB-7EC140B90D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0" t="3492" r="46745" b="3234"/>
          <a:stretch/>
        </p:blipFill>
        <p:spPr>
          <a:xfrm>
            <a:off x="8696921" y="1547329"/>
            <a:ext cx="3224853" cy="5071183"/>
          </a:xfrm>
          <a:prstGeom prst="rect">
            <a:avLst/>
          </a:prstGeom>
        </p:spPr>
      </p:pic>
      <p:pic>
        <p:nvPicPr>
          <p:cNvPr id="18" name="Picture 17" descr="A picture containing floor, indoor, ceiling, building&#10;&#10;Description automatically generated">
            <a:extLst>
              <a:ext uri="{FF2B5EF4-FFF2-40B4-BE49-F238E27FC236}">
                <a16:creationId xmlns:a16="http://schemas.microsoft.com/office/drawing/2014/main" id="{FD317F54-9051-248E-A41A-F63ABEC1AD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7"/>
          <a:stretch/>
        </p:blipFill>
        <p:spPr>
          <a:xfrm>
            <a:off x="4531493" y="221774"/>
            <a:ext cx="4075416" cy="2925526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8C1F1FF-D890-88AB-C396-AF10300AEF2B}"/>
              </a:ext>
            </a:extLst>
          </p:cNvPr>
          <p:cNvSpPr/>
          <p:nvPr/>
        </p:nvSpPr>
        <p:spPr>
          <a:xfrm>
            <a:off x="4531493" y="3086864"/>
            <a:ext cx="4075416" cy="4852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 Hallway Wainscot &amp; Paint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and LVT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Hallway Wayfinding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3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401742" y="6332281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Mural - Refresh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8778849" y="6332281"/>
            <a:ext cx="314292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Wayfinding &amp; Wainscot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408C553B-514B-990A-4B1C-D5F9B17317A7}"/>
              </a:ext>
            </a:extLst>
          </p:cNvPr>
          <p:cNvSpPr txBox="1">
            <a:spLocks/>
          </p:cNvSpPr>
          <p:nvPr/>
        </p:nvSpPr>
        <p:spPr>
          <a:xfrm>
            <a:off x="5401741" y="3207735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Hallway - Refresh</a:t>
            </a:r>
          </a:p>
        </p:txBody>
      </p:sp>
    </p:spTree>
    <p:extLst>
      <p:ext uri="{BB962C8B-B14F-4D97-AF65-F5344CB8AC3E}">
        <p14:creationId xmlns:p14="http://schemas.microsoft.com/office/powerpoint/2010/main" val="15580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4" y="56007"/>
            <a:ext cx="4017690" cy="672579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26706" y="11427"/>
            <a:ext cx="1884294" cy="40155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805842" y="164970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76250" y="653499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202E37-6059-4031-AAFE-0CC006ABBD7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412980"/>
          <a:ext cx="11710020" cy="6053770"/>
        </p:xfrm>
        <a:graphic>
          <a:graphicData uri="http://schemas.openxmlformats.org/drawingml/2006/table">
            <a:tbl>
              <a:tblPr/>
              <a:tblGrid>
                <a:gridCol w="149468">
                  <a:extLst>
                    <a:ext uri="{9D8B030D-6E8A-4147-A177-3AD203B41FA5}">
                      <a16:colId xmlns:a16="http://schemas.microsoft.com/office/drawing/2014/main" val="1878360079"/>
                    </a:ext>
                  </a:extLst>
                </a:gridCol>
                <a:gridCol w="223707">
                  <a:extLst>
                    <a:ext uri="{9D8B030D-6E8A-4147-A177-3AD203B41FA5}">
                      <a16:colId xmlns:a16="http://schemas.microsoft.com/office/drawing/2014/main" val="194414436"/>
                    </a:ext>
                  </a:extLst>
                </a:gridCol>
                <a:gridCol w="196781">
                  <a:extLst>
                    <a:ext uri="{9D8B030D-6E8A-4147-A177-3AD203B41FA5}">
                      <a16:colId xmlns:a16="http://schemas.microsoft.com/office/drawing/2014/main" val="2113963356"/>
                    </a:ext>
                  </a:extLst>
                </a:gridCol>
                <a:gridCol w="29723">
                  <a:extLst>
                    <a:ext uri="{9D8B030D-6E8A-4147-A177-3AD203B41FA5}">
                      <a16:colId xmlns:a16="http://schemas.microsoft.com/office/drawing/2014/main" val="4268574240"/>
                    </a:ext>
                  </a:extLst>
                </a:gridCol>
                <a:gridCol w="308650">
                  <a:extLst>
                    <a:ext uri="{9D8B030D-6E8A-4147-A177-3AD203B41FA5}">
                      <a16:colId xmlns:a16="http://schemas.microsoft.com/office/drawing/2014/main" val="1389521743"/>
                    </a:ext>
                  </a:extLst>
                </a:gridCol>
                <a:gridCol w="1166502">
                  <a:extLst>
                    <a:ext uri="{9D8B030D-6E8A-4147-A177-3AD203B41FA5}">
                      <a16:colId xmlns:a16="http://schemas.microsoft.com/office/drawing/2014/main" val="2184159749"/>
                    </a:ext>
                  </a:extLst>
                </a:gridCol>
                <a:gridCol w="207648">
                  <a:extLst>
                    <a:ext uri="{9D8B030D-6E8A-4147-A177-3AD203B41FA5}">
                      <a16:colId xmlns:a16="http://schemas.microsoft.com/office/drawing/2014/main" val="1863540920"/>
                    </a:ext>
                  </a:extLst>
                </a:gridCol>
                <a:gridCol w="156938">
                  <a:extLst>
                    <a:ext uri="{9D8B030D-6E8A-4147-A177-3AD203B41FA5}">
                      <a16:colId xmlns:a16="http://schemas.microsoft.com/office/drawing/2014/main" val="2897863537"/>
                    </a:ext>
                  </a:extLst>
                </a:gridCol>
                <a:gridCol w="766336">
                  <a:extLst>
                    <a:ext uri="{9D8B030D-6E8A-4147-A177-3AD203B41FA5}">
                      <a16:colId xmlns:a16="http://schemas.microsoft.com/office/drawing/2014/main" val="267648913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386518075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941943789"/>
                    </a:ext>
                  </a:extLst>
                </a:gridCol>
                <a:gridCol w="2315314">
                  <a:extLst>
                    <a:ext uri="{9D8B030D-6E8A-4147-A177-3AD203B41FA5}">
                      <a16:colId xmlns:a16="http://schemas.microsoft.com/office/drawing/2014/main" val="4251978533"/>
                    </a:ext>
                  </a:extLst>
                </a:gridCol>
                <a:gridCol w="507368">
                  <a:extLst>
                    <a:ext uri="{9D8B030D-6E8A-4147-A177-3AD203B41FA5}">
                      <a16:colId xmlns:a16="http://schemas.microsoft.com/office/drawing/2014/main" val="3330056442"/>
                    </a:ext>
                  </a:extLst>
                </a:gridCol>
                <a:gridCol w="1359560">
                  <a:extLst>
                    <a:ext uri="{9D8B030D-6E8A-4147-A177-3AD203B41FA5}">
                      <a16:colId xmlns:a16="http://schemas.microsoft.com/office/drawing/2014/main" val="846516079"/>
                    </a:ext>
                  </a:extLst>
                </a:gridCol>
                <a:gridCol w="530061">
                  <a:extLst>
                    <a:ext uri="{9D8B030D-6E8A-4147-A177-3AD203B41FA5}">
                      <a16:colId xmlns:a16="http://schemas.microsoft.com/office/drawing/2014/main" val="425078725"/>
                    </a:ext>
                  </a:extLst>
                </a:gridCol>
                <a:gridCol w="1541222">
                  <a:extLst>
                    <a:ext uri="{9D8B030D-6E8A-4147-A177-3AD203B41FA5}">
                      <a16:colId xmlns:a16="http://schemas.microsoft.com/office/drawing/2014/main" val="3513405820"/>
                    </a:ext>
                  </a:extLst>
                </a:gridCol>
                <a:gridCol w="33258">
                  <a:extLst>
                    <a:ext uri="{9D8B030D-6E8A-4147-A177-3AD203B41FA5}">
                      <a16:colId xmlns:a16="http://schemas.microsoft.com/office/drawing/2014/main" val="1067608972"/>
                    </a:ext>
                  </a:extLst>
                </a:gridCol>
                <a:gridCol w="244574">
                  <a:extLst>
                    <a:ext uri="{9D8B030D-6E8A-4147-A177-3AD203B41FA5}">
                      <a16:colId xmlns:a16="http://schemas.microsoft.com/office/drawing/2014/main" val="2927422747"/>
                    </a:ext>
                  </a:extLst>
                </a:gridCol>
              </a:tblGrid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115881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0300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29818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5855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039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29725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63386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66713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84170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95246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  <a:endParaRPr lang="en-US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6127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7670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1289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14442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2335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2498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83833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97376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366243"/>
                  </a:ext>
                </a:extLst>
              </a:tr>
              <a:tr h="2305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26536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walls have no sign of damage.  Gates properly function.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5075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Concrete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60271"/>
                  </a:ext>
                </a:extLst>
              </a:tr>
              <a:tr h="124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197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4207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6538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12656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08403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39512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Accessibility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168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6712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893237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06899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06181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748215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*Original Assessment did not evaluate video cameras on site.  Assigned a value of fair which decreased the assessment score from 95 to 92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315780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641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760971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B9EF575E-2175-5E91-88FC-13EAEB9D4E92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2925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162756" y="70809"/>
            <a:ext cx="4134672" cy="671638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6" y="0"/>
            <a:ext cx="1993584" cy="444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328860" y="147692"/>
            <a:ext cx="318918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328860" y="654428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</a:t>
            </a:r>
            <a:endParaRPr lang="en-US" sz="28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8E8994-7FB9-4891-8F3C-D2DA45AA1D97}"/>
              </a:ext>
            </a:extLst>
          </p:cNvPr>
          <p:cNvGraphicFramePr>
            <a:graphicFrameLocks noGrp="1"/>
          </p:cNvGraphicFramePr>
          <p:nvPr/>
        </p:nvGraphicFramePr>
        <p:xfrm>
          <a:off x="328860" y="484579"/>
          <a:ext cx="11700384" cy="6004820"/>
        </p:xfrm>
        <a:graphic>
          <a:graphicData uri="http://schemas.openxmlformats.org/drawingml/2006/table">
            <a:tbl>
              <a:tblPr/>
              <a:tblGrid>
                <a:gridCol w="193590">
                  <a:extLst>
                    <a:ext uri="{9D8B030D-6E8A-4147-A177-3AD203B41FA5}">
                      <a16:colId xmlns:a16="http://schemas.microsoft.com/office/drawing/2014/main" val="191498696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996546692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4014620761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039583104"/>
                    </a:ext>
                  </a:extLst>
                </a:gridCol>
                <a:gridCol w="1441487">
                  <a:extLst>
                    <a:ext uri="{9D8B030D-6E8A-4147-A177-3AD203B41FA5}">
                      <a16:colId xmlns:a16="http://schemas.microsoft.com/office/drawing/2014/main" val="310165172"/>
                    </a:ext>
                  </a:extLst>
                </a:gridCol>
                <a:gridCol w="470854">
                  <a:extLst>
                    <a:ext uri="{9D8B030D-6E8A-4147-A177-3AD203B41FA5}">
                      <a16:colId xmlns:a16="http://schemas.microsoft.com/office/drawing/2014/main" val="2683278059"/>
                    </a:ext>
                  </a:extLst>
                </a:gridCol>
                <a:gridCol w="1013273">
                  <a:extLst>
                    <a:ext uri="{9D8B030D-6E8A-4147-A177-3AD203B41FA5}">
                      <a16:colId xmlns:a16="http://schemas.microsoft.com/office/drawing/2014/main" val="1452383029"/>
                    </a:ext>
                  </a:extLst>
                </a:gridCol>
                <a:gridCol w="988654">
                  <a:extLst>
                    <a:ext uri="{9D8B030D-6E8A-4147-A177-3AD203B41FA5}">
                      <a16:colId xmlns:a16="http://schemas.microsoft.com/office/drawing/2014/main" val="914082823"/>
                    </a:ext>
                  </a:extLst>
                </a:gridCol>
                <a:gridCol w="1163730">
                  <a:extLst>
                    <a:ext uri="{9D8B030D-6E8A-4147-A177-3AD203B41FA5}">
                      <a16:colId xmlns:a16="http://schemas.microsoft.com/office/drawing/2014/main" val="3168443709"/>
                    </a:ext>
                  </a:extLst>
                </a:gridCol>
                <a:gridCol w="2481936">
                  <a:extLst>
                    <a:ext uri="{9D8B030D-6E8A-4147-A177-3AD203B41FA5}">
                      <a16:colId xmlns:a16="http://schemas.microsoft.com/office/drawing/2014/main" val="1219363260"/>
                    </a:ext>
                  </a:extLst>
                </a:gridCol>
                <a:gridCol w="1318205">
                  <a:extLst>
                    <a:ext uri="{9D8B030D-6E8A-4147-A177-3AD203B41FA5}">
                      <a16:colId xmlns:a16="http://schemas.microsoft.com/office/drawing/2014/main" val="3486204619"/>
                    </a:ext>
                  </a:extLst>
                </a:gridCol>
                <a:gridCol w="1462385">
                  <a:extLst>
                    <a:ext uri="{9D8B030D-6E8A-4147-A177-3AD203B41FA5}">
                      <a16:colId xmlns:a16="http://schemas.microsoft.com/office/drawing/2014/main" val="1883196917"/>
                    </a:ext>
                  </a:extLst>
                </a:gridCol>
                <a:gridCol w="175076">
                  <a:extLst>
                    <a:ext uri="{9D8B030D-6E8A-4147-A177-3AD203B41FA5}">
                      <a16:colId xmlns:a16="http://schemas.microsoft.com/office/drawing/2014/main" val="2408470454"/>
                    </a:ext>
                  </a:extLst>
                </a:gridCol>
                <a:gridCol w="308955">
                  <a:extLst>
                    <a:ext uri="{9D8B030D-6E8A-4147-A177-3AD203B41FA5}">
                      <a16:colId xmlns:a16="http://schemas.microsoft.com/office/drawing/2014/main" val="1061801081"/>
                    </a:ext>
                  </a:extLst>
                </a:gridCol>
              </a:tblGrid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2108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8799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992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625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97491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859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416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5039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39376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8270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61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CTEM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19207"/>
                  </a:ext>
                </a:extLst>
              </a:tr>
              <a:tr h="1799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Repaired roofing as needed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3164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41710"/>
                  </a:ext>
                </a:extLst>
              </a:tr>
              <a:tr h="10849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Hyload Armko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6553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warranty began 05/15/2007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21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527953"/>
                  </a:ext>
                </a:extLst>
              </a:tr>
              <a:tr h="17655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curbs and adapters as needed with RTU replacement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66047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13203"/>
                  </a:ext>
                </a:extLst>
              </a:tr>
              <a:tr h="18271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2423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8657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4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873919"/>
                  </a:ext>
                </a:extLst>
              </a:tr>
              <a:tr h="19737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>
                        <a:lnSpc>
                          <a:spcPct val="300000"/>
                        </a:lnSpc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55597"/>
                  </a:ext>
                </a:extLst>
              </a:tr>
              <a:tr h="120277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257301"/>
                  </a:ext>
                </a:extLst>
              </a:tr>
              <a:tr h="89435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6324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42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86163"/>
                  </a:ext>
                </a:extLst>
              </a:tr>
              <a:tr h="31764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17117"/>
                  </a:ext>
                </a:extLst>
              </a:tr>
              <a:tr h="27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34516"/>
                  </a:ext>
                </a:extLst>
              </a:tr>
              <a:tr h="13774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84910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7756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5794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958124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58880"/>
                  </a:ext>
                </a:extLst>
              </a:tr>
              <a:tr h="1855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8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4569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4355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35796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18009"/>
                  </a:ext>
                </a:extLst>
              </a:tr>
              <a:tr h="2501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382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8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31439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442108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07766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821045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01555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5837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7363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30812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09B13549-0B37-CE53-B6A9-13BFBD1EC85E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81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3" y="73818"/>
            <a:ext cx="3609319" cy="673546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75153" y="73818"/>
            <a:ext cx="1946624" cy="4338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83613" y="188648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</a:t>
            </a: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42968" y="6521113"/>
            <a:ext cx="413467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CDD1B-B3BE-4BF2-AD83-F5CAFF1A0779}"/>
              </a:ext>
            </a:extLst>
          </p:cNvPr>
          <p:cNvGraphicFramePr>
            <a:graphicFrameLocks noGrp="1"/>
          </p:cNvGraphicFramePr>
          <p:nvPr/>
        </p:nvGraphicFramePr>
        <p:xfrm>
          <a:off x="442968" y="598945"/>
          <a:ext cx="11478805" cy="5778715"/>
        </p:xfrm>
        <a:graphic>
          <a:graphicData uri="http://schemas.openxmlformats.org/drawingml/2006/table">
            <a:tbl>
              <a:tblPr/>
              <a:tblGrid>
                <a:gridCol w="283274">
                  <a:extLst>
                    <a:ext uri="{9D8B030D-6E8A-4147-A177-3AD203B41FA5}">
                      <a16:colId xmlns:a16="http://schemas.microsoft.com/office/drawing/2014/main" val="1956226168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1198391840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2943556402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3202302948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1638638600"/>
                    </a:ext>
                  </a:extLst>
                </a:gridCol>
                <a:gridCol w="1450509">
                  <a:extLst>
                    <a:ext uri="{9D8B030D-6E8A-4147-A177-3AD203B41FA5}">
                      <a16:colId xmlns:a16="http://schemas.microsoft.com/office/drawing/2014/main" val="868181301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3964767054"/>
                    </a:ext>
                  </a:extLst>
                </a:gridCol>
                <a:gridCol w="887595">
                  <a:extLst>
                    <a:ext uri="{9D8B030D-6E8A-4147-A177-3AD203B41FA5}">
                      <a16:colId xmlns:a16="http://schemas.microsoft.com/office/drawing/2014/main" val="293946221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124988798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572897095"/>
                    </a:ext>
                  </a:extLst>
                </a:gridCol>
                <a:gridCol w="2275641">
                  <a:extLst>
                    <a:ext uri="{9D8B030D-6E8A-4147-A177-3AD203B41FA5}">
                      <a16:colId xmlns:a16="http://schemas.microsoft.com/office/drawing/2014/main" val="2016818706"/>
                    </a:ext>
                  </a:extLst>
                </a:gridCol>
                <a:gridCol w="1208640">
                  <a:extLst>
                    <a:ext uri="{9D8B030D-6E8A-4147-A177-3AD203B41FA5}">
                      <a16:colId xmlns:a16="http://schemas.microsoft.com/office/drawing/2014/main" val="4139626801"/>
                    </a:ext>
                  </a:extLst>
                </a:gridCol>
                <a:gridCol w="1340833">
                  <a:extLst>
                    <a:ext uri="{9D8B030D-6E8A-4147-A177-3AD203B41FA5}">
                      <a16:colId xmlns:a16="http://schemas.microsoft.com/office/drawing/2014/main" val="3524051480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2667087416"/>
                    </a:ext>
                  </a:extLst>
                </a:gridCol>
                <a:gridCol w="283274">
                  <a:extLst>
                    <a:ext uri="{9D8B030D-6E8A-4147-A177-3AD203B41FA5}">
                      <a16:colId xmlns:a16="http://schemas.microsoft.com/office/drawing/2014/main" val="3840046483"/>
                    </a:ext>
                  </a:extLst>
                </a:gridCol>
              </a:tblGrid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624927"/>
                  </a:ext>
                </a:extLst>
              </a:tr>
              <a:tr h="1613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134003"/>
                  </a:ext>
                </a:extLst>
              </a:tr>
              <a:tr h="14563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206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583725"/>
                  </a:ext>
                </a:extLst>
              </a:tr>
              <a:tr h="25352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Scrbbable in kitchen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621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1177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885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5408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63012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513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8999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9396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49430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Cooridor, Cafeteria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flooring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973522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Hallways,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943290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6521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060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6733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751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65186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Library, Makerspace, Admin Suite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Carpet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74515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903764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783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149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5160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62785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0273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Gym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36074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8974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420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769115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3214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75824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59F57018-5BFF-725A-2C44-7EF7F93A1BB9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45084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48999"/>
            <a:ext cx="4134672" cy="6711195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211693" y="48999"/>
            <a:ext cx="1710082" cy="4337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787337" y="97806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</a:t>
            </a: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18994" y="644185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5D1D96-2227-481B-8F26-49768F7FDAB8}"/>
              </a:ext>
            </a:extLst>
          </p:cNvPr>
          <p:cNvGraphicFramePr>
            <a:graphicFrameLocks noGrp="1"/>
          </p:cNvGraphicFramePr>
          <p:nvPr/>
        </p:nvGraphicFramePr>
        <p:xfrm>
          <a:off x="418994" y="519073"/>
          <a:ext cx="11325331" cy="5857265"/>
        </p:xfrm>
        <a:graphic>
          <a:graphicData uri="http://schemas.openxmlformats.org/drawingml/2006/table">
            <a:tbl>
              <a:tblPr/>
              <a:tblGrid>
                <a:gridCol w="146888">
                  <a:extLst>
                    <a:ext uri="{9D8B030D-6E8A-4147-A177-3AD203B41FA5}">
                      <a16:colId xmlns:a16="http://schemas.microsoft.com/office/drawing/2014/main" val="1917463590"/>
                    </a:ext>
                  </a:extLst>
                </a:gridCol>
                <a:gridCol w="198936">
                  <a:extLst>
                    <a:ext uri="{9D8B030D-6E8A-4147-A177-3AD203B41FA5}">
                      <a16:colId xmlns:a16="http://schemas.microsoft.com/office/drawing/2014/main" val="215552898"/>
                    </a:ext>
                  </a:extLst>
                </a:gridCol>
                <a:gridCol w="306001">
                  <a:extLst>
                    <a:ext uri="{9D8B030D-6E8A-4147-A177-3AD203B41FA5}">
                      <a16:colId xmlns:a16="http://schemas.microsoft.com/office/drawing/2014/main" val="3293751989"/>
                    </a:ext>
                  </a:extLst>
                </a:gridCol>
                <a:gridCol w="1048661">
                  <a:extLst>
                    <a:ext uri="{9D8B030D-6E8A-4147-A177-3AD203B41FA5}">
                      <a16:colId xmlns:a16="http://schemas.microsoft.com/office/drawing/2014/main" val="496120928"/>
                    </a:ext>
                  </a:extLst>
                </a:gridCol>
                <a:gridCol w="719961">
                  <a:extLst>
                    <a:ext uri="{9D8B030D-6E8A-4147-A177-3AD203B41FA5}">
                      <a16:colId xmlns:a16="http://schemas.microsoft.com/office/drawing/2014/main" val="2736212533"/>
                    </a:ext>
                  </a:extLst>
                </a:gridCol>
                <a:gridCol w="950640">
                  <a:extLst>
                    <a:ext uri="{9D8B030D-6E8A-4147-A177-3AD203B41FA5}">
                      <a16:colId xmlns:a16="http://schemas.microsoft.com/office/drawing/2014/main" val="504378071"/>
                    </a:ext>
                  </a:extLst>
                </a:gridCol>
                <a:gridCol w="1028610">
                  <a:extLst>
                    <a:ext uri="{9D8B030D-6E8A-4147-A177-3AD203B41FA5}">
                      <a16:colId xmlns:a16="http://schemas.microsoft.com/office/drawing/2014/main" val="2449346741"/>
                    </a:ext>
                  </a:extLst>
                </a:gridCol>
                <a:gridCol w="1178226">
                  <a:extLst>
                    <a:ext uri="{9D8B030D-6E8A-4147-A177-3AD203B41FA5}">
                      <a16:colId xmlns:a16="http://schemas.microsoft.com/office/drawing/2014/main" val="3504449511"/>
                    </a:ext>
                  </a:extLst>
                </a:gridCol>
                <a:gridCol w="2770314">
                  <a:extLst>
                    <a:ext uri="{9D8B030D-6E8A-4147-A177-3AD203B41FA5}">
                      <a16:colId xmlns:a16="http://schemas.microsoft.com/office/drawing/2014/main" val="2328882945"/>
                    </a:ext>
                  </a:extLst>
                </a:gridCol>
                <a:gridCol w="799028">
                  <a:extLst>
                    <a:ext uri="{9D8B030D-6E8A-4147-A177-3AD203B41FA5}">
                      <a16:colId xmlns:a16="http://schemas.microsoft.com/office/drawing/2014/main" val="2965552305"/>
                    </a:ext>
                  </a:extLst>
                </a:gridCol>
                <a:gridCol w="1812785">
                  <a:extLst>
                    <a:ext uri="{9D8B030D-6E8A-4147-A177-3AD203B41FA5}">
                      <a16:colId xmlns:a16="http://schemas.microsoft.com/office/drawing/2014/main" val="821181610"/>
                    </a:ext>
                  </a:extLst>
                </a:gridCol>
                <a:gridCol w="189551">
                  <a:extLst>
                    <a:ext uri="{9D8B030D-6E8A-4147-A177-3AD203B41FA5}">
                      <a16:colId xmlns:a16="http://schemas.microsoft.com/office/drawing/2014/main" val="423052784"/>
                    </a:ext>
                  </a:extLst>
                </a:gridCol>
                <a:gridCol w="175730">
                  <a:extLst>
                    <a:ext uri="{9D8B030D-6E8A-4147-A177-3AD203B41FA5}">
                      <a16:colId xmlns:a16="http://schemas.microsoft.com/office/drawing/2014/main" val="2297925498"/>
                    </a:ext>
                  </a:extLst>
                </a:gridCol>
              </a:tblGrid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83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753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53295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5863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5331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83382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92791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19867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8483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4798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294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5435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931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aging millwork in STEM classrooms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456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8226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5328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Digital Clocks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508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Operable Wall to STEM classroom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7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1132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2978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8090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5261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1780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025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15707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6153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464304"/>
                  </a:ext>
                </a:extLst>
              </a:tr>
              <a:tr h="11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7753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491699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507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79139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2909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05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283738"/>
                  </a:ext>
                </a:extLst>
              </a:tr>
              <a:tr h="18887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967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8037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0146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91878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7762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820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43415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5743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70129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46531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64514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84055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46392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4520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039998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15C269F0-0422-2287-4CB1-07B6A4007750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5391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B6B43-610D-48F9-B06A-F281348F4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08" b="12918"/>
          <a:stretch/>
        </p:blipFill>
        <p:spPr>
          <a:xfrm>
            <a:off x="10251346" y="5897461"/>
            <a:ext cx="1329155" cy="7210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B20BA3-B26C-484E-9645-5ECCCF981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207" y="938353"/>
            <a:ext cx="8166478" cy="471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633157-E3B0-4117-937D-8358A506B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970189"/>
              </p:ext>
            </p:extLst>
          </p:nvPr>
        </p:nvGraphicFramePr>
        <p:xfrm>
          <a:off x="460724" y="986794"/>
          <a:ext cx="10752707" cy="4758492"/>
        </p:xfrm>
        <a:graphic>
          <a:graphicData uri="http://schemas.openxmlformats.org/drawingml/2006/table">
            <a:tbl>
              <a:tblPr/>
              <a:tblGrid>
                <a:gridCol w="2829490">
                  <a:extLst>
                    <a:ext uri="{9D8B030D-6E8A-4147-A177-3AD203B41FA5}">
                      <a16:colId xmlns:a16="http://schemas.microsoft.com/office/drawing/2014/main" val="3252486893"/>
                    </a:ext>
                  </a:extLst>
                </a:gridCol>
                <a:gridCol w="956084">
                  <a:extLst>
                    <a:ext uri="{9D8B030D-6E8A-4147-A177-3AD203B41FA5}">
                      <a16:colId xmlns:a16="http://schemas.microsoft.com/office/drawing/2014/main" val="4273297550"/>
                    </a:ext>
                  </a:extLst>
                </a:gridCol>
                <a:gridCol w="1253244">
                  <a:extLst>
                    <a:ext uri="{9D8B030D-6E8A-4147-A177-3AD203B41FA5}">
                      <a16:colId xmlns:a16="http://schemas.microsoft.com/office/drawing/2014/main" val="3178602988"/>
                    </a:ext>
                  </a:extLst>
                </a:gridCol>
                <a:gridCol w="1149883">
                  <a:extLst>
                    <a:ext uri="{9D8B030D-6E8A-4147-A177-3AD203B41FA5}">
                      <a16:colId xmlns:a16="http://schemas.microsoft.com/office/drawing/2014/main" val="3974655291"/>
                    </a:ext>
                  </a:extLst>
                </a:gridCol>
                <a:gridCol w="4564006">
                  <a:extLst>
                    <a:ext uri="{9D8B030D-6E8A-4147-A177-3AD203B41FA5}">
                      <a16:colId xmlns:a16="http://schemas.microsoft.com/office/drawing/2014/main" val="1042935979"/>
                    </a:ext>
                  </a:extLst>
                </a:gridCol>
              </a:tblGrid>
              <a:tr h="31814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Blair ES Technology and Security Status</a:t>
                      </a: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138474"/>
                  </a:ext>
                </a:extLst>
              </a:tr>
              <a:tr h="548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MEPCE Score (2022)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479" marR="9479" marT="9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05415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Upgrades done for wireless and major systems.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762869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54527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06154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phones installed and active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68686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High resolution cameras installed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29201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Informacast PA System.  Great Condition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5988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controls at primary entrances and front office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452093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video intercom integrated to phone system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77138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152864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matching district standard.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11665"/>
                  </a:ext>
                </a:extLst>
              </a:tr>
              <a:tr h="3181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0161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6AA608C-8CAF-70B3-7364-DF1B6F15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182" y="5503719"/>
            <a:ext cx="942975" cy="1214438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2A7E6614-D728-81A4-31E7-8B69F19DDE57}"/>
              </a:ext>
            </a:extLst>
          </p:cNvPr>
          <p:cNvSpPr txBox="1">
            <a:spLocks/>
          </p:cNvSpPr>
          <p:nvPr/>
        </p:nvSpPr>
        <p:spPr>
          <a:xfrm>
            <a:off x="5032183" y="6114362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516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Blair ES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90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88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85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89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0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93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94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96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53780D10-DFD5-F915-6AB3-662B3DCA85F2}"/>
              </a:ext>
            </a:extLst>
          </p:cNvPr>
          <p:cNvSpPr txBox="1">
            <a:spLocks/>
          </p:cNvSpPr>
          <p:nvPr/>
        </p:nvSpPr>
        <p:spPr>
          <a:xfrm>
            <a:off x="1413004" y="5036356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9C02FDF4-5C02-97AF-9685-AF067DEF4A82}"/>
              </a:ext>
            </a:extLst>
          </p:cNvPr>
          <p:cNvSpPr txBox="1">
            <a:spLocks/>
          </p:cNvSpPr>
          <p:nvPr/>
        </p:nvSpPr>
        <p:spPr>
          <a:xfrm>
            <a:off x="5887633" y="4738178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1004" name="Google Shape;1004;p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6536" y="3243894"/>
            <a:ext cx="2096987" cy="12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466E4D-E426-4D28-808B-29A02085078C}"/>
              </a:ext>
            </a:extLst>
          </p:cNvPr>
          <p:cNvSpPr/>
          <p:nvPr/>
        </p:nvSpPr>
        <p:spPr>
          <a:xfrm>
            <a:off x="6296297" y="3805646"/>
            <a:ext cx="847226" cy="3744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5F5F3FAE-AF0F-4D85-A6A6-BF919E84D809}"/>
              </a:ext>
            </a:extLst>
          </p:cNvPr>
          <p:cNvSpPr txBox="1">
            <a:spLocks/>
          </p:cNvSpPr>
          <p:nvPr/>
        </p:nvSpPr>
        <p:spPr>
          <a:xfrm>
            <a:off x="6296297" y="3946973"/>
            <a:ext cx="3126381" cy="233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Be the exception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Together we can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F36A733-B6EE-40DA-923F-C17C63AA41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39CA8C-521A-4B9E-9BC9-EAA49007194F}">
  <ds:schemaRefs>
    <ds:schemaRef ds:uri="c48a177a-9e1d-4964-858b-ea53c00f3f97"/>
    <ds:schemaRef ds:uri="d5133a0f-e125-48af-b6ad-e38296e4c99c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7960</TotalTime>
  <Words>4011</Words>
  <Application>Microsoft Office PowerPoint</Application>
  <PresentationFormat>Widescreen</PresentationFormat>
  <Paragraphs>2348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161</cp:revision>
  <cp:lastPrinted>2022-09-12T22:15:57Z</cp:lastPrinted>
  <dcterms:created xsi:type="dcterms:W3CDTF">2020-10-08T21:36:14Z</dcterms:created>
  <dcterms:modified xsi:type="dcterms:W3CDTF">2024-04-25T19:42:19Z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</Properties>
</file>