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5"/>
  </p:notesMasterIdLst>
  <p:sldIdLst>
    <p:sldId id="1593" r:id="rId5"/>
    <p:sldId id="1616" r:id="rId6"/>
    <p:sldId id="1726" r:id="rId7"/>
    <p:sldId id="1595" r:id="rId8"/>
    <p:sldId id="1718" r:id="rId9"/>
    <p:sldId id="1717" r:id="rId10"/>
    <p:sldId id="1719" r:id="rId11"/>
    <p:sldId id="1734" r:id="rId12"/>
    <p:sldId id="1735" r:id="rId13"/>
    <p:sldId id="1736" r:id="rId14"/>
    <p:sldId id="1737" r:id="rId15"/>
    <p:sldId id="1716" r:id="rId16"/>
    <p:sldId id="1728" r:id="rId17"/>
    <p:sldId id="1729" r:id="rId18"/>
    <p:sldId id="1730" r:id="rId19"/>
    <p:sldId id="1731" r:id="rId20"/>
    <p:sldId id="1733" r:id="rId21"/>
    <p:sldId id="1732" r:id="rId22"/>
    <p:sldId id="1607" r:id="rId23"/>
    <p:sldId id="320" r:id="rId24"/>
  </p:sldIdLst>
  <p:sldSz cx="12192000" cy="6858000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50AF22-C5CD-4691-B3D4-D4D2A0BEC723}">
          <p14:sldIdLst>
            <p14:sldId id="1593"/>
            <p14:sldId id="1616"/>
            <p14:sldId id="1726"/>
            <p14:sldId id="1595"/>
            <p14:sldId id="1718"/>
            <p14:sldId id="1717"/>
            <p14:sldId id="1719"/>
            <p14:sldId id="1734"/>
            <p14:sldId id="1735"/>
            <p14:sldId id="1736"/>
            <p14:sldId id="1737"/>
            <p14:sldId id="1716"/>
            <p14:sldId id="1728"/>
            <p14:sldId id="1729"/>
            <p14:sldId id="1730"/>
            <p14:sldId id="1731"/>
            <p14:sldId id="1733"/>
            <p14:sldId id="1732"/>
            <p14:sldId id="1607"/>
            <p14:sldId id="320"/>
          </p14:sldIdLst>
        </p14:section>
        <p14:section name="Default Section" id="{43465939-8063-45AB-8BE7-F25D7C8298F7}">
          <p14:sldIdLst/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elia" initials="L" lastIdx="1" clrIdx="0">
    <p:extLst>
      <p:ext uri="{19B8F6BF-5375-455C-9EA6-DF929625EA0E}">
        <p15:presenceInfo xmlns:p15="http://schemas.microsoft.com/office/powerpoint/2012/main" userId="S::goehringl@cfbisd.edu::506898d3-bf00-4b3b-a2d3-084feefab58b" providerId="AD"/>
      </p:ext>
    </p:extLst>
  </p:cmAuthor>
  <p:cmAuthor id="2" name="Mulroney, Malcolm B." initials="MMB" lastIdx="1" clrIdx="1">
    <p:extLst>
      <p:ext uri="{19B8F6BF-5375-455C-9EA6-DF929625EA0E}">
        <p15:presenceInfo xmlns:p15="http://schemas.microsoft.com/office/powerpoint/2012/main" userId="S::mulroneym@cfbisd.edu::9237f767-b3b7-4994-bc14-dd22dc30b76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47"/>
    <a:srgbClr val="009EB2"/>
    <a:srgbClr val="C00000"/>
    <a:srgbClr val="C62033"/>
    <a:srgbClr val="FFFFFF"/>
    <a:srgbClr val="9A2EA2"/>
    <a:srgbClr val="6946C2"/>
    <a:srgbClr val="9278D2"/>
    <a:srgbClr val="FFD961"/>
    <a:srgbClr val="FFDD7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788" autoAdjust="0"/>
    <p:restoredTop sz="94660"/>
  </p:normalViewPr>
  <p:slideViewPr>
    <p:cSldViewPr snapToGrid="0">
      <p:cViewPr varScale="1">
        <p:scale>
          <a:sx n="90" d="100"/>
          <a:sy n="90" d="100"/>
        </p:scale>
        <p:origin x="126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768" y="0"/>
            <a:ext cx="3011699" cy="463408"/>
          </a:xfrm>
          <a:prstGeom prst="rect">
            <a:avLst/>
          </a:prstGeom>
        </p:spPr>
        <p:txBody>
          <a:bodyPr vert="horz" lIns="92487" tIns="46244" rIns="92487" bIns="46244" rtlCol="0"/>
          <a:lstStyle>
            <a:lvl1pPr algn="r">
              <a:defRPr sz="1200"/>
            </a:lvl1pPr>
          </a:lstStyle>
          <a:p>
            <a:fld id="{3FC335C9-05A7-47AB-A983-5FD7F32C788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78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87" tIns="46244" rIns="92487" bIns="46244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5008" y="4444862"/>
            <a:ext cx="5560060" cy="3636705"/>
          </a:xfrm>
          <a:prstGeom prst="rect">
            <a:avLst/>
          </a:prstGeom>
        </p:spPr>
        <p:txBody>
          <a:bodyPr vert="horz" lIns="92487" tIns="46244" rIns="92487" bIns="46244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768" y="8772670"/>
            <a:ext cx="3011699" cy="463407"/>
          </a:xfrm>
          <a:prstGeom prst="rect">
            <a:avLst/>
          </a:prstGeom>
        </p:spPr>
        <p:txBody>
          <a:bodyPr vert="horz" lIns="92487" tIns="46244" rIns="92487" bIns="46244" rtlCol="0" anchor="b"/>
          <a:lstStyle>
            <a:lvl1pPr algn="r">
              <a:defRPr sz="1200"/>
            </a:lvl1pPr>
          </a:lstStyle>
          <a:p>
            <a:fld id="{E28F7796-F0CE-41A1-BF82-DF0E0D6A899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01614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26845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67197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5156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0031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743911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4619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28F7796-F0CE-41A1-BF82-DF0E0D6A899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788256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0" name="Google Shape;1000;g728034317b_0_4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0" tIns="91420" rIns="91420" bIns="91420" anchor="t" anchorCtr="0">
            <a:noAutofit/>
          </a:bodyPr>
          <a:lstStyle/>
          <a:p>
            <a:endParaRPr/>
          </a:p>
        </p:txBody>
      </p:sp>
      <p:sp>
        <p:nvSpPr>
          <p:cNvPr id="1001" name="Google Shape;1001;g728034317b_0_4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7388"/>
            <a:ext cx="6092825" cy="3427412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D14C4-6ED0-40FC-B536-2C429454654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A36DA9-DB86-449E-B241-5EDFA89411F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AE5CC5-389E-448F-A62D-5ED1643033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1C02A-2E53-45D6-8793-FA5C040775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5F2A89-24F6-4F04-801A-B0BBD33407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7358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4E482D-EFC5-4027-8EB1-34E91C98BF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DCEAEF-DC88-445D-9FA1-E0958735A4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034B0-106F-496E-8B41-BE193A38B9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C99B5-A280-45B3-A3B9-973954B50F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C339FF-EDF5-430C-A72C-6E9E300E2F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09375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F33BB-AF02-47A9-A967-7CED0080A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D16627-3E9B-4C89-A528-0EE1F97C86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D7C2FC-1A6B-4522-8AC5-D9B7FA215F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79EC89-BC68-4E1F-B25D-9BF0DB9918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163AB7-C7A8-4109-9370-9BB1F66394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38138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A4641E-A787-4F6B-B98A-5FF6809129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B99222-32DC-4909-8142-64DD6E98105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D57972-8622-4390-98FF-6D0154B196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498B8E-6526-4FAF-8A1D-4DFD58A8A0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6C43518-D08D-4888-B7F9-848BF7A746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8AA7B66-D5CF-438A-822E-900BBB98C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75026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0DDD0-CADD-42CC-A8F9-B1E636207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8F72CA2-06F9-455B-9CAE-D4C6847D45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4009A2-36B7-4C38-B4D0-A4CDF400B04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46AD9C-559A-4B95-969A-89762771107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DAB230-7569-4AC1-B8FA-24B7118905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3D86DE-3173-4AB2-A3FC-1835EF1CFD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2059E27-0059-440D-BDA1-803DAF3AE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DAEA2E-7545-49E3-BEA5-9F5A9062C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4274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F7AE2-8115-4A2D-AE07-6A72C04C9E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817B1D9-D2AB-46E6-ABFA-AE393D86B9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3524F8-5A12-43B3-98E4-EC4A7855F7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7AB6EE-7A30-4335-A420-F8BEC8614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4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9FC484D-111E-4008-AFD7-FE0836BA855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0C42BB8-E441-4B04-B746-CB018CC833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F89D6F-2F4A-4B8E-AB21-837F44906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8002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5795AF-5B2F-453C-92B7-3EE678AB0E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B193C9-E763-4075-8E80-43C7370CF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63E9F6-B034-4759-A631-E25F877ADE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7D875D7-3447-4F2C-95C3-2590081E95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FE572E-3FA5-49EC-AC82-82C653D3EA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4D376CD-5E7D-4CEB-8F4E-97B36EBC6C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51514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79BE0D-1D5D-4C8D-8241-28343E38F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F948C7-3D74-4B94-B8A0-2729DF922E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4AA73-CFE9-4BEA-B019-97917548B6F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78E86E-4CAC-436D-854F-C51906885A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E69D59-83F0-46FE-8D7C-A42E2F82E6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56FD3F-BDF4-4A46-9E99-EE2CE5DE7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20585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0DAFBD-C3EA-4153-9B60-9E4A3C01F9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5A3A9A-F103-48A1-BBF7-5E3445ED3D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E143A-917B-4B1E-9217-839555C09F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CC5DE26-D799-4743-B458-0C4A426A93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091F-0C93-4548-8322-0FCE5EF94A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326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7DD218B-0F14-42C6-B139-A46118267F5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DB8FFD8-EEEF-47AA-90F3-C3F136BD3D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9162D98-1A10-4B68-90FC-AF5CD91E9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9E90-00E5-4AF5-A398-0EE37ECF76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9F5E78-38C7-447F-9F4C-986BB2588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0946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d Slide">
  <p:cSld name="End Slide">
    <p:bg>
      <p:bgPr>
        <a:solidFill>
          <a:srgbClr val="C00000"/>
        </a:solidFill>
        <a:effectLst/>
      </p:bgPr>
    </p:bg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8"/>
          <p:cNvSpPr txBox="1"/>
          <p:nvPr/>
        </p:nvSpPr>
        <p:spPr>
          <a:xfrm>
            <a:off x="0" y="1859253"/>
            <a:ext cx="12192000" cy="129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8000">
                <a:solidFill>
                  <a:schemeClr val="lt1"/>
                </a:solidFill>
                <a:latin typeface="Arial Narrow"/>
                <a:ea typeface="Arial Narrow"/>
                <a:cs typeface="Arial Narrow"/>
                <a:sym typeface="Arial Narrow"/>
              </a:rPr>
              <a:t>THANK YOU</a:t>
            </a:r>
            <a:endParaRPr sz="933"/>
          </a:p>
        </p:txBody>
      </p:sp>
    </p:spTree>
    <p:extLst>
      <p:ext uri="{BB962C8B-B14F-4D97-AF65-F5344CB8AC3E}">
        <p14:creationId xmlns:p14="http://schemas.microsoft.com/office/powerpoint/2010/main" val="1018897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27FA4CC-14C2-42DA-A34A-E53EA78E33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F182BA-67D2-47FD-A991-9829CCCD0D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D03680-0246-4B11-A6EE-6E683CBEE03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021FAF-91E3-4901-82CF-760A1FF8BA41}" type="datetimeFigureOut">
              <a:rPr lang="en-US" smtClean="0"/>
              <a:t>4/25/2024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F34031-E7B2-433C-BDA6-21511646254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E19D8-2905-4179-919E-F7C4FEA23C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297D96-B9E8-4B3A-AFB8-926D32F456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25770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1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g"/><Relationship Id="rId5" Type="http://schemas.openxmlformats.org/officeDocument/2006/relationships/image" Target="../media/image13.jp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g"/><Relationship Id="rId5" Type="http://schemas.openxmlformats.org/officeDocument/2006/relationships/image" Target="../media/image23.jpg"/><Relationship Id="rId4" Type="http://schemas.openxmlformats.org/officeDocument/2006/relationships/image" Target="../media/image1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pn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1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g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26.jpg"/><Relationship Id="rId7" Type="http://schemas.openxmlformats.org/officeDocument/2006/relationships/image" Target="../media/image37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g"/><Relationship Id="rId5" Type="http://schemas.openxmlformats.org/officeDocument/2006/relationships/image" Target="../media/image35.png"/><Relationship Id="rId4" Type="http://schemas.openxmlformats.org/officeDocument/2006/relationships/image" Target="../media/image34.png"/><Relationship Id="rId9" Type="http://schemas.openxmlformats.org/officeDocument/2006/relationships/image" Target="../media/image39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7" Type="http://schemas.openxmlformats.org/officeDocument/2006/relationships/image" Target="../media/image44.jp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jpg"/><Relationship Id="rId5" Type="http://schemas.openxmlformats.org/officeDocument/2006/relationships/image" Target="../media/image42.png"/><Relationship Id="rId4" Type="http://schemas.openxmlformats.org/officeDocument/2006/relationships/image" Target="../media/image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6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Picture 20">
            <a:extLst>
              <a:ext uri="{FF2B5EF4-FFF2-40B4-BE49-F238E27FC236}">
                <a16:creationId xmlns:a16="http://schemas.microsoft.com/office/drawing/2014/main" id="{34482A38-C3E6-288B-34FE-E1B152153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35269"/>
            <a:ext cx="8764155" cy="4500839"/>
          </a:xfrm>
          <a:prstGeom prst="rect">
            <a:avLst/>
          </a:prstGeom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1C0664C0-E098-4C68-A20B-55431108D772}"/>
              </a:ext>
            </a:extLst>
          </p:cNvPr>
          <p:cNvSpPr/>
          <p:nvPr/>
        </p:nvSpPr>
        <p:spPr>
          <a:xfrm>
            <a:off x="8677274" y="1919484"/>
            <a:ext cx="3514726" cy="493851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558D2453-B143-4372-9B79-236AD015DD08}"/>
              </a:ext>
            </a:extLst>
          </p:cNvPr>
          <p:cNvGrpSpPr/>
          <p:nvPr/>
        </p:nvGrpSpPr>
        <p:grpSpPr>
          <a:xfrm>
            <a:off x="0" y="15786"/>
            <a:ext cx="12192000" cy="1928017"/>
            <a:chOff x="0" y="1"/>
            <a:chExt cx="12192000" cy="1928017"/>
          </a:xfrm>
        </p:grpSpPr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4BA0CD16-C3F5-495D-BEC6-59B75E33B23D}"/>
                </a:ext>
              </a:extLst>
            </p:cNvPr>
            <p:cNvSpPr/>
            <p:nvPr/>
          </p:nvSpPr>
          <p:spPr>
            <a:xfrm>
              <a:off x="0" y="1"/>
              <a:ext cx="12192000" cy="192801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>
              <a:extLst>
                <a:ext uri="{FF2B5EF4-FFF2-40B4-BE49-F238E27FC236}">
                  <a16:creationId xmlns:a16="http://schemas.microsoft.com/office/drawing/2014/main" id="{899F0974-9ECA-4DC9-86E6-2F94E55BF5F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80975" y="100209"/>
              <a:ext cx="11830050" cy="1819275"/>
            </a:xfrm>
            <a:prstGeom prst="rect">
              <a:avLst/>
            </a:prstGeom>
          </p:spPr>
        </p:pic>
      </p:grpSp>
      <p:sp>
        <p:nvSpPr>
          <p:cNvPr id="5" name="Rectangle 4">
            <a:extLst>
              <a:ext uri="{FF2B5EF4-FFF2-40B4-BE49-F238E27FC236}">
                <a16:creationId xmlns:a16="http://schemas.microsoft.com/office/drawing/2014/main" id="{9071403F-E07D-4514-A6DE-F2633902AB4D}"/>
              </a:ext>
            </a:extLst>
          </p:cNvPr>
          <p:cNvSpPr/>
          <p:nvPr/>
        </p:nvSpPr>
        <p:spPr>
          <a:xfrm>
            <a:off x="0" y="5962650"/>
            <a:ext cx="8677275" cy="895350"/>
          </a:xfrm>
          <a:prstGeom prst="rect">
            <a:avLst/>
          </a:prstGeom>
          <a:solidFill>
            <a:srgbClr val="C620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bject 7">
            <a:extLst>
              <a:ext uri="{FF2B5EF4-FFF2-40B4-BE49-F238E27FC236}">
                <a16:creationId xmlns:a16="http://schemas.microsoft.com/office/drawing/2014/main" id="{9EB28F60-CC8A-4BB7-B224-4834DEADB2F3}"/>
              </a:ext>
            </a:extLst>
          </p:cNvPr>
          <p:cNvSpPr txBox="1">
            <a:spLocks/>
          </p:cNvSpPr>
          <p:nvPr/>
        </p:nvSpPr>
        <p:spPr>
          <a:xfrm>
            <a:off x="-1" y="6320459"/>
            <a:ext cx="8677275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		BLALACK MIDDLE SCHOOL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913823D1-2229-48C1-BC5D-CD30A1ECBA2B}"/>
              </a:ext>
            </a:extLst>
          </p:cNvPr>
          <p:cNvSpPr txBox="1">
            <a:spLocks/>
          </p:cNvSpPr>
          <p:nvPr/>
        </p:nvSpPr>
        <p:spPr>
          <a:xfrm>
            <a:off x="8677273" y="6349864"/>
            <a:ext cx="3333752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cfbbond.com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A1EB4C-354D-80C6-77F8-2FABE826EA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6100" y="130562"/>
            <a:ext cx="2651677" cy="106618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AA7EF23-3769-9A1A-BD19-72430740A34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1469824" y="619758"/>
            <a:ext cx="284608" cy="720073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CFA305D3-4357-8DDE-9F34-A36C3677050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9616106" y="386743"/>
            <a:ext cx="653549" cy="2273559"/>
          </a:xfrm>
          <a:prstGeom prst="rect">
            <a:avLst/>
          </a:prstGeom>
        </p:spPr>
      </p:pic>
      <p:pic>
        <p:nvPicPr>
          <p:cNvPr id="1028" name="Picture 4" descr="See the source image">
            <a:extLst>
              <a:ext uri="{FF2B5EF4-FFF2-40B4-BE49-F238E27FC236}">
                <a16:creationId xmlns:a16="http://schemas.microsoft.com/office/drawing/2014/main" id="{2DB907A9-31AD-1B4A-14F0-C85C934942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2209" y="777597"/>
            <a:ext cx="1678330" cy="1491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5F7C1443-7BB3-5183-44A2-CD7F66671E1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883794" y="2022961"/>
            <a:ext cx="2912986" cy="41957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14883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oogle Shape;467;p88">
            <a:extLst>
              <a:ext uri="{FF2B5EF4-FFF2-40B4-BE49-F238E27FC236}">
                <a16:creationId xmlns:a16="http://schemas.microsoft.com/office/drawing/2014/main" id="{7DCDE8FF-C432-4613-A254-CCD78D5E2C0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E4AF4119-4497-407F-ABEA-15E47C2ABA5C}"/>
              </a:ext>
            </a:extLst>
          </p:cNvPr>
          <p:cNvSpPr/>
          <p:nvPr/>
        </p:nvSpPr>
        <p:spPr>
          <a:xfrm>
            <a:off x="586697" y="109329"/>
            <a:ext cx="4134672" cy="6558972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3C99585-B1FE-49A4-BA47-4D8A2BFEC11B}"/>
              </a:ext>
            </a:extLst>
          </p:cNvPr>
          <p:cNvSpPr/>
          <p:nvPr/>
        </p:nvSpPr>
        <p:spPr>
          <a:xfrm>
            <a:off x="5019038" y="109329"/>
            <a:ext cx="4388235" cy="6561740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E1B70A2-CDAD-4B48-BDB2-C146EE11BD2F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C926C55-3B76-07A5-CE5F-C0FF75A1C092}"/>
              </a:ext>
            </a:extLst>
          </p:cNvPr>
          <p:cNvSpPr/>
          <p:nvPr/>
        </p:nvSpPr>
        <p:spPr>
          <a:xfrm>
            <a:off x="5019038" y="189699"/>
            <a:ext cx="4388235" cy="6481370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84807792-B054-4F2A-7856-993398E8E28A}"/>
              </a:ext>
            </a:extLst>
          </p:cNvPr>
          <p:cNvSpPr txBox="1">
            <a:spLocks/>
          </p:cNvSpPr>
          <p:nvPr/>
        </p:nvSpPr>
        <p:spPr>
          <a:xfrm>
            <a:off x="289028" y="6028139"/>
            <a:ext cx="4199208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4B6FEA20-ADFD-317E-75BC-D802CB78C0F5}"/>
              </a:ext>
            </a:extLst>
          </p:cNvPr>
          <p:cNvSpPr txBox="1">
            <a:spLocks/>
          </p:cNvSpPr>
          <p:nvPr/>
        </p:nvSpPr>
        <p:spPr>
          <a:xfrm>
            <a:off x="4738890" y="5918929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22" name="Google Shape;482;p89">
            <a:extLst>
              <a:ext uri="{FF2B5EF4-FFF2-40B4-BE49-F238E27FC236}">
                <a16:creationId xmlns:a16="http://schemas.microsoft.com/office/drawing/2014/main" id="{293339FF-A815-368D-42CB-E362EC094B05}"/>
              </a:ext>
            </a:extLst>
          </p:cNvPr>
          <p:cNvSpPr txBox="1"/>
          <p:nvPr/>
        </p:nvSpPr>
        <p:spPr>
          <a:xfrm>
            <a:off x="602491" y="629901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EA9B19E6-55EF-7D3A-A72E-201796308B2F}"/>
              </a:ext>
            </a:extLst>
          </p:cNvPr>
          <p:cNvGrpSpPr/>
          <p:nvPr/>
        </p:nvGrpSpPr>
        <p:grpSpPr>
          <a:xfrm>
            <a:off x="657177" y="174628"/>
            <a:ext cx="3950154" cy="590550"/>
            <a:chOff x="683598" y="261922"/>
            <a:chExt cx="3950154" cy="590550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AE684E3D-5033-C8B4-39D7-EB55A1C0F7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83598" y="261922"/>
              <a:ext cx="866775" cy="590550"/>
            </a:xfrm>
            <a:prstGeom prst="rect">
              <a:avLst/>
            </a:prstGeom>
          </p:spPr>
        </p:pic>
        <p:sp>
          <p:nvSpPr>
            <p:cNvPr id="25" name="object 7">
              <a:extLst>
                <a:ext uri="{FF2B5EF4-FFF2-40B4-BE49-F238E27FC236}">
                  <a16:creationId xmlns:a16="http://schemas.microsoft.com/office/drawing/2014/main" id="{11C7BA0E-A653-ACD8-1624-CC50C5A4C642}"/>
                </a:ext>
              </a:extLst>
            </p:cNvPr>
            <p:cNvSpPr txBox="1">
              <a:spLocks/>
            </p:cNvSpPr>
            <p:nvPr/>
          </p:nvSpPr>
          <p:spPr>
            <a:xfrm>
              <a:off x="1544842" y="382011"/>
              <a:ext cx="3088910" cy="363754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050" kern="0" spc="15" dirty="0">
                  <a:solidFill>
                    <a:srgbClr val="FFFFFF"/>
                  </a:solidFill>
                </a:rPr>
                <a:t>Improvements</a:t>
              </a:r>
            </a:p>
          </p:txBody>
        </p:sp>
      </p:grpSp>
      <p:sp>
        <p:nvSpPr>
          <p:cNvPr id="27" name="Rectangle 26">
            <a:extLst>
              <a:ext uri="{FF2B5EF4-FFF2-40B4-BE49-F238E27FC236}">
                <a16:creationId xmlns:a16="http://schemas.microsoft.com/office/drawing/2014/main" id="{CAA1D0B8-B2DB-1647-E79B-76AB8C5F671D}"/>
              </a:ext>
            </a:extLst>
          </p:cNvPr>
          <p:cNvSpPr/>
          <p:nvPr/>
        </p:nvSpPr>
        <p:spPr>
          <a:xfrm>
            <a:off x="6417990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Times New Roman" panose="02020603050405020304" pitchFamily="18" charset="0"/>
              </a:rPr>
              <a:t> </a:t>
            </a:r>
            <a:endParaRPr lang="en-US" dirty="0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70C22FD-5506-6E9E-4CD4-82016566F56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66297"/>
          <a:stretch/>
        </p:blipFill>
        <p:spPr>
          <a:xfrm>
            <a:off x="5390173" y="2577883"/>
            <a:ext cx="2853361" cy="568587"/>
          </a:xfrm>
          <a:prstGeom prst="rect">
            <a:avLst/>
          </a:prstGeom>
        </p:spPr>
      </p:pic>
      <p:sp>
        <p:nvSpPr>
          <p:cNvPr id="30" name="Google Shape;482;p89">
            <a:extLst>
              <a:ext uri="{FF2B5EF4-FFF2-40B4-BE49-F238E27FC236}">
                <a16:creationId xmlns:a16="http://schemas.microsoft.com/office/drawing/2014/main" id="{0B67BBDC-86A9-468D-BFBF-1D7C3F2DC756}"/>
              </a:ext>
            </a:extLst>
          </p:cNvPr>
          <p:cNvSpPr txBox="1"/>
          <p:nvPr/>
        </p:nvSpPr>
        <p:spPr>
          <a:xfrm>
            <a:off x="5286829" y="725443"/>
            <a:ext cx="3539334" cy="154743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sp>
        <p:nvSpPr>
          <p:cNvPr id="31" name="Google Shape;482;p89">
            <a:extLst>
              <a:ext uri="{FF2B5EF4-FFF2-40B4-BE49-F238E27FC236}">
                <a16:creationId xmlns:a16="http://schemas.microsoft.com/office/drawing/2014/main" id="{556CF217-F609-425A-E918-726F8CCD2196}"/>
              </a:ext>
            </a:extLst>
          </p:cNvPr>
          <p:cNvSpPr txBox="1"/>
          <p:nvPr/>
        </p:nvSpPr>
        <p:spPr>
          <a:xfrm>
            <a:off x="5390173" y="3037190"/>
            <a:ext cx="3539334" cy="154743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4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endParaRPr sz="14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6D98FCF2-739F-94B7-1858-983E471F93F7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b="79047"/>
          <a:stretch/>
        </p:blipFill>
        <p:spPr>
          <a:xfrm>
            <a:off x="5286829" y="339618"/>
            <a:ext cx="2930317" cy="435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8674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3530" y="200297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333031" y="36128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59645" y="590833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640833" y="634882"/>
            <a:ext cx="3604823" cy="1369131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F9F96192-8CC1-12ED-CF74-94B0BC5A4384}"/>
              </a:ext>
            </a:extLst>
          </p:cNvPr>
          <p:cNvSpPr txBox="1"/>
          <p:nvPr/>
        </p:nvSpPr>
        <p:spPr>
          <a:xfrm>
            <a:off x="482031" y="542105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5" name="Picture 14" descr="A picture containing ceiling, indoor, roof&#10;&#10;Description automatically generated">
            <a:extLst>
              <a:ext uri="{FF2B5EF4-FFF2-40B4-BE49-F238E27FC236}">
                <a16:creationId xmlns:a16="http://schemas.microsoft.com/office/drawing/2014/main" id="{EA732C63-58B3-2B4A-A5CA-717F80894E8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41" y="198501"/>
            <a:ext cx="4080504" cy="3060378"/>
          </a:xfrm>
          <a:prstGeom prst="rect">
            <a:avLst/>
          </a:prstGeom>
        </p:spPr>
      </p:pic>
      <p:pic>
        <p:nvPicPr>
          <p:cNvPr id="16" name="Picture 15" descr="A picture containing ceiling, indoor, floor, room&#10;&#10;Description automatically generated">
            <a:extLst>
              <a:ext uri="{FF2B5EF4-FFF2-40B4-BE49-F238E27FC236}">
                <a16:creationId xmlns:a16="http://schemas.microsoft.com/office/drawing/2014/main" id="{0B2E0FE4-5C0A-7907-1023-1C8BA759C6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9840" y="3366155"/>
            <a:ext cx="4080504" cy="3213791"/>
          </a:xfrm>
          <a:prstGeom prst="rect">
            <a:avLst/>
          </a:prstGeom>
        </p:spPr>
      </p:pic>
      <p:pic>
        <p:nvPicPr>
          <p:cNvPr id="19" name="Picture 18" descr="A picture containing indoor, ceiling, wall, floor&#10;&#10;Description automatically generated">
            <a:extLst>
              <a:ext uri="{FF2B5EF4-FFF2-40B4-BE49-F238E27FC236}">
                <a16:creationId xmlns:a16="http://schemas.microsoft.com/office/drawing/2014/main" id="{46C7D102-10A3-717E-E03A-08E826BF31C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1550" y="198501"/>
            <a:ext cx="3363622" cy="3060378"/>
          </a:xfrm>
          <a:prstGeom prst="rect">
            <a:avLst/>
          </a:prstGeom>
        </p:spPr>
      </p:pic>
      <p:pic>
        <p:nvPicPr>
          <p:cNvPr id="21" name="Picture 20" descr="A room with tables and chairs&#10;&#10;Description automatically generated with medium confidence">
            <a:extLst>
              <a:ext uri="{FF2B5EF4-FFF2-40B4-BE49-F238E27FC236}">
                <a16:creationId xmlns:a16="http://schemas.microsoft.com/office/drawing/2014/main" id="{47659EE7-B7B8-554F-FD47-8558C4AC43C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2372" y="3366154"/>
            <a:ext cx="3352800" cy="3213791"/>
          </a:xfrm>
          <a:prstGeom prst="rect">
            <a:avLst/>
          </a:prstGeom>
        </p:spPr>
      </p:pic>
      <p:sp>
        <p:nvSpPr>
          <p:cNvPr id="24" name="Google Shape;482;p89">
            <a:extLst>
              <a:ext uri="{FF2B5EF4-FFF2-40B4-BE49-F238E27FC236}">
                <a16:creationId xmlns:a16="http://schemas.microsoft.com/office/drawing/2014/main" id="{770FC0FF-3974-0A88-8A0D-16CC8722CA20}"/>
              </a:ext>
            </a:extLst>
          </p:cNvPr>
          <p:cNvSpPr txBox="1"/>
          <p:nvPr/>
        </p:nvSpPr>
        <p:spPr>
          <a:xfrm>
            <a:off x="5086692" y="2773486"/>
            <a:ext cx="2464202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Ensemble Room</a:t>
            </a:r>
          </a:p>
        </p:txBody>
      </p:sp>
      <p:sp>
        <p:nvSpPr>
          <p:cNvPr id="26" name="Google Shape;482;p89">
            <a:extLst>
              <a:ext uri="{FF2B5EF4-FFF2-40B4-BE49-F238E27FC236}">
                <a16:creationId xmlns:a16="http://schemas.microsoft.com/office/drawing/2014/main" id="{D021A49F-48D2-38BD-F0DB-B4023CA1A98D}"/>
              </a:ext>
            </a:extLst>
          </p:cNvPr>
          <p:cNvSpPr txBox="1"/>
          <p:nvPr/>
        </p:nvSpPr>
        <p:spPr>
          <a:xfrm>
            <a:off x="9245767" y="2773485"/>
            <a:ext cx="2464202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Wenger Cabinets</a:t>
            </a:r>
          </a:p>
        </p:txBody>
      </p:sp>
      <p:sp>
        <p:nvSpPr>
          <p:cNvPr id="28" name="Google Shape;482;p89">
            <a:extLst>
              <a:ext uri="{FF2B5EF4-FFF2-40B4-BE49-F238E27FC236}">
                <a16:creationId xmlns:a16="http://schemas.microsoft.com/office/drawing/2014/main" id="{20DEF5F7-9522-3353-B6DC-6CFCBD6CAF59}"/>
              </a:ext>
            </a:extLst>
          </p:cNvPr>
          <p:cNvSpPr txBox="1"/>
          <p:nvPr/>
        </p:nvSpPr>
        <p:spPr>
          <a:xfrm>
            <a:off x="5734453" y="6172310"/>
            <a:ext cx="2464202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 Hall</a:t>
            </a:r>
          </a:p>
        </p:txBody>
      </p:sp>
      <p:sp>
        <p:nvSpPr>
          <p:cNvPr id="29" name="Google Shape;482;p89">
            <a:extLst>
              <a:ext uri="{FF2B5EF4-FFF2-40B4-BE49-F238E27FC236}">
                <a16:creationId xmlns:a16="http://schemas.microsoft.com/office/drawing/2014/main" id="{EA879A4F-9D29-3DCE-4AF8-F82AE28E6315}"/>
              </a:ext>
            </a:extLst>
          </p:cNvPr>
          <p:cNvSpPr txBox="1"/>
          <p:nvPr/>
        </p:nvSpPr>
        <p:spPr>
          <a:xfrm>
            <a:off x="9245767" y="6172309"/>
            <a:ext cx="2464202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Orchestra Hall</a:t>
            </a:r>
          </a:p>
        </p:txBody>
      </p:sp>
    </p:spTree>
    <p:extLst>
      <p:ext uri="{BB962C8B-B14F-4D97-AF65-F5344CB8AC3E}">
        <p14:creationId xmlns:p14="http://schemas.microsoft.com/office/powerpoint/2010/main" val="2326283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216654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951" y="200296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49726" y="385749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908516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619014" y="1988138"/>
            <a:ext cx="3440652" cy="4867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Google Shape;482;p89">
            <a:extLst>
              <a:ext uri="{FF2B5EF4-FFF2-40B4-BE49-F238E27FC236}">
                <a16:creationId xmlns:a16="http://schemas.microsoft.com/office/drawing/2014/main" id="{266DF9CC-031E-BE23-3A35-DC820D6BAE84}"/>
              </a:ext>
            </a:extLst>
          </p:cNvPr>
          <p:cNvSpPr txBox="1"/>
          <p:nvPr/>
        </p:nvSpPr>
        <p:spPr>
          <a:xfrm>
            <a:off x="436973" y="567626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F484BE5-1A87-C66E-B8C8-1551F1E3E7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25714" y="214815"/>
            <a:ext cx="3505633" cy="292071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577E3D71-90FB-4F36-0091-B54ECAD9F2D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0901" y="3317823"/>
            <a:ext cx="3546337" cy="3247423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C07BE5A-1AF7-2550-7DEB-CA0F422FB14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1428" y="200296"/>
            <a:ext cx="3632428" cy="29207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FDED6738-F19B-3206-C4A4-43B3969666E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292011" y="3317823"/>
            <a:ext cx="3743026" cy="3247423"/>
          </a:xfrm>
          <a:prstGeom prst="rect">
            <a:avLst/>
          </a:prstGeom>
        </p:spPr>
      </p:pic>
      <p:sp>
        <p:nvSpPr>
          <p:cNvPr id="21" name="Google Shape;482;p89">
            <a:extLst>
              <a:ext uri="{FF2B5EF4-FFF2-40B4-BE49-F238E27FC236}">
                <a16:creationId xmlns:a16="http://schemas.microsoft.com/office/drawing/2014/main" id="{0366C556-E087-1C39-5B10-65698CAE648B}"/>
              </a:ext>
            </a:extLst>
          </p:cNvPr>
          <p:cNvSpPr txBox="1"/>
          <p:nvPr/>
        </p:nvSpPr>
        <p:spPr>
          <a:xfrm>
            <a:off x="5530203" y="2741281"/>
            <a:ext cx="1867128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</a:t>
            </a:r>
          </a:p>
        </p:txBody>
      </p:sp>
      <p:sp>
        <p:nvSpPr>
          <p:cNvPr id="23" name="Google Shape;482;p89">
            <a:extLst>
              <a:ext uri="{FF2B5EF4-FFF2-40B4-BE49-F238E27FC236}">
                <a16:creationId xmlns:a16="http://schemas.microsoft.com/office/drawing/2014/main" id="{4730938D-760A-6412-1F72-CA3F09571841}"/>
              </a:ext>
            </a:extLst>
          </p:cNvPr>
          <p:cNvSpPr txBox="1"/>
          <p:nvPr/>
        </p:nvSpPr>
        <p:spPr>
          <a:xfrm>
            <a:off x="9553745" y="2650132"/>
            <a:ext cx="1867128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</a:t>
            </a:r>
          </a:p>
        </p:txBody>
      </p:sp>
      <p:sp>
        <p:nvSpPr>
          <p:cNvPr id="24" name="Google Shape;482;p89">
            <a:extLst>
              <a:ext uri="{FF2B5EF4-FFF2-40B4-BE49-F238E27FC236}">
                <a16:creationId xmlns:a16="http://schemas.microsoft.com/office/drawing/2014/main" id="{F111354E-DFB8-AD74-84A4-EDDE92293D99}"/>
              </a:ext>
            </a:extLst>
          </p:cNvPr>
          <p:cNvSpPr txBox="1"/>
          <p:nvPr/>
        </p:nvSpPr>
        <p:spPr>
          <a:xfrm>
            <a:off x="5530203" y="6181302"/>
            <a:ext cx="1867128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</a:t>
            </a:r>
          </a:p>
        </p:txBody>
      </p:sp>
      <p:sp>
        <p:nvSpPr>
          <p:cNvPr id="26" name="Google Shape;482;p89">
            <a:extLst>
              <a:ext uri="{FF2B5EF4-FFF2-40B4-BE49-F238E27FC236}">
                <a16:creationId xmlns:a16="http://schemas.microsoft.com/office/drawing/2014/main" id="{CA95CBD0-50CC-4861-2E1E-729C000D50A5}"/>
              </a:ext>
            </a:extLst>
          </p:cNvPr>
          <p:cNvSpPr txBox="1"/>
          <p:nvPr/>
        </p:nvSpPr>
        <p:spPr>
          <a:xfrm>
            <a:off x="9657779" y="6172311"/>
            <a:ext cx="1867128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</a:t>
            </a:r>
          </a:p>
        </p:txBody>
      </p:sp>
    </p:spTree>
    <p:extLst>
      <p:ext uri="{BB962C8B-B14F-4D97-AF65-F5344CB8AC3E}">
        <p14:creationId xmlns:p14="http://schemas.microsoft.com/office/powerpoint/2010/main" val="3914874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4051" y="200297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84652" y="36611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65613" y="590833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77355" y="2513232"/>
            <a:ext cx="3748527" cy="915768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8CD883C9-4887-5C89-561F-38B37BF9ACB3}"/>
              </a:ext>
            </a:extLst>
          </p:cNvPr>
          <p:cNvSpPr txBox="1"/>
          <p:nvPr/>
        </p:nvSpPr>
        <p:spPr>
          <a:xfrm>
            <a:off x="419676" y="608970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	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7" name="Picture 16" descr="A room with tables and chairs&#10;&#10;Description automatically generated with low confidence">
            <a:extLst>
              <a:ext uri="{FF2B5EF4-FFF2-40B4-BE49-F238E27FC236}">
                <a16:creationId xmlns:a16="http://schemas.microsoft.com/office/drawing/2014/main" id="{E7150EC9-5CF9-77C8-B7D7-00F8D0FA362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4407" y="214749"/>
            <a:ext cx="3927368" cy="314214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7D6B3F1-374E-5C0D-2FD2-7DB7A4D3E5E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19868" y="3515560"/>
            <a:ext cx="7503712" cy="3162465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48A81B9C-D1C9-8FAB-BDB4-9B933CC5D215}"/>
              </a:ext>
            </a:extLst>
          </p:cNvPr>
          <p:cNvSpPr txBox="1"/>
          <p:nvPr/>
        </p:nvSpPr>
        <p:spPr>
          <a:xfrm>
            <a:off x="6475990" y="3676408"/>
            <a:ext cx="3391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Structural Joist Reinforcement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E661F19-68C2-B114-8F10-AF22D4120989}"/>
              </a:ext>
            </a:extLst>
          </p:cNvPr>
          <p:cNvSpPr txBox="1"/>
          <p:nvPr/>
        </p:nvSpPr>
        <p:spPr>
          <a:xfrm>
            <a:off x="5116060" y="2822855"/>
            <a:ext cx="3391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Engineering Room #1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1EE28C9-A8CF-BF2D-3519-89933B12EF30}"/>
              </a:ext>
            </a:extLst>
          </p:cNvPr>
          <p:cNvSpPr txBox="1"/>
          <p:nvPr/>
        </p:nvSpPr>
        <p:spPr>
          <a:xfrm>
            <a:off x="9811936" y="2984542"/>
            <a:ext cx="80567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After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EB2A78-BCDC-1252-72B4-95771FA124DB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01070" y="226909"/>
            <a:ext cx="3452295" cy="3115531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F5B0C14E-BCD4-4CC8-4240-8A2D7E6F8289}"/>
              </a:ext>
            </a:extLst>
          </p:cNvPr>
          <p:cNvSpPr txBox="1"/>
          <p:nvPr/>
        </p:nvSpPr>
        <p:spPr>
          <a:xfrm>
            <a:off x="5877133" y="2897982"/>
            <a:ext cx="8128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Before</a:t>
            </a:r>
          </a:p>
        </p:txBody>
      </p:sp>
    </p:spTree>
    <p:extLst>
      <p:ext uri="{BB962C8B-B14F-4D97-AF65-F5344CB8AC3E}">
        <p14:creationId xmlns:p14="http://schemas.microsoft.com/office/powerpoint/2010/main" val="187478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270225" y="200297"/>
            <a:ext cx="406841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041" y="200297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30771" y="326055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87515" y="5908331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pic>
        <p:nvPicPr>
          <p:cNvPr id="5" name="Picture 4" descr="Text, letter&#10;&#10;Description automatically generated">
            <a:extLst>
              <a:ext uri="{FF2B5EF4-FFF2-40B4-BE49-F238E27FC236}">
                <a16:creationId xmlns:a16="http://schemas.microsoft.com/office/drawing/2014/main" id="{A7E8DB01-500C-74AD-DBA9-8D6F57E4A58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4722863" y="3358016"/>
            <a:ext cx="2951449" cy="3463016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8B044F12-527C-4B13-B02F-80AC6BE506B5}"/>
              </a:ext>
            </a:extLst>
          </p:cNvPr>
          <p:cNvSpPr/>
          <p:nvPr/>
        </p:nvSpPr>
        <p:spPr>
          <a:xfrm>
            <a:off x="642303" y="3301696"/>
            <a:ext cx="3584744" cy="119912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Google Shape;482;p89">
            <a:extLst>
              <a:ext uri="{FF2B5EF4-FFF2-40B4-BE49-F238E27FC236}">
                <a16:creationId xmlns:a16="http://schemas.microsoft.com/office/drawing/2014/main" id="{9F563835-3BF7-E216-BD80-22B3E989706B}"/>
              </a:ext>
            </a:extLst>
          </p:cNvPr>
          <p:cNvSpPr txBox="1"/>
          <p:nvPr/>
        </p:nvSpPr>
        <p:spPr>
          <a:xfrm>
            <a:off x="432721" y="561299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A10237C7-5C23-F102-A9B4-AAF435EA88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9534" y="220146"/>
            <a:ext cx="3546337" cy="3247423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EF86156B-0E16-A1BC-DDCD-7CC9130D842A}"/>
              </a:ext>
            </a:extLst>
          </p:cNvPr>
          <p:cNvSpPr txBox="1"/>
          <p:nvPr/>
        </p:nvSpPr>
        <p:spPr>
          <a:xfrm>
            <a:off x="5261476" y="3116743"/>
            <a:ext cx="1669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Rooftop Units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FE688BA-4F2A-1D12-EA71-62AD2AC70C0B}"/>
              </a:ext>
            </a:extLst>
          </p:cNvPr>
          <p:cNvSpPr txBox="1"/>
          <p:nvPr/>
        </p:nvSpPr>
        <p:spPr>
          <a:xfrm>
            <a:off x="5334993" y="6103197"/>
            <a:ext cx="203824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HVAC Controls</a:t>
            </a:r>
          </a:p>
        </p:txBody>
      </p:sp>
      <p:pic>
        <p:nvPicPr>
          <p:cNvPr id="23" name="Picture 22" descr="A picture containing text&#10;&#10;Description automatically generated">
            <a:extLst>
              <a:ext uri="{FF2B5EF4-FFF2-40B4-BE49-F238E27FC236}">
                <a16:creationId xmlns:a16="http://schemas.microsoft.com/office/drawing/2014/main" id="{C9CF8AB9-7DB5-684A-B63B-1594008F927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91409" y="50035"/>
            <a:ext cx="3245811" cy="3546335"/>
          </a:xfrm>
          <a:prstGeom prst="rect">
            <a:avLst/>
          </a:prstGeom>
        </p:spPr>
      </p:pic>
      <p:pic>
        <p:nvPicPr>
          <p:cNvPr id="24" name="Picture 23" descr="A picture containing wall, indoor&#10;&#10;Description automatically generated">
            <a:extLst>
              <a:ext uri="{FF2B5EF4-FFF2-40B4-BE49-F238E27FC236}">
                <a16:creationId xmlns:a16="http://schemas.microsoft.com/office/drawing/2014/main" id="{B1C95C6B-E915-7168-5C5C-CF952ADEBCF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574758" y="3271768"/>
            <a:ext cx="2951451" cy="3618677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704260EB-6F58-176C-327A-FB26AFA62226}"/>
              </a:ext>
            </a:extLst>
          </p:cNvPr>
          <p:cNvSpPr txBox="1"/>
          <p:nvPr/>
        </p:nvSpPr>
        <p:spPr>
          <a:xfrm>
            <a:off x="9427967" y="3042563"/>
            <a:ext cx="136979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Site Lighting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4699A17-5D18-6606-64E3-86C948989F7B}"/>
              </a:ext>
            </a:extLst>
          </p:cNvPr>
          <p:cNvSpPr txBox="1"/>
          <p:nvPr/>
        </p:nvSpPr>
        <p:spPr>
          <a:xfrm>
            <a:off x="8951168" y="6187500"/>
            <a:ext cx="2323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bg1"/>
                </a:solidFill>
              </a:rPr>
              <a:t>Water Bottle Fillers</a:t>
            </a:r>
          </a:p>
        </p:txBody>
      </p:sp>
    </p:spTree>
    <p:extLst>
      <p:ext uri="{BB962C8B-B14F-4D97-AF65-F5344CB8AC3E}">
        <p14:creationId xmlns:p14="http://schemas.microsoft.com/office/powerpoint/2010/main" val="1482404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306828" y="198501"/>
            <a:ext cx="395482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41" y="198501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32550" y="351510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98465" y="5910127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97805" y="4511771"/>
            <a:ext cx="3633818" cy="65705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C8DC1F6F-F34F-1A2E-D058-2D153AFCD7FF}"/>
              </a:ext>
            </a:extLst>
          </p:cNvPr>
          <p:cNvSpPr txBox="1"/>
          <p:nvPr/>
        </p:nvSpPr>
        <p:spPr>
          <a:xfrm>
            <a:off x="429505" y="574679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026" name="Picture 1">
            <a:extLst>
              <a:ext uri="{FF2B5EF4-FFF2-40B4-BE49-F238E27FC236}">
                <a16:creationId xmlns:a16="http://schemas.microsoft.com/office/drawing/2014/main" id="{1A8B8193-53B1-6536-6DDB-B76F4332D8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2042" y="198501"/>
            <a:ext cx="7337091" cy="31810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15" descr="A picture containing outdoor, building, stone, concrete&#10;&#10;Description automatically generated">
            <a:extLst>
              <a:ext uri="{FF2B5EF4-FFF2-40B4-BE49-F238E27FC236}">
                <a16:creationId xmlns:a16="http://schemas.microsoft.com/office/drawing/2014/main" id="{DA805A7C-1D23-ED1E-DFC4-E0D54F8BEBB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2042" y="3417471"/>
            <a:ext cx="3745196" cy="3089019"/>
          </a:xfrm>
          <a:prstGeom prst="rect">
            <a:avLst/>
          </a:prstGeom>
        </p:spPr>
      </p:pic>
      <p:sp>
        <p:nvSpPr>
          <p:cNvPr id="17" name="Google Shape;482;p89">
            <a:extLst>
              <a:ext uri="{FF2B5EF4-FFF2-40B4-BE49-F238E27FC236}">
                <a16:creationId xmlns:a16="http://schemas.microsoft.com/office/drawing/2014/main" id="{A65C84BD-4430-77CB-A62A-A68C2A6C67B0}"/>
              </a:ext>
            </a:extLst>
          </p:cNvPr>
          <p:cNvSpPr txBox="1"/>
          <p:nvPr/>
        </p:nvSpPr>
        <p:spPr>
          <a:xfrm>
            <a:off x="5300234" y="6078059"/>
            <a:ext cx="2140900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Benches</a:t>
            </a:r>
          </a:p>
        </p:txBody>
      </p:sp>
      <p:sp>
        <p:nvSpPr>
          <p:cNvPr id="18" name="Google Shape;482;p89">
            <a:extLst>
              <a:ext uri="{FF2B5EF4-FFF2-40B4-BE49-F238E27FC236}">
                <a16:creationId xmlns:a16="http://schemas.microsoft.com/office/drawing/2014/main" id="{D7D7EE80-1BDB-E04B-D2AE-62AB2A3FDA1E}"/>
              </a:ext>
            </a:extLst>
          </p:cNvPr>
          <p:cNvSpPr txBox="1"/>
          <p:nvPr/>
        </p:nvSpPr>
        <p:spPr>
          <a:xfrm>
            <a:off x="6855262" y="2727279"/>
            <a:ext cx="2140900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858B29E-8076-F229-2260-77AA2E43109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167631" y="3429000"/>
            <a:ext cx="3511502" cy="3080201"/>
          </a:xfrm>
          <a:prstGeom prst="rect">
            <a:avLst/>
          </a:prstGeom>
        </p:spPr>
      </p:pic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AEFE2FED-AF01-8059-A804-5BC467B3AEA1}"/>
              </a:ext>
            </a:extLst>
          </p:cNvPr>
          <p:cNvSpPr txBox="1"/>
          <p:nvPr/>
        </p:nvSpPr>
        <p:spPr>
          <a:xfrm>
            <a:off x="8996162" y="6061945"/>
            <a:ext cx="2140900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</a:t>
            </a:r>
          </a:p>
        </p:txBody>
      </p:sp>
    </p:spTree>
    <p:extLst>
      <p:ext uri="{BB962C8B-B14F-4D97-AF65-F5344CB8AC3E}">
        <p14:creationId xmlns:p14="http://schemas.microsoft.com/office/powerpoint/2010/main" val="1905950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306828" y="198501"/>
            <a:ext cx="395482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41" y="198501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53133" y="42529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98465" y="5910127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97805" y="5125020"/>
            <a:ext cx="3633818" cy="476364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C8DC1F6F-F34F-1A2E-D058-2D153AFCD7FF}"/>
              </a:ext>
            </a:extLst>
          </p:cNvPr>
          <p:cNvSpPr txBox="1"/>
          <p:nvPr/>
        </p:nvSpPr>
        <p:spPr>
          <a:xfrm>
            <a:off x="424030" y="731889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– Coming Soon</a:t>
            </a:r>
          </a:p>
        </p:txBody>
      </p:sp>
      <p:pic>
        <p:nvPicPr>
          <p:cNvPr id="12" name="Picture 11" descr="A picture containing text, indoor, floor, ceiling&#10;&#10;Description automatically generated">
            <a:extLst>
              <a:ext uri="{FF2B5EF4-FFF2-40B4-BE49-F238E27FC236}">
                <a16:creationId xmlns:a16="http://schemas.microsoft.com/office/drawing/2014/main" id="{49514575-6C0B-C76A-DB0E-53C0620578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3345" y="252523"/>
            <a:ext cx="3883880" cy="2870694"/>
          </a:xfrm>
          <a:prstGeom prst="rect">
            <a:avLst/>
          </a:prstGeom>
        </p:spPr>
      </p:pic>
      <p:pic>
        <p:nvPicPr>
          <p:cNvPr id="16" name="Picture 15" descr="A picture containing indoor, bathroom, wall, toilet&#10;&#10;Description automatically generated">
            <a:extLst>
              <a:ext uri="{FF2B5EF4-FFF2-40B4-BE49-F238E27FC236}">
                <a16:creationId xmlns:a16="http://schemas.microsoft.com/office/drawing/2014/main" id="{BB6C7385-4254-56BB-89EF-5B697EB4720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817" y="252523"/>
            <a:ext cx="3224356" cy="2870694"/>
          </a:xfrm>
          <a:prstGeom prst="rect">
            <a:avLst/>
          </a:prstGeom>
        </p:spPr>
      </p:pic>
      <p:pic>
        <p:nvPicPr>
          <p:cNvPr id="17" name="Picture 16" descr="A picture containing indoor, floor, ceiling, toilet&#10;&#10;Description automatically generated">
            <a:extLst>
              <a:ext uri="{FF2B5EF4-FFF2-40B4-BE49-F238E27FC236}">
                <a16:creationId xmlns:a16="http://schemas.microsoft.com/office/drawing/2014/main" id="{60B6747F-460C-CBCE-17BE-599FEF2E49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8615" y="3176477"/>
            <a:ext cx="3883879" cy="3429000"/>
          </a:xfrm>
          <a:prstGeom prst="rect">
            <a:avLst/>
          </a:prstGeom>
        </p:spPr>
      </p:pic>
      <p:pic>
        <p:nvPicPr>
          <p:cNvPr id="18" name="Picture 17" descr="A picture containing text, floor, indoor, table&#10;&#10;Description automatically generated">
            <a:extLst>
              <a:ext uri="{FF2B5EF4-FFF2-40B4-BE49-F238E27FC236}">
                <a16:creationId xmlns:a16="http://schemas.microsoft.com/office/drawing/2014/main" id="{29681B92-FDC7-BDF3-ACE2-896A0D14F7E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42817" y="3176477"/>
            <a:ext cx="3194732" cy="3429000"/>
          </a:xfrm>
          <a:prstGeom prst="rect">
            <a:avLst/>
          </a:prstGeom>
        </p:spPr>
      </p:pic>
      <p:sp>
        <p:nvSpPr>
          <p:cNvPr id="19" name="Google Shape;482;p89">
            <a:extLst>
              <a:ext uri="{FF2B5EF4-FFF2-40B4-BE49-F238E27FC236}">
                <a16:creationId xmlns:a16="http://schemas.microsoft.com/office/drawing/2014/main" id="{79EDB647-888E-7326-5424-564D9A14EDB8}"/>
              </a:ext>
            </a:extLst>
          </p:cNvPr>
          <p:cNvSpPr txBox="1"/>
          <p:nvPr/>
        </p:nvSpPr>
        <p:spPr>
          <a:xfrm>
            <a:off x="5256431" y="2741281"/>
            <a:ext cx="2140900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Serving Lines</a:t>
            </a:r>
          </a:p>
        </p:txBody>
      </p:sp>
      <p:sp>
        <p:nvSpPr>
          <p:cNvPr id="20" name="Google Shape;482;p89">
            <a:extLst>
              <a:ext uri="{FF2B5EF4-FFF2-40B4-BE49-F238E27FC236}">
                <a16:creationId xmlns:a16="http://schemas.microsoft.com/office/drawing/2014/main" id="{90DF4F0D-9FE2-615E-BF55-33579B0288D1}"/>
              </a:ext>
            </a:extLst>
          </p:cNvPr>
          <p:cNvSpPr txBox="1"/>
          <p:nvPr/>
        </p:nvSpPr>
        <p:spPr>
          <a:xfrm>
            <a:off x="9279973" y="6042116"/>
            <a:ext cx="2140900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Serving Lines</a:t>
            </a:r>
          </a:p>
        </p:txBody>
      </p:sp>
      <p:sp>
        <p:nvSpPr>
          <p:cNvPr id="21" name="Google Shape;482;p89">
            <a:extLst>
              <a:ext uri="{FF2B5EF4-FFF2-40B4-BE49-F238E27FC236}">
                <a16:creationId xmlns:a16="http://schemas.microsoft.com/office/drawing/2014/main" id="{856EE749-6560-89D6-E94E-466A0D9961F2}"/>
              </a:ext>
            </a:extLst>
          </p:cNvPr>
          <p:cNvSpPr txBox="1"/>
          <p:nvPr/>
        </p:nvSpPr>
        <p:spPr>
          <a:xfrm>
            <a:off x="5502826" y="6078059"/>
            <a:ext cx="2140900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Freezer</a:t>
            </a:r>
          </a:p>
        </p:txBody>
      </p:sp>
      <p:sp>
        <p:nvSpPr>
          <p:cNvPr id="22" name="Google Shape;482;p89">
            <a:extLst>
              <a:ext uri="{FF2B5EF4-FFF2-40B4-BE49-F238E27FC236}">
                <a16:creationId xmlns:a16="http://schemas.microsoft.com/office/drawing/2014/main" id="{3F508C98-5DEC-4F8F-4F65-0166A676C8BA}"/>
              </a:ext>
            </a:extLst>
          </p:cNvPr>
          <p:cNvSpPr txBox="1"/>
          <p:nvPr/>
        </p:nvSpPr>
        <p:spPr>
          <a:xfrm>
            <a:off x="9433286" y="2741281"/>
            <a:ext cx="2140900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Cooler</a:t>
            </a:r>
          </a:p>
        </p:txBody>
      </p:sp>
    </p:spTree>
    <p:extLst>
      <p:ext uri="{BB962C8B-B14F-4D97-AF65-F5344CB8AC3E}">
        <p14:creationId xmlns:p14="http://schemas.microsoft.com/office/powerpoint/2010/main" val="3748949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32104A21-0984-4A29-AD02-0DA8967FA79C}"/>
              </a:ext>
            </a:extLst>
          </p:cNvPr>
          <p:cNvSpPr/>
          <p:nvPr/>
        </p:nvSpPr>
        <p:spPr>
          <a:xfrm>
            <a:off x="306828" y="198501"/>
            <a:ext cx="3954821" cy="6364951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A722B0E-9B1B-4747-8979-DDA7B22E24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8341" y="198501"/>
            <a:ext cx="866775" cy="590550"/>
          </a:xfrm>
          <a:prstGeom prst="rect">
            <a:avLst/>
          </a:prstGeom>
        </p:spPr>
      </p:pic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253133" y="425297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 dirty="0">
                <a:solidFill>
                  <a:srgbClr val="FFFFFF"/>
                </a:solidFill>
              </a:rPr>
              <a:t>Improvements</a:t>
            </a:r>
          </a:p>
        </p:txBody>
      </p:sp>
      <p:sp>
        <p:nvSpPr>
          <p:cNvPr id="49" name="object 7">
            <a:extLst>
              <a:ext uri="{FF2B5EF4-FFF2-40B4-BE49-F238E27FC236}">
                <a16:creationId xmlns:a16="http://schemas.microsoft.com/office/drawing/2014/main" id="{1C646EBE-AB21-4DC8-BA60-D5E7901AD06D}"/>
              </a:ext>
            </a:extLst>
          </p:cNvPr>
          <p:cNvSpPr txBox="1">
            <a:spLocks/>
          </p:cNvSpPr>
          <p:nvPr/>
        </p:nvSpPr>
        <p:spPr>
          <a:xfrm>
            <a:off x="-198465" y="5910127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80ADAA51-56BF-4086-96AB-A5B60DEA6729}"/>
              </a:ext>
            </a:extLst>
          </p:cNvPr>
          <p:cNvSpPr/>
          <p:nvPr/>
        </p:nvSpPr>
        <p:spPr>
          <a:xfrm>
            <a:off x="497805" y="5552105"/>
            <a:ext cx="3633818" cy="26197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C8DC1F6F-F34F-1A2E-D058-2D153AFCD7FF}"/>
              </a:ext>
            </a:extLst>
          </p:cNvPr>
          <p:cNvSpPr txBox="1"/>
          <p:nvPr/>
        </p:nvSpPr>
        <p:spPr>
          <a:xfrm>
            <a:off x="424030" y="731889"/>
            <a:ext cx="4091115" cy="3181004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Fine Arts Classroom and Performance Space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Band, Orchestra, Choir, Theater, and Percussion Hall Renovations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Collaboration Rooms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Practice Rooms in Fine Arts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Roof Replacement and Repair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Interior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Makerspace /Engineering Room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Structural Joist Reinforcement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Mechanical, Electrical, and Plumbing Systems Upgrades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LED Site Lighting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Rooftop Units and Controls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Water Bottle Fillers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Landscape Improvements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Exterior Concrete Replacement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Kitchen Renovation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Kitchen Equipment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13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New Marquee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5F74492-CE4B-E1C5-ED19-029912DF3C4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t="11091" b="15311"/>
          <a:stretch/>
        </p:blipFill>
        <p:spPr>
          <a:xfrm>
            <a:off x="4678320" y="198501"/>
            <a:ext cx="7370493" cy="259409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9BBB0E27-D5F6-460B-B9C9-F3D2BA662F5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78321" y="2612374"/>
            <a:ext cx="7370494" cy="424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03725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28" descr="A picture containing outdoor, building, stone, concrete&#10;&#10;Description automatically generated">
            <a:extLst>
              <a:ext uri="{FF2B5EF4-FFF2-40B4-BE49-F238E27FC236}">
                <a16:creationId xmlns:a16="http://schemas.microsoft.com/office/drawing/2014/main" id="{C6A2AC95-C90D-D0EA-0797-FEDA7D4006A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00785" y="3558066"/>
            <a:ext cx="2311288" cy="3089019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6AEF8ACE-420C-AB2F-3F9F-6C7B482237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33551" y="3593898"/>
            <a:ext cx="3267945" cy="3004041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6BF67D00-7AE2-420D-969F-8A31B907C848}"/>
              </a:ext>
            </a:extLst>
          </p:cNvPr>
          <p:cNvSpPr/>
          <p:nvPr/>
        </p:nvSpPr>
        <p:spPr>
          <a:xfrm>
            <a:off x="270225" y="200296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70F0D3-EB53-49F3-AB3B-0CB3884B364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46" y="290611"/>
            <a:ext cx="666750" cy="733425"/>
          </a:xfrm>
          <a:prstGeom prst="rect">
            <a:avLst/>
          </a:prstGeom>
        </p:spPr>
      </p:pic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323922" y="1024036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Access Control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Intercom</a:t>
            </a:r>
            <a:endParaRPr lang="en-US" b="1" dirty="0">
              <a:solidFill>
                <a:srgbClr val="C00000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  <a:p>
            <a:pPr marL="1066785" lvl="1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Security Alarm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Sprinkler System Upgrades</a:t>
            </a:r>
          </a:p>
        </p:txBody>
      </p:sp>
      <p:sp>
        <p:nvSpPr>
          <p:cNvPr id="46" name="object 7">
            <a:extLst>
              <a:ext uri="{FF2B5EF4-FFF2-40B4-BE49-F238E27FC236}">
                <a16:creationId xmlns:a16="http://schemas.microsoft.com/office/drawing/2014/main" id="{D56EA527-5366-491B-AAE7-211C4922715F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Safety and Security</a:t>
            </a: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12B26269-72F5-48A7-AE7A-0C8203FE9F90}"/>
              </a:ext>
            </a:extLst>
          </p:cNvPr>
          <p:cNvSpPr txBox="1">
            <a:spLocks/>
          </p:cNvSpPr>
          <p:nvPr/>
        </p:nvSpPr>
        <p:spPr>
          <a:xfrm>
            <a:off x="-95470" y="5838764"/>
            <a:ext cx="4299074" cy="74937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PROMISES MADE </a:t>
            </a:r>
          </a:p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           PROMISES KEPT</a:t>
            </a:r>
          </a:p>
        </p:txBody>
      </p:sp>
      <p:sp>
        <p:nvSpPr>
          <p:cNvPr id="15" name="object 7">
            <a:extLst>
              <a:ext uri="{FF2B5EF4-FFF2-40B4-BE49-F238E27FC236}">
                <a16:creationId xmlns:a16="http://schemas.microsoft.com/office/drawing/2014/main" id="{142DC9C2-9EC7-4C5B-8745-0BEA9B60612F}"/>
              </a:ext>
            </a:extLst>
          </p:cNvPr>
          <p:cNvSpPr txBox="1">
            <a:spLocks/>
          </p:cNvSpPr>
          <p:nvPr/>
        </p:nvSpPr>
        <p:spPr>
          <a:xfrm>
            <a:off x="4631918" y="3547437"/>
            <a:ext cx="2508784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Fire Alarm Panel</a:t>
            </a:r>
          </a:p>
        </p:txBody>
      </p:sp>
      <p:sp>
        <p:nvSpPr>
          <p:cNvPr id="20" name="object 7">
            <a:extLst>
              <a:ext uri="{FF2B5EF4-FFF2-40B4-BE49-F238E27FC236}">
                <a16:creationId xmlns:a16="http://schemas.microsoft.com/office/drawing/2014/main" id="{2871B7B4-98E9-4CDE-95B1-1B9C7AC5225E}"/>
              </a:ext>
            </a:extLst>
          </p:cNvPr>
          <p:cNvSpPr txBox="1">
            <a:spLocks/>
          </p:cNvSpPr>
          <p:nvPr/>
        </p:nvSpPr>
        <p:spPr>
          <a:xfrm>
            <a:off x="7203105" y="3097010"/>
            <a:ext cx="2290590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Exterior Camera</a:t>
            </a:r>
          </a:p>
        </p:txBody>
      </p:sp>
      <p:sp>
        <p:nvSpPr>
          <p:cNvPr id="30" name="object 7">
            <a:extLst>
              <a:ext uri="{FF2B5EF4-FFF2-40B4-BE49-F238E27FC236}">
                <a16:creationId xmlns:a16="http://schemas.microsoft.com/office/drawing/2014/main" id="{C7477A68-72CC-4C40-BCBF-EA26423952EF}"/>
              </a:ext>
            </a:extLst>
          </p:cNvPr>
          <p:cNvSpPr txBox="1">
            <a:spLocks/>
          </p:cNvSpPr>
          <p:nvPr/>
        </p:nvSpPr>
        <p:spPr>
          <a:xfrm>
            <a:off x="4687765" y="2953894"/>
            <a:ext cx="16484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Card Reader</a:t>
            </a:r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576B07C4-355E-D1FB-2598-FEFDEDBA74B0}"/>
              </a:ext>
            </a:extLst>
          </p:cNvPr>
          <p:cNvSpPr txBox="1">
            <a:spLocks/>
          </p:cNvSpPr>
          <p:nvPr/>
        </p:nvSpPr>
        <p:spPr>
          <a:xfrm>
            <a:off x="6650651" y="2950124"/>
            <a:ext cx="2092133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Video Intercom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8F6066E-5CF5-4100-240E-3B817A46B0B0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866988" y="822655"/>
            <a:ext cx="3127253" cy="1922435"/>
          </a:xfrm>
          <a:prstGeom prst="rect">
            <a:avLst/>
          </a:prstGeom>
        </p:spPr>
      </p:pic>
      <p:pic>
        <p:nvPicPr>
          <p:cNvPr id="28" name="Picture 27" descr="A picture containing text, red&#10;&#10;Description automatically generated">
            <a:extLst>
              <a:ext uri="{FF2B5EF4-FFF2-40B4-BE49-F238E27FC236}">
                <a16:creationId xmlns:a16="http://schemas.microsoft.com/office/drawing/2014/main" id="{C353970B-0854-3246-F714-29FD6C993D1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627405" y="53132"/>
            <a:ext cx="3127589" cy="3461154"/>
          </a:xfrm>
          <a:prstGeom prst="rect">
            <a:avLst/>
          </a:prstGeom>
        </p:spPr>
      </p:pic>
      <p:pic>
        <p:nvPicPr>
          <p:cNvPr id="32" name="Picture 31" descr="A picture containing stone, cement, concrete&#10;&#10;Description automatically generated">
            <a:extLst>
              <a:ext uri="{FF2B5EF4-FFF2-40B4-BE49-F238E27FC236}">
                <a16:creationId xmlns:a16="http://schemas.microsoft.com/office/drawing/2014/main" id="{E00FDA56-27FE-3603-EC53-AA5790E422E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878399" y="826620"/>
            <a:ext cx="3105738" cy="1862151"/>
          </a:xfrm>
          <a:prstGeom prst="rect">
            <a:avLst/>
          </a:prstGeom>
        </p:spPr>
      </p:pic>
      <p:pic>
        <p:nvPicPr>
          <p:cNvPr id="34" name="Picture 33" descr="A picture containing text&#10;&#10;Description automatically generated">
            <a:extLst>
              <a:ext uri="{FF2B5EF4-FFF2-40B4-BE49-F238E27FC236}">
                <a16:creationId xmlns:a16="http://schemas.microsoft.com/office/drawing/2014/main" id="{68C3D925-0AB2-A417-97C9-F6F1F4C0A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7122176" y="4239884"/>
            <a:ext cx="3102766" cy="1717872"/>
          </a:xfrm>
          <a:prstGeom prst="rect">
            <a:avLst/>
          </a:prstGeom>
        </p:spPr>
      </p:pic>
      <p:sp>
        <p:nvSpPr>
          <p:cNvPr id="37" name="Google Shape;482;p89">
            <a:extLst>
              <a:ext uri="{FF2B5EF4-FFF2-40B4-BE49-F238E27FC236}">
                <a16:creationId xmlns:a16="http://schemas.microsoft.com/office/drawing/2014/main" id="{E9A865BB-6D1B-4C53-E19A-8BF91223156E}"/>
              </a:ext>
            </a:extLst>
          </p:cNvPr>
          <p:cNvSpPr txBox="1"/>
          <p:nvPr/>
        </p:nvSpPr>
        <p:spPr>
          <a:xfrm>
            <a:off x="4621050" y="2865921"/>
            <a:ext cx="174129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Card Readers</a:t>
            </a:r>
          </a:p>
        </p:txBody>
      </p:sp>
      <p:sp>
        <p:nvSpPr>
          <p:cNvPr id="39" name="Google Shape;482;p89">
            <a:extLst>
              <a:ext uri="{FF2B5EF4-FFF2-40B4-BE49-F238E27FC236}">
                <a16:creationId xmlns:a16="http://schemas.microsoft.com/office/drawing/2014/main" id="{9D67CCED-7EC3-4614-1E97-B8AB47974002}"/>
              </a:ext>
            </a:extLst>
          </p:cNvPr>
          <p:cNvSpPr txBox="1"/>
          <p:nvPr/>
        </p:nvSpPr>
        <p:spPr>
          <a:xfrm>
            <a:off x="6726917" y="2864558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Cameras</a:t>
            </a:r>
          </a:p>
        </p:txBody>
      </p:sp>
      <p:sp>
        <p:nvSpPr>
          <p:cNvPr id="40" name="Google Shape;482;p89">
            <a:extLst>
              <a:ext uri="{FF2B5EF4-FFF2-40B4-BE49-F238E27FC236}">
                <a16:creationId xmlns:a16="http://schemas.microsoft.com/office/drawing/2014/main" id="{E80FDD30-F45C-9076-577A-806686EF782C}"/>
              </a:ext>
            </a:extLst>
          </p:cNvPr>
          <p:cNvSpPr txBox="1"/>
          <p:nvPr/>
        </p:nvSpPr>
        <p:spPr>
          <a:xfrm>
            <a:off x="9675598" y="2874029"/>
            <a:ext cx="1421019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Fire Alarm</a:t>
            </a:r>
          </a:p>
        </p:txBody>
      </p:sp>
      <p:sp>
        <p:nvSpPr>
          <p:cNvPr id="31" name="Google Shape;482;p89">
            <a:extLst>
              <a:ext uri="{FF2B5EF4-FFF2-40B4-BE49-F238E27FC236}">
                <a16:creationId xmlns:a16="http://schemas.microsoft.com/office/drawing/2014/main" id="{3DD01B8B-C067-1857-297A-F4CDA0A0455C}"/>
              </a:ext>
            </a:extLst>
          </p:cNvPr>
          <p:cNvSpPr txBox="1"/>
          <p:nvPr/>
        </p:nvSpPr>
        <p:spPr>
          <a:xfrm>
            <a:off x="9776457" y="6165021"/>
            <a:ext cx="2064196" cy="403261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Bollards/Benches</a:t>
            </a:r>
          </a:p>
        </p:txBody>
      </p:sp>
      <p:sp>
        <p:nvSpPr>
          <p:cNvPr id="27" name="object 7">
            <a:extLst>
              <a:ext uri="{FF2B5EF4-FFF2-40B4-BE49-F238E27FC236}">
                <a16:creationId xmlns:a16="http://schemas.microsoft.com/office/drawing/2014/main" id="{8009DAD3-167C-460B-9529-90C5BF958E0D}"/>
              </a:ext>
            </a:extLst>
          </p:cNvPr>
          <p:cNvSpPr txBox="1">
            <a:spLocks/>
          </p:cNvSpPr>
          <p:nvPr/>
        </p:nvSpPr>
        <p:spPr>
          <a:xfrm>
            <a:off x="8021842" y="6289183"/>
            <a:ext cx="1986127" cy="28623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rgbClr val="FFFFFF"/>
                </a:solidFill>
              </a:rPr>
              <a:t>Intercom</a:t>
            </a:r>
          </a:p>
        </p:txBody>
      </p:sp>
      <p:sp>
        <p:nvSpPr>
          <p:cNvPr id="16" name="object 7">
            <a:extLst>
              <a:ext uri="{FF2B5EF4-FFF2-40B4-BE49-F238E27FC236}">
                <a16:creationId xmlns:a16="http://schemas.microsoft.com/office/drawing/2014/main" id="{8FDAEE77-6E52-48EB-A002-3EF6585A0024}"/>
              </a:ext>
            </a:extLst>
          </p:cNvPr>
          <p:cNvSpPr txBox="1">
            <a:spLocks/>
          </p:cNvSpPr>
          <p:nvPr/>
        </p:nvSpPr>
        <p:spPr>
          <a:xfrm>
            <a:off x="5055539" y="6313036"/>
            <a:ext cx="1711094" cy="23852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spc="15" dirty="0">
                <a:solidFill>
                  <a:srgbClr val="FFFFFF"/>
                </a:solidFill>
              </a:rPr>
              <a:t>Access Control</a:t>
            </a:r>
          </a:p>
        </p:txBody>
      </p:sp>
    </p:spTree>
    <p:extLst>
      <p:ext uri="{BB962C8B-B14F-4D97-AF65-F5344CB8AC3E}">
        <p14:creationId xmlns:p14="http://schemas.microsoft.com/office/powerpoint/2010/main" val="2316508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B3664DEB-01D2-CBBC-5206-47CDDB76C5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70787" y="3395944"/>
            <a:ext cx="4026001" cy="3192192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AE250378-C975-4DA2-B9A3-EC72A6F422F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252A883-3007-4D9C-9DD8-F7A0E7B29AFE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bject 7">
              <a:extLst>
                <a:ext uri="{FF2B5EF4-FFF2-40B4-BE49-F238E27FC236}">
                  <a16:creationId xmlns:a16="http://schemas.microsoft.com/office/drawing/2014/main" id="{ABA5DEBF-4071-4BA0-B458-3D01FC0D324D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sp>
        <p:nvSpPr>
          <p:cNvPr id="44" name="Google Shape;482;p89">
            <a:extLst>
              <a:ext uri="{FF2B5EF4-FFF2-40B4-BE49-F238E27FC236}">
                <a16:creationId xmlns:a16="http://schemas.microsoft.com/office/drawing/2014/main" id="{6B844F8E-DB5A-4CC7-8907-64DCBAB9C858}"/>
              </a:ext>
            </a:extLst>
          </p:cNvPr>
          <p:cNvSpPr txBox="1"/>
          <p:nvPr/>
        </p:nvSpPr>
        <p:spPr>
          <a:xfrm>
            <a:off x="484946" y="1072888"/>
            <a:ext cx="4002152" cy="295893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  <a:p>
            <a:pPr marL="609585" indent="-440256">
              <a:lnSpc>
                <a:spcPct val="115000"/>
              </a:lnSpc>
              <a:buClr>
                <a:schemeClr val="dk1"/>
              </a:buClr>
              <a:buSzPts val="1600"/>
              <a:buFont typeface="Courier New" panose="02070309020205020404" pitchFamily="49" charset="0"/>
              <a:buChar char="o"/>
            </a:pPr>
            <a:r>
              <a:rPr lang="en-US" sz="2000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Phone System Upgrades</a:t>
            </a:r>
          </a:p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endParaRPr lang="en-US" sz="2000" b="1" dirty="0">
              <a:solidFill>
                <a:schemeClr val="bg1"/>
              </a:solidFill>
              <a:latin typeface="Gotham Medium"/>
              <a:ea typeface="Century Gothic"/>
              <a:cs typeface="Century Gothic"/>
              <a:sym typeface="Century Gothic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B80EA7A-BF23-4350-939A-A5C596D1ED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6" y="290611"/>
            <a:ext cx="590550" cy="809625"/>
          </a:xfrm>
          <a:prstGeom prst="rect">
            <a:avLst/>
          </a:prstGeom>
        </p:spPr>
      </p:pic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B5DF32E5-296D-41D4-A799-81004822E98A}"/>
              </a:ext>
            </a:extLst>
          </p:cNvPr>
          <p:cNvSpPr txBox="1">
            <a:spLocks/>
          </p:cNvSpPr>
          <p:nvPr/>
        </p:nvSpPr>
        <p:spPr>
          <a:xfrm>
            <a:off x="1114694" y="522734"/>
            <a:ext cx="3088910" cy="3637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50" kern="0" spc="15">
                <a:solidFill>
                  <a:srgbClr val="FFFFFF"/>
                </a:solidFill>
              </a:rPr>
              <a:t>Technology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A30E96C-272B-4A83-AE8D-5E96DD8F7FB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9618" y="3409404"/>
            <a:ext cx="3085286" cy="3170642"/>
          </a:xfrm>
          <a:prstGeom prst="rect">
            <a:avLst/>
          </a:prstGeom>
        </p:spPr>
      </p:pic>
      <p:pic>
        <p:nvPicPr>
          <p:cNvPr id="10" name="Picture 9" descr="A white plate on a grey surface&#10;&#10;Description automatically generated with low confidence">
            <a:extLst>
              <a:ext uri="{FF2B5EF4-FFF2-40B4-BE49-F238E27FC236}">
                <a16:creationId xmlns:a16="http://schemas.microsoft.com/office/drawing/2014/main" id="{3B6B4397-2E97-10BF-93DF-93176314B3D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18" y="200296"/>
            <a:ext cx="5048644" cy="3038959"/>
          </a:xfrm>
          <a:prstGeom prst="rect">
            <a:avLst/>
          </a:prstGeom>
        </p:spPr>
      </p:pic>
      <p:sp>
        <p:nvSpPr>
          <p:cNvPr id="11" name="Google Shape;482;p89">
            <a:extLst>
              <a:ext uri="{FF2B5EF4-FFF2-40B4-BE49-F238E27FC236}">
                <a16:creationId xmlns:a16="http://schemas.microsoft.com/office/drawing/2014/main" id="{AFD70DA2-15F9-2048-8F6A-F659B40B088E}"/>
              </a:ext>
            </a:extLst>
          </p:cNvPr>
          <p:cNvSpPr txBox="1"/>
          <p:nvPr/>
        </p:nvSpPr>
        <p:spPr>
          <a:xfrm>
            <a:off x="5782931" y="2753862"/>
            <a:ext cx="2241604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Wireless Upgrades</a:t>
            </a:r>
          </a:p>
        </p:txBody>
      </p:sp>
      <p:sp>
        <p:nvSpPr>
          <p:cNvPr id="13" name="Google Shape;482;p89">
            <a:extLst>
              <a:ext uri="{FF2B5EF4-FFF2-40B4-BE49-F238E27FC236}">
                <a16:creationId xmlns:a16="http://schemas.microsoft.com/office/drawing/2014/main" id="{B8E705FC-3F58-7DFE-B41B-7347063833B4}"/>
              </a:ext>
            </a:extLst>
          </p:cNvPr>
          <p:cNvSpPr txBox="1"/>
          <p:nvPr/>
        </p:nvSpPr>
        <p:spPr>
          <a:xfrm>
            <a:off x="5782931" y="6080717"/>
            <a:ext cx="1774787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Cabling</a:t>
            </a:r>
          </a:p>
        </p:txBody>
      </p:sp>
      <p:sp>
        <p:nvSpPr>
          <p:cNvPr id="15" name="Google Shape;482;p89">
            <a:extLst>
              <a:ext uri="{FF2B5EF4-FFF2-40B4-BE49-F238E27FC236}">
                <a16:creationId xmlns:a16="http://schemas.microsoft.com/office/drawing/2014/main" id="{46A2519B-FC47-7D8A-1BF9-B5FE76A98031}"/>
              </a:ext>
            </a:extLst>
          </p:cNvPr>
          <p:cNvSpPr txBox="1"/>
          <p:nvPr/>
        </p:nvSpPr>
        <p:spPr>
          <a:xfrm>
            <a:off x="7704904" y="6172311"/>
            <a:ext cx="4191885" cy="485393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 algn="ctr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Secure Climate Controlled Server Space</a:t>
            </a:r>
          </a:p>
        </p:txBody>
      </p:sp>
      <p:pic>
        <p:nvPicPr>
          <p:cNvPr id="16" name="Picture 15" descr="A picture containing text, indoor, electronics, computer&#10;&#10;Description automatically generated">
            <a:extLst>
              <a:ext uri="{FF2B5EF4-FFF2-40B4-BE49-F238E27FC236}">
                <a16:creationId xmlns:a16="http://schemas.microsoft.com/office/drawing/2014/main" id="{FF3C6D53-22E7-A2AF-183B-8A74234F79F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720555" y="1063021"/>
            <a:ext cx="2238870" cy="2113597"/>
          </a:xfrm>
          <a:prstGeom prst="rect">
            <a:avLst/>
          </a:prstGeom>
        </p:spPr>
      </p:pic>
      <p:sp>
        <p:nvSpPr>
          <p:cNvPr id="18" name="Google Shape;482;p89">
            <a:extLst>
              <a:ext uri="{FF2B5EF4-FFF2-40B4-BE49-F238E27FC236}">
                <a16:creationId xmlns:a16="http://schemas.microsoft.com/office/drawing/2014/main" id="{A8420225-D0AA-FBDD-C84D-8A18F3D00872}"/>
              </a:ext>
            </a:extLst>
          </p:cNvPr>
          <p:cNvSpPr txBox="1"/>
          <p:nvPr/>
        </p:nvSpPr>
        <p:spPr>
          <a:xfrm>
            <a:off x="10299260" y="2866222"/>
            <a:ext cx="903696" cy="260672"/>
          </a:xfrm>
          <a:prstGeom prst="rect">
            <a:avLst/>
          </a:prstGeom>
          <a:noFill/>
          <a:ln w="19050" cap="flat" cmpd="sng">
            <a:noFill/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60933" tIns="60933" rIns="60933" bIns="60933" anchor="t" anchorCtr="0">
            <a:noAutofit/>
          </a:bodyPr>
          <a:lstStyle/>
          <a:p>
            <a:pPr marL="169329">
              <a:lnSpc>
                <a:spcPct val="115000"/>
              </a:lnSpc>
              <a:buClr>
                <a:schemeClr val="dk1"/>
              </a:buClr>
              <a:buSzPts val="1600"/>
            </a:pPr>
            <a:r>
              <a:rPr lang="en-US" b="1" dirty="0">
                <a:solidFill>
                  <a:schemeClr val="bg1"/>
                </a:solidFill>
                <a:latin typeface="Gotham Medium"/>
                <a:ea typeface="Century Gothic"/>
                <a:cs typeface="Century Gothic"/>
                <a:sym typeface="Century Gothic"/>
              </a:rPr>
              <a:t>Clocks</a:t>
            </a:r>
          </a:p>
        </p:txBody>
      </p:sp>
    </p:spTree>
    <p:extLst>
      <p:ext uri="{BB962C8B-B14F-4D97-AF65-F5344CB8AC3E}">
        <p14:creationId xmlns:p14="http://schemas.microsoft.com/office/powerpoint/2010/main" val="25310469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109330"/>
            <a:ext cx="4500367" cy="6509184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88790" y="5551199"/>
            <a:ext cx="5636698" cy="1207864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2B4982F-C709-4FEE-8569-D477DCE28E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6214" y="823907"/>
            <a:ext cx="9912064" cy="458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7353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69" y="43057"/>
            <a:ext cx="2595908" cy="673096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2820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Site </a:t>
              </a:r>
              <a:endParaRPr lang="en-US">
                <a:solidFill>
                  <a:schemeClr val="bg1"/>
                </a:solidFill>
              </a:endParaRPr>
            </a:p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   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430634" y="43057"/>
            <a:ext cx="1491141" cy="384977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53155" y="122705"/>
            <a:ext cx="3403019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55883E7B-450E-E716-452C-23A8179E74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1453209"/>
              </p:ext>
            </p:extLst>
          </p:nvPr>
        </p:nvGraphicFramePr>
        <p:xfrm>
          <a:off x="453154" y="508516"/>
          <a:ext cx="11627699" cy="6057383"/>
        </p:xfrm>
        <a:graphic>
          <a:graphicData uri="http://schemas.openxmlformats.org/drawingml/2006/table">
            <a:tbl>
              <a:tblPr/>
              <a:tblGrid>
                <a:gridCol w="113288">
                  <a:extLst>
                    <a:ext uri="{9D8B030D-6E8A-4147-A177-3AD203B41FA5}">
                      <a16:colId xmlns:a16="http://schemas.microsoft.com/office/drawing/2014/main" val="3580257906"/>
                    </a:ext>
                  </a:extLst>
                </a:gridCol>
                <a:gridCol w="366650">
                  <a:extLst>
                    <a:ext uri="{9D8B030D-6E8A-4147-A177-3AD203B41FA5}">
                      <a16:colId xmlns:a16="http://schemas.microsoft.com/office/drawing/2014/main" val="710778288"/>
                    </a:ext>
                  </a:extLst>
                </a:gridCol>
                <a:gridCol w="27096">
                  <a:extLst>
                    <a:ext uri="{9D8B030D-6E8A-4147-A177-3AD203B41FA5}">
                      <a16:colId xmlns:a16="http://schemas.microsoft.com/office/drawing/2014/main" val="815238337"/>
                    </a:ext>
                  </a:extLst>
                </a:gridCol>
                <a:gridCol w="246311">
                  <a:extLst>
                    <a:ext uri="{9D8B030D-6E8A-4147-A177-3AD203B41FA5}">
                      <a16:colId xmlns:a16="http://schemas.microsoft.com/office/drawing/2014/main" val="2606508426"/>
                    </a:ext>
                  </a:extLst>
                </a:gridCol>
                <a:gridCol w="1097586">
                  <a:extLst>
                    <a:ext uri="{9D8B030D-6E8A-4147-A177-3AD203B41FA5}">
                      <a16:colId xmlns:a16="http://schemas.microsoft.com/office/drawing/2014/main" val="338579358"/>
                    </a:ext>
                  </a:extLst>
                </a:gridCol>
                <a:gridCol w="358195">
                  <a:extLst>
                    <a:ext uri="{9D8B030D-6E8A-4147-A177-3AD203B41FA5}">
                      <a16:colId xmlns:a16="http://schemas.microsoft.com/office/drawing/2014/main" val="2817863490"/>
                    </a:ext>
                  </a:extLst>
                </a:gridCol>
                <a:gridCol w="1101314">
                  <a:extLst>
                    <a:ext uri="{9D8B030D-6E8A-4147-A177-3AD203B41FA5}">
                      <a16:colId xmlns:a16="http://schemas.microsoft.com/office/drawing/2014/main" val="2236919930"/>
                    </a:ext>
                  </a:extLst>
                </a:gridCol>
                <a:gridCol w="1146365">
                  <a:extLst>
                    <a:ext uri="{9D8B030D-6E8A-4147-A177-3AD203B41FA5}">
                      <a16:colId xmlns:a16="http://schemas.microsoft.com/office/drawing/2014/main" val="3111849343"/>
                    </a:ext>
                  </a:extLst>
                </a:gridCol>
                <a:gridCol w="878068">
                  <a:extLst>
                    <a:ext uri="{9D8B030D-6E8A-4147-A177-3AD203B41FA5}">
                      <a16:colId xmlns:a16="http://schemas.microsoft.com/office/drawing/2014/main" val="3998713425"/>
                    </a:ext>
                  </a:extLst>
                </a:gridCol>
                <a:gridCol w="3146413">
                  <a:extLst>
                    <a:ext uri="{9D8B030D-6E8A-4147-A177-3AD203B41FA5}">
                      <a16:colId xmlns:a16="http://schemas.microsoft.com/office/drawing/2014/main" val="2171516361"/>
                    </a:ext>
                  </a:extLst>
                </a:gridCol>
                <a:gridCol w="3146413">
                  <a:extLst>
                    <a:ext uri="{9D8B030D-6E8A-4147-A177-3AD203B41FA5}">
                      <a16:colId xmlns:a16="http://schemas.microsoft.com/office/drawing/2014/main" val="2755757729"/>
                    </a:ext>
                  </a:extLst>
                </a:gridCol>
              </a:tblGrid>
              <a:tr h="123559"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`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44343047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7537449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On-Site Utilities &amp; Drainage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9320070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Drainage / Erosion Control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Positive slope away from building, no visible signs of erosion or ponding water.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1916897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 - Parking Lots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41301620"/>
                  </a:ext>
                </a:extLst>
              </a:tr>
              <a:tr h="25217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Concrete Pads &amp; Pavement-Around building, mechanical yards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4538593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Hydrants / Utility Vaults / Misc. 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7364043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Grease Trap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9467170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Parking &amp; Drives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73553044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Pavement - Roads / Drives / Parking Areas</a:t>
                      </a:r>
                      <a:endParaRPr lang="en-US"/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cracks, heaving, potholes.  Joint Sealer is properly in place. 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0205199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Lanes</a:t>
                      </a:r>
                      <a:endParaRPr lang="en-US"/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 lane paint striping in good condition.Clean and clear of cracks, heaving, potholes.  Joint Sealer is properly in place. 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44838476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Striping - Parking lot and fire lane </a:t>
                      </a:r>
                      <a:endParaRPr lang="en-US"/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7D3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Incomplete, missing or severely deteriorated/aged. No handicapped parking spaces provided.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Restiped Parking Lot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58689457"/>
                  </a:ext>
                </a:extLst>
              </a:tr>
              <a:tr h="25217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Curbs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Free of cracks, damage and almost new in appearance.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82719736"/>
                  </a:ext>
                </a:extLst>
              </a:tr>
              <a:tr h="1895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8104391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Lighting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Very few fixtures have minor damage or are not working.  Lighting is adequate for security.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all Site Lighting to LED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847019"/>
                  </a:ext>
                </a:extLst>
              </a:tr>
              <a:tr h="1895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Security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515205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Security Cameras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Megapixels</a:t>
                      </a:r>
                    </a:p>
                  </a:txBody>
                  <a:tcPr marL="1696" marR="35606" marT="16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11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388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camera resolution and doubled camera count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453490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Chain Link Fencing / Gates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Little to no damage to material, poles &amp; gates.  Some signs of age.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71900397"/>
                  </a:ext>
                </a:extLst>
              </a:tr>
              <a:tr h="1895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Stuctures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9046846"/>
                  </a:ext>
                </a:extLst>
              </a:tr>
              <a:tr h="1895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560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Walls - Retaining / Screen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696" marR="35606" marT="16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241814"/>
                  </a:ext>
                </a:extLst>
              </a:tr>
              <a:tr h="191365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Dumpster Service Area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Moderate to Minor signs of damage to dumpster walls, may need a refresh of finish paint if applicable and additional bollards.  Gates function as required.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85033001"/>
                  </a:ext>
                </a:extLst>
              </a:tr>
              <a:tr h="3147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Bollards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696" marR="35606" marT="1696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Steel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to moderate signs of age and deterioration but still visible.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Added New Concrete Bollards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54556242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Site Signage - Directional / Handicapped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8489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Site work / Site Structures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52531289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Circulation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3409934"/>
                  </a:ext>
                </a:extLst>
              </a:tr>
              <a:tr h="12537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Sidewalks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Sinking at curb by front entrance, front plaza has lots of cracking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Repoured sinking curb by front entrance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370331"/>
                  </a:ext>
                </a:extLst>
              </a:tr>
              <a:tr h="1895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Stairs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71211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7724058"/>
                  </a:ext>
                </a:extLst>
              </a:tr>
              <a:tr h="31478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Clean and clear of cracks or heaving.  Joint Sealer is properly in place. Slope is compliant.  Handrails (if present) are compliant &amp; finish is in good condition.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5411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ADA Compliance / Accessiblity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31797874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Sidewalks/Curbs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20431856"/>
                  </a:ext>
                </a:extLst>
              </a:tr>
              <a:tr h="126959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 Ramps &amp; Handrails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21631736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1443848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65048315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18</a:t>
                      </a: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95800074"/>
                  </a:ext>
                </a:extLst>
              </a:tr>
              <a:tr h="96437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0177506"/>
                  </a:ext>
                </a:extLst>
              </a:tr>
              <a:tr h="12355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696" marR="3560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10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14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440082"/>
                  </a:ext>
                </a:extLst>
              </a:tr>
              <a:tr h="13712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696" marR="3560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83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63410880"/>
                  </a:ext>
                </a:extLst>
              </a:tr>
              <a:tr h="137121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696" marR="3560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1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93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99349056"/>
                  </a:ext>
                </a:extLst>
              </a:tr>
              <a:tr h="123559"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696" marR="35606" marT="1696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1696" marR="1696" marT="169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696" marR="1696" marT="1696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4120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35310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6" y="75819"/>
            <a:ext cx="2211718" cy="667021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l="2745" t="1537" r="41102" b="82451"/>
          <a:stretch/>
        </p:blipFill>
        <p:spPr>
          <a:xfrm>
            <a:off x="10021078" y="80169"/>
            <a:ext cx="1723052" cy="41435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75236" y="165479"/>
            <a:ext cx="2751939" cy="3368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4" name="object 7">
            <a:extLst>
              <a:ext uri="{FF2B5EF4-FFF2-40B4-BE49-F238E27FC236}">
                <a16:creationId xmlns:a16="http://schemas.microsoft.com/office/drawing/2014/main" id="{E5807FDB-345E-3AAF-B591-6371A6224A16}"/>
              </a:ext>
            </a:extLst>
          </p:cNvPr>
          <p:cNvSpPr txBox="1">
            <a:spLocks/>
          </p:cNvSpPr>
          <p:nvPr/>
        </p:nvSpPr>
        <p:spPr>
          <a:xfrm>
            <a:off x="193778" y="6393228"/>
            <a:ext cx="2059727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A706210-0433-CEED-FD5C-4B13DEEB62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5326695"/>
              </p:ext>
            </p:extLst>
          </p:nvPr>
        </p:nvGraphicFramePr>
        <p:xfrm>
          <a:off x="390379" y="544384"/>
          <a:ext cx="11735389" cy="6212800"/>
        </p:xfrm>
        <a:graphic>
          <a:graphicData uri="http://schemas.openxmlformats.org/drawingml/2006/table">
            <a:tbl>
              <a:tblPr/>
              <a:tblGrid>
                <a:gridCol w="247513">
                  <a:extLst>
                    <a:ext uri="{9D8B030D-6E8A-4147-A177-3AD203B41FA5}">
                      <a16:colId xmlns:a16="http://schemas.microsoft.com/office/drawing/2014/main" val="2678013788"/>
                    </a:ext>
                  </a:extLst>
                </a:gridCol>
                <a:gridCol w="54239">
                  <a:extLst>
                    <a:ext uri="{9D8B030D-6E8A-4147-A177-3AD203B41FA5}">
                      <a16:colId xmlns:a16="http://schemas.microsoft.com/office/drawing/2014/main" val="2147728239"/>
                    </a:ext>
                  </a:extLst>
                </a:gridCol>
                <a:gridCol w="361533">
                  <a:extLst>
                    <a:ext uri="{9D8B030D-6E8A-4147-A177-3AD203B41FA5}">
                      <a16:colId xmlns:a16="http://schemas.microsoft.com/office/drawing/2014/main" val="3762354107"/>
                    </a:ext>
                  </a:extLst>
                </a:gridCol>
                <a:gridCol w="82818">
                  <a:extLst>
                    <a:ext uri="{9D8B030D-6E8A-4147-A177-3AD203B41FA5}">
                      <a16:colId xmlns:a16="http://schemas.microsoft.com/office/drawing/2014/main" val="1094748231"/>
                    </a:ext>
                  </a:extLst>
                </a:gridCol>
                <a:gridCol w="404681">
                  <a:extLst>
                    <a:ext uri="{9D8B030D-6E8A-4147-A177-3AD203B41FA5}">
                      <a16:colId xmlns:a16="http://schemas.microsoft.com/office/drawing/2014/main" val="339848969"/>
                    </a:ext>
                  </a:extLst>
                </a:gridCol>
                <a:gridCol w="837859">
                  <a:extLst>
                    <a:ext uri="{9D8B030D-6E8A-4147-A177-3AD203B41FA5}">
                      <a16:colId xmlns:a16="http://schemas.microsoft.com/office/drawing/2014/main" val="1137956059"/>
                    </a:ext>
                  </a:extLst>
                </a:gridCol>
                <a:gridCol w="459695">
                  <a:extLst>
                    <a:ext uri="{9D8B030D-6E8A-4147-A177-3AD203B41FA5}">
                      <a16:colId xmlns:a16="http://schemas.microsoft.com/office/drawing/2014/main" val="986849316"/>
                    </a:ext>
                  </a:extLst>
                </a:gridCol>
                <a:gridCol w="1166714">
                  <a:extLst>
                    <a:ext uri="{9D8B030D-6E8A-4147-A177-3AD203B41FA5}">
                      <a16:colId xmlns:a16="http://schemas.microsoft.com/office/drawing/2014/main" val="1722025682"/>
                    </a:ext>
                  </a:extLst>
                </a:gridCol>
                <a:gridCol w="1260052">
                  <a:extLst>
                    <a:ext uri="{9D8B030D-6E8A-4147-A177-3AD203B41FA5}">
                      <a16:colId xmlns:a16="http://schemas.microsoft.com/office/drawing/2014/main" val="3380029071"/>
                    </a:ext>
                  </a:extLst>
                </a:gridCol>
                <a:gridCol w="840035">
                  <a:extLst>
                    <a:ext uri="{9D8B030D-6E8A-4147-A177-3AD203B41FA5}">
                      <a16:colId xmlns:a16="http://schemas.microsoft.com/office/drawing/2014/main" val="2448648835"/>
                    </a:ext>
                  </a:extLst>
                </a:gridCol>
                <a:gridCol w="3010125">
                  <a:extLst>
                    <a:ext uri="{9D8B030D-6E8A-4147-A177-3AD203B41FA5}">
                      <a16:colId xmlns:a16="http://schemas.microsoft.com/office/drawing/2014/main" val="3721198645"/>
                    </a:ext>
                  </a:extLst>
                </a:gridCol>
                <a:gridCol w="3010125">
                  <a:extLst>
                    <a:ext uri="{9D8B030D-6E8A-4147-A177-3AD203B41FA5}">
                      <a16:colId xmlns:a16="http://schemas.microsoft.com/office/drawing/2014/main" val="2309897170"/>
                    </a:ext>
                  </a:extLst>
                </a:gridCol>
              </a:tblGrid>
              <a:tr h="133871">
                <a:tc gridSpan="6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58768979"/>
                  </a:ext>
                </a:extLst>
              </a:tr>
              <a:tr h="104411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Structure/Foundation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9134403"/>
                  </a:ext>
                </a:extLst>
              </a:tr>
              <a:tr h="10441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Foundation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Slab on Grade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cracks visible, no signs of heaving.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97074055"/>
                  </a:ext>
                </a:extLst>
              </a:tr>
              <a:tr h="10441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Substructure - Slab - on - Grade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9149491"/>
                  </a:ext>
                </a:extLst>
              </a:tr>
              <a:tr h="10441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Basement / Below Grade Exterior Walls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2184092"/>
                  </a:ext>
                </a:extLst>
              </a:tr>
              <a:tr h="10441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Miscellanous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39409934"/>
                  </a:ext>
                </a:extLst>
              </a:tr>
              <a:tr h="10441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Superstructure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1701994"/>
                  </a:ext>
                </a:extLst>
              </a:tr>
              <a:tr h="10441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Fireproofing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8058622"/>
                  </a:ext>
                </a:extLst>
              </a:tr>
              <a:tr h="104411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Pre-Engineered Metal building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0780746"/>
                  </a:ext>
                </a:extLst>
              </a:tr>
              <a:tr h="104411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Exterior Shell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21339879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9329722"/>
                  </a:ext>
                </a:extLst>
              </a:tr>
              <a:tr h="2075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General Roof Condition (Visual Inspection)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is nearing the end of it's expected useful life. Some leaks are reported with areas of ponding. Some sealants and flashings are in need of repair or replacement.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roofing in areas reaching the end 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35600081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Warranty Status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Valid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27196709"/>
                  </a:ext>
                </a:extLst>
              </a:tr>
              <a:tr h="2075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Roofing Manufacturer / Warranty Issuer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additions- Johns Manville, new- Flex Membrane Int. Inc.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7999474"/>
                  </a:ext>
                </a:extLst>
              </a:tr>
              <a:tr h="2075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Years Remaining in Warranty Period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new- 12 years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83711850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Skylights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0463801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Roof Curbs / Openings / Misc.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Reaplced roof curbs as part of RTU replacement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61266055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Walls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1664579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Wall Material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Brick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Veneer is free of cracks, signs of settling, rotation or damage.  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49451707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Caulking/Sealant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28291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May show minor signs of aging, minor fading or stains.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470796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Painting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0524377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Windows/Glazed Walls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5656536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Windows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2829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28291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1885654"/>
                  </a:ext>
                </a:extLst>
              </a:tr>
              <a:tr h="2075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Glazing Type: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Single Pane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53761690"/>
                  </a:ext>
                </a:extLst>
              </a:tr>
              <a:tr h="17291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dirty="0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347" marR="28291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Aluminum 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73036137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 Systems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793626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Doors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692837"/>
                  </a:ext>
                </a:extLst>
              </a:tr>
              <a:tr h="17291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C00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finish, door hardware is compliant and functioning properly.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9077765"/>
                  </a:ext>
                </a:extLst>
              </a:tr>
              <a:tr h="138542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56199662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56581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Overhead Doors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7933777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Card Access Reader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all Existing Card Readers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85726591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 Bell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2587604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Peep Hole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66401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Canopies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376133"/>
                  </a:ext>
                </a:extLst>
              </a:tr>
              <a:tr h="2075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Canopy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Attached to Building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 coverage, finishes are almost new in appearance.  No signs of settling or movement.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7223102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Loading Area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4242175"/>
                  </a:ext>
                </a:extLst>
              </a:tr>
              <a:tr h="20752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Raised Loading Dock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no signs of settling or movement. Dock bumpers present and almost new in appearance.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1561234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Independent Loading Area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4142477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Exterior </a:t>
                      </a:r>
                      <a:endParaRPr lang="en-US"/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86238400"/>
                  </a:ext>
                </a:extLst>
              </a:tr>
              <a:tr h="152290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Soffit - Material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Material: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visible fading or stains.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1975683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Exterior Louvers / Sunscreens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37452875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118404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13</a:t>
                      </a: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9588557"/>
                  </a:ext>
                </a:extLst>
              </a:tr>
              <a:tr h="104411"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4988211"/>
                  </a:ext>
                </a:extLst>
              </a:tr>
              <a:tr h="133871"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4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55772558"/>
                  </a:ext>
                </a:extLst>
              </a:tr>
              <a:tr h="148601"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9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6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77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44546429"/>
                  </a:ext>
                </a:extLst>
              </a:tr>
              <a:tr h="148601"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85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90136889"/>
                  </a:ext>
                </a:extLst>
              </a:tr>
              <a:tr h="133871"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7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347" marR="1347" marT="1347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347" marR="28291" marT="1347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*Adjusted Previous Score for Roofing, as grade only reflected evaluation over addition.  Remainder of roof had reached the end of it's useful life</a:t>
                      </a:r>
                    </a:p>
                  </a:txBody>
                  <a:tcPr marL="1347" marR="1347" marT="13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19919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22806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27629" y="76311"/>
            <a:ext cx="3113808" cy="6737622"/>
            <a:chOff x="188934" y="200296"/>
            <a:chExt cx="4215963" cy="6497544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188934" y="6314323"/>
              <a:ext cx="3838237" cy="383517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</a:t>
              </a:r>
              <a:r>
                <a:rPr lang="en-US" sz="32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 </a:t>
              </a:r>
              <a:endPara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10029825" y="62324"/>
            <a:ext cx="1767518" cy="384978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34984" y="158569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C66C77E-F0C3-08C7-2201-CAE998FFE2B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12375033"/>
              </p:ext>
            </p:extLst>
          </p:nvPr>
        </p:nvGraphicFramePr>
        <p:xfrm>
          <a:off x="475620" y="490468"/>
          <a:ext cx="11588751" cy="5930721"/>
        </p:xfrm>
        <a:graphic>
          <a:graphicData uri="http://schemas.openxmlformats.org/drawingml/2006/table">
            <a:tbl>
              <a:tblPr/>
              <a:tblGrid>
                <a:gridCol w="222002">
                  <a:extLst>
                    <a:ext uri="{9D8B030D-6E8A-4147-A177-3AD203B41FA5}">
                      <a16:colId xmlns:a16="http://schemas.microsoft.com/office/drawing/2014/main" val="3670538291"/>
                    </a:ext>
                  </a:extLst>
                </a:gridCol>
                <a:gridCol w="237926">
                  <a:extLst>
                    <a:ext uri="{9D8B030D-6E8A-4147-A177-3AD203B41FA5}">
                      <a16:colId xmlns:a16="http://schemas.microsoft.com/office/drawing/2014/main" val="2646743970"/>
                    </a:ext>
                  </a:extLst>
                </a:gridCol>
                <a:gridCol w="229963">
                  <a:extLst>
                    <a:ext uri="{9D8B030D-6E8A-4147-A177-3AD203B41FA5}">
                      <a16:colId xmlns:a16="http://schemas.microsoft.com/office/drawing/2014/main" val="4086179337"/>
                    </a:ext>
                  </a:extLst>
                </a:gridCol>
                <a:gridCol w="148719">
                  <a:extLst>
                    <a:ext uri="{9D8B030D-6E8A-4147-A177-3AD203B41FA5}">
                      <a16:colId xmlns:a16="http://schemas.microsoft.com/office/drawing/2014/main" val="3118175633"/>
                    </a:ext>
                  </a:extLst>
                </a:gridCol>
                <a:gridCol w="270018">
                  <a:extLst>
                    <a:ext uri="{9D8B030D-6E8A-4147-A177-3AD203B41FA5}">
                      <a16:colId xmlns:a16="http://schemas.microsoft.com/office/drawing/2014/main" val="701539742"/>
                    </a:ext>
                  </a:extLst>
                </a:gridCol>
                <a:gridCol w="288900">
                  <a:extLst>
                    <a:ext uri="{9D8B030D-6E8A-4147-A177-3AD203B41FA5}">
                      <a16:colId xmlns:a16="http://schemas.microsoft.com/office/drawing/2014/main" val="468111108"/>
                    </a:ext>
                  </a:extLst>
                </a:gridCol>
                <a:gridCol w="1354845">
                  <a:extLst>
                    <a:ext uri="{9D8B030D-6E8A-4147-A177-3AD203B41FA5}">
                      <a16:colId xmlns:a16="http://schemas.microsoft.com/office/drawing/2014/main" val="331583675"/>
                    </a:ext>
                  </a:extLst>
                </a:gridCol>
                <a:gridCol w="694403">
                  <a:extLst>
                    <a:ext uri="{9D8B030D-6E8A-4147-A177-3AD203B41FA5}">
                      <a16:colId xmlns:a16="http://schemas.microsoft.com/office/drawing/2014/main" val="759350787"/>
                    </a:ext>
                  </a:extLst>
                </a:gridCol>
                <a:gridCol w="1038519">
                  <a:extLst>
                    <a:ext uri="{9D8B030D-6E8A-4147-A177-3AD203B41FA5}">
                      <a16:colId xmlns:a16="http://schemas.microsoft.com/office/drawing/2014/main" val="2121112031"/>
                    </a:ext>
                  </a:extLst>
                </a:gridCol>
                <a:gridCol w="996977">
                  <a:extLst>
                    <a:ext uri="{9D8B030D-6E8A-4147-A177-3AD203B41FA5}">
                      <a16:colId xmlns:a16="http://schemas.microsoft.com/office/drawing/2014/main" val="4251802058"/>
                    </a:ext>
                  </a:extLst>
                </a:gridCol>
                <a:gridCol w="747731">
                  <a:extLst>
                    <a:ext uri="{9D8B030D-6E8A-4147-A177-3AD203B41FA5}">
                      <a16:colId xmlns:a16="http://schemas.microsoft.com/office/drawing/2014/main" val="2947095727"/>
                    </a:ext>
                  </a:extLst>
                </a:gridCol>
                <a:gridCol w="2679374">
                  <a:extLst>
                    <a:ext uri="{9D8B030D-6E8A-4147-A177-3AD203B41FA5}">
                      <a16:colId xmlns:a16="http://schemas.microsoft.com/office/drawing/2014/main" val="2806813292"/>
                    </a:ext>
                  </a:extLst>
                </a:gridCol>
                <a:gridCol w="2679374">
                  <a:extLst>
                    <a:ext uri="{9D8B030D-6E8A-4147-A177-3AD203B41FA5}">
                      <a16:colId xmlns:a16="http://schemas.microsoft.com/office/drawing/2014/main" val="458337723"/>
                    </a:ext>
                  </a:extLst>
                </a:gridCol>
              </a:tblGrid>
              <a:tr h="141771"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Building Element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900" b="1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7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Type/Material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Condition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Current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Prior Description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2022 Reno Comments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1161784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8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Finishes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0729437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Ceiling Finishes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27392696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- 2x2 Tiles 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Yes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1229339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Acoustical Ceilings - 2x4 Tiles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Scrubbable Finish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5395785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Plaster Ceilings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33250828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Ceiling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sagging, damage, leaks, or stains.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418911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 Ceilings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9503580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Exposed / Painted Ceilings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0650515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Soffit / Bulkhead Walls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signs of aging with minimal apparent stains, leaks, sagging or damage.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1276353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06332138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Floor Finishes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9498860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Resilient Flooring - VCT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94238006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33529217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63154896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853250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7729759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Finish Concrete - (sealed)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6143435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(Classrooms, Library, and Administration)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1332646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Carpet (Fine Arts Wing)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05908982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Natural Stone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7658564"/>
                  </a:ext>
                </a:extLst>
              </a:tr>
              <a:tr h="23783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or stains, properly sealed and finished.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69819995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Special/Misc.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50076809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Finishes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5416684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- Full Height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6082749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CMU - Full Height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959265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Painted Gypsum Board + Tile Wainscot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0898932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Full Height Tile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damage, stains or cracking.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9564698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PLAM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324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83081019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FRP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8189134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Panels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306633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Wall Base &amp; Trim 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9595435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(Classrooms, Library, and Administration)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E1E1E1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7155119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Rubber Base (Fine Arts Wing)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Areas of Renovation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329949784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Quarry Tile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4346151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Ceramic Tile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6109879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Terrazzo 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appearance, no signs of damage and properly installed.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66450236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64890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Poured Resinous Epoxy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324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50570153"/>
                  </a:ext>
                </a:extLst>
              </a:tr>
              <a:tr h="119668"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Wood Base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7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545" marR="1545" marT="15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545" marR="1545" marT="15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9796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0387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1" y="109330"/>
            <a:ext cx="2808513" cy="6509184"/>
            <a:chOff x="0" y="200296"/>
            <a:chExt cx="440489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0" y="6304007"/>
              <a:ext cx="4299074" cy="284129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125" marR="5080" indent="-480695" algn="ctr">
                <a:lnSpc>
                  <a:spcPct val="73800"/>
                </a:lnSpc>
                <a:defRPr/>
              </a:pPr>
              <a:r>
                <a:rPr lang="en-US" sz="2400" kern="0" spc="15" dirty="0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/>
                </a:rPr>
                <a:t>Interior </a:t>
              </a:r>
              <a:endPara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endParaRPr>
            </a:p>
          </p:txBody>
        </p:sp>
      </p:grp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190186"/>
            <a:ext cx="4299074" cy="28873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81A0853-1899-4DBE-6F4A-17CB09A8C92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5950786"/>
              </p:ext>
            </p:extLst>
          </p:nvPr>
        </p:nvGraphicFramePr>
        <p:xfrm>
          <a:off x="361949" y="478919"/>
          <a:ext cx="11657758" cy="6227543"/>
        </p:xfrm>
        <a:graphic>
          <a:graphicData uri="http://schemas.openxmlformats.org/drawingml/2006/table">
            <a:tbl>
              <a:tblPr/>
              <a:tblGrid>
                <a:gridCol w="28692">
                  <a:extLst>
                    <a:ext uri="{9D8B030D-6E8A-4147-A177-3AD203B41FA5}">
                      <a16:colId xmlns:a16="http://schemas.microsoft.com/office/drawing/2014/main" val="2245486771"/>
                    </a:ext>
                  </a:extLst>
                </a:gridCol>
                <a:gridCol w="276964">
                  <a:extLst>
                    <a:ext uri="{9D8B030D-6E8A-4147-A177-3AD203B41FA5}">
                      <a16:colId xmlns:a16="http://schemas.microsoft.com/office/drawing/2014/main" val="2698395802"/>
                    </a:ext>
                  </a:extLst>
                </a:gridCol>
                <a:gridCol w="81951">
                  <a:extLst>
                    <a:ext uri="{9D8B030D-6E8A-4147-A177-3AD203B41FA5}">
                      <a16:colId xmlns:a16="http://schemas.microsoft.com/office/drawing/2014/main" val="4087831218"/>
                    </a:ext>
                  </a:extLst>
                </a:gridCol>
                <a:gridCol w="27418">
                  <a:extLst>
                    <a:ext uri="{9D8B030D-6E8A-4147-A177-3AD203B41FA5}">
                      <a16:colId xmlns:a16="http://schemas.microsoft.com/office/drawing/2014/main" val="675875602"/>
                    </a:ext>
                  </a:extLst>
                </a:gridCol>
                <a:gridCol w="273833">
                  <a:extLst>
                    <a:ext uri="{9D8B030D-6E8A-4147-A177-3AD203B41FA5}">
                      <a16:colId xmlns:a16="http://schemas.microsoft.com/office/drawing/2014/main" val="2087845611"/>
                    </a:ext>
                  </a:extLst>
                </a:gridCol>
                <a:gridCol w="352414">
                  <a:extLst>
                    <a:ext uri="{9D8B030D-6E8A-4147-A177-3AD203B41FA5}">
                      <a16:colId xmlns:a16="http://schemas.microsoft.com/office/drawing/2014/main" val="554493362"/>
                    </a:ext>
                  </a:extLst>
                </a:gridCol>
                <a:gridCol w="977690">
                  <a:extLst>
                    <a:ext uri="{9D8B030D-6E8A-4147-A177-3AD203B41FA5}">
                      <a16:colId xmlns:a16="http://schemas.microsoft.com/office/drawing/2014/main" val="3905020113"/>
                    </a:ext>
                  </a:extLst>
                </a:gridCol>
                <a:gridCol w="1089520">
                  <a:extLst>
                    <a:ext uri="{9D8B030D-6E8A-4147-A177-3AD203B41FA5}">
                      <a16:colId xmlns:a16="http://schemas.microsoft.com/office/drawing/2014/main" val="1970985639"/>
                    </a:ext>
                  </a:extLst>
                </a:gridCol>
                <a:gridCol w="505317">
                  <a:extLst>
                    <a:ext uri="{9D8B030D-6E8A-4147-A177-3AD203B41FA5}">
                      <a16:colId xmlns:a16="http://schemas.microsoft.com/office/drawing/2014/main" val="26170030"/>
                    </a:ext>
                  </a:extLst>
                </a:gridCol>
                <a:gridCol w="1235998">
                  <a:extLst>
                    <a:ext uri="{9D8B030D-6E8A-4147-A177-3AD203B41FA5}">
                      <a16:colId xmlns:a16="http://schemas.microsoft.com/office/drawing/2014/main" val="807771557"/>
                    </a:ext>
                  </a:extLst>
                </a:gridCol>
                <a:gridCol w="1181141">
                  <a:extLst>
                    <a:ext uri="{9D8B030D-6E8A-4147-A177-3AD203B41FA5}">
                      <a16:colId xmlns:a16="http://schemas.microsoft.com/office/drawing/2014/main" val="3996171467"/>
                    </a:ext>
                  </a:extLst>
                </a:gridCol>
                <a:gridCol w="3017812">
                  <a:extLst>
                    <a:ext uri="{9D8B030D-6E8A-4147-A177-3AD203B41FA5}">
                      <a16:colId xmlns:a16="http://schemas.microsoft.com/office/drawing/2014/main" val="4235547653"/>
                    </a:ext>
                  </a:extLst>
                </a:gridCol>
                <a:gridCol w="2609008">
                  <a:extLst>
                    <a:ext uri="{9D8B030D-6E8A-4147-A177-3AD203B41FA5}">
                      <a16:colId xmlns:a16="http://schemas.microsoft.com/office/drawing/2014/main" val="3264523234"/>
                    </a:ext>
                  </a:extLst>
                </a:gridCol>
              </a:tblGrid>
              <a:tr h="13014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Misc. Interior 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 dirty="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1622765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Door Systems</a:t>
                      </a:r>
                      <a:endParaRPr lang="en-US" sz="2000" dirty="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89371765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Frame Type: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Hollow Metal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proper weatherproofing/threshold apparent, door hardware compliant and functioning properly.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7887202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Panel Type: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30047419"/>
                  </a:ext>
                </a:extLst>
              </a:tr>
              <a:tr h="108955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Overhead Door/Grille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Minor scratches or signs of wear, may need a refresh of finish, door hardware is compliant and functioning properly, motor works as required (if applicable).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7517598"/>
                  </a:ext>
                </a:extLst>
              </a:tr>
              <a:tr h="9785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Specialty Doors</a:t>
                      </a:r>
                      <a:endParaRPr lang="en-US" sz="2000" dirty="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31372950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 Cabinets 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09670229"/>
                  </a:ext>
                </a:extLst>
              </a:tr>
              <a:tr h="9785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Corner Guards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Stainless Steel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in appearance.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7590314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Signage 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5369726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Clocks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New Digital Clocks Installed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017920884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Operable Partitions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0215273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Marker &amp; Tack Boards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cracking or warping of the board surface.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in All Areas of Renovation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46786713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Projection Screens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408432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A/V Equipment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Upgraded in Areas of Renovation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87576410"/>
                  </a:ext>
                </a:extLst>
              </a:tr>
              <a:tr h="13958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Lockers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Required Number of Lockers: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98546554"/>
                  </a:ext>
                </a:extLst>
              </a:tr>
              <a:tr h="14620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Provided Number of Lockers: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5822102"/>
                  </a:ext>
                </a:extLst>
              </a:tr>
              <a:tr h="13014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Railings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1211043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Elevator Cab Finishes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18127822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Wireless Access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Wired Building for new Wireless Access Points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16355556"/>
                  </a:ext>
                </a:extLst>
              </a:tr>
              <a:tr h="226989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Partitions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Material Type: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Plastic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6330914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Toilet Accessories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 dirty="0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Almost new condition, proper installation.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0741339"/>
                  </a:ext>
                </a:extLst>
              </a:tr>
              <a:tr h="11406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Interior Window Blinds/Shades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Blinds: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Metal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70AD47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 visible damage, motor properly functions (if applicable).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3">
                  <a:txBody>
                    <a:bodyPr/>
                    <a:lstStyle/>
                    <a:p>
                      <a:pPr algn="ct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2446241"/>
                  </a:ext>
                </a:extLst>
              </a:tr>
              <a:tr h="6223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Type of Shades: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31210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Operation: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Manual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702703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Food Service Area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dirty="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7465419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Equipment Condition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Replaced Kitchen Equipment and Freezer/Cooler Units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31870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Digital Menu Boards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28575183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 open to Kitchen?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4278308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 in Cafeteria?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24271324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4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3679163"/>
                  </a:ext>
                </a:extLst>
              </a:tr>
              <a:tr h="97858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Accessibility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2489271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Restrooms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51471499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Drinking Fountains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077898"/>
                  </a:ext>
                </a:extLst>
              </a:tr>
              <a:tr h="13014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Ramps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81025695"/>
                  </a:ext>
                </a:extLst>
              </a:tr>
              <a:tr h="194706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Signage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0361868"/>
                  </a:ext>
                </a:extLst>
              </a:tr>
              <a:tr h="130141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Doors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0AD4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Compliant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0367098"/>
                  </a:ext>
                </a:extLst>
              </a:tr>
              <a:tr h="162424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Millwork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 sz="200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700" b="1" i="0" u="none" strike="noStrike">
                          <a:solidFill>
                            <a:srgbClr val="FFFFFF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Few compliance items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7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Not in Scope</a:t>
                      </a:r>
                    </a:p>
                  </a:txBody>
                  <a:tcPr marL="1009" marR="1009" marT="1009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6046148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0F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6767985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4783632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gridSpan="2">
                  <a:txBody>
                    <a:bodyPr/>
                    <a:lstStyle/>
                    <a:p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 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8C8C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8837443"/>
                  </a:ext>
                </a:extLst>
              </a:tr>
              <a:tr h="36520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Scored Categories</a:t>
                      </a: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40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41</a:t>
                      </a: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756921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Good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31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70AD47"/>
                          </a:solidFill>
                          <a:effectLst/>
                          <a:latin typeface="Arial Narrow" panose="020B0606020202030204" pitchFamily="34" charset="0"/>
                        </a:rPr>
                        <a:t>36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 dirty="0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90740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Fair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7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FFC000"/>
                          </a:solidFill>
                          <a:effectLst/>
                          <a:latin typeface="Arial Narrow" panose="020B0606020202030204" pitchFamily="34" charset="0"/>
                        </a:rPr>
                        <a:t>3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Previous Aggregate Score: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89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96535908"/>
                  </a:ext>
                </a:extLst>
              </a:tr>
              <a:tr h="66584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endParaRPr lang="en-US" sz="8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Poor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ED7D31"/>
                          </a:solidFill>
                          <a:effectLst/>
                          <a:latin typeface="Arial Narrow" panose="020B0606020202030204" pitchFamily="34" charset="0"/>
                        </a:rPr>
                        <a:t>0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Reno Aggregate Score: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93</a:t>
                      </a:r>
                    </a:p>
                  </a:txBody>
                  <a:tcPr marL="1009" marR="1009" marT="1009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88949674"/>
                  </a:ext>
                </a:extLst>
              </a:tr>
              <a:tr h="54477"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3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US" dirty="0"/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600" b="0" i="0" u="none" strike="noStrike">
                        <a:solidFill>
                          <a:srgbClr val="00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600" b="0" i="0" u="none" strike="noStrike">
                        <a:solidFill>
                          <a:srgbClr val="FF0000"/>
                        </a:solidFill>
                        <a:effectLst/>
                        <a:latin typeface="Arial Narrow" panose="020B0606020202030204" pitchFamily="34" charset="0"/>
                      </a:endParaRPr>
                    </a:p>
                  </a:txBody>
                  <a:tcPr marL="1009" marR="1009" marT="1009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60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N/A</a:t>
                      </a:r>
                    </a:p>
                  </a:txBody>
                  <a:tcPr marL="1009" marR="21186" marT="1009" marB="0" anchor="b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21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5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20</a:t>
                      </a:r>
                    </a:p>
                  </a:txBody>
                  <a:tcPr marL="1009" marR="1009" marT="100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r" fontAlgn="b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 Narrow" panose="020B0606020202030204" pitchFamily="34" charset="0"/>
                        </a:rPr>
                        <a:t>*Separated out Building Element by Area to Capture upgraded finishes in area of renovation</a:t>
                      </a:r>
                    </a:p>
                  </a:txBody>
                  <a:tcPr marL="1009" marR="1009" marT="1009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02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7644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3428939" cy="6677336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99073" y="71334"/>
            <a:ext cx="2122923" cy="62362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sp>
        <p:nvSpPr>
          <p:cNvPr id="19" name="object 7">
            <a:extLst>
              <a:ext uri="{FF2B5EF4-FFF2-40B4-BE49-F238E27FC236}">
                <a16:creationId xmlns:a16="http://schemas.microsoft.com/office/drawing/2014/main" id="{B297CB95-9404-5EE2-7CA1-B03540D85D98}"/>
              </a:ext>
            </a:extLst>
          </p:cNvPr>
          <p:cNvSpPr txBox="1">
            <a:spLocks/>
          </p:cNvSpPr>
          <p:nvPr/>
        </p:nvSpPr>
        <p:spPr>
          <a:xfrm>
            <a:off x="0" y="6359717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A3EAD65B-81CB-08B1-4408-BA724FB63E4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2756469"/>
              </p:ext>
            </p:extLst>
          </p:nvPr>
        </p:nvGraphicFramePr>
        <p:xfrm>
          <a:off x="619479" y="640320"/>
          <a:ext cx="11402517" cy="5577360"/>
        </p:xfrm>
        <a:graphic>
          <a:graphicData uri="http://schemas.openxmlformats.org/drawingml/2006/table">
            <a:tbl>
              <a:tblPr/>
              <a:tblGrid>
                <a:gridCol w="1612512">
                  <a:extLst>
                    <a:ext uri="{9D8B030D-6E8A-4147-A177-3AD203B41FA5}">
                      <a16:colId xmlns:a16="http://schemas.microsoft.com/office/drawing/2014/main" val="3632562330"/>
                    </a:ext>
                  </a:extLst>
                </a:gridCol>
                <a:gridCol w="3475182">
                  <a:extLst>
                    <a:ext uri="{9D8B030D-6E8A-4147-A177-3AD203B41FA5}">
                      <a16:colId xmlns:a16="http://schemas.microsoft.com/office/drawing/2014/main" val="1355057212"/>
                    </a:ext>
                  </a:extLst>
                </a:gridCol>
                <a:gridCol w="1081768">
                  <a:extLst>
                    <a:ext uri="{9D8B030D-6E8A-4147-A177-3AD203B41FA5}">
                      <a16:colId xmlns:a16="http://schemas.microsoft.com/office/drawing/2014/main" val="4092972864"/>
                    </a:ext>
                  </a:extLst>
                </a:gridCol>
                <a:gridCol w="892459">
                  <a:extLst>
                    <a:ext uri="{9D8B030D-6E8A-4147-A177-3AD203B41FA5}">
                      <a16:colId xmlns:a16="http://schemas.microsoft.com/office/drawing/2014/main" val="2856298703"/>
                    </a:ext>
                  </a:extLst>
                </a:gridCol>
                <a:gridCol w="892459">
                  <a:extLst>
                    <a:ext uri="{9D8B030D-6E8A-4147-A177-3AD203B41FA5}">
                      <a16:colId xmlns:a16="http://schemas.microsoft.com/office/drawing/2014/main" val="3171722347"/>
                    </a:ext>
                  </a:extLst>
                </a:gridCol>
                <a:gridCol w="892459">
                  <a:extLst>
                    <a:ext uri="{9D8B030D-6E8A-4147-A177-3AD203B41FA5}">
                      <a16:colId xmlns:a16="http://schemas.microsoft.com/office/drawing/2014/main" val="1678406131"/>
                    </a:ext>
                  </a:extLst>
                </a:gridCol>
                <a:gridCol w="892459">
                  <a:extLst>
                    <a:ext uri="{9D8B030D-6E8A-4147-A177-3AD203B41FA5}">
                      <a16:colId xmlns:a16="http://schemas.microsoft.com/office/drawing/2014/main" val="504404818"/>
                    </a:ext>
                  </a:extLst>
                </a:gridCol>
                <a:gridCol w="973592">
                  <a:extLst>
                    <a:ext uri="{9D8B030D-6E8A-4147-A177-3AD203B41FA5}">
                      <a16:colId xmlns:a16="http://schemas.microsoft.com/office/drawing/2014/main" val="217732367"/>
                    </a:ext>
                  </a:extLst>
                </a:gridCol>
                <a:gridCol w="689627">
                  <a:extLst>
                    <a:ext uri="{9D8B030D-6E8A-4147-A177-3AD203B41FA5}">
                      <a16:colId xmlns:a16="http://schemas.microsoft.com/office/drawing/2014/main" val="2827947453"/>
                    </a:ext>
                  </a:extLst>
                </a:gridCol>
              </a:tblGrid>
              <a:tr h="259880">
                <a:tc gridSpan="2">
                  <a:txBody>
                    <a:bodyPr/>
                    <a:lstStyle/>
                    <a:p>
                      <a:pPr algn="l" fontAlgn="ctr"/>
                      <a:r>
                        <a:rPr lang="en-US" sz="1800" b="1" i="0" u="none" strike="noStrike">
                          <a:effectLst/>
                          <a:latin typeface="Arial" panose="020B0604020202020204" pitchFamily="34" charset="0"/>
                        </a:rPr>
                        <a:t>BLALACK MIDDLE SCHOOL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AGE: 31 Years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171,150 sf</a:t>
                      </a: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800" b="1" i="0" u="none" strike="noStrike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4578713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ITEM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DESCRIPTION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Prior Grade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Current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953089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OPERATIONAL, SYSTEMS &amp; CODE DEFICIENCIES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Assessed Scope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50" b="1" i="0" u="none" strike="noStrike">
                          <a:effectLst/>
                          <a:latin typeface="Arial" panose="020B0604020202020204" pitchFamily="34" charset="0"/>
                        </a:rPr>
                        <a:t>Performed Scope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069510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HVAC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1998 York packaged units.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60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98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47946142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2798301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EMCS 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 CSI controls system. Cost included in 1998 York unit replacement.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9449514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649323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PLUMBING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and repipe grease trap.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7352169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new EWCs With bottle fillers in select locations.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542664"/>
                  </a:ext>
                </a:extLst>
              </a:tr>
              <a:tr h="222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two 2008 Lochinvar electric water heaters.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29480790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9170585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ELECTRICAL SYSTEM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86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63646758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887023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INTERIOR LIGHTING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tunable lighting for special education classrooms.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Not in Scope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41213878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1325711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EXTERIOR LIGHTING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all existing exterior wall packs with LED fixtures.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80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8030586"/>
                  </a:ext>
                </a:extLst>
              </a:tr>
              <a:tr h="22269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Renovate all exterior parking lot lighting to LED.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5036326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8246349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ALARM SYSTEMS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Replace the FCI fire alarm system that was installed in 2006.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Replaced as part of renovation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70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95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59934556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493110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FIRE PROTECTION SYSTEM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93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45860687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79880"/>
                  </a:ext>
                </a:extLst>
              </a:tr>
              <a:tr h="288397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OTHER 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Task: </a:t>
                      </a:r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Provide digital marque. Provide power and connectivity. </a:t>
                      </a:r>
                      <a:endParaRPr lang="en-US" sz="1000" b="1" i="0" u="none" strike="noStrike">
                        <a:effectLst/>
                        <a:latin typeface="Arial" panose="020B0604020202020204" pitchFamily="34" charset="0"/>
                      </a:endParaRP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 Will be replaced as part of this renovation 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NA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4936248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325544"/>
                  </a:ext>
                </a:extLst>
              </a:tr>
              <a:tr h="145811"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3447" marR="3447" marT="3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798666"/>
                  </a:ext>
                </a:extLst>
              </a:tr>
              <a:tr h="206361">
                <a:tc gridSpan="7">
                  <a:txBody>
                    <a:bodyPr/>
                    <a:lstStyle/>
                    <a:p>
                      <a:pPr algn="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TOTALS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>
                          <a:effectLst/>
                          <a:latin typeface="Arial" panose="020B0604020202020204" pitchFamily="34" charset="0"/>
                        </a:rPr>
                        <a:t>78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effectLst/>
                          <a:latin typeface="Arial" panose="020B0604020202020204" pitchFamily="34" charset="0"/>
                        </a:rPr>
                        <a:t>94</a:t>
                      </a:r>
                    </a:p>
                  </a:txBody>
                  <a:tcPr marL="3447" marR="3447" marT="3447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8105618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791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7A2298B3-FC8A-4A31-92BF-76886D819952}"/>
              </a:ext>
            </a:extLst>
          </p:cNvPr>
          <p:cNvSpPr/>
          <p:nvPr/>
        </p:nvSpPr>
        <p:spPr>
          <a:xfrm>
            <a:off x="270225" y="109330"/>
            <a:ext cx="4134672" cy="6509184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168697" y="113022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475270" y="270294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23773" y="5794457"/>
            <a:ext cx="4701714" cy="100751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4" name="object 7">
            <a:extLst>
              <a:ext uri="{FF2B5EF4-FFF2-40B4-BE49-F238E27FC236}">
                <a16:creationId xmlns:a16="http://schemas.microsoft.com/office/drawing/2014/main" id="{1AEF1FD8-403C-18E2-FF3E-4C79AEA20D9C}"/>
              </a:ext>
            </a:extLst>
          </p:cNvPr>
          <p:cNvSpPr txBox="1">
            <a:spLocks/>
          </p:cNvSpPr>
          <p:nvPr/>
        </p:nvSpPr>
        <p:spPr>
          <a:xfrm>
            <a:off x="105823" y="6110505"/>
            <a:ext cx="4299074" cy="38895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indent="-480695" algn="ctr">
              <a:lnSpc>
                <a:spcPct val="73800"/>
              </a:lnSpc>
              <a:defRPr/>
            </a:pPr>
            <a:r>
              <a:rPr lang="en-US" sz="32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 </a:t>
            </a:r>
            <a:endParaRPr lang="en-US" sz="32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88729619-2559-9143-7D7B-227D8FAC0EA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906121"/>
              </p:ext>
            </p:extLst>
          </p:nvPr>
        </p:nvGraphicFramePr>
        <p:xfrm>
          <a:off x="519858" y="882678"/>
          <a:ext cx="11305629" cy="4843432"/>
        </p:xfrm>
        <a:graphic>
          <a:graphicData uri="http://schemas.openxmlformats.org/drawingml/2006/table">
            <a:tbl>
              <a:tblPr/>
              <a:tblGrid>
                <a:gridCol w="1478075">
                  <a:extLst>
                    <a:ext uri="{9D8B030D-6E8A-4147-A177-3AD203B41FA5}">
                      <a16:colId xmlns:a16="http://schemas.microsoft.com/office/drawing/2014/main" val="1468783558"/>
                    </a:ext>
                  </a:extLst>
                </a:gridCol>
                <a:gridCol w="670060">
                  <a:extLst>
                    <a:ext uri="{9D8B030D-6E8A-4147-A177-3AD203B41FA5}">
                      <a16:colId xmlns:a16="http://schemas.microsoft.com/office/drawing/2014/main" val="53386908"/>
                    </a:ext>
                  </a:extLst>
                </a:gridCol>
                <a:gridCol w="1144889">
                  <a:extLst>
                    <a:ext uri="{9D8B030D-6E8A-4147-A177-3AD203B41FA5}">
                      <a16:colId xmlns:a16="http://schemas.microsoft.com/office/drawing/2014/main" val="97239439"/>
                    </a:ext>
                  </a:extLst>
                </a:gridCol>
                <a:gridCol w="1102912">
                  <a:extLst>
                    <a:ext uri="{9D8B030D-6E8A-4147-A177-3AD203B41FA5}">
                      <a16:colId xmlns:a16="http://schemas.microsoft.com/office/drawing/2014/main" val="3943507463"/>
                    </a:ext>
                  </a:extLst>
                </a:gridCol>
                <a:gridCol w="6909693">
                  <a:extLst>
                    <a:ext uri="{9D8B030D-6E8A-4147-A177-3AD203B41FA5}">
                      <a16:colId xmlns:a16="http://schemas.microsoft.com/office/drawing/2014/main" val="4266122780"/>
                    </a:ext>
                  </a:extLst>
                </a:gridCol>
              </a:tblGrid>
              <a:tr h="55807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n-US" sz="2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Blalack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MS Technology and Security Status</a:t>
                      </a:r>
                    </a:p>
                  </a:txBody>
                  <a:tcPr marL="4053" marR="4053" marT="40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3" marR="4053" marT="40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3" marR="4053" marT="40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l" fontAlgn="b"/>
                      <a:endParaRPr lang="en-U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3" marR="4053" marT="4053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49659132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</a:t>
                      </a:r>
                    </a:p>
                  </a:txBody>
                  <a:tcPr marL="4053" marR="4053" marT="405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Possible             Score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Corgan Score                (2018)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TNCG Score (2022)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Notes</a:t>
                      </a:r>
                    </a:p>
                  </a:txBody>
                  <a:tcPr marL="4053" marR="4053" marT="405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79993258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Cabling Infrastructure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Small improvements to renovation areas and all new wireless access point cabling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113038"/>
                  </a:ext>
                </a:extLst>
              </a:tr>
              <a:tr h="2031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Local Area Network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No upgrade (that True North is aware of)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45237499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LAN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Wireless could use a refresh in the next few years but in good condition right now. New cabling in place to support refresh.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8265292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Unified Comm (Phone) System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Upgraded prior to renovation project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1272364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Video Management System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306887"/>
                  </a:ext>
                </a:extLst>
              </a:tr>
              <a:tr h="2031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Public Address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</a:t>
                      </a:r>
                      <a:r>
                        <a:rPr lang="en-US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Informacast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6811701"/>
                  </a:ext>
                </a:extLst>
              </a:tr>
              <a:tr h="601914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Premise Access Control </a:t>
                      </a:r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(and Intrusion)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Complete upgrade to Genetec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78524485"/>
                  </a:ext>
                </a:extLst>
              </a:tr>
              <a:tr h="2031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Intercom System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Added new intercom stations with renovation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896134"/>
                  </a:ext>
                </a:extLst>
              </a:tr>
              <a:tr h="203163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Special Space AV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District item. AV upgrade as part of technology package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46155317"/>
                  </a:ext>
                </a:extLst>
              </a:tr>
              <a:tr h="402538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Instruction Space Presentation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New Interactive Displays in renovation areas matching district standard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3118951"/>
                  </a:ext>
                </a:extLst>
              </a:tr>
              <a:tr h="174681"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Total Score</a:t>
                      </a:r>
                    </a:p>
                  </a:txBody>
                  <a:tcPr marL="4053" marR="4053" marT="4053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100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75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2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4053" marR="4053" marT="4053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467300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28990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3E5B2B76-05DC-4696-A1D5-1C945ACC7C10}"/>
              </a:ext>
            </a:extLst>
          </p:cNvPr>
          <p:cNvGrpSpPr/>
          <p:nvPr/>
        </p:nvGrpSpPr>
        <p:grpSpPr>
          <a:xfrm>
            <a:off x="-95470" y="200296"/>
            <a:ext cx="4500367" cy="6418217"/>
            <a:chOff x="-95470" y="200296"/>
            <a:chExt cx="4500367" cy="6418217"/>
          </a:xfrm>
        </p:grpSpPr>
        <p:sp>
          <p:nvSpPr>
            <p:cNvPr id="10" name="Rectangle 9">
              <a:extLst>
                <a:ext uri="{FF2B5EF4-FFF2-40B4-BE49-F238E27FC236}">
                  <a16:creationId xmlns:a16="http://schemas.microsoft.com/office/drawing/2014/main" id="{7A2298B3-FC8A-4A31-92BF-76886D819952}"/>
                </a:ext>
              </a:extLst>
            </p:cNvPr>
            <p:cNvSpPr/>
            <p:nvPr/>
          </p:nvSpPr>
          <p:spPr>
            <a:xfrm>
              <a:off x="270225" y="200296"/>
              <a:ext cx="4134672" cy="6418217"/>
            </a:xfrm>
            <a:prstGeom prst="rect">
              <a:avLst/>
            </a:prstGeom>
            <a:solidFill>
              <a:srgbClr val="009EB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bject 7">
              <a:extLst>
                <a:ext uri="{FF2B5EF4-FFF2-40B4-BE49-F238E27FC236}">
                  <a16:creationId xmlns:a16="http://schemas.microsoft.com/office/drawing/2014/main" id="{18238F49-7605-4EDD-AF66-ADF3DCBEC5A3}"/>
                </a:ext>
              </a:extLst>
            </p:cNvPr>
            <p:cNvSpPr txBox="1">
              <a:spLocks/>
            </p:cNvSpPr>
            <p:nvPr/>
          </p:nvSpPr>
          <p:spPr>
            <a:xfrm>
              <a:off x="-95470" y="5838764"/>
              <a:ext cx="4299074" cy="749372"/>
            </a:xfrm>
            <a:prstGeom prst="rect">
              <a:avLst/>
            </a:prstGeom>
          </p:spPr>
          <p:txBody>
            <a:bodyPr vert="horz" wrap="square" lIns="0" tIns="0" rIns="0" bIns="0" rtlCol="0">
              <a:spAutoFit/>
            </a:bodyPr>
            <a:lstStyle>
              <a:lvl1pPr eaLnBrk="1" hangingPunct="1">
                <a:defRPr sz="2650" b="0" i="0">
                  <a:solidFill>
                    <a:srgbClr val="58595B"/>
                  </a:solidFill>
                  <a:latin typeface="Gotham Medium"/>
                  <a:ea typeface="+mj-ea"/>
                  <a:cs typeface="Gotham Medium"/>
                </a:defRPr>
              </a:lvl1pPr>
            </a:lstStyle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PROMISES MADE </a:t>
              </a:r>
            </a:p>
            <a:p>
              <a:pPr marL="492759" marR="5080" lvl="0" indent="-480695" algn="ctr" defTabSz="914400" eaLnBrk="1" fontAlgn="auto" latinLnBrk="0" hangingPunct="1">
                <a:lnSpc>
                  <a:spcPct val="738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3200" kern="0" spc="15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            PROMISES KEPT</a:t>
              </a:r>
            </a:p>
          </p:txBody>
        </p:sp>
      </p:grpSp>
      <p:pic>
        <p:nvPicPr>
          <p:cNvPr id="17" name="Google Shape;467;p88">
            <a:extLst>
              <a:ext uri="{FF2B5EF4-FFF2-40B4-BE49-F238E27FC236}">
                <a16:creationId xmlns:a16="http://schemas.microsoft.com/office/drawing/2014/main" id="{5713AC30-EDFE-4037-A814-D41B7F75CDB8}"/>
              </a:ext>
            </a:extLst>
          </p:cNvPr>
          <p:cNvPicPr preferRelativeResize="0"/>
          <p:nvPr/>
        </p:nvPicPr>
        <p:blipFill rotWithShape="1">
          <a:blip r:embed="rId2">
            <a:alphaModFix/>
          </a:blip>
          <a:srcRect l="2745" t="1537" r="41102" b="82451"/>
          <a:stretch/>
        </p:blipFill>
        <p:spPr>
          <a:xfrm>
            <a:off x="9869555" y="109329"/>
            <a:ext cx="2207859" cy="701309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object 7">
            <a:extLst>
              <a:ext uri="{FF2B5EF4-FFF2-40B4-BE49-F238E27FC236}">
                <a16:creationId xmlns:a16="http://schemas.microsoft.com/office/drawing/2014/main" id="{EAE760C8-887B-4CA7-969F-7FA409C1308C}"/>
              </a:ext>
            </a:extLst>
          </p:cNvPr>
          <p:cNvSpPr txBox="1">
            <a:spLocks/>
          </p:cNvSpPr>
          <p:nvPr/>
        </p:nvSpPr>
        <p:spPr>
          <a:xfrm>
            <a:off x="727424" y="1198072"/>
            <a:ext cx="4134672" cy="411882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 err="1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Blalack</a:t>
            </a: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 MS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Assessment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83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77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89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78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75 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80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81BDD1EC-AC48-4BCB-A1E9-95C04F7C1BBB}"/>
              </a:ext>
            </a:extLst>
          </p:cNvPr>
          <p:cNvSpPr/>
          <p:nvPr/>
        </p:nvSpPr>
        <p:spPr>
          <a:xfrm>
            <a:off x="4569299" y="200295"/>
            <a:ext cx="4134672" cy="6418217"/>
          </a:xfrm>
          <a:prstGeom prst="rect">
            <a:avLst/>
          </a:prstGeom>
          <a:solidFill>
            <a:srgbClr val="009EB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bject 7">
            <a:extLst>
              <a:ext uri="{FF2B5EF4-FFF2-40B4-BE49-F238E27FC236}">
                <a16:creationId xmlns:a16="http://schemas.microsoft.com/office/drawing/2014/main" id="{D8BE7178-26C6-4B7C-B52B-C31BFB0242F0}"/>
              </a:ext>
            </a:extLst>
          </p:cNvPr>
          <p:cNvSpPr txBox="1">
            <a:spLocks/>
          </p:cNvSpPr>
          <p:nvPr/>
        </p:nvSpPr>
        <p:spPr>
          <a:xfrm>
            <a:off x="4984929" y="1198072"/>
            <a:ext cx="3596209" cy="446417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After Bond </a:t>
            </a:r>
            <a:endParaRPr lang="en-US" dirty="0"/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Improvements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Site : 93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Exterior: 85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Interior: 93</a:t>
            </a:r>
          </a:p>
          <a:p>
            <a:pPr marL="492125" marR="5080" indent="-480695">
              <a:lnSpc>
                <a:spcPct val="73800"/>
              </a:lnSpc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MEP: 94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Technology: 93</a:t>
            </a: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000" kern="0" spc="15" dirty="0">
                <a:solidFill>
                  <a:schemeClr val="bg1"/>
                </a:solidFill>
                <a:latin typeface="Adobe Gothic Std B" panose="020B0800000000000000" pitchFamily="34" charset="-128"/>
                <a:ea typeface="Adobe Gothic Std B"/>
              </a:rPr>
              <a:t>Score: 92</a:t>
            </a: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  <a:p>
            <a:pPr marL="492125" marR="5080" lvl="0" indent="-480695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3000" kern="0" spc="15" dirty="0">
              <a:solidFill>
                <a:schemeClr val="bg1"/>
              </a:solidFill>
              <a:latin typeface="Adobe Gothic Std B" panose="020B0800000000000000" pitchFamily="34" charset="-128"/>
              <a:ea typeface="Adobe Gothic Std B" panose="020B0800000000000000" pitchFamily="34" charset="-128"/>
            </a:endParaRPr>
          </a:p>
        </p:txBody>
      </p:sp>
      <p:sp>
        <p:nvSpPr>
          <p:cNvPr id="12" name="object 7">
            <a:extLst>
              <a:ext uri="{FF2B5EF4-FFF2-40B4-BE49-F238E27FC236}">
                <a16:creationId xmlns:a16="http://schemas.microsoft.com/office/drawing/2014/main" id="{F663891B-0A3E-479E-BD9D-2B450690D9B1}"/>
              </a:ext>
            </a:extLst>
          </p:cNvPr>
          <p:cNvSpPr txBox="1">
            <a:spLocks/>
          </p:cNvSpPr>
          <p:nvPr/>
        </p:nvSpPr>
        <p:spPr>
          <a:xfrm>
            <a:off x="-512592" y="493113"/>
            <a:ext cx="4299074" cy="3849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eaLnBrk="1" hangingPunct="1">
              <a:defRPr sz="2650" b="0" i="0">
                <a:solidFill>
                  <a:srgbClr val="58595B"/>
                </a:solidFill>
                <a:latin typeface="Gotham Medium"/>
                <a:ea typeface="+mj-ea"/>
                <a:cs typeface="Gotham Medium"/>
              </a:defRPr>
            </a:lvl1pPr>
          </a:lstStyle>
          <a:p>
            <a:pPr marL="492759" marR="5080" lvl="0" indent="-480695" algn="ctr" defTabSz="914400" eaLnBrk="1" fontAlgn="auto" latinLnBrk="0" hangingPunct="1">
              <a:lnSpc>
                <a:spcPct val="738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3200" kern="0" spc="15">
                <a:solidFill>
                  <a:schemeClr val="bg1"/>
                </a:solidFill>
                <a:latin typeface="Adobe Gothic Std B" panose="020B0800000000000000" pitchFamily="34" charset="-128"/>
                <a:ea typeface="Adobe Gothic Std B" panose="020B0800000000000000" pitchFamily="34" charset="-128"/>
              </a:rPr>
              <a:t>FCI  Update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F76D857D-7283-4D35-BE3A-BBE3928D67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675" y="5170425"/>
            <a:ext cx="6134100" cy="131445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9993032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p136"/>
          <p:cNvSpPr txBox="1"/>
          <p:nvPr/>
        </p:nvSpPr>
        <p:spPr>
          <a:xfrm>
            <a:off x="0" y="4839888"/>
            <a:ext cx="12192000" cy="88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0933" tIns="30467" rIns="60933" bIns="30467" anchor="t" anchorCtr="0">
            <a:noAutofit/>
          </a:bodyPr>
          <a:lstStyle/>
          <a:p>
            <a:pPr algn="ctr"/>
            <a:endParaRPr sz="933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7EB3C9A8-4324-7D48-CE08-A7D051E4B4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8593" y="2819537"/>
            <a:ext cx="4214813" cy="1685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48a177a-9e1d-4964-858b-ea53c00f3f97" xsi:nil="true"/>
    <lcf76f155ced4ddcb4097134ff3c332f xmlns="d5133a0f-e125-48af-b6ad-e38296e4c99c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2A778500447AC4E8170F07530B9DC76" ma:contentTypeVersion="16" ma:contentTypeDescription="Create a new document." ma:contentTypeScope="" ma:versionID="cdaaaf90290e8e17a0ce6fe617cd2b43">
  <xsd:schema xmlns:xsd="http://www.w3.org/2001/XMLSchema" xmlns:xs="http://www.w3.org/2001/XMLSchema" xmlns:p="http://schemas.microsoft.com/office/2006/metadata/properties" xmlns:ns2="d5133a0f-e125-48af-b6ad-e38296e4c99c" xmlns:ns3="c48a177a-9e1d-4964-858b-ea53c00f3f97" targetNamespace="http://schemas.microsoft.com/office/2006/metadata/properties" ma:root="true" ma:fieldsID="12ad19b468f8c96ba5bc07ce8e4ba073" ns2:_="" ns3:_="">
    <xsd:import namespace="d5133a0f-e125-48af-b6ad-e38296e4c99c"/>
    <xsd:import namespace="c48a177a-9e1d-4964-858b-ea53c00f3f9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133a0f-e125-48af-b6ad-e38296e4c99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ba43907d-6f8f-426c-8051-071ba343380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8a177a-9e1d-4964-858b-ea53c00f3f97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41bb94-8b0d-4c3d-b68d-c73b93b2512b}" ma:internalName="TaxCatchAll" ma:showField="CatchAllData" ma:web="c48a177a-9e1d-4964-858b-ea53c00f3f9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B2B29BAD-5C28-4FCE-B9FB-4B76D68867D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739CA8C-521A-4B9E-9BC9-EAA49007194F}">
  <ds:schemaRefs>
    <ds:schemaRef ds:uri="http://schemas.microsoft.com/office/infopath/2007/PartnerControls"/>
    <ds:schemaRef ds:uri="http://purl.org/dc/elements/1.1/"/>
    <ds:schemaRef ds:uri="http://purl.org/dc/dcmitype/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c48a177a-9e1d-4964-858b-ea53c00f3f97"/>
    <ds:schemaRef ds:uri="d5133a0f-e125-48af-b6ad-e38296e4c99c"/>
    <ds:schemaRef ds:uri="http://schemas.microsoft.com/office/2006/metadata/properties"/>
    <ds:schemaRef ds:uri="http://purl.org/dc/terms/"/>
  </ds:schemaRefs>
</ds:datastoreItem>
</file>

<file path=customXml/itemProps3.xml><?xml version="1.0" encoding="utf-8"?>
<ds:datastoreItem xmlns:ds="http://schemas.openxmlformats.org/officeDocument/2006/customXml" ds:itemID="{272E950E-5C1D-4969-89DB-AAC5B19F818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5133a0f-e125-48af-b6ad-e38296e4c99c"/>
    <ds:schemaRef ds:uri="c48a177a-9e1d-4964-858b-ea53c00f3f9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5393</TotalTime>
  <Words>4151</Words>
  <Application>Microsoft Office PowerPoint</Application>
  <PresentationFormat>Widescreen</PresentationFormat>
  <Paragraphs>1922</Paragraphs>
  <Slides>20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30" baseType="lpstr">
      <vt:lpstr>Adobe Gothic Std B</vt:lpstr>
      <vt:lpstr>Arial</vt:lpstr>
      <vt:lpstr>Arial Narrow</vt:lpstr>
      <vt:lpstr>Calibri</vt:lpstr>
      <vt:lpstr>Calibri Light</vt:lpstr>
      <vt:lpstr>Century Gothic</vt:lpstr>
      <vt:lpstr>Courier New</vt:lpstr>
      <vt:lpstr>Gotham Medium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Goehring, Lelia Ann</dc:creator>
  <cp:lastModifiedBy>Blackburn, Corey G.</cp:lastModifiedBy>
  <cp:revision>235</cp:revision>
  <cp:lastPrinted>2020-11-05T20:18:56Z</cp:lastPrinted>
  <dcterms:created xsi:type="dcterms:W3CDTF">2020-10-08T21:36:14Z</dcterms:created>
  <dcterms:modified xsi:type="dcterms:W3CDTF">2024-04-25T19:16:29Z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0x01010052A778500447AC4E8170F07530B9DC76</vt:lpwstr>
  </property>
  <property fmtid="{D5CDD505-2E9C-101B-9397-08002B2CF9AE}" pid="3" name="MediaServiceImageTags">
    <vt:lpwstr/>
  </property>
</Properties>
</file>