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5"/>
  </p:notesMasterIdLst>
  <p:sldIdLst>
    <p:sldId id="1718" r:id="rId5"/>
    <p:sldId id="1616" r:id="rId6"/>
    <p:sldId id="1604" r:id="rId7"/>
    <p:sldId id="1721" r:id="rId8"/>
    <p:sldId id="1722" r:id="rId9"/>
    <p:sldId id="1720" r:id="rId10"/>
    <p:sldId id="1605" r:id="rId11"/>
    <p:sldId id="1597" r:id="rId12"/>
    <p:sldId id="1598" r:id="rId13"/>
    <p:sldId id="1665" r:id="rId14"/>
    <p:sldId id="1724" r:id="rId15"/>
    <p:sldId id="1716" r:id="rId16"/>
    <p:sldId id="1666" r:id="rId17"/>
    <p:sldId id="1667" r:id="rId18"/>
    <p:sldId id="1668" r:id="rId19"/>
    <p:sldId id="1669" r:id="rId20"/>
    <p:sldId id="1670" r:id="rId21"/>
    <p:sldId id="1671" r:id="rId22"/>
    <p:sldId id="1607" r:id="rId23"/>
    <p:sldId id="320" r:id="rId24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850AF22-C5CD-4691-B3D4-D4D2A0BEC723}">
          <p14:sldIdLst>
            <p14:sldId id="1718"/>
            <p14:sldId id="1616"/>
            <p14:sldId id="1604"/>
            <p14:sldId id="1721"/>
            <p14:sldId id="1722"/>
            <p14:sldId id="1720"/>
            <p14:sldId id="1605"/>
            <p14:sldId id="1597"/>
            <p14:sldId id="1598"/>
            <p14:sldId id="1665"/>
            <p14:sldId id="1724"/>
            <p14:sldId id="1716"/>
            <p14:sldId id="1666"/>
            <p14:sldId id="1667"/>
            <p14:sldId id="1668"/>
            <p14:sldId id="1669"/>
            <p14:sldId id="1670"/>
            <p14:sldId id="1671"/>
            <p14:sldId id="1607"/>
            <p14:sldId id="320"/>
          </p14:sldIdLst>
        </p14:section>
        <p14:section name="Default Section" id="{43465939-8063-45AB-8BE7-F25D7C8298F7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lia" initials="L" lastIdx="1" clrIdx="0">
    <p:extLst>
      <p:ext uri="{19B8F6BF-5375-455C-9EA6-DF929625EA0E}">
        <p15:presenceInfo xmlns:p15="http://schemas.microsoft.com/office/powerpoint/2012/main" userId="S::goehringl@cfbisd.edu::506898d3-bf00-4b3b-a2d3-084feefab58b" providerId="AD"/>
      </p:ext>
    </p:extLst>
  </p:cmAuthor>
  <p:cmAuthor id="2" name="Mulroney, Malcolm B." initials="MMB" lastIdx="1" clrIdx="1">
    <p:extLst>
      <p:ext uri="{19B8F6BF-5375-455C-9EA6-DF929625EA0E}">
        <p15:presenceInfo xmlns:p15="http://schemas.microsoft.com/office/powerpoint/2012/main" userId="S::mulroneym@cfbisd.edu::9237f767-b3b7-4994-bc14-dd22dc30b76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EB2"/>
    <a:srgbClr val="C00000"/>
    <a:srgbClr val="C62033"/>
    <a:srgbClr val="FFFFFF"/>
    <a:srgbClr val="9A2EA2"/>
    <a:srgbClr val="6946C2"/>
    <a:srgbClr val="9278D2"/>
    <a:srgbClr val="FFD961"/>
    <a:srgbClr val="FFDD71"/>
    <a:srgbClr val="F1F1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96036" autoAdjust="0"/>
  </p:normalViewPr>
  <p:slideViewPr>
    <p:cSldViewPr snapToGrid="0">
      <p:cViewPr varScale="1">
        <p:scale>
          <a:sx n="85" d="100"/>
          <a:sy n="85" d="100"/>
        </p:scale>
        <p:origin x="114" y="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r">
              <a:defRPr sz="1200"/>
            </a:lvl1pPr>
          </a:lstStyle>
          <a:p>
            <a:fld id="{3FC335C9-05A7-47AB-A983-5FD7F32C788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4850" y="1154113"/>
            <a:ext cx="5540375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87" tIns="46244" rIns="92487" bIns="4624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2"/>
            <a:ext cx="5560060" cy="3636705"/>
          </a:xfrm>
          <a:prstGeom prst="rect">
            <a:avLst/>
          </a:prstGeom>
        </p:spPr>
        <p:txBody>
          <a:bodyPr vert="horz" lIns="92487" tIns="46244" rIns="92487" bIns="46244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70"/>
            <a:ext cx="3011699" cy="463407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70"/>
            <a:ext cx="3011699" cy="463407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r">
              <a:defRPr sz="1200"/>
            </a:lvl1pPr>
          </a:lstStyle>
          <a:p>
            <a:fld id="{E28F7796-F0CE-41A1-BF82-DF0E0D6A89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161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8F7796-F0CE-41A1-BF82-DF0E0D6A899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9697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8F7796-F0CE-41A1-BF82-DF0E0D6A899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9442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Google Shape;1000;g728034317b_0_4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0" tIns="91420" rIns="91420" bIns="91420" anchor="t" anchorCtr="0">
            <a:noAutofit/>
          </a:bodyPr>
          <a:lstStyle/>
          <a:p>
            <a:endParaRPr/>
          </a:p>
        </p:txBody>
      </p:sp>
      <p:sp>
        <p:nvSpPr>
          <p:cNvPr id="1001" name="Google Shape;1001;g728034317b_0_4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7388"/>
            <a:ext cx="6092825" cy="34274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D14C4-6ED0-40FC-B536-2C42945465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A36DA9-DB86-449E-B241-5EDFA89411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AE5CC5-389E-448F-A62D-5ED164303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1C02A-2E53-45D6-8793-FA5C04077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F2A89-24F6-4F04-801A-B0BBD3340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735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E482D-EFC5-4027-8EB1-34E91C98B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CEAEF-DC88-445D-9FA1-E0958735A4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A034B0-106F-496E-8B41-BE193A38B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5C99B5-A280-45B3-A3B9-973954B50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C339FF-EDF5-430C-A72C-6E9E300E2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937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F33BB-AF02-47A9-A967-7CED0080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D16627-3E9B-4C89-A528-0EE1F97C86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D7C2FC-1A6B-4522-8AC5-D9B7FA215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79EC89-BC68-4E1F-B25D-9BF0DB991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163AB7-C7A8-4109-9370-9BB1F6639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813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4641E-A787-4F6B-B98A-5FF680912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B99222-32DC-4909-8142-64DD6E9810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D57972-8622-4390-98FF-6D0154B196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498B8E-6526-4FAF-8A1D-4DFD58A8A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C43518-D08D-4888-B7F9-848BF7A74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AA7B66-D5CF-438A-822E-900BBB98C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502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0DDD0-CADD-42CC-A8F9-B1E636207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72CA2-06F9-455B-9CAE-D4C6847D45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4009A2-36B7-4C38-B4D0-A4CDF400B0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46AD9C-559A-4B95-969A-8976277110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DAB230-7569-4AC1-B8FA-24B7118905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3D86DE-3173-4AB2-A3FC-1835EF1CF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059E27-0059-440D-BDA1-803DAF3AE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DAEA2E-7545-49E3-BEA5-9F5A9062C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427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F7AE2-8115-4A2D-AE07-6A72C04C9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17B1D9-D2AB-46E6-ABFA-AE393D86B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3524F8-5A12-43B3-98E4-EC4A7855F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7AB6EE-7A30-4335-A420-F8BEC8614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49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FC484D-111E-4008-AFD7-FE0836BA8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C42BB8-E441-4B04-B746-CB018CC83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F89D6F-2F4A-4B8E-AB21-837F44906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800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795AF-5B2F-453C-92B7-3EE678AB0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B193C9-E763-4075-8E80-43C7370CF4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63E9F6-B034-4759-A631-E25F877ADE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D875D7-3447-4F2C-95C3-2590081E9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FE572E-3FA5-49EC-AC82-82C653D3E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D376CD-5E7D-4CEB-8F4E-97B36EBC6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151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9BE0D-1D5D-4C8D-8241-28343E38F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F948C7-3D74-4B94-B8A0-2729DF922E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74AA73-CFE9-4BEA-B019-97917548B6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78E86E-4CAC-436D-854F-C51906885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E69D59-83F0-46FE-8D7C-A42E2F82E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56FD3F-BDF4-4A46-9E99-EE2CE5DE7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058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DAFBD-C3EA-4153-9B60-9E4A3C01F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5A3A9A-F103-48A1-BBF7-5E3445ED3D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9E143A-917B-4B1E-9217-839555C09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C5DE26-D799-4743-B458-0C4A426A9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8D091F-0C93-4548-8322-0FCE5EF94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326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7DD218B-0F14-42C6-B139-A46118267F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B8FFD8-EEEF-47AA-90F3-C3F136BD3D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162D98-1A10-4B68-90FC-AF5CD91E9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759E90-00E5-4AF5-A398-0EE37ECF7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9F5E78-38C7-447F-9F4C-986BB2588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9464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">
  <p:cSld name="End Slide">
    <p:bg>
      <p:bgPr>
        <a:solidFill>
          <a:srgbClr val="C00000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8"/>
          <p:cNvSpPr txBox="1"/>
          <p:nvPr/>
        </p:nvSpPr>
        <p:spPr>
          <a:xfrm>
            <a:off x="0" y="1859253"/>
            <a:ext cx="12192000" cy="12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33" tIns="30467" rIns="60933" bIns="30467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THANK YOU</a:t>
            </a:r>
            <a:endParaRPr sz="933"/>
          </a:p>
        </p:txBody>
      </p:sp>
    </p:spTree>
    <p:extLst>
      <p:ext uri="{BB962C8B-B14F-4D97-AF65-F5344CB8AC3E}">
        <p14:creationId xmlns:p14="http://schemas.microsoft.com/office/powerpoint/2010/main" val="1018897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7FA4CC-14C2-42DA-A34A-E53EA78E3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F182BA-67D2-47FD-A991-9829CCCD0D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D03680-0246-4B11-A6EE-6E683CBEE0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F34031-E7B2-433C-BDA6-2151164625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9E19D8-2905-4179-919E-F7C4FEA23C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577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0.png"/><Relationship Id="rId7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6.png"/><Relationship Id="rId4" Type="http://schemas.openxmlformats.org/officeDocument/2006/relationships/image" Target="../media/image22.png"/><Relationship Id="rId9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7ED1F90-7537-C309-64D5-931C2E5185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4" y="1510524"/>
            <a:ext cx="8677274" cy="4869621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C0664C0-E098-4C68-A20B-55431108D772}"/>
              </a:ext>
            </a:extLst>
          </p:cNvPr>
          <p:cNvSpPr/>
          <p:nvPr/>
        </p:nvSpPr>
        <p:spPr>
          <a:xfrm>
            <a:off x="8677274" y="1919484"/>
            <a:ext cx="3514726" cy="4938516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58D2453-B143-4372-9B79-236AD015DD08}"/>
              </a:ext>
            </a:extLst>
          </p:cNvPr>
          <p:cNvGrpSpPr/>
          <p:nvPr/>
        </p:nvGrpSpPr>
        <p:grpSpPr>
          <a:xfrm>
            <a:off x="0" y="1"/>
            <a:ext cx="12192000" cy="1928017"/>
            <a:chOff x="0" y="1"/>
            <a:chExt cx="12192000" cy="1928017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4BA0CD16-C3F5-495D-BEC6-59B75E33B23D}"/>
                </a:ext>
              </a:extLst>
            </p:cNvPr>
            <p:cNvSpPr/>
            <p:nvPr/>
          </p:nvSpPr>
          <p:spPr>
            <a:xfrm>
              <a:off x="0" y="1"/>
              <a:ext cx="12192000" cy="19280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899F0974-9ECA-4DC9-86E6-2F94E55BF5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0975" y="100209"/>
              <a:ext cx="11830050" cy="1819275"/>
            </a:xfrm>
            <a:prstGeom prst="rect">
              <a:avLst/>
            </a:prstGeom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9071403F-E07D-4514-A6DE-F2633902AB4D}"/>
              </a:ext>
            </a:extLst>
          </p:cNvPr>
          <p:cNvSpPr/>
          <p:nvPr/>
        </p:nvSpPr>
        <p:spPr>
          <a:xfrm>
            <a:off x="0" y="5962650"/>
            <a:ext cx="8677275" cy="895350"/>
          </a:xfrm>
          <a:prstGeom prst="rect">
            <a:avLst/>
          </a:prstGeom>
          <a:solidFill>
            <a:srgbClr val="C62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bject 7">
            <a:extLst>
              <a:ext uri="{FF2B5EF4-FFF2-40B4-BE49-F238E27FC236}">
                <a16:creationId xmlns:a16="http://schemas.microsoft.com/office/drawing/2014/main" id="{9EB28F60-CC8A-4BB7-B224-4834DEADB2F3}"/>
              </a:ext>
            </a:extLst>
          </p:cNvPr>
          <p:cNvSpPr txBox="1">
            <a:spLocks/>
          </p:cNvSpPr>
          <p:nvPr/>
        </p:nvSpPr>
        <p:spPr>
          <a:xfrm>
            <a:off x="-1" y="6320459"/>
            <a:ext cx="8677275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Blair ES</a:t>
            </a:r>
          </a:p>
        </p:txBody>
      </p:sp>
      <p:sp>
        <p:nvSpPr>
          <p:cNvPr id="16" name="object 7">
            <a:extLst>
              <a:ext uri="{FF2B5EF4-FFF2-40B4-BE49-F238E27FC236}">
                <a16:creationId xmlns:a16="http://schemas.microsoft.com/office/drawing/2014/main" id="{913823D1-2229-48C1-BC5D-CD30A1ECBA2B}"/>
              </a:ext>
            </a:extLst>
          </p:cNvPr>
          <p:cNvSpPr txBox="1">
            <a:spLocks/>
          </p:cNvSpPr>
          <p:nvPr/>
        </p:nvSpPr>
        <p:spPr>
          <a:xfrm>
            <a:off x="8727393" y="6473023"/>
            <a:ext cx="3333752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cfbbond.com</a:t>
            </a:r>
          </a:p>
        </p:txBody>
      </p:sp>
      <p:sp>
        <p:nvSpPr>
          <p:cNvPr id="12" name="Google Shape;482;p89">
            <a:extLst>
              <a:ext uri="{FF2B5EF4-FFF2-40B4-BE49-F238E27FC236}">
                <a16:creationId xmlns:a16="http://schemas.microsoft.com/office/drawing/2014/main" id="{A4DFE997-81A0-91A7-B30E-70F58169DFAB}"/>
              </a:ext>
            </a:extLst>
          </p:cNvPr>
          <p:cNvSpPr txBox="1"/>
          <p:nvPr/>
        </p:nvSpPr>
        <p:spPr>
          <a:xfrm>
            <a:off x="8692092" y="2404269"/>
            <a:ext cx="3499908" cy="129315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Imagine Fine Arts Academy Improvements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Rooms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Interior Upgrades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Plumbing, Systems Upgrades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Marquee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Landscape Improvements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43EA1EB-6FDE-A123-0A61-78E6E025CA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8747" y="2038485"/>
            <a:ext cx="595430" cy="40567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9BBF6AB-5E95-3128-01AF-5DF748A99E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26980" y="3770851"/>
            <a:ext cx="338964" cy="324406"/>
          </a:xfrm>
          <a:prstGeom prst="rect">
            <a:avLst/>
          </a:prstGeom>
        </p:spPr>
      </p:pic>
      <p:sp>
        <p:nvSpPr>
          <p:cNvPr id="23" name="Google Shape;482;p89">
            <a:extLst>
              <a:ext uri="{FF2B5EF4-FFF2-40B4-BE49-F238E27FC236}">
                <a16:creationId xmlns:a16="http://schemas.microsoft.com/office/drawing/2014/main" id="{676C57D8-88CC-99AA-A157-5FEB7A42C9EF}"/>
              </a:ext>
            </a:extLst>
          </p:cNvPr>
          <p:cNvSpPr txBox="1"/>
          <p:nvPr/>
        </p:nvSpPr>
        <p:spPr>
          <a:xfrm>
            <a:off x="9096626" y="2001346"/>
            <a:ext cx="2063583" cy="424471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sz="2200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Improvements</a:t>
            </a:r>
          </a:p>
        </p:txBody>
      </p:sp>
      <p:sp>
        <p:nvSpPr>
          <p:cNvPr id="24" name="Google Shape;482;p89">
            <a:extLst>
              <a:ext uri="{FF2B5EF4-FFF2-40B4-BE49-F238E27FC236}">
                <a16:creationId xmlns:a16="http://schemas.microsoft.com/office/drawing/2014/main" id="{FC0D96D8-F639-4821-492F-B976DD450A56}"/>
              </a:ext>
            </a:extLst>
          </p:cNvPr>
          <p:cNvSpPr txBox="1"/>
          <p:nvPr/>
        </p:nvSpPr>
        <p:spPr>
          <a:xfrm>
            <a:off x="9096625" y="3667398"/>
            <a:ext cx="2839854" cy="424471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sz="2200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Safety and Security</a:t>
            </a:r>
          </a:p>
        </p:txBody>
      </p:sp>
      <p:sp>
        <p:nvSpPr>
          <p:cNvPr id="26" name="Google Shape;482;p89">
            <a:extLst>
              <a:ext uri="{FF2B5EF4-FFF2-40B4-BE49-F238E27FC236}">
                <a16:creationId xmlns:a16="http://schemas.microsoft.com/office/drawing/2014/main" id="{89A9F952-E06A-27E7-75A6-3EED1766D7ED}"/>
              </a:ext>
            </a:extLst>
          </p:cNvPr>
          <p:cNvSpPr txBox="1"/>
          <p:nvPr/>
        </p:nvSpPr>
        <p:spPr>
          <a:xfrm>
            <a:off x="8698747" y="4085106"/>
            <a:ext cx="3499908" cy="819980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Access control and cameras at cameras at selected exterior doors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Bollards and hardened shell at main entry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Fire sprinkler system upgrades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237D810E-7822-FACF-A0D7-353DEBE59D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30382" y="4947229"/>
            <a:ext cx="335562" cy="382878"/>
          </a:xfrm>
          <a:prstGeom prst="rect">
            <a:avLst/>
          </a:prstGeom>
        </p:spPr>
      </p:pic>
      <p:sp>
        <p:nvSpPr>
          <p:cNvPr id="30" name="Google Shape;482;p89">
            <a:extLst>
              <a:ext uri="{FF2B5EF4-FFF2-40B4-BE49-F238E27FC236}">
                <a16:creationId xmlns:a16="http://schemas.microsoft.com/office/drawing/2014/main" id="{8A0E4EFE-65E2-87B4-367B-3B72CEF96924}"/>
              </a:ext>
            </a:extLst>
          </p:cNvPr>
          <p:cNvSpPr txBox="1"/>
          <p:nvPr/>
        </p:nvSpPr>
        <p:spPr>
          <a:xfrm>
            <a:off x="9096625" y="4856598"/>
            <a:ext cx="2839854" cy="424471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sz="2200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Technology </a:t>
            </a:r>
          </a:p>
        </p:txBody>
      </p:sp>
      <p:sp>
        <p:nvSpPr>
          <p:cNvPr id="32" name="Google Shape;482;p89">
            <a:extLst>
              <a:ext uri="{FF2B5EF4-FFF2-40B4-BE49-F238E27FC236}">
                <a16:creationId xmlns:a16="http://schemas.microsoft.com/office/drawing/2014/main" id="{82E7D76A-4548-3C95-303A-7C8E52F198F6}"/>
              </a:ext>
            </a:extLst>
          </p:cNvPr>
          <p:cNvSpPr txBox="1"/>
          <p:nvPr/>
        </p:nvSpPr>
        <p:spPr>
          <a:xfrm>
            <a:off x="8698747" y="5310046"/>
            <a:ext cx="3391045" cy="819980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Secure and climate – controlled server space at each campus 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Cabling 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Wireless upgrades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Phone system Upgrades</a:t>
            </a:r>
          </a:p>
        </p:txBody>
      </p:sp>
    </p:spTree>
    <p:extLst>
      <p:ext uri="{BB962C8B-B14F-4D97-AF65-F5344CB8AC3E}">
        <p14:creationId xmlns:p14="http://schemas.microsoft.com/office/powerpoint/2010/main" val="1415844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7C085C2A-8949-B3A4-2164-B55FA2F506CF}"/>
              </a:ext>
            </a:extLst>
          </p:cNvPr>
          <p:cNvSpPr/>
          <p:nvPr/>
        </p:nvSpPr>
        <p:spPr>
          <a:xfrm>
            <a:off x="5119553" y="147028"/>
            <a:ext cx="4134672" cy="6418216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C25071D2-4EAF-2DB8-EE8D-551E6A3D4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3910" y="354616"/>
            <a:ext cx="602644" cy="576761"/>
          </a:xfrm>
          <a:prstGeom prst="rect">
            <a:avLst/>
          </a:prstGeom>
        </p:spPr>
      </p:pic>
      <p:pic>
        <p:nvPicPr>
          <p:cNvPr id="4" name="Google Shape;467;p88">
            <a:extLst>
              <a:ext uri="{FF2B5EF4-FFF2-40B4-BE49-F238E27FC236}">
                <a16:creationId xmlns:a16="http://schemas.microsoft.com/office/drawing/2014/main" id="{7DCDE8FF-C432-4613-A254-CCD78D5E2C0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227E71FF-91B4-49C0-75B1-2FA1C9B19C65}"/>
              </a:ext>
            </a:extLst>
          </p:cNvPr>
          <p:cNvGrpSpPr/>
          <p:nvPr/>
        </p:nvGrpSpPr>
        <p:grpSpPr>
          <a:xfrm>
            <a:off x="101762" y="147029"/>
            <a:ext cx="4595767" cy="6437772"/>
            <a:chOff x="101762" y="147029"/>
            <a:chExt cx="4595767" cy="643777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4AF4119-4497-407F-ABEA-15E47C2ABA5C}"/>
                </a:ext>
              </a:extLst>
            </p:cNvPr>
            <p:cNvSpPr/>
            <p:nvPr/>
          </p:nvSpPr>
          <p:spPr>
            <a:xfrm>
              <a:off x="562857" y="147029"/>
              <a:ext cx="4134672" cy="6418217"/>
            </a:xfrm>
            <a:prstGeom prst="rect">
              <a:avLst/>
            </a:prstGeom>
            <a:solidFill>
              <a:srgbClr val="009E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71A53633-54B4-4D13-9885-E80349816936}"/>
                </a:ext>
              </a:extLst>
            </p:cNvPr>
            <p:cNvSpPr txBox="1">
              <a:spLocks/>
            </p:cNvSpPr>
            <p:nvPr/>
          </p:nvSpPr>
          <p:spPr>
            <a:xfrm>
              <a:off x="101762" y="5835429"/>
              <a:ext cx="4299074" cy="7493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PROMISES MADE </a:t>
              </a:r>
            </a:p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            PROMISES KEPT</a:t>
              </a:r>
            </a:p>
          </p:txBody>
        </p:sp>
        <p:sp>
          <p:nvSpPr>
            <p:cNvPr id="9" name="Google Shape;482;p89">
              <a:extLst>
                <a:ext uri="{FF2B5EF4-FFF2-40B4-BE49-F238E27FC236}">
                  <a16:creationId xmlns:a16="http://schemas.microsoft.com/office/drawing/2014/main" id="{ADAC7372-5C9C-4DBA-8418-35F5D39B0435}"/>
                </a:ext>
              </a:extLst>
            </p:cNvPr>
            <p:cNvSpPr txBox="1"/>
            <p:nvPr/>
          </p:nvSpPr>
          <p:spPr>
            <a:xfrm>
              <a:off x="611304" y="895632"/>
              <a:ext cx="3955498" cy="2837357"/>
            </a:xfrm>
            <a:prstGeom prst="rect">
              <a:avLst/>
            </a:prstGeom>
            <a:noFill/>
            <a:ln w="1905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3" tIns="60933" rIns="60933" bIns="60933" anchor="t" anchorCtr="0">
              <a:noAutofit/>
            </a:bodyPr>
            <a:lstStyle/>
            <a:p>
              <a:pPr marL="609585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r>
                <a:rPr lang="en-US" sz="1300" b="1" dirty="0">
                  <a:solidFill>
                    <a:schemeClr val="bg1"/>
                  </a:solidFill>
                  <a:latin typeface="Gotham Medium"/>
                  <a:ea typeface="Century Gothic"/>
                  <a:cs typeface="Century Gothic"/>
                  <a:sym typeface="Century Gothic"/>
                </a:rPr>
                <a:t>Collaboration Spaces</a:t>
              </a:r>
            </a:p>
            <a:p>
              <a:pPr marL="1066785" lvl="1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r>
                <a:rPr lang="en-US" sz="1300" b="1" dirty="0">
                  <a:solidFill>
                    <a:schemeClr val="bg1"/>
                  </a:solidFill>
                  <a:latin typeface="Gotham Medium"/>
                  <a:ea typeface="Century Gothic"/>
                  <a:cs typeface="Century Gothic"/>
                  <a:sym typeface="Century Gothic"/>
                </a:rPr>
                <a:t>Collaboration Spaces</a:t>
              </a:r>
            </a:p>
            <a:p>
              <a:pPr marL="1066785" lvl="1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r>
                <a:rPr lang="en-US" sz="1300" b="1" dirty="0">
                  <a:solidFill>
                    <a:schemeClr val="bg1"/>
                  </a:solidFill>
                  <a:latin typeface="Gotham Medium"/>
                  <a:ea typeface="Century Gothic"/>
                  <a:cs typeface="Century Gothic"/>
                  <a:sym typeface="Century Gothic"/>
                </a:rPr>
                <a:t>New Maker Space</a:t>
              </a:r>
            </a:p>
            <a:p>
              <a:pPr marL="609585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r>
                <a:rPr lang="en-US" sz="1300" b="1" dirty="0">
                  <a:solidFill>
                    <a:schemeClr val="bg1"/>
                  </a:solidFill>
                  <a:latin typeface="Gotham Medium"/>
                  <a:ea typeface="Century Gothic"/>
                  <a:cs typeface="Century Gothic"/>
                  <a:sym typeface="Century Gothic"/>
                </a:rPr>
                <a:t>Exterior Upgrades</a:t>
              </a:r>
            </a:p>
            <a:p>
              <a:pPr marL="1066785" lvl="1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r>
                <a:rPr lang="en-US" sz="1300" b="1" dirty="0">
                  <a:solidFill>
                    <a:schemeClr val="bg1"/>
                  </a:solidFill>
                  <a:latin typeface="Gotham Medium"/>
                  <a:ea typeface="Century Gothic"/>
                  <a:cs typeface="Century Gothic"/>
                  <a:sym typeface="Century Gothic"/>
                </a:rPr>
                <a:t>New Roof/Roof Repairs</a:t>
              </a:r>
            </a:p>
            <a:p>
              <a:pPr marL="609585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r>
                <a:rPr lang="en-US" sz="1300" b="1" dirty="0">
                  <a:solidFill>
                    <a:schemeClr val="bg1"/>
                  </a:solidFill>
                  <a:latin typeface="Gotham Medium"/>
                  <a:ea typeface="Century Gothic"/>
                  <a:cs typeface="Century Gothic"/>
                  <a:sym typeface="Century Gothic"/>
                </a:rPr>
                <a:t>Mechanical, Electrical, Plumbing, Systems Upgrades</a:t>
              </a:r>
            </a:p>
            <a:p>
              <a:pPr marL="1066785" lvl="1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r>
                <a:rPr lang="en-US" sz="1300" b="1" dirty="0">
                  <a:solidFill>
                    <a:schemeClr val="bg1"/>
                  </a:solidFill>
                  <a:latin typeface="Gotham Medium"/>
                  <a:ea typeface="Century Gothic"/>
                  <a:cs typeface="Century Gothic"/>
                  <a:sym typeface="Century Gothic"/>
                </a:rPr>
                <a:t>New HVAC and Controls</a:t>
              </a:r>
            </a:p>
            <a:p>
              <a:pPr marL="1066785" lvl="1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r>
                <a:rPr lang="en-US" sz="1300" b="1" dirty="0">
                  <a:solidFill>
                    <a:schemeClr val="bg1"/>
                  </a:solidFill>
                  <a:latin typeface="Gotham Medium"/>
                  <a:ea typeface="Century Gothic"/>
                  <a:cs typeface="Century Gothic"/>
                  <a:sym typeface="Century Gothic"/>
                </a:rPr>
                <a:t>New LED Lighting in Gym</a:t>
              </a:r>
            </a:p>
            <a:p>
              <a:pPr marL="1066785" lvl="1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r>
                <a:rPr lang="en-US" sz="1300" b="1" dirty="0">
                  <a:solidFill>
                    <a:schemeClr val="bg1"/>
                  </a:solidFill>
                  <a:latin typeface="Gotham Medium"/>
                  <a:ea typeface="Century Gothic"/>
                  <a:cs typeface="Century Gothic"/>
                  <a:sym typeface="Century Gothic"/>
                </a:rPr>
                <a:t>New LED Lighting in Parking Lots</a:t>
              </a:r>
            </a:p>
            <a:p>
              <a:pPr marL="1066785" lvl="1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r>
                <a:rPr lang="en-US" sz="1300" b="1" dirty="0">
                  <a:solidFill>
                    <a:schemeClr val="bg1"/>
                  </a:solidFill>
                  <a:latin typeface="Gotham Medium"/>
                  <a:ea typeface="Century Gothic"/>
                  <a:cs typeface="Century Gothic"/>
                  <a:sym typeface="Century Gothic"/>
                </a:rPr>
                <a:t>Replaced Damaged Drinking Fountains</a:t>
              </a:r>
            </a:p>
            <a:p>
              <a:pPr marL="1066785" lvl="1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r>
                <a:rPr lang="en-US" sz="1300" b="1" dirty="0">
                  <a:solidFill>
                    <a:schemeClr val="bg1"/>
                  </a:solidFill>
                  <a:latin typeface="Gotham Medium"/>
                  <a:ea typeface="Century Gothic"/>
                  <a:cs typeface="Century Gothic"/>
                  <a:sym typeface="Century Gothic"/>
                </a:rPr>
                <a:t>Replaced Freezer / Cooler</a:t>
              </a:r>
            </a:p>
            <a:p>
              <a:pPr marL="1066785" lvl="1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r>
                <a:rPr lang="en-US" sz="1300" b="1" dirty="0">
                  <a:solidFill>
                    <a:schemeClr val="bg1"/>
                  </a:solidFill>
                  <a:latin typeface="Gotham Medium"/>
                  <a:ea typeface="Century Gothic"/>
                  <a:cs typeface="Century Gothic"/>
                  <a:sym typeface="Century Gothic"/>
                </a:rPr>
                <a:t>New Water Heaters</a:t>
              </a:r>
            </a:p>
            <a:p>
              <a:pPr marL="1066785" lvl="1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r>
                <a:rPr lang="en-US" sz="1300" b="1" dirty="0">
                  <a:solidFill>
                    <a:schemeClr val="bg1"/>
                  </a:solidFill>
                  <a:latin typeface="Gotham Medium"/>
                  <a:ea typeface="Century Gothic"/>
                  <a:cs typeface="Century Gothic"/>
                  <a:sym typeface="Century Gothic"/>
                </a:rPr>
                <a:t>Upgraded Fire Alarm</a:t>
              </a:r>
            </a:p>
            <a:p>
              <a:pPr marL="609585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r>
                <a:rPr lang="en-US" sz="1300" b="1" dirty="0">
                  <a:solidFill>
                    <a:schemeClr val="bg1"/>
                  </a:solidFill>
                  <a:latin typeface="Gotham Medium"/>
                  <a:ea typeface="Century Gothic"/>
                  <a:cs typeface="Century Gothic"/>
                  <a:sym typeface="Century Gothic"/>
                </a:rPr>
                <a:t>Landscape Improvements</a:t>
              </a:r>
            </a:p>
            <a:p>
              <a:pPr marL="1066785" lvl="1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r>
                <a:rPr lang="en-US" sz="1300" b="1" dirty="0">
                  <a:solidFill>
                    <a:schemeClr val="bg1"/>
                  </a:solidFill>
                  <a:latin typeface="Gotham Medium"/>
                  <a:ea typeface="Century Gothic"/>
                  <a:cs typeface="Century Gothic"/>
                  <a:sym typeface="Century Gothic"/>
                </a:rPr>
                <a:t>Replaced Playground Fall Protection</a:t>
              </a:r>
            </a:p>
            <a:p>
              <a:pPr marL="1066785" lvl="1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r>
                <a:rPr lang="en-US" sz="1300" b="1" dirty="0">
                  <a:solidFill>
                    <a:schemeClr val="bg1"/>
                  </a:solidFill>
                  <a:latin typeface="Gotham Medium"/>
                  <a:ea typeface="Century Gothic"/>
                  <a:cs typeface="Century Gothic"/>
                  <a:sym typeface="Century Gothic"/>
                </a:rPr>
                <a:t>Restriped Parking Lot</a:t>
              </a:r>
            </a:p>
            <a:p>
              <a:pPr marL="609585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endParaRPr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8563692-97C1-4623-812D-C8FAA1BAB18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7566" y="340828"/>
              <a:ext cx="866775" cy="590550"/>
            </a:xfrm>
            <a:prstGeom prst="rect">
              <a:avLst/>
            </a:prstGeom>
          </p:spPr>
        </p:pic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B72D21A-E6FD-49B5-86C5-2E31619D014F}"/>
                </a:ext>
              </a:extLst>
            </p:cNvPr>
            <p:cNvSpPr txBox="1">
              <a:spLocks/>
            </p:cNvSpPr>
            <p:nvPr/>
          </p:nvSpPr>
          <p:spPr>
            <a:xfrm>
              <a:off x="1542358" y="567624"/>
              <a:ext cx="3088910" cy="363754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759" marR="5080" lvl="0" indent="-480695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050" kern="0" spc="15" dirty="0">
                  <a:solidFill>
                    <a:srgbClr val="FFFFFF"/>
                  </a:solidFill>
                </a:rPr>
                <a:t>Improvements</a:t>
              </a:r>
            </a:p>
          </p:txBody>
        </p:sp>
      </p:grpSp>
      <p:sp>
        <p:nvSpPr>
          <p:cNvPr id="30" name="object 7">
            <a:extLst>
              <a:ext uri="{FF2B5EF4-FFF2-40B4-BE49-F238E27FC236}">
                <a16:creationId xmlns:a16="http://schemas.microsoft.com/office/drawing/2014/main" id="{06488857-4BAD-06F8-5711-04A35C8E64C0}"/>
              </a:ext>
            </a:extLst>
          </p:cNvPr>
          <p:cNvSpPr txBox="1">
            <a:spLocks/>
          </p:cNvSpPr>
          <p:nvPr/>
        </p:nvSpPr>
        <p:spPr>
          <a:xfrm>
            <a:off x="4697529" y="5836374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4A84CF2-A5CA-1F77-BFC2-176E79E887B0}"/>
              </a:ext>
            </a:extLst>
          </p:cNvPr>
          <p:cNvSpPr/>
          <p:nvPr/>
        </p:nvSpPr>
        <p:spPr>
          <a:xfrm>
            <a:off x="6417990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39" name="object 7">
            <a:extLst>
              <a:ext uri="{FF2B5EF4-FFF2-40B4-BE49-F238E27FC236}">
                <a16:creationId xmlns:a16="http://schemas.microsoft.com/office/drawing/2014/main" id="{8AAA7B8B-F794-8226-F067-E1C5D2B2AC43}"/>
              </a:ext>
            </a:extLst>
          </p:cNvPr>
          <p:cNvSpPr txBox="1">
            <a:spLocks/>
          </p:cNvSpPr>
          <p:nvPr/>
        </p:nvSpPr>
        <p:spPr>
          <a:xfrm>
            <a:off x="6135057" y="516820"/>
            <a:ext cx="3160668" cy="3339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spc="15" dirty="0">
                <a:solidFill>
                  <a:srgbClr val="FFFFFF"/>
                </a:solidFill>
              </a:rPr>
              <a:t>Safety &amp; Security</a:t>
            </a:r>
            <a:endParaRPr lang="en-US" sz="3050" kern="0" spc="15" dirty="0">
              <a:solidFill>
                <a:srgbClr val="FFFFFF"/>
              </a:solidFill>
            </a:endParaRPr>
          </a:p>
        </p:txBody>
      </p:sp>
      <p:sp>
        <p:nvSpPr>
          <p:cNvPr id="42" name="Google Shape;482;p89">
            <a:extLst>
              <a:ext uri="{FF2B5EF4-FFF2-40B4-BE49-F238E27FC236}">
                <a16:creationId xmlns:a16="http://schemas.microsoft.com/office/drawing/2014/main" id="{DA801D49-9C9D-2520-5F12-C6BB999D8791}"/>
              </a:ext>
            </a:extLst>
          </p:cNvPr>
          <p:cNvSpPr txBox="1"/>
          <p:nvPr/>
        </p:nvSpPr>
        <p:spPr>
          <a:xfrm>
            <a:off x="5293573" y="993639"/>
            <a:ext cx="3955498" cy="2837357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Access Control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Video Intercom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Card Readers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Camera System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Intrusion Alarm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Impact Resistant Film (Completed prior to Bond Project)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Fire Sprinkler System Upgrades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Bollards (Completed prior to Bond Project)</a:t>
            </a:r>
          </a:p>
        </p:txBody>
      </p:sp>
      <p:sp>
        <p:nvSpPr>
          <p:cNvPr id="45" name="Google Shape;482;p89">
            <a:extLst>
              <a:ext uri="{FF2B5EF4-FFF2-40B4-BE49-F238E27FC236}">
                <a16:creationId xmlns:a16="http://schemas.microsoft.com/office/drawing/2014/main" id="{6617BA7B-44C5-CE18-1FF9-43F229B0C003}"/>
              </a:ext>
            </a:extLst>
          </p:cNvPr>
          <p:cNvSpPr txBox="1"/>
          <p:nvPr/>
        </p:nvSpPr>
        <p:spPr>
          <a:xfrm>
            <a:off x="5293573" y="3819160"/>
            <a:ext cx="4002152" cy="1588781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Cabling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Public Announcement System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Bells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Clocks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Phone System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D5578081-E752-AE76-3AA4-47FA22E5BC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6947" y="3219557"/>
            <a:ext cx="537176" cy="736451"/>
          </a:xfrm>
          <a:prstGeom prst="rect">
            <a:avLst/>
          </a:prstGeom>
        </p:spPr>
      </p:pic>
      <p:sp>
        <p:nvSpPr>
          <p:cNvPr id="47" name="object 7">
            <a:extLst>
              <a:ext uri="{FF2B5EF4-FFF2-40B4-BE49-F238E27FC236}">
                <a16:creationId xmlns:a16="http://schemas.microsoft.com/office/drawing/2014/main" id="{9E06D8AD-876D-981A-27AA-2C58850A4D6C}"/>
              </a:ext>
            </a:extLst>
          </p:cNvPr>
          <p:cNvSpPr txBox="1">
            <a:spLocks/>
          </p:cNvSpPr>
          <p:nvPr/>
        </p:nvSpPr>
        <p:spPr>
          <a:xfrm>
            <a:off x="6105934" y="3419484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Technology</a:t>
            </a:r>
          </a:p>
        </p:txBody>
      </p:sp>
    </p:spTree>
    <p:extLst>
      <p:ext uri="{BB962C8B-B14F-4D97-AF65-F5344CB8AC3E}">
        <p14:creationId xmlns:p14="http://schemas.microsoft.com/office/powerpoint/2010/main" val="21933867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917A36-CD95-3254-14D0-D7AE837592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190"/>
          <a:stretch/>
        </p:blipFill>
        <p:spPr>
          <a:xfrm>
            <a:off x="4453346" y="200297"/>
            <a:ext cx="7468428" cy="6372993"/>
          </a:xfrm>
          <a:prstGeom prst="rect">
            <a:avLst/>
          </a:prstGeom>
        </p:spPr>
      </p:pic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object 7">
            <a:extLst>
              <a:ext uri="{FF2B5EF4-FFF2-40B4-BE49-F238E27FC236}">
                <a16:creationId xmlns:a16="http://schemas.microsoft.com/office/drawing/2014/main" id="{1C646EBE-AB21-4DC8-BA60-D5E7901AD06D}"/>
              </a:ext>
            </a:extLst>
          </p:cNvPr>
          <p:cNvSpPr txBox="1">
            <a:spLocks/>
          </p:cNvSpPr>
          <p:nvPr/>
        </p:nvSpPr>
        <p:spPr>
          <a:xfrm>
            <a:off x="-179353" y="5869141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9009598-C95A-1192-EFB1-DD0CF64EAA5B}"/>
              </a:ext>
            </a:extLst>
          </p:cNvPr>
          <p:cNvSpPr/>
          <p:nvPr/>
        </p:nvSpPr>
        <p:spPr>
          <a:xfrm>
            <a:off x="270226" y="200297"/>
            <a:ext cx="4059804" cy="6364951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Google Shape;482;p89">
            <a:extLst>
              <a:ext uri="{FF2B5EF4-FFF2-40B4-BE49-F238E27FC236}">
                <a16:creationId xmlns:a16="http://schemas.microsoft.com/office/drawing/2014/main" id="{6B663BE4-57DC-D734-83AD-ECAE0038966B}"/>
              </a:ext>
            </a:extLst>
          </p:cNvPr>
          <p:cNvSpPr txBox="1"/>
          <p:nvPr/>
        </p:nvSpPr>
        <p:spPr>
          <a:xfrm>
            <a:off x="445384" y="990547"/>
            <a:ext cx="3853690" cy="295893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Spaces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Spaces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Maker Space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Roof/Roof Repairs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Plumbing, Systems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HVAC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Lighting in Gym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Lighting in Parking Lots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Replaced Damaged Drinking Fountains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Replaced Freezer / Cooler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Water Heaters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Upgraded Fire Alarm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Replaced Playground Fall Protection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Restriped Parking Lot</a:t>
            </a:r>
          </a:p>
        </p:txBody>
      </p:sp>
      <p:sp>
        <p:nvSpPr>
          <p:cNvPr id="30" name="object 7">
            <a:extLst>
              <a:ext uri="{FF2B5EF4-FFF2-40B4-BE49-F238E27FC236}">
                <a16:creationId xmlns:a16="http://schemas.microsoft.com/office/drawing/2014/main" id="{370DBA14-9E89-C38C-8D98-FB719651D778}"/>
              </a:ext>
            </a:extLst>
          </p:cNvPr>
          <p:cNvSpPr txBox="1">
            <a:spLocks/>
          </p:cNvSpPr>
          <p:nvPr/>
        </p:nvSpPr>
        <p:spPr>
          <a:xfrm>
            <a:off x="1249726" y="567625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>
                <a:solidFill>
                  <a:srgbClr val="FFFFFF"/>
                </a:solidFill>
              </a:rPr>
              <a:t>Improvements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9434A739-2402-D1E2-EEB0-CF1D043C62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934" y="340829"/>
            <a:ext cx="866775" cy="590550"/>
          </a:xfrm>
          <a:prstGeom prst="rect">
            <a:avLst/>
          </a:prstGeom>
        </p:spPr>
      </p:pic>
      <p:sp>
        <p:nvSpPr>
          <p:cNvPr id="32" name="object 7">
            <a:extLst>
              <a:ext uri="{FF2B5EF4-FFF2-40B4-BE49-F238E27FC236}">
                <a16:creationId xmlns:a16="http://schemas.microsoft.com/office/drawing/2014/main" id="{AD75EE4F-20EE-35E0-CE9D-0716FB110840}"/>
              </a:ext>
            </a:extLst>
          </p:cNvPr>
          <p:cNvSpPr txBox="1">
            <a:spLocks/>
          </p:cNvSpPr>
          <p:nvPr/>
        </p:nvSpPr>
        <p:spPr>
          <a:xfrm>
            <a:off x="1249726" y="567625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34" name="object 7">
            <a:extLst>
              <a:ext uri="{FF2B5EF4-FFF2-40B4-BE49-F238E27FC236}">
                <a16:creationId xmlns:a16="http://schemas.microsoft.com/office/drawing/2014/main" id="{BB47190C-92BB-1CB1-DB4A-350D4915DDE5}"/>
              </a:ext>
            </a:extLst>
          </p:cNvPr>
          <p:cNvSpPr txBox="1">
            <a:spLocks/>
          </p:cNvSpPr>
          <p:nvPr/>
        </p:nvSpPr>
        <p:spPr>
          <a:xfrm>
            <a:off x="-93306" y="5767799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A919208-181A-1BB8-ED6F-83C8E9F38682}"/>
              </a:ext>
            </a:extLst>
          </p:cNvPr>
          <p:cNvSpPr/>
          <p:nvPr/>
        </p:nvSpPr>
        <p:spPr>
          <a:xfrm>
            <a:off x="353145" y="990547"/>
            <a:ext cx="3894419" cy="749372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435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object 7">
            <a:extLst>
              <a:ext uri="{FF2B5EF4-FFF2-40B4-BE49-F238E27FC236}">
                <a16:creationId xmlns:a16="http://schemas.microsoft.com/office/drawing/2014/main" id="{1C646EBE-AB21-4DC8-BA60-D5E7901AD06D}"/>
              </a:ext>
            </a:extLst>
          </p:cNvPr>
          <p:cNvSpPr txBox="1">
            <a:spLocks/>
          </p:cNvSpPr>
          <p:nvPr/>
        </p:nvSpPr>
        <p:spPr>
          <a:xfrm>
            <a:off x="-179353" y="5869141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18" name="object 7">
            <a:extLst>
              <a:ext uri="{FF2B5EF4-FFF2-40B4-BE49-F238E27FC236}">
                <a16:creationId xmlns:a16="http://schemas.microsoft.com/office/drawing/2014/main" id="{6DE86C42-2A6B-477C-83D7-A882024033A7}"/>
              </a:ext>
            </a:extLst>
          </p:cNvPr>
          <p:cNvSpPr txBox="1">
            <a:spLocks/>
          </p:cNvSpPr>
          <p:nvPr/>
        </p:nvSpPr>
        <p:spPr>
          <a:xfrm>
            <a:off x="4656531" y="3266288"/>
            <a:ext cx="2416345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Drinking Fountains</a:t>
            </a:r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07528959-4FAB-4492-976C-5637E0C97550}"/>
              </a:ext>
            </a:extLst>
          </p:cNvPr>
          <p:cNvSpPr txBox="1">
            <a:spLocks/>
          </p:cNvSpPr>
          <p:nvPr/>
        </p:nvSpPr>
        <p:spPr>
          <a:xfrm>
            <a:off x="9901795" y="3285884"/>
            <a:ext cx="1866352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HVAC Controls</a:t>
            </a:r>
          </a:p>
        </p:txBody>
      </p:sp>
      <p:sp>
        <p:nvSpPr>
          <p:cNvPr id="22" name="object 7">
            <a:extLst>
              <a:ext uri="{FF2B5EF4-FFF2-40B4-BE49-F238E27FC236}">
                <a16:creationId xmlns:a16="http://schemas.microsoft.com/office/drawing/2014/main" id="{708783A8-BEEA-4B5C-BDD2-51F9886C7839}"/>
              </a:ext>
            </a:extLst>
          </p:cNvPr>
          <p:cNvSpPr txBox="1">
            <a:spLocks/>
          </p:cNvSpPr>
          <p:nvPr/>
        </p:nvSpPr>
        <p:spPr>
          <a:xfrm>
            <a:off x="7436705" y="2986532"/>
            <a:ext cx="2052255" cy="5595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LED Lighting in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Parking Lot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9009598-C95A-1192-EFB1-DD0CF64EAA5B}"/>
              </a:ext>
            </a:extLst>
          </p:cNvPr>
          <p:cNvSpPr/>
          <p:nvPr/>
        </p:nvSpPr>
        <p:spPr>
          <a:xfrm>
            <a:off x="270226" y="200297"/>
            <a:ext cx="4059804" cy="6364951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Google Shape;482;p89">
            <a:extLst>
              <a:ext uri="{FF2B5EF4-FFF2-40B4-BE49-F238E27FC236}">
                <a16:creationId xmlns:a16="http://schemas.microsoft.com/office/drawing/2014/main" id="{6B663BE4-57DC-D734-83AD-ECAE0038966B}"/>
              </a:ext>
            </a:extLst>
          </p:cNvPr>
          <p:cNvSpPr txBox="1"/>
          <p:nvPr/>
        </p:nvSpPr>
        <p:spPr>
          <a:xfrm>
            <a:off x="445384" y="990547"/>
            <a:ext cx="3853690" cy="295893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Spaces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Spaces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Maker Space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Roof/Roof Repairs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Plumbing, Systems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HVAC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Lighting in Gym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Lighting in Parking Lots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Replaced Damaged Drinking Fountains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Replaced Freezer / Cooler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Water Heaters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Upgraded Fire Alarm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Replaced Playground Fall Protection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Restriped Parking Lot</a:t>
            </a:r>
          </a:p>
        </p:txBody>
      </p:sp>
      <p:sp>
        <p:nvSpPr>
          <p:cNvPr id="30" name="object 7">
            <a:extLst>
              <a:ext uri="{FF2B5EF4-FFF2-40B4-BE49-F238E27FC236}">
                <a16:creationId xmlns:a16="http://schemas.microsoft.com/office/drawing/2014/main" id="{370DBA14-9E89-C38C-8D98-FB719651D778}"/>
              </a:ext>
            </a:extLst>
          </p:cNvPr>
          <p:cNvSpPr txBox="1">
            <a:spLocks/>
          </p:cNvSpPr>
          <p:nvPr/>
        </p:nvSpPr>
        <p:spPr>
          <a:xfrm>
            <a:off x="1249726" y="567625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>
                <a:solidFill>
                  <a:srgbClr val="FFFFFF"/>
                </a:solidFill>
              </a:rPr>
              <a:t>Improvements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9434A739-2402-D1E2-EEB0-CF1D043C62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934" y="340829"/>
            <a:ext cx="866775" cy="590550"/>
          </a:xfrm>
          <a:prstGeom prst="rect">
            <a:avLst/>
          </a:prstGeom>
        </p:spPr>
      </p:pic>
      <p:sp>
        <p:nvSpPr>
          <p:cNvPr id="32" name="object 7">
            <a:extLst>
              <a:ext uri="{FF2B5EF4-FFF2-40B4-BE49-F238E27FC236}">
                <a16:creationId xmlns:a16="http://schemas.microsoft.com/office/drawing/2014/main" id="{AD75EE4F-20EE-35E0-CE9D-0716FB110840}"/>
              </a:ext>
            </a:extLst>
          </p:cNvPr>
          <p:cNvSpPr txBox="1">
            <a:spLocks/>
          </p:cNvSpPr>
          <p:nvPr/>
        </p:nvSpPr>
        <p:spPr>
          <a:xfrm>
            <a:off x="1249726" y="567625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34" name="object 7">
            <a:extLst>
              <a:ext uri="{FF2B5EF4-FFF2-40B4-BE49-F238E27FC236}">
                <a16:creationId xmlns:a16="http://schemas.microsoft.com/office/drawing/2014/main" id="{BB47190C-92BB-1CB1-DB4A-350D4915DDE5}"/>
              </a:ext>
            </a:extLst>
          </p:cNvPr>
          <p:cNvSpPr txBox="1">
            <a:spLocks/>
          </p:cNvSpPr>
          <p:nvPr/>
        </p:nvSpPr>
        <p:spPr>
          <a:xfrm>
            <a:off x="-93306" y="5767799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1DBA8B79-B844-1833-0055-A3374E2C3F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1474" y="2350183"/>
            <a:ext cx="7552473" cy="4215065"/>
          </a:xfrm>
          <a:prstGeom prst="rect">
            <a:avLst/>
          </a:prstGeom>
        </p:spPr>
      </p:pic>
      <p:sp>
        <p:nvSpPr>
          <p:cNvPr id="36" name="object 7">
            <a:extLst>
              <a:ext uri="{FF2B5EF4-FFF2-40B4-BE49-F238E27FC236}">
                <a16:creationId xmlns:a16="http://schemas.microsoft.com/office/drawing/2014/main" id="{C90E0BE9-3324-F683-E652-54B7C27994FE}"/>
              </a:ext>
            </a:extLst>
          </p:cNvPr>
          <p:cNvSpPr txBox="1">
            <a:spLocks/>
          </p:cNvSpPr>
          <p:nvPr/>
        </p:nvSpPr>
        <p:spPr>
          <a:xfrm>
            <a:off x="7556358" y="2528690"/>
            <a:ext cx="4306252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Roof Repairs/Replacement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7458913-5D77-83CC-344D-06E47C7B0488}"/>
              </a:ext>
            </a:extLst>
          </p:cNvPr>
          <p:cNvSpPr/>
          <p:nvPr/>
        </p:nvSpPr>
        <p:spPr>
          <a:xfrm>
            <a:off x="353145" y="1751635"/>
            <a:ext cx="3894419" cy="465922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085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9E71FB-9E9A-7CC6-B3D6-149841FD00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" b="2399"/>
          <a:stretch/>
        </p:blipFill>
        <p:spPr>
          <a:xfrm>
            <a:off x="4566951" y="164265"/>
            <a:ext cx="2571370" cy="3407851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797637E3-D829-C78B-218C-5E4A9E8C19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175" t="-342" r="4243" b="342"/>
          <a:stretch/>
        </p:blipFill>
        <p:spPr>
          <a:xfrm>
            <a:off x="8461112" y="3649765"/>
            <a:ext cx="3548988" cy="296874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3A30E72-A025-0493-5C5E-D1FC57D1A06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1192" r="6895" b="12279"/>
          <a:stretch/>
        </p:blipFill>
        <p:spPr>
          <a:xfrm>
            <a:off x="9659461" y="950973"/>
            <a:ext cx="2350639" cy="262114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2468913-1D30-CCEF-8287-D1EEC42CDF0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028" t="680" r="-717" b="749"/>
          <a:stretch/>
        </p:blipFill>
        <p:spPr>
          <a:xfrm>
            <a:off x="7236300" y="178030"/>
            <a:ext cx="2350639" cy="33940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780DD9D-A93E-FE55-843B-43483C473FF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8884" t="455" r="9543" b="858"/>
          <a:stretch/>
        </p:blipFill>
        <p:spPr>
          <a:xfrm>
            <a:off x="4569298" y="3649767"/>
            <a:ext cx="3809591" cy="2978901"/>
          </a:xfrm>
          <a:prstGeom prst="rect">
            <a:avLst/>
          </a:prstGeom>
        </p:spPr>
      </p:pic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object 7">
            <a:extLst>
              <a:ext uri="{FF2B5EF4-FFF2-40B4-BE49-F238E27FC236}">
                <a16:creationId xmlns:a16="http://schemas.microsoft.com/office/drawing/2014/main" id="{1C646EBE-AB21-4DC8-BA60-D5E7901AD06D}"/>
              </a:ext>
            </a:extLst>
          </p:cNvPr>
          <p:cNvSpPr txBox="1">
            <a:spLocks/>
          </p:cNvSpPr>
          <p:nvPr/>
        </p:nvSpPr>
        <p:spPr>
          <a:xfrm>
            <a:off x="-179353" y="5869141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18" name="object 7">
            <a:extLst>
              <a:ext uri="{FF2B5EF4-FFF2-40B4-BE49-F238E27FC236}">
                <a16:creationId xmlns:a16="http://schemas.microsoft.com/office/drawing/2014/main" id="{6DE86C42-2A6B-477C-83D7-A882024033A7}"/>
              </a:ext>
            </a:extLst>
          </p:cNvPr>
          <p:cNvSpPr txBox="1">
            <a:spLocks/>
          </p:cNvSpPr>
          <p:nvPr/>
        </p:nvSpPr>
        <p:spPr>
          <a:xfrm>
            <a:off x="4656531" y="3266288"/>
            <a:ext cx="2416345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Drinking Fountains</a:t>
            </a:r>
          </a:p>
        </p:txBody>
      </p:sp>
      <p:sp>
        <p:nvSpPr>
          <p:cNvPr id="19" name="object 7">
            <a:extLst>
              <a:ext uri="{FF2B5EF4-FFF2-40B4-BE49-F238E27FC236}">
                <a16:creationId xmlns:a16="http://schemas.microsoft.com/office/drawing/2014/main" id="{779E94C7-86D8-406B-AD03-C3680F625A9E}"/>
              </a:ext>
            </a:extLst>
          </p:cNvPr>
          <p:cNvSpPr txBox="1">
            <a:spLocks/>
          </p:cNvSpPr>
          <p:nvPr/>
        </p:nvSpPr>
        <p:spPr>
          <a:xfrm>
            <a:off x="8961053" y="6332281"/>
            <a:ext cx="2599576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LED Lighting in Gym</a:t>
            </a:r>
          </a:p>
        </p:txBody>
      </p:sp>
      <p:sp>
        <p:nvSpPr>
          <p:cNvPr id="20" name="object 7">
            <a:extLst>
              <a:ext uri="{FF2B5EF4-FFF2-40B4-BE49-F238E27FC236}">
                <a16:creationId xmlns:a16="http://schemas.microsoft.com/office/drawing/2014/main" id="{C4599528-5A35-4143-8F08-9453DFAE3EA6}"/>
              </a:ext>
            </a:extLst>
          </p:cNvPr>
          <p:cNvSpPr txBox="1">
            <a:spLocks/>
          </p:cNvSpPr>
          <p:nvPr/>
        </p:nvSpPr>
        <p:spPr>
          <a:xfrm>
            <a:off x="5527802" y="6332281"/>
            <a:ext cx="2416345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HVAC Units</a:t>
            </a:r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07528959-4FAB-4492-976C-5637E0C97550}"/>
              </a:ext>
            </a:extLst>
          </p:cNvPr>
          <p:cNvSpPr txBox="1">
            <a:spLocks/>
          </p:cNvSpPr>
          <p:nvPr/>
        </p:nvSpPr>
        <p:spPr>
          <a:xfrm>
            <a:off x="9901795" y="3285884"/>
            <a:ext cx="1866352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HVAC Controls</a:t>
            </a:r>
          </a:p>
        </p:txBody>
      </p:sp>
      <p:sp>
        <p:nvSpPr>
          <p:cNvPr id="22" name="object 7">
            <a:extLst>
              <a:ext uri="{FF2B5EF4-FFF2-40B4-BE49-F238E27FC236}">
                <a16:creationId xmlns:a16="http://schemas.microsoft.com/office/drawing/2014/main" id="{708783A8-BEEA-4B5C-BDD2-51F9886C7839}"/>
              </a:ext>
            </a:extLst>
          </p:cNvPr>
          <p:cNvSpPr txBox="1">
            <a:spLocks/>
          </p:cNvSpPr>
          <p:nvPr/>
        </p:nvSpPr>
        <p:spPr>
          <a:xfrm>
            <a:off x="7436705" y="2986532"/>
            <a:ext cx="2052255" cy="5595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LED Lighting in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Parking Lot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9009598-C95A-1192-EFB1-DD0CF64EAA5B}"/>
              </a:ext>
            </a:extLst>
          </p:cNvPr>
          <p:cNvSpPr/>
          <p:nvPr/>
        </p:nvSpPr>
        <p:spPr>
          <a:xfrm>
            <a:off x="270226" y="200297"/>
            <a:ext cx="4059804" cy="6364951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Google Shape;482;p89">
            <a:extLst>
              <a:ext uri="{FF2B5EF4-FFF2-40B4-BE49-F238E27FC236}">
                <a16:creationId xmlns:a16="http://schemas.microsoft.com/office/drawing/2014/main" id="{6B663BE4-57DC-D734-83AD-ECAE0038966B}"/>
              </a:ext>
            </a:extLst>
          </p:cNvPr>
          <p:cNvSpPr txBox="1"/>
          <p:nvPr/>
        </p:nvSpPr>
        <p:spPr>
          <a:xfrm>
            <a:off x="445384" y="990547"/>
            <a:ext cx="3853690" cy="295893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Spaces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Spaces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Maker Space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Roof/Roof Repairs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Plumbing, Systems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HVAC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Lighting in Gym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Lighting in Parking Lots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Replaced Damaged Drinking Fountains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Replaced Freezer / Cooler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Water Heaters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Upgraded Fire Alarm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Replaced Playground Fall Protection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Restriped Parking Lot</a:t>
            </a:r>
          </a:p>
        </p:txBody>
      </p:sp>
      <p:sp>
        <p:nvSpPr>
          <p:cNvPr id="30" name="object 7">
            <a:extLst>
              <a:ext uri="{FF2B5EF4-FFF2-40B4-BE49-F238E27FC236}">
                <a16:creationId xmlns:a16="http://schemas.microsoft.com/office/drawing/2014/main" id="{370DBA14-9E89-C38C-8D98-FB719651D778}"/>
              </a:ext>
            </a:extLst>
          </p:cNvPr>
          <p:cNvSpPr txBox="1">
            <a:spLocks/>
          </p:cNvSpPr>
          <p:nvPr/>
        </p:nvSpPr>
        <p:spPr>
          <a:xfrm>
            <a:off x="1249726" y="567625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>
                <a:solidFill>
                  <a:srgbClr val="FFFFFF"/>
                </a:solidFill>
              </a:rPr>
              <a:t>Improvements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9434A739-2402-D1E2-EEB0-CF1D043C62E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4934" y="340829"/>
            <a:ext cx="866775" cy="590550"/>
          </a:xfrm>
          <a:prstGeom prst="rect">
            <a:avLst/>
          </a:prstGeom>
        </p:spPr>
      </p:pic>
      <p:sp>
        <p:nvSpPr>
          <p:cNvPr id="32" name="object 7">
            <a:extLst>
              <a:ext uri="{FF2B5EF4-FFF2-40B4-BE49-F238E27FC236}">
                <a16:creationId xmlns:a16="http://schemas.microsoft.com/office/drawing/2014/main" id="{AD75EE4F-20EE-35E0-CE9D-0716FB110840}"/>
              </a:ext>
            </a:extLst>
          </p:cNvPr>
          <p:cNvSpPr txBox="1">
            <a:spLocks/>
          </p:cNvSpPr>
          <p:nvPr/>
        </p:nvSpPr>
        <p:spPr>
          <a:xfrm>
            <a:off x="1249726" y="567625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8B3D7A6-054A-1371-49CE-5033E7BE543F}"/>
              </a:ext>
            </a:extLst>
          </p:cNvPr>
          <p:cNvSpPr/>
          <p:nvPr/>
        </p:nvSpPr>
        <p:spPr>
          <a:xfrm>
            <a:off x="353145" y="2201131"/>
            <a:ext cx="3894419" cy="2047818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bject 7">
            <a:extLst>
              <a:ext uri="{FF2B5EF4-FFF2-40B4-BE49-F238E27FC236}">
                <a16:creationId xmlns:a16="http://schemas.microsoft.com/office/drawing/2014/main" id="{BB47190C-92BB-1CB1-DB4A-350D4915DDE5}"/>
              </a:ext>
            </a:extLst>
          </p:cNvPr>
          <p:cNvSpPr txBox="1">
            <a:spLocks/>
          </p:cNvSpPr>
          <p:nvPr/>
        </p:nvSpPr>
        <p:spPr>
          <a:xfrm>
            <a:off x="-93306" y="5767799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</p:spTree>
    <p:extLst>
      <p:ext uri="{BB962C8B-B14F-4D97-AF65-F5344CB8AC3E}">
        <p14:creationId xmlns:p14="http://schemas.microsoft.com/office/powerpoint/2010/main" val="3034070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740FBE3-F96B-DBF6-FB50-E3641EC4C3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56"/>
          <a:stretch/>
        </p:blipFill>
        <p:spPr>
          <a:xfrm>
            <a:off x="4569300" y="3649767"/>
            <a:ext cx="4300680" cy="297890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1A5C75F-26F5-78A0-B518-C07B104574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37" r="4900"/>
          <a:stretch/>
        </p:blipFill>
        <p:spPr>
          <a:xfrm>
            <a:off x="4569775" y="200297"/>
            <a:ext cx="4300205" cy="3362622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822FEDE1-340F-837D-A88B-9EB72623453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453" r="1076" b="1585"/>
          <a:stretch/>
        </p:blipFill>
        <p:spPr>
          <a:xfrm>
            <a:off x="8961053" y="200296"/>
            <a:ext cx="2597391" cy="335222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45049F2-9719-7B68-AA07-5950A47AF2D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7317"/>
          <a:stretch/>
        </p:blipFill>
        <p:spPr>
          <a:xfrm>
            <a:off x="8961053" y="3649767"/>
            <a:ext cx="3059062" cy="2987465"/>
          </a:xfrm>
          <a:prstGeom prst="rect">
            <a:avLst/>
          </a:prstGeom>
        </p:spPr>
      </p:pic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object 7">
            <a:extLst>
              <a:ext uri="{FF2B5EF4-FFF2-40B4-BE49-F238E27FC236}">
                <a16:creationId xmlns:a16="http://schemas.microsoft.com/office/drawing/2014/main" id="{1C646EBE-AB21-4DC8-BA60-D5E7901AD06D}"/>
              </a:ext>
            </a:extLst>
          </p:cNvPr>
          <p:cNvSpPr txBox="1">
            <a:spLocks/>
          </p:cNvSpPr>
          <p:nvPr/>
        </p:nvSpPr>
        <p:spPr>
          <a:xfrm>
            <a:off x="-179353" y="5869141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18" name="object 7">
            <a:extLst>
              <a:ext uri="{FF2B5EF4-FFF2-40B4-BE49-F238E27FC236}">
                <a16:creationId xmlns:a16="http://schemas.microsoft.com/office/drawing/2014/main" id="{6DE86C42-2A6B-477C-83D7-A882024033A7}"/>
              </a:ext>
            </a:extLst>
          </p:cNvPr>
          <p:cNvSpPr txBox="1">
            <a:spLocks/>
          </p:cNvSpPr>
          <p:nvPr/>
        </p:nvSpPr>
        <p:spPr>
          <a:xfrm>
            <a:off x="4656531" y="3266288"/>
            <a:ext cx="2416345" cy="5595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indent="-480695">
              <a:lnSpc>
                <a:spcPct val="73800"/>
              </a:lnSpc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HVAC – Mini Split 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kern="0" spc="15" dirty="0">
              <a:solidFill>
                <a:srgbClr val="FFFFFF"/>
              </a:solidFill>
            </a:endParaRPr>
          </a:p>
        </p:txBody>
      </p:sp>
      <p:sp>
        <p:nvSpPr>
          <p:cNvPr id="19" name="object 7">
            <a:extLst>
              <a:ext uri="{FF2B5EF4-FFF2-40B4-BE49-F238E27FC236}">
                <a16:creationId xmlns:a16="http://schemas.microsoft.com/office/drawing/2014/main" id="{779E94C7-86D8-406B-AD03-C3680F625A9E}"/>
              </a:ext>
            </a:extLst>
          </p:cNvPr>
          <p:cNvSpPr txBox="1">
            <a:spLocks/>
          </p:cNvSpPr>
          <p:nvPr/>
        </p:nvSpPr>
        <p:spPr>
          <a:xfrm>
            <a:off x="9535183" y="6337177"/>
            <a:ext cx="2599576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Water Heater</a:t>
            </a:r>
          </a:p>
        </p:txBody>
      </p:sp>
      <p:sp>
        <p:nvSpPr>
          <p:cNvPr id="20" name="object 7">
            <a:extLst>
              <a:ext uri="{FF2B5EF4-FFF2-40B4-BE49-F238E27FC236}">
                <a16:creationId xmlns:a16="http://schemas.microsoft.com/office/drawing/2014/main" id="{C4599528-5A35-4143-8F08-9453DFAE3EA6}"/>
              </a:ext>
            </a:extLst>
          </p:cNvPr>
          <p:cNvSpPr txBox="1">
            <a:spLocks/>
          </p:cNvSpPr>
          <p:nvPr/>
        </p:nvSpPr>
        <p:spPr>
          <a:xfrm>
            <a:off x="4693562" y="6332281"/>
            <a:ext cx="3334979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Replaced Freezer / Cooler</a:t>
            </a:r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07528959-4FAB-4492-976C-5637E0C97550}"/>
              </a:ext>
            </a:extLst>
          </p:cNvPr>
          <p:cNvSpPr txBox="1">
            <a:spLocks/>
          </p:cNvSpPr>
          <p:nvPr/>
        </p:nvSpPr>
        <p:spPr>
          <a:xfrm>
            <a:off x="9535183" y="3266288"/>
            <a:ext cx="2232964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Fire Alarm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9009598-C95A-1192-EFB1-DD0CF64EAA5B}"/>
              </a:ext>
            </a:extLst>
          </p:cNvPr>
          <p:cNvSpPr/>
          <p:nvPr/>
        </p:nvSpPr>
        <p:spPr>
          <a:xfrm>
            <a:off x="270226" y="200297"/>
            <a:ext cx="4059804" cy="6418216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Google Shape;482;p89">
            <a:extLst>
              <a:ext uri="{FF2B5EF4-FFF2-40B4-BE49-F238E27FC236}">
                <a16:creationId xmlns:a16="http://schemas.microsoft.com/office/drawing/2014/main" id="{6B663BE4-57DC-D734-83AD-ECAE0038966B}"/>
              </a:ext>
            </a:extLst>
          </p:cNvPr>
          <p:cNvSpPr txBox="1"/>
          <p:nvPr/>
        </p:nvSpPr>
        <p:spPr>
          <a:xfrm>
            <a:off x="445384" y="990547"/>
            <a:ext cx="3853690" cy="295893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Spaces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Spaces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Maker Space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Roof/Roof Repairs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Plumbing, Systems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HVAC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Lighting in Gym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Lighting in Parking Lots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Replaced Damaged Drinking Fountains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Replaced Freezer / Cooler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Water Heaters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Upgraded Fire Alarm to Voice Evac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Replaced Playground Fall Protection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Restriped Parking Lot</a:t>
            </a:r>
          </a:p>
        </p:txBody>
      </p:sp>
      <p:sp>
        <p:nvSpPr>
          <p:cNvPr id="30" name="object 7">
            <a:extLst>
              <a:ext uri="{FF2B5EF4-FFF2-40B4-BE49-F238E27FC236}">
                <a16:creationId xmlns:a16="http://schemas.microsoft.com/office/drawing/2014/main" id="{370DBA14-9E89-C38C-8D98-FB719651D778}"/>
              </a:ext>
            </a:extLst>
          </p:cNvPr>
          <p:cNvSpPr txBox="1">
            <a:spLocks/>
          </p:cNvSpPr>
          <p:nvPr/>
        </p:nvSpPr>
        <p:spPr>
          <a:xfrm>
            <a:off x="1249726" y="567625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>
                <a:solidFill>
                  <a:srgbClr val="FFFFFF"/>
                </a:solidFill>
              </a:rPr>
              <a:t>Improvements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9434A739-2402-D1E2-EEB0-CF1D043C62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934" y="340829"/>
            <a:ext cx="866775" cy="590550"/>
          </a:xfrm>
          <a:prstGeom prst="rect">
            <a:avLst/>
          </a:prstGeom>
        </p:spPr>
      </p:pic>
      <p:sp>
        <p:nvSpPr>
          <p:cNvPr id="32" name="object 7">
            <a:extLst>
              <a:ext uri="{FF2B5EF4-FFF2-40B4-BE49-F238E27FC236}">
                <a16:creationId xmlns:a16="http://schemas.microsoft.com/office/drawing/2014/main" id="{AD75EE4F-20EE-35E0-CE9D-0716FB110840}"/>
              </a:ext>
            </a:extLst>
          </p:cNvPr>
          <p:cNvSpPr txBox="1">
            <a:spLocks/>
          </p:cNvSpPr>
          <p:nvPr/>
        </p:nvSpPr>
        <p:spPr>
          <a:xfrm>
            <a:off x="1249726" y="567625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8B3D7A6-054A-1371-49CE-5033E7BE543F}"/>
              </a:ext>
            </a:extLst>
          </p:cNvPr>
          <p:cNvSpPr/>
          <p:nvPr/>
        </p:nvSpPr>
        <p:spPr>
          <a:xfrm>
            <a:off x="353145" y="2201131"/>
            <a:ext cx="3894419" cy="2047818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bject 7">
            <a:extLst>
              <a:ext uri="{FF2B5EF4-FFF2-40B4-BE49-F238E27FC236}">
                <a16:creationId xmlns:a16="http://schemas.microsoft.com/office/drawing/2014/main" id="{BB47190C-92BB-1CB1-DB4A-350D4915DDE5}"/>
              </a:ext>
            </a:extLst>
          </p:cNvPr>
          <p:cNvSpPr txBox="1">
            <a:spLocks/>
          </p:cNvSpPr>
          <p:nvPr/>
        </p:nvSpPr>
        <p:spPr>
          <a:xfrm>
            <a:off x="-93306" y="5767799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</p:spTree>
    <p:extLst>
      <p:ext uri="{BB962C8B-B14F-4D97-AF65-F5344CB8AC3E}">
        <p14:creationId xmlns:p14="http://schemas.microsoft.com/office/powerpoint/2010/main" val="1542579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3ABE10-1A92-3BEA-EDE2-F96B017675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914"/>
          <a:stretch/>
        </p:blipFill>
        <p:spPr>
          <a:xfrm>
            <a:off x="4505187" y="3428998"/>
            <a:ext cx="4145781" cy="320910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F177F5E-2FBD-2E98-47BF-1C334F7D120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438" t="-426" r="5625" b="426"/>
          <a:stretch/>
        </p:blipFill>
        <p:spPr>
          <a:xfrm>
            <a:off x="8789756" y="2041023"/>
            <a:ext cx="3126267" cy="45970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2E4525E-7CE1-BF71-232D-A1B7B267E6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5188" y="200297"/>
            <a:ext cx="4153454" cy="3102740"/>
          </a:xfrm>
          <a:prstGeom prst="rect">
            <a:avLst/>
          </a:prstGeom>
        </p:spPr>
      </p:pic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2745" t="1537" r="41102" b="82451"/>
          <a:stretch/>
        </p:blipFill>
        <p:spPr>
          <a:xfrm>
            <a:off x="9711647" y="109329"/>
            <a:ext cx="2365768" cy="739757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object 7">
            <a:extLst>
              <a:ext uri="{FF2B5EF4-FFF2-40B4-BE49-F238E27FC236}">
                <a16:creationId xmlns:a16="http://schemas.microsoft.com/office/drawing/2014/main" id="{1C646EBE-AB21-4DC8-BA60-D5E7901AD06D}"/>
              </a:ext>
            </a:extLst>
          </p:cNvPr>
          <p:cNvSpPr txBox="1">
            <a:spLocks/>
          </p:cNvSpPr>
          <p:nvPr/>
        </p:nvSpPr>
        <p:spPr>
          <a:xfrm>
            <a:off x="0" y="5888735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16" name="object 7">
            <a:extLst>
              <a:ext uri="{FF2B5EF4-FFF2-40B4-BE49-F238E27FC236}">
                <a16:creationId xmlns:a16="http://schemas.microsoft.com/office/drawing/2014/main" id="{9CABB306-6641-48D3-AA66-340952E96240}"/>
              </a:ext>
            </a:extLst>
          </p:cNvPr>
          <p:cNvSpPr txBox="1">
            <a:spLocks/>
          </p:cNvSpPr>
          <p:nvPr/>
        </p:nvSpPr>
        <p:spPr>
          <a:xfrm>
            <a:off x="5173074" y="6263421"/>
            <a:ext cx="2816061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Restriped Parking Lot</a:t>
            </a:r>
          </a:p>
        </p:txBody>
      </p:sp>
      <p:sp>
        <p:nvSpPr>
          <p:cNvPr id="18" name="object 7">
            <a:extLst>
              <a:ext uri="{FF2B5EF4-FFF2-40B4-BE49-F238E27FC236}">
                <a16:creationId xmlns:a16="http://schemas.microsoft.com/office/drawing/2014/main" id="{D9C8FE93-8C75-4526-A44E-2D7CCD0939D7}"/>
              </a:ext>
            </a:extLst>
          </p:cNvPr>
          <p:cNvSpPr txBox="1">
            <a:spLocks/>
          </p:cNvSpPr>
          <p:nvPr/>
        </p:nvSpPr>
        <p:spPr>
          <a:xfrm>
            <a:off x="4658394" y="3016805"/>
            <a:ext cx="4131362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New Playground Fall Protection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C93C3FE-771B-D74F-0B01-C50B1FE81030}"/>
              </a:ext>
            </a:extLst>
          </p:cNvPr>
          <p:cNvSpPr/>
          <p:nvPr/>
        </p:nvSpPr>
        <p:spPr>
          <a:xfrm>
            <a:off x="270226" y="200297"/>
            <a:ext cx="4059804" cy="6364951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Google Shape;482;p89">
            <a:extLst>
              <a:ext uri="{FF2B5EF4-FFF2-40B4-BE49-F238E27FC236}">
                <a16:creationId xmlns:a16="http://schemas.microsoft.com/office/drawing/2014/main" id="{D824FD18-B225-BA6B-6E6F-6F4C7B8937E3}"/>
              </a:ext>
            </a:extLst>
          </p:cNvPr>
          <p:cNvSpPr txBox="1"/>
          <p:nvPr/>
        </p:nvSpPr>
        <p:spPr>
          <a:xfrm>
            <a:off x="445384" y="990547"/>
            <a:ext cx="3853690" cy="295893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Spaces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Spaces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Maker Space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Roof/Roof Repairs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Plumbing, Systems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HVAC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Lighting in Gym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Lighting in Parking Lots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Replaced Damaged Drinking Fountains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Replaced Freezer / Cooler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Water Heaters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Upgraded Fire Alarm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Replaced Playground Fall Protection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Restriped Parking Lot</a:t>
            </a:r>
          </a:p>
        </p:txBody>
      </p:sp>
      <p:sp>
        <p:nvSpPr>
          <p:cNvPr id="23" name="object 7">
            <a:extLst>
              <a:ext uri="{FF2B5EF4-FFF2-40B4-BE49-F238E27FC236}">
                <a16:creationId xmlns:a16="http://schemas.microsoft.com/office/drawing/2014/main" id="{156E7105-676B-2391-ED36-0C22D8876BDB}"/>
              </a:ext>
            </a:extLst>
          </p:cNvPr>
          <p:cNvSpPr txBox="1">
            <a:spLocks/>
          </p:cNvSpPr>
          <p:nvPr/>
        </p:nvSpPr>
        <p:spPr>
          <a:xfrm>
            <a:off x="1249726" y="567625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>
                <a:solidFill>
                  <a:srgbClr val="FFFFFF"/>
                </a:solidFill>
              </a:rPr>
              <a:t>Improvements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8F283955-C0A7-34A5-2F1C-D1949B6C21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4934" y="340829"/>
            <a:ext cx="866775" cy="590550"/>
          </a:xfrm>
          <a:prstGeom prst="rect">
            <a:avLst/>
          </a:prstGeom>
        </p:spPr>
      </p:pic>
      <p:sp>
        <p:nvSpPr>
          <p:cNvPr id="25" name="object 7">
            <a:extLst>
              <a:ext uri="{FF2B5EF4-FFF2-40B4-BE49-F238E27FC236}">
                <a16:creationId xmlns:a16="http://schemas.microsoft.com/office/drawing/2014/main" id="{1C34823D-11F0-8594-ACC8-A2587544C152}"/>
              </a:ext>
            </a:extLst>
          </p:cNvPr>
          <p:cNvSpPr txBox="1">
            <a:spLocks/>
          </p:cNvSpPr>
          <p:nvPr/>
        </p:nvSpPr>
        <p:spPr>
          <a:xfrm>
            <a:off x="1249726" y="567625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27" name="object 7">
            <a:extLst>
              <a:ext uri="{FF2B5EF4-FFF2-40B4-BE49-F238E27FC236}">
                <a16:creationId xmlns:a16="http://schemas.microsoft.com/office/drawing/2014/main" id="{00C158E7-291D-C1F6-81B8-5B5AD3AA895C}"/>
              </a:ext>
            </a:extLst>
          </p:cNvPr>
          <p:cNvSpPr txBox="1">
            <a:spLocks/>
          </p:cNvSpPr>
          <p:nvPr/>
        </p:nvSpPr>
        <p:spPr>
          <a:xfrm>
            <a:off x="-93306" y="5767799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3E413C7-C736-62FF-0D56-E0EC69D9DBB4}"/>
              </a:ext>
            </a:extLst>
          </p:cNvPr>
          <p:cNvSpPr/>
          <p:nvPr/>
        </p:nvSpPr>
        <p:spPr>
          <a:xfrm>
            <a:off x="353145" y="4216859"/>
            <a:ext cx="3894419" cy="749372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bject 7">
            <a:extLst>
              <a:ext uri="{FF2B5EF4-FFF2-40B4-BE49-F238E27FC236}">
                <a16:creationId xmlns:a16="http://schemas.microsoft.com/office/drawing/2014/main" id="{10DABD83-FF97-2BA8-FC8C-90621DB72122}"/>
              </a:ext>
            </a:extLst>
          </p:cNvPr>
          <p:cNvSpPr txBox="1">
            <a:spLocks/>
          </p:cNvSpPr>
          <p:nvPr/>
        </p:nvSpPr>
        <p:spPr>
          <a:xfrm>
            <a:off x="8944858" y="6230939"/>
            <a:ext cx="2816061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Restriped Parking Lot</a:t>
            </a:r>
          </a:p>
        </p:txBody>
      </p:sp>
    </p:spTree>
    <p:extLst>
      <p:ext uri="{BB962C8B-B14F-4D97-AF65-F5344CB8AC3E}">
        <p14:creationId xmlns:p14="http://schemas.microsoft.com/office/powerpoint/2010/main" val="87144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>
            <a:extLst>
              <a:ext uri="{FF2B5EF4-FFF2-40B4-BE49-F238E27FC236}">
                <a16:creationId xmlns:a16="http://schemas.microsoft.com/office/drawing/2014/main" id="{1B80AA44-79AA-0DD3-E2C8-66543E3219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22" t="3053" r="122" b="3053"/>
          <a:stretch/>
        </p:blipFill>
        <p:spPr>
          <a:xfrm>
            <a:off x="4453446" y="3474753"/>
            <a:ext cx="2421785" cy="3113382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83790BB7-D432-0277-F60B-FD781F6B1CD7}"/>
              </a:ext>
            </a:extLst>
          </p:cNvPr>
          <p:cNvSpPr/>
          <p:nvPr/>
        </p:nvSpPr>
        <p:spPr>
          <a:xfrm>
            <a:off x="4466421" y="6142008"/>
            <a:ext cx="2397341" cy="47650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1AA9DAEA-7B8C-4263-CA21-F9E0751BB0E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63"/>
          <a:stretch/>
        </p:blipFill>
        <p:spPr>
          <a:xfrm>
            <a:off x="4466421" y="209802"/>
            <a:ext cx="2397341" cy="315102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FB60BE2D-B5B6-131F-3117-6DDDB6D2D35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6581" t="2049" r="21044"/>
          <a:stretch/>
        </p:blipFill>
        <p:spPr>
          <a:xfrm>
            <a:off x="9829303" y="3474754"/>
            <a:ext cx="2248112" cy="314375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71FF3C8A-CAC1-B6C3-D8E2-A40E00263B3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-266" t="12628" r="266" b="6969"/>
          <a:stretch/>
        </p:blipFill>
        <p:spPr>
          <a:xfrm>
            <a:off x="6956958" y="3474753"/>
            <a:ext cx="2756154" cy="314375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21E4BA9-E537-2ABA-82EC-79653B916D6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13" t="19194" r="-313" b="7106"/>
          <a:stretch/>
        </p:blipFill>
        <p:spPr>
          <a:xfrm>
            <a:off x="9829566" y="1168961"/>
            <a:ext cx="2261358" cy="22142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6ADA387-4341-485F-08FE-3258C50D8F05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6" r="-87" b="14702"/>
          <a:stretch/>
        </p:blipFill>
        <p:spPr>
          <a:xfrm>
            <a:off x="6956958" y="200294"/>
            <a:ext cx="2754922" cy="3182948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BF67D00-7AE2-420D-969F-8A31B907C848}"/>
              </a:ext>
            </a:extLst>
          </p:cNvPr>
          <p:cNvSpPr/>
          <p:nvPr/>
        </p:nvSpPr>
        <p:spPr>
          <a:xfrm>
            <a:off x="270225" y="200296"/>
            <a:ext cx="4134672" cy="6418217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70F0D3-EB53-49F3-AB3B-0CB3884B364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946" y="290611"/>
            <a:ext cx="666750" cy="733425"/>
          </a:xfrm>
          <a:prstGeom prst="rect">
            <a:avLst/>
          </a:prstGeom>
        </p:spPr>
      </p:pic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82;p89">
            <a:extLst>
              <a:ext uri="{FF2B5EF4-FFF2-40B4-BE49-F238E27FC236}">
                <a16:creationId xmlns:a16="http://schemas.microsoft.com/office/drawing/2014/main" id="{6B844F8E-DB5A-4CC7-8907-64DCBAB9C858}"/>
              </a:ext>
            </a:extLst>
          </p:cNvPr>
          <p:cNvSpPr txBox="1"/>
          <p:nvPr/>
        </p:nvSpPr>
        <p:spPr>
          <a:xfrm>
            <a:off x="270225" y="1114351"/>
            <a:ext cx="4103000" cy="295893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Access Control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Video Intercom &amp; Card Readers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Camera System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Intrusion Alarm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Impact Resistant Film (Completed prior to Bond Project)</a:t>
            </a:r>
            <a:endParaRPr b="1" dirty="0">
              <a:solidFill>
                <a:schemeClr val="bg1"/>
              </a:solidFill>
              <a:latin typeface="Gotham Medium"/>
              <a:ea typeface="Century Gothic"/>
              <a:cs typeface="Century Gothic"/>
              <a:sym typeface="Century Gothic"/>
            </a:endParaRP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Fire Sprinkler System Upgrades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Bollards (Completed prior to Bond Project)</a:t>
            </a:r>
            <a:endParaRPr b="1" dirty="0">
              <a:solidFill>
                <a:schemeClr val="bg1"/>
              </a:solidFill>
              <a:latin typeface="Gotham Medium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6" name="object 7">
            <a:extLst>
              <a:ext uri="{FF2B5EF4-FFF2-40B4-BE49-F238E27FC236}">
                <a16:creationId xmlns:a16="http://schemas.microsoft.com/office/drawing/2014/main" id="{D56EA527-5366-491B-AAE7-211C4922715F}"/>
              </a:ext>
            </a:extLst>
          </p:cNvPr>
          <p:cNvSpPr txBox="1">
            <a:spLocks/>
          </p:cNvSpPr>
          <p:nvPr/>
        </p:nvSpPr>
        <p:spPr>
          <a:xfrm>
            <a:off x="1114694" y="522734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Safety and Security</a:t>
            </a:r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12B26269-72F5-48A7-AE7A-0C8203FE9F90}"/>
              </a:ext>
            </a:extLst>
          </p:cNvPr>
          <p:cNvSpPr txBox="1">
            <a:spLocks/>
          </p:cNvSpPr>
          <p:nvPr/>
        </p:nvSpPr>
        <p:spPr>
          <a:xfrm>
            <a:off x="-95470" y="5838764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15" name="object 7">
            <a:extLst>
              <a:ext uri="{FF2B5EF4-FFF2-40B4-BE49-F238E27FC236}">
                <a16:creationId xmlns:a16="http://schemas.microsoft.com/office/drawing/2014/main" id="{142DC9C2-9EC7-4C5B-8745-0BEA9B60612F}"/>
              </a:ext>
            </a:extLst>
          </p:cNvPr>
          <p:cNvSpPr txBox="1">
            <a:spLocks/>
          </p:cNvSpPr>
          <p:nvPr/>
        </p:nvSpPr>
        <p:spPr>
          <a:xfrm>
            <a:off x="4519271" y="3056974"/>
            <a:ext cx="2508784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chemeClr val="tx1"/>
                </a:solidFill>
              </a:rPr>
              <a:t>Interior Camera</a:t>
            </a:r>
          </a:p>
        </p:txBody>
      </p:sp>
      <p:sp>
        <p:nvSpPr>
          <p:cNvPr id="16" name="object 7">
            <a:extLst>
              <a:ext uri="{FF2B5EF4-FFF2-40B4-BE49-F238E27FC236}">
                <a16:creationId xmlns:a16="http://schemas.microsoft.com/office/drawing/2014/main" id="{8FDAEE77-6E52-48EB-A002-3EF6585A0024}"/>
              </a:ext>
            </a:extLst>
          </p:cNvPr>
          <p:cNvSpPr txBox="1">
            <a:spLocks/>
          </p:cNvSpPr>
          <p:nvPr/>
        </p:nvSpPr>
        <p:spPr>
          <a:xfrm>
            <a:off x="4568408" y="6274206"/>
            <a:ext cx="2469362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Existing Intercom</a:t>
            </a:r>
          </a:p>
        </p:txBody>
      </p:sp>
      <p:sp>
        <p:nvSpPr>
          <p:cNvPr id="18" name="object 7">
            <a:extLst>
              <a:ext uri="{FF2B5EF4-FFF2-40B4-BE49-F238E27FC236}">
                <a16:creationId xmlns:a16="http://schemas.microsoft.com/office/drawing/2014/main" id="{26AA2DA3-6FBA-4158-A4E4-86E0E4CB43D9}"/>
              </a:ext>
            </a:extLst>
          </p:cNvPr>
          <p:cNvSpPr txBox="1">
            <a:spLocks/>
          </p:cNvSpPr>
          <p:nvPr/>
        </p:nvSpPr>
        <p:spPr>
          <a:xfrm>
            <a:off x="7033827" y="6274206"/>
            <a:ext cx="2718606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Existing Card Reader</a:t>
            </a:r>
          </a:p>
        </p:txBody>
      </p:sp>
      <p:sp>
        <p:nvSpPr>
          <p:cNvPr id="20" name="object 7">
            <a:extLst>
              <a:ext uri="{FF2B5EF4-FFF2-40B4-BE49-F238E27FC236}">
                <a16:creationId xmlns:a16="http://schemas.microsoft.com/office/drawing/2014/main" id="{2871B7B4-98E9-4CDE-95B1-1B9C7AC5225E}"/>
              </a:ext>
            </a:extLst>
          </p:cNvPr>
          <p:cNvSpPr txBox="1">
            <a:spLocks/>
          </p:cNvSpPr>
          <p:nvPr/>
        </p:nvSpPr>
        <p:spPr>
          <a:xfrm>
            <a:off x="7203105" y="3097010"/>
            <a:ext cx="2290590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Exterior Camera</a:t>
            </a:r>
          </a:p>
        </p:txBody>
      </p:sp>
      <p:sp>
        <p:nvSpPr>
          <p:cNvPr id="23" name="object 7">
            <a:extLst>
              <a:ext uri="{FF2B5EF4-FFF2-40B4-BE49-F238E27FC236}">
                <a16:creationId xmlns:a16="http://schemas.microsoft.com/office/drawing/2014/main" id="{713D4954-0914-4209-9DAE-8470C223BFC9}"/>
              </a:ext>
            </a:extLst>
          </p:cNvPr>
          <p:cNvSpPr txBox="1">
            <a:spLocks/>
          </p:cNvSpPr>
          <p:nvPr/>
        </p:nvSpPr>
        <p:spPr>
          <a:xfrm>
            <a:off x="9893529" y="3097010"/>
            <a:ext cx="2290590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Intrusion Alarm</a:t>
            </a:r>
          </a:p>
        </p:txBody>
      </p:sp>
      <p:sp>
        <p:nvSpPr>
          <p:cNvPr id="24" name="object 7">
            <a:extLst>
              <a:ext uri="{FF2B5EF4-FFF2-40B4-BE49-F238E27FC236}">
                <a16:creationId xmlns:a16="http://schemas.microsoft.com/office/drawing/2014/main" id="{5D9A5974-BCF5-40FF-B22C-9A41498B7672}"/>
              </a:ext>
            </a:extLst>
          </p:cNvPr>
          <p:cNvSpPr txBox="1">
            <a:spLocks/>
          </p:cNvSpPr>
          <p:nvPr/>
        </p:nvSpPr>
        <p:spPr>
          <a:xfrm>
            <a:off x="10377789" y="6252530"/>
            <a:ext cx="1543986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chemeClr val="tx1"/>
                </a:solidFill>
              </a:rPr>
              <a:t>Bollards</a:t>
            </a:r>
          </a:p>
        </p:txBody>
      </p:sp>
    </p:spTree>
    <p:extLst>
      <p:ext uri="{BB962C8B-B14F-4D97-AF65-F5344CB8AC3E}">
        <p14:creationId xmlns:p14="http://schemas.microsoft.com/office/powerpoint/2010/main" val="3343304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1D21E7A8-BB8B-9117-2CF9-227138EB3F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37" t="-215" r="1074" b="215"/>
          <a:stretch/>
        </p:blipFill>
        <p:spPr>
          <a:xfrm>
            <a:off x="4553021" y="3387550"/>
            <a:ext cx="2317091" cy="32005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0F4CABC-D5EA-C489-1382-5A6E9EA92A5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9124"/>
          <a:stretch/>
        </p:blipFill>
        <p:spPr>
          <a:xfrm>
            <a:off x="4525018" y="200295"/>
            <a:ext cx="5163858" cy="303742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FB83962-0792-3198-8E8E-1CFB89C8136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476"/>
          <a:stretch/>
        </p:blipFill>
        <p:spPr>
          <a:xfrm>
            <a:off x="7071405" y="3379067"/>
            <a:ext cx="2617471" cy="3209069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AE250378-C975-4DA2-B9A3-EC72A6F422F0}"/>
              </a:ext>
            </a:extLst>
          </p:cNvPr>
          <p:cNvGrpSpPr/>
          <p:nvPr/>
        </p:nvGrpSpPr>
        <p:grpSpPr>
          <a:xfrm>
            <a:off x="-95470" y="200296"/>
            <a:ext cx="4500367" cy="6418217"/>
            <a:chOff x="-95470" y="200296"/>
            <a:chExt cx="4500367" cy="6418217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252A883-3007-4D9C-9DD8-F7A0E7B29AFE}"/>
                </a:ext>
              </a:extLst>
            </p:cNvPr>
            <p:cNvSpPr/>
            <p:nvPr/>
          </p:nvSpPr>
          <p:spPr>
            <a:xfrm>
              <a:off x="270225" y="200296"/>
              <a:ext cx="4134672" cy="6418217"/>
            </a:xfrm>
            <a:prstGeom prst="rect">
              <a:avLst/>
            </a:prstGeom>
            <a:solidFill>
              <a:srgbClr val="009E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bject 7">
              <a:extLst>
                <a:ext uri="{FF2B5EF4-FFF2-40B4-BE49-F238E27FC236}">
                  <a16:creationId xmlns:a16="http://schemas.microsoft.com/office/drawing/2014/main" id="{ABA5DEBF-4071-4BA0-B458-3D01FC0D324D}"/>
                </a:ext>
              </a:extLst>
            </p:cNvPr>
            <p:cNvSpPr txBox="1">
              <a:spLocks/>
            </p:cNvSpPr>
            <p:nvPr/>
          </p:nvSpPr>
          <p:spPr>
            <a:xfrm>
              <a:off x="-95470" y="5838764"/>
              <a:ext cx="4299074" cy="7493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PROMISES MADE </a:t>
              </a:r>
            </a:p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            PROMISES KEPT</a:t>
              </a:r>
            </a:p>
          </p:txBody>
        </p:sp>
      </p:grpSp>
      <p:sp>
        <p:nvSpPr>
          <p:cNvPr id="44" name="Google Shape;482;p89">
            <a:extLst>
              <a:ext uri="{FF2B5EF4-FFF2-40B4-BE49-F238E27FC236}">
                <a16:creationId xmlns:a16="http://schemas.microsoft.com/office/drawing/2014/main" id="{6B844F8E-DB5A-4CC7-8907-64DCBAB9C858}"/>
              </a:ext>
            </a:extLst>
          </p:cNvPr>
          <p:cNvSpPr txBox="1"/>
          <p:nvPr/>
        </p:nvSpPr>
        <p:spPr>
          <a:xfrm>
            <a:off x="484946" y="1072888"/>
            <a:ext cx="4002152" cy="295893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Cabling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Public Announcement System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Bells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Clocks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Phone System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endParaRPr lang="en-US" sz="2000" b="1" dirty="0">
              <a:solidFill>
                <a:schemeClr val="bg1"/>
              </a:solidFill>
              <a:latin typeface="Gotham Medium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B80EA7A-BF23-4350-939A-A5C596D1ED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46" y="290611"/>
            <a:ext cx="590550" cy="809625"/>
          </a:xfrm>
          <a:prstGeom prst="rect">
            <a:avLst/>
          </a:prstGeom>
        </p:spPr>
      </p:pic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object 7">
            <a:extLst>
              <a:ext uri="{FF2B5EF4-FFF2-40B4-BE49-F238E27FC236}">
                <a16:creationId xmlns:a16="http://schemas.microsoft.com/office/drawing/2014/main" id="{B5DF32E5-296D-41D4-A799-81004822E98A}"/>
              </a:ext>
            </a:extLst>
          </p:cNvPr>
          <p:cNvSpPr txBox="1">
            <a:spLocks/>
          </p:cNvSpPr>
          <p:nvPr/>
        </p:nvSpPr>
        <p:spPr>
          <a:xfrm>
            <a:off x="1114694" y="522734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>
                <a:solidFill>
                  <a:srgbClr val="FFFFFF"/>
                </a:solidFill>
              </a:rPr>
              <a:t>Technology</a:t>
            </a:r>
          </a:p>
        </p:txBody>
      </p:sp>
      <p:sp>
        <p:nvSpPr>
          <p:cNvPr id="13" name="object 7">
            <a:extLst>
              <a:ext uri="{FF2B5EF4-FFF2-40B4-BE49-F238E27FC236}">
                <a16:creationId xmlns:a16="http://schemas.microsoft.com/office/drawing/2014/main" id="{682930DB-6C14-4E06-A0E8-C68ECF1B9118}"/>
              </a:ext>
            </a:extLst>
          </p:cNvPr>
          <p:cNvSpPr txBox="1">
            <a:spLocks/>
          </p:cNvSpPr>
          <p:nvPr/>
        </p:nvSpPr>
        <p:spPr>
          <a:xfrm>
            <a:off x="6333024" y="2879047"/>
            <a:ext cx="2290590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Clocks/Bells</a:t>
            </a:r>
          </a:p>
        </p:txBody>
      </p:sp>
      <p:sp>
        <p:nvSpPr>
          <p:cNvPr id="14" name="object 7">
            <a:extLst>
              <a:ext uri="{FF2B5EF4-FFF2-40B4-BE49-F238E27FC236}">
                <a16:creationId xmlns:a16="http://schemas.microsoft.com/office/drawing/2014/main" id="{C8949B14-B3FE-4CFF-8A15-B76A311B628F}"/>
              </a:ext>
            </a:extLst>
          </p:cNvPr>
          <p:cNvSpPr txBox="1">
            <a:spLocks/>
          </p:cNvSpPr>
          <p:nvPr/>
        </p:nvSpPr>
        <p:spPr>
          <a:xfrm>
            <a:off x="4837413" y="6243536"/>
            <a:ext cx="1801475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Phone System</a:t>
            </a:r>
          </a:p>
        </p:txBody>
      </p:sp>
      <p:sp>
        <p:nvSpPr>
          <p:cNvPr id="15" name="object 7">
            <a:extLst>
              <a:ext uri="{FF2B5EF4-FFF2-40B4-BE49-F238E27FC236}">
                <a16:creationId xmlns:a16="http://schemas.microsoft.com/office/drawing/2014/main" id="{9B90CBA2-7843-44F0-8555-F96434947EA8}"/>
              </a:ext>
            </a:extLst>
          </p:cNvPr>
          <p:cNvSpPr txBox="1">
            <a:spLocks/>
          </p:cNvSpPr>
          <p:nvPr/>
        </p:nvSpPr>
        <p:spPr>
          <a:xfrm>
            <a:off x="7738030" y="6243536"/>
            <a:ext cx="1145295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Cabling</a:t>
            </a:r>
          </a:p>
        </p:txBody>
      </p:sp>
    </p:spTree>
    <p:extLst>
      <p:ext uri="{BB962C8B-B14F-4D97-AF65-F5344CB8AC3E}">
        <p14:creationId xmlns:p14="http://schemas.microsoft.com/office/powerpoint/2010/main" val="1060716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E5B2B76-05DC-4696-A1D5-1C945ACC7C10}"/>
              </a:ext>
            </a:extLst>
          </p:cNvPr>
          <p:cNvGrpSpPr/>
          <p:nvPr/>
        </p:nvGrpSpPr>
        <p:grpSpPr>
          <a:xfrm>
            <a:off x="-77715" y="200296"/>
            <a:ext cx="4482612" cy="6418217"/>
            <a:chOff x="-77715" y="200296"/>
            <a:chExt cx="4482612" cy="641821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A2298B3-FC8A-4A31-92BF-76886D819952}"/>
                </a:ext>
              </a:extLst>
            </p:cNvPr>
            <p:cNvSpPr/>
            <p:nvPr/>
          </p:nvSpPr>
          <p:spPr>
            <a:xfrm>
              <a:off x="270225" y="200296"/>
              <a:ext cx="4134672" cy="6418217"/>
            </a:xfrm>
            <a:prstGeom prst="rect">
              <a:avLst/>
            </a:prstGeom>
            <a:solidFill>
              <a:srgbClr val="009E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18238F49-7605-4EDD-AF66-ADF3DCBEC5A3}"/>
                </a:ext>
              </a:extLst>
            </p:cNvPr>
            <p:cNvSpPr txBox="1">
              <a:spLocks/>
            </p:cNvSpPr>
            <p:nvPr/>
          </p:nvSpPr>
          <p:spPr>
            <a:xfrm>
              <a:off x="-77715" y="5511241"/>
              <a:ext cx="4299074" cy="7493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PROMISES MADE </a:t>
              </a:r>
            </a:p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            PROMISES KEPT</a:t>
              </a:r>
            </a:p>
          </p:txBody>
        </p:sp>
      </p:grp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A722B0E-9B1B-4747-8979-DDA7B22E24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934" y="340829"/>
            <a:ext cx="866775" cy="590550"/>
          </a:xfrm>
          <a:prstGeom prst="rect">
            <a:avLst/>
          </a:prstGeom>
        </p:spPr>
      </p:pic>
      <p:sp>
        <p:nvSpPr>
          <p:cNvPr id="46" name="object 7">
            <a:extLst>
              <a:ext uri="{FF2B5EF4-FFF2-40B4-BE49-F238E27FC236}">
                <a16:creationId xmlns:a16="http://schemas.microsoft.com/office/drawing/2014/main" id="{D56EA527-5366-491B-AAE7-211C4922715F}"/>
              </a:ext>
            </a:extLst>
          </p:cNvPr>
          <p:cNvSpPr txBox="1">
            <a:spLocks/>
          </p:cNvSpPr>
          <p:nvPr/>
        </p:nvSpPr>
        <p:spPr>
          <a:xfrm>
            <a:off x="1249726" y="567625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48" name="Google Shape;482;p89">
            <a:extLst>
              <a:ext uri="{FF2B5EF4-FFF2-40B4-BE49-F238E27FC236}">
                <a16:creationId xmlns:a16="http://schemas.microsoft.com/office/drawing/2014/main" id="{8A61AF4F-F0A4-43CA-8577-AF8F080E12CC}"/>
              </a:ext>
            </a:extLst>
          </p:cNvPr>
          <p:cNvSpPr txBox="1"/>
          <p:nvPr/>
        </p:nvSpPr>
        <p:spPr>
          <a:xfrm>
            <a:off x="219207" y="1071912"/>
            <a:ext cx="4002152" cy="295893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FCI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Finish Upgrades 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Resilient Flooring in Dining 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Gym – New Flooring, and Paint.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Carpet in Select Areas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Stage Curtain &amp; Carpet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endParaRPr lang="en-US" sz="2000" b="1" dirty="0">
              <a:solidFill>
                <a:schemeClr val="bg1"/>
              </a:solidFill>
              <a:latin typeface="Gotham Medium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50F72C-9D7F-02BC-B10E-80AC237984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0241" y="3752749"/>
            <a:ext cx="4067280" cy="286576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41E2F14-EB1D-FC34-1A83-F4BE1CF781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19606" y="695943"/>
            <a:ext cx="4075310" cy="290495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F1ACBE8-2441-23A5-667D-98D6BAFB15D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16473"/>
          <a:stretch/>
        </p:blipFill>
        <p:spPr>
          <a:xfrm>
            <a:off x="8693567" y="1464191"/>
            <a:ext cx="3228208" cy="5154322"/>
          </a:xfrm>
          <a:prstGeom prst="rect">
            <a:avLst/>
          </a:prstGeom>
        </p:spPr>
      </p:pic>
      <p:sp>
        <p:nvSpPr>
          <p:cNvPr id="24" name="object 7">
            <a:extLst>
              <a:ext uri="{FF2B5EF4-FFF2-40B4-BE49-F238E27FC236}">
                <a16:creationId xmlns:a16="http://schemas.microsoft.com/office/drawing/2014/main" id="{749E9CC1-DB10-6414-D499-CD79F94DF74E}"/>
              </a:ext>
            </a:extLst>
          </p:cNvPr>
          <p:cNvSpPr txBox="1">
            <a:spLocks/>
          </p:cNvSpPr>
          <p:nvPr/>
        </p:nvSpPr>
        <p:spPr>
          <a:xfrm>
            <a:off x="5664080" y="3314666"/>
            <a:ext cx="2290590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Stage Curtain</a:t>
            </a:r>
          </a:p>
        </p:txBody>
      </p:sp>
      <p:sp>
        <p:nvSpPr>
          <p:cNvPr id="25" name="object 7">
            <a:extLst>
              <a:ext uri="{FF2B5EF4-FFF2-40B4-BE49-F238E27FC236}">
                <a16:creationId xmlns:a16="http://schemas.microsoft.com/office/drawing/2014/main" id="{622AECA6-6E3D-A353-F540-13A358507830}"/>
              </a:ext>
            </a:extLst>
          </p:cNvPr>
          <p:cNvSpPr txBox="1">
            <a:spLocks/>
          </p:cNvSpPr>
          <p:nvPr/>
        </p:nvSpPr>
        <p:spPr>
          <a:xfrm>
            <a:off x="5401743" y="6332281"/>
            <a:ext cx="2290590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Cafeteria Flooring</a:t>
            </a:r>
          </a:p>
        </p:txBody>
      </p:sp>
      <p:sp>
        <p:nvSpPr>
          <p:cNvPr id="26" name="object 7">
            <a:extLst>
              <a:ext uri="{FF2B5EF4-FFF2-40B4-BE49-F238E27FC236}">
                <a16:creationId xmlns:a16="http://schemas.microsoft.com/office/drawing/2014/main" id="{6E6992EF-1047-D6B6-5586-6D2F8B36F56C}"/>
              </a:ext>
            </a:extLst>
          </p:cNvPr>
          <p:cNvSpPr txBox="1">
            <a:spLocks/>
          </p:cNvSpPr>
          <p:nvPr/>
        </p:nvSpPr>
        <p:spPr>
          <a:xfrm>
            <a:off x="9326418" y="6332281"/>
            <a:ext cx="2290590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Admin Flooring</a:t>
            </a:r>
          </a:p>
        </p:txBody>
      </p:sp>
    </p:spTree>
    <p:extLst>
      <p:ext uri="{BB962C8B-B14F-4D97-AF65-F5344CB8AC3E}">
        <p14:creationId xmlns:p14="http://schemas.microsoft.com/office/powerpoint/2010/main" val="2648102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7E38278E-067D-651E-D3D9-C071CE6B03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7239"/>
          <a:stretch/>
        </p:blipFill>
        <p:spPr>
          <a:xfrm>
            <a:off x="4561895" y="237402"/>
            <a:ext cx="4033022" cy="337364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99C4019-4778-6A65-49DD-3DDCE58400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1894" y="3752749"/>
            <a:ext cx="4033022" cy="28576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B2480B8-9EA2-1215-092E-F9349758219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187" t="112" r="12299" b="-112"/>
          <a:stretch/>
        </p:blipFill>
        <p:spPr>
          <a:xfrm>
            <a:off x="8709625" y="1469376"/>
            <a:ext cx="3212150" cy="5154322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3E5B2B76-05DC-4696-A1D5-1C945ACC7C10}"/>
              </a:ext>
            </a:extLst>
          </p:cNvPr>
          <p:cNvGrpSpPr/>
          <p:nvPr/>
        </p:nvGrpSpPr>
        <p:grpSpPr>
          <a:xfrm>
            <a:off x="-77715" y="200296"/>
            <a:ext cx="4482612" cy="6418217"/>
            <a:chOff x="-77715" y="200296"/>
            <a:chExt cx="4482612" cy="641821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A2298B3-FC8A-4A31-92BF-76886D819952}"/>
                </a:ext>
              </a:extLst>
            </p:cNvPr>
            <p:cNvSpPr/>
            <p:nvPr/>
          </p:nvSpPr>
          <p:spPr>
            <a:xfrm>
              <a:off x="270225" y="200296"/>
              <a:ext cx="4134672" cy="6418217"/>
            </a:xfrm>
            <a:prstGeom prst="rect">
              <a:avLst/>
            </a:prstGeom>
            <a:solidFill>
              <a:srgbClr val="009E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18238F49-7605-4EDD-AF66-ADF3DCBEC5A3}"/>
                </a:ext>
              </a:extLst>
            </p:cNvPr>
            <p:cNvSpPr txBox="1">
              <a:spLocks/>
            </p:cNvSpPr>
            <p:nvPr/>
          </p:nvSpPr>
          <p:spPr>
            <a:xfrm>
              <a:off x="-77715" y="5511241"/>
              <a:ext cx="4299074" cy="7493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PROMISES MADE </a:t>
              </a:r>
            </a:p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            PROMISES KEPT</a:t>
              </a:r>
            </a:p>
          </p:txBody>
        </p:sp>
      </p:grp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A722B0E-9B1B-4747-8979-DDA7B22E24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4934" y="340829"/>
            <a:ext cx="866775" cy="590550"/>
          </a:xfrm>
          <a:prstGeom prst="rect">
            <a:avLst/>
          </a:prstGeom>
        </p:spPr>
      </p:pic>
      <p:sp>
        <p:nvSpPr>
          <p:cNvPr id="46" name="object 7">
            <a:extLst>
              <a:ext uri="{FF2B5EF4-FFF2-40B4-BE49-F238E27FC236}">
                <a16:creationId xmlns:a16="http://schemas.microsoft.com/office/drawing/2014/main" id="{D56EA527-5366-491B-AAE7-211C4922715F}"/>
              </a:ext>
            </a:extLst>
          </p:cNvPr>
          <p:cNvSpPr txBox="1">
            <a:spLocks/>
          </p:cNvSpPr>
          <p:nvPr/>
        </p:nvSpPr>
        <p:spPr>
          <a:xfrm>
            <a:off x="1249726" y="567625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48" name="Google Shape;482;p89">
            <a:extLst>
              <a:ext uri="{FF2B5EF4-FFF2-40B4-BE49-F238E27FC236}">
                <a16:creationId xmlns:a16="http://schemas.microsoft.com/office/drawing/2014/main" id="{8A61AF4F-F0A4-43CA-8577-AF8F080E12CC}"/>
              </a:ext>
            </a:extLst>
          </p:cNvPr>
          <p:cNvSpPr txBox="1"/>
          <p:nvPr/>
        </p:nvSpPr>
        <p:spPr>
          <a:xfrm>
            <a:off x="219207" y="1071912"/>
            <a:ext cx="4002152" cy="295893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FCI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Finish Upgrades 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Resilient Flooring in Dining 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Gym – New Flooring, and Paint.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Carpet in Select Areas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Stage Curtain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endParaRPr sz="2000" b="1" dirty="0">
              <a:solidFill>
                <a:schemeClr val="bg1"/>
              </a:solidFill>
              <a:latin typeface="Gotham Medium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" name="object 7">
            <a:extLst>
              <a:ext uri="{FF2B5EF4-FFF2-40B4-BE49-F238E27FC236}">
                <a16:creationId xmlns:a16="http://schemas.microsoft.com/office/drawing/2014/main" id="{749E9CC1-DB10-6414-D499-CD79F94DF74E}"/>
              </a:ext>
            </a:extLst>
          </p:cNvPr>
          <p:cNvSpPr txBox="1">
            <a:spLocks/>
          </p:cNvSpPr>
          <p:nvPr/>
        </p:nvSpPr>
        <p:spPr>
          <a:xfrm>
            <a:off x="5664080" y="3314666"/>
            <a:ext cx="2290590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Gym Renovation</a:t>
            </a:r>
          </a:p>
        </p:txBody>
      </p:sp>
      <p:sp>
        <p:nvSpPr>
          <p:cNvPr id="25" name="object 7">
            <a:extLst>
              <a:ext uri="{FF2B5EF4-FFF2-40B4-BE49-F238E27FC236}">
                <a16:creationId xmlns:a16="http://schemas.microsoft.com/office/drawing/2014/main" id="{622AECA6-6E3D-A353-F540-13A358507830}"/>
              </a:ext>
            </a:extLst>
          </p:cNvPr>
          <p:cNvSpPr txBox="1">
            <a:spLocks/>
          </p:cNvSpPr>
          <p:nvPr/>
        </p:nvSpPr>
        <p:spPr>
          <a:xfrm>
            <a:off x="5401742" y="6332281"/>
            <a:ext cx="2448295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Maker Space Area</a:t>
            </a:r>
          </a:p>
        </p:txBody>
      </p:sp>
      <p:sp>
        <p:nvSpPr>
          <p:cNvPr id="26" name="object 7">
            <a:extLst>
              <a:ext uri="{FF2B5EF4-FFF2-40B4-BE49-F238E27FC236}">
                <a16:creationId xmlns:a16="http://schemas.microsoft.com/office/drawing/2014/main" id="{6E6992EF-1047-D6B6-5586-6D2F8B36F56C}"/>
              </a:ext>
            </a:extLst>
          </p:cNvPr>
          <p:cNvSpPr txBox="1">
            <a:spLocks/>
          </p:cNvSpPr>
          <p:nvPr/>
        </p:nvSpPr>
        <p:spPr>
          <a:xfrm>
            <a:off x="9326418" y="6332281"/>
            <a:ext cx="2290590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Broadcast Area</a:t>
            </a:r>
          </a:p>
        </p:txBody>
      </p:sp>
    </p:spTree>
    <p:extLst>
      <p:ext uri="{BB962C8B-B14F-4D97-AF65-F5344CB8AC3E}">
        <p14:creationId xmlns:p14="http://schemas.microsoft.com/office/powerpoint/2010/main" val="4265095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E5B2B76-05DC-4696-A1D5-1C945ACC7C10}"/>
              </a:ext>
            </a:extLst>
          </p:cNvPr>
          <p:cNvGrpSpPr/>
          <p:nvPr/>
        </p:nvGrpSpPr>
        <p:grpSpPr>
          <a:xfrm>
            <a:off x="-95470" y="109330"/>
            <a:ext cx="4500367" cy="6509184"/>
            <a:chOff x="-95470" y="200296"/>
            <a:chExt cx="4500367" cy="641821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A2298B3-FC8A-4A31-92BF-76886D819952}"/>
                </a:ext>
              </a:extLst>
            </p:cNvPr>
            <p:cNvSpPr/>
            <p:nvPr/>
          </p:nvSpPr>
          <p:spPr>
            <a:xfrm>
              <a:off x="270225" y="200296"/>
              <a:ext cx="4134672" cy="6418217"/>
            </a:xfrm>
            <a:prstGeom prst="rect">
              <a:avLst/>
            </a:prstGeom>
            <a:solidFill>
              <a:srgbClr val="009E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18238F49-7605-4EDD-AF66-ADF3DCBEC5A3}"/>
                </a:ext>
              </a:extLst>
            </p:cNvPr>
            <p:cNvSpPr txBox="1">
              <a:spLocks/>
            </p:cNvSpPr>
            <p:nvPr/>
          </p:nvSpPr>
          <p:spPr>
            <a:xfrm>
              <a:off x="-95470" y="5838764"/>
              <a:ext cx="4299074" cy="7493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PROMISES MADE </a:t>
              </a:r>
            </a:p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            PROMISES KEPT</a:t>
              </a:r>
            </a:p>
          </p:txBody>
        </p:sp>
      </p:grp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object 7">
            <a:extLst>
              <a:ext uri="{FF2B5EF4-FFF2-40B4-BE49-F238E27FC236}">
                <a16:creationId xmlns:a16="http://schemas.microsoft.com/office/drawing/2014/main" id="{F663891B-0A3E-479E-BD9D-2B450690D9B1}"/>
              </a:ext>
            </a:extLst>
          </p:cNvPr>
          <p:cNvSpPr txBox="1">
            <a:spLocks/>
          </p:cNvSpPr>
          <p:nvPr/>
        </p:nvSpPr>
        <p:spPr>
          <a:xfrm>
            <a:off x="-475270" y="270294"/>
            <a:ext cx="4299074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6D857D-7283-4D35-BE3A-BBE3928D67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8790" y="5551199"/>
            <a:ext cx="5636698" cy="120786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2B4982F-C709-4FEE-8569-D477DCE28E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214" y="823907"/>
            <a:ext cx="9912064" cy="4582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35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A2298B3-FC8A-4A31-92BF-76886D819952}"/>
              </a:ext>
            </a:extLst>
          </p:cNvPr>
          <p:cNvSpPr/>
          <p:nvPr/>
        </p:nvSpPr>
        <p:spPr>
          <a:xfrm>
            <a:off x="270224" y="56007"/>
            <a:ext cx="4017690" cy="6725793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45" t="1537" r="41102" b="82451"/>
          <a:stretch/>
        </p:blipFill>
        <p:spPr>
          <a:xfrm>
            <a:off x="9926706" y="11427"/>
            <a:ext cx="1884294" cy="401553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object 7">
            <a:extLst>
              <a:ext uri="{FF2B5EF4-FFF2-40B4-BE49-F238E27FC236}">
                <a16:creationId xmlns:a16="http://schemas.microsoft.com/office/drawing/2014/main" id="{12E23581-C384-42F7-89DF-8F4E5E650119}"/>
              </a:ext>
            </a:extLst>
          </p:cNvPr>
          <p:cNvSpPr txBox="1">
            <a:spLocks/>
          </p:cNvSpPr>
          <p:nvPr/>
        </p:nvSpPr>
        <p:spPr>
          <a:xfrm>
            <a:off x="-805842" y="164970"/>
            <a:ext cx="4299074" cy="2887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sp>
        <p:nvSpPr>
          <p:cNvPr id="12" name="object 7">
            <a:extLst>
              <a:ext uri="{FF2B5EF4-FFF2-40B4-BE49-F238E27FC236}">
                <a16:creationId xmlns:a16="http://schemas.microsoft.com/office/drawing/2014/main" id="{70ADBE9B-3EA7-472B-8462-58026B7001B0}"/>
              </a:ext>
            </a:extLst>
          </p:cNvPr>
          <p:cNvSpPr txBox="1">
            <a:spLocks/>
          </p:cNvSpPr>
          <p:nvPr/>
        </p:nvSpPr>
        <p:spPr>
          <a:xfrm>
            <a:off x="476250" y="6534990"/>
            <a:ext cx="4134672" cy="2887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Site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9202E37-6059-4031-AAFE-0CC006ABBD75}"/>
              </a:ext>
            </a:extLst>
          </p:cNvPr>
          <p:cNvGraphicFramePr>
            <a:graphicFrameLocks noGrp="1"/>
          </p:cNvGraphicFramePr>
          <p:nvPr/>
        </p:nvGraphicFramePr>
        <p:xfrm>
          <a:off x="381000" y="412980"/>
          <a:ext cx="11710020" cy="6053770"/>
        </p:xfrm>
        <a:graphic>
          <a:graphicData uri="http://schemas.openxmlformats.org/drawingml/2006/table">
            <a:tbl>
              <a:tblPr/>
              <a:tblGrid>
                <a:gridCol w="149468">
                  <a:extLst>
                    <a:ext uri="{9D8B030D-6E8A-4147-A177-3AD203B41FA5}">
                      <a16:colId xmlns:a16="http://schemas.microsoft.com/office/drawing/2014/main" val="1878360079"/>
                    </a:ext>
                  </a:extLst>
                </a:gridCol>
                <a:gridCol w="223707">
                  <a:extLst>
                    <a:ext uri="{9D8B030D-6E8A-4147-A177-3AD203B41FA5}">
                      <a16:colId xmlns:a16="http://schemas.microsoft.com/office/drawing/2014/main" val="194414436"/>
                    </a:ext>
                  </a:extLst>
                </a:gridCol>
                <a:gridCol w="196781">
                  <a:extLst>
                    <a:ext uri="{9D8B030D-6E8A-4147-A177-3AD203B41FA5}">
                      <a16:colId xmlns:a16="http://schemas.microsoft.com/office/drawing/2014/main" val="2113963356"/>
                    </a:ext>
                  </a:extLst>
                </a:gridCol>
                <a:gridCol w="29723">
                  <a:extLst>
                    <a:ext uri="{9D8B030D-6E8A-4147-A177-3AD203B41FA5}">
                      <a16:colId xmlns:a16="http://schemas.microsoft.com/office/drawing/2014/main" val="4268574240"/>
                    </a:ext>
                  </a:extLst>
                </a:gridCol>
                <a:gridCol w="308650">
                  <a:extLst>
                    <a:ext uri="{9D8B030D-6E8A-4147-A177-3AD203B41FA5}">
                      <a16:colId xmlns:a16="http://schemas.microsoft.com/office/drawing/2014/main" val="1389521743"/>
                    </a:ext>
                  </a:extLst>
                </a:gridCol>
                <a:gridCol w="1166502">
                  <a:extLst>
                    <a:ext uri="{9D8B030D-6E8A-4147-A177-3AD203B41FA5}">
                      <a16:colId xmlns:a16="http://schemas.microsoft.com/office/drawing/2014/main" val="2184159749"/>
                    </a:ext>
                  </a:extLst>
                </a:gridCol>
                <a:gridCol w="207648">
                  <a:extLst>
                    <a:ext uri="{9D8B030D-6E8A-4147-A177-3AD203B41FA5}">
                      <a16:colId xmlns:a16="http://schemas.microsoft.com/office/drawing/2014/main" val="1863540920"/>
                    </a:ext>
                  </a:extLst>
                </a:gridCol>
                <a:gridCol w="156938">
                  <a:extLst>
                    <a:ext uri="{9D8B030D-6E8A-4147-A177-3AD203B41FA5}">
                      <a16:colId xmlns:a16="http://schemas.microsoft.com/office/drawing/2014/main" val="2897863537"/>
                    </a:ext>
                  </a:extLst>
                </a:gridCol>
                <a:gridCol w="766336">
                  <a:extLst>
                    <a:ext uri="{9D8B030D-6E8A-4147-A177-3AD203B41FA5}">
                      <a16:colId xmlns:a16="http://schemas.microsoft.com/office/drawing/2014/main" val="2676489139"/>
                    </a:ext>
                  </a:extLst>
                </a:gridCol>
                <a:gridCol w="986455">
                  <a:extLst>
                    <a:ext uri="{9D8B030D-6E8A-4147-A177-3AD203B41FA5}">
                      <a16:colId xmlns:a16="http://schemas.microsoft.com/office/drawing/2014/main" val="3865180759"/>
                    </a:ext>
                  </a:extLst>
                </a:gridCol>
                <a:gridCol w="986455">
                  <a:extLst>
                    <a:ext uri="{9D8B030D-6E8A-4147-A177-3AD203B41FA5}">
                      <a16:colId xmlns:a16="http://schemas.microsoft.com/office/drawing/2014/main" val="941943789"/>
                    </a:ext>
                  </a:extLst>
                </a:gridCol>
                <a:gridCol w="2315314">
                  <a:extLst>
                    <a:ext uri="{9D8B030D-6E8A-4147-A177-3AD203B41FA5}">
                      <a16:colId xmlns:a16="http://schemas.microsoft.com/office/drawing/2014/main" val="4251978533"/>
                    </a:ext>
                  </a:extLst>
                </a:gridCol>
                <a:gridCol w="507368">
                  <a:extLst>
                    <a:ext uri="{9D8B030D-6E8A-4147-A177-3AD203B41FA5}">
                      <a16:colId xmlns:a16="http://schemas.microsoft.com/office/drawing/2014/main" val="3330056442"/>
                    </a:ext>
                  </a:extLst>
                </a:gridCol>
                <a:gridCol w="1359560">
                  <a:extLst>
                    <a:ext uri="{9D8B030D-6E8A-4147-A177-3AD203B41FA5}">
                      <a16:colId xmlns:a16="http://schemas.microsoft.com/office/drawing/2014/main" val="846516079"/>
                    </a:ext>
                  </a:extLst>
                </a:gridCol>
                <a:gridCol w="530061">
                  <a:extLst>
                    <a:ext uri="{9D8B030D-6E8A-4147-A177-3AD203B41FA5}">
                      <a16:colId xmlns:a16="http://schemas.microsoft.com/office/drawing/2014/main" val="425078725"/>
                    </a:ext>
                  </a:extLst>
                </a:gridCol>
                <a:gridCol w="1541222">
                  <a:extLst>
                    <a:ext uri="{9D8B030D-6E8A-4147-A177-3AD203B41FA5}">
                      <a16:colId xmlns:a16="http://schemas.microsoft.com/office/drawing/2014/main" val="3513405820"/>
                    </a:ext>
                  </a:extLst>
                </a:gridCol>
                <a:gridCol w="33258">
                  <a:extLst>
                    <a:ext uri="{9D8B030D-6E8A-4147-A177-3AD203B41FA5}">
                      <a16:colId xmlns:a16="http://schemas.microsoft.com/office/drawing/2014/main" val="1067608972"/>
                    </a:ext>
                  </a:extLst>
                </a:gridCol>
                <a:gridCol w="244574">
                  <a:extLst>
                    <a:ext uri="{9D8B030D-6E8A-4147-A177-3AD203B41FA5}">
                      <a16:colId xmlns:a16="http://schemas.microsoft.com/office/drawing/2014/main" val="2927422747"/>
                    </a:ext>
                  </a:extLst>
                </a:gridCol>
              </a:tblGrid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3115881"/>
                  </a:ext>
                </a:extLst>
              </a:tr>
              <a:tr h="152001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Building Element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Type/Material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Previous Condition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Current Condition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Description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Additional Comments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Additional Comments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2021 Reno Comments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2021 Reno Comments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8903007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On-Site Utilities &amp; Drainage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1929818"/>
                  </a:ext>
                </a:extLst>
              </a:tr>
              <a:tr h="24119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Drainage / Erosion Control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Positive slope away from building, no visible signs of erosion or ponding water.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Exit from kitchen on east side has drainage problems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Exit from kitchen on east side has drainage problems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4158557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Lighting - Parking Lots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4303950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Concrete Pads &amp; Pavement-Around building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4297251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Fire Hydrants / Utility Vaults / Misc. 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633864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Grease Trap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8667137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Parking &amp; Drives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8984170"/>
                  </a:ext>
                </a:extLst>
              </a:tr>
              <a:tr h="24119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Pavement - Roads / Drives / Parking Areas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Pavement - Roads / Drives / Parking Areas</a:t>
                      </a:r>
                      <a:endParaRPr lang="en-US" dirty="0"/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Clean and clear of cracks, heaving, potholes.  Joint Sealer is properly in place. 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1095246"/>
                  </a:ext>
                </a:extLst>
              </a:tr>
              <a:tr h="24119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Fire Lanes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Fire Lanes</a:t>
                      </a:r>
                      <a:endParaRPr lang="en-US"/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Fire lane paint striping in good condition.Clean and clear of cracks, heaving, potholes.  Joint Sealer is properly in place. 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5561276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Striping - Parking lot and fire lane 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Striping - Parking lot and fire lane </a:t>
                      </a:r>
                      <a:endParaRPr lang="en-US" dirty="0"/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to moderate signs of age and deterioration but still visible. 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Repainted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Repainted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7276704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Curbs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Curbs</a:t>
                      </a:r>
                      <a:endParaRPr lang="en-US" dirty="0"/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Free of cracks, damage and almost new in appearance.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0712897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Lighting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4314442"/>
                  </a:ext>
                </a:extLst>
              </a:tr>
              <a:tr h="24119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Lighting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All fixtures are working properly and have no visible damage.  Lighting is appropriate for security.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6223356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Security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524985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Security Cameras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0861" marT="34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7783833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Chain Link Fencing / Gates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damage to material and poles, gates are working properly.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9973761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Misc. Structures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7366243"/>
                  </a:ext>
                </a:extLst>
              </a:tr>
              <a:tr h="230566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Walls - Retaining / Screen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Material:</a:t>
                      </a:r>
                    </a:p>
                  </a:txBody>
                  <a:tcPr marL="3429" marR="30861" marT="34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Material:</a:t>
                      </a:r>
                    </a:p>
                  </a:txBody>
                  <a:tcPr marL="3429" marR="30861" marT="34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2265360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Dumpster Service Area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Dumpster walls have no sign of damage.  Gates properly function.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7450753"/>
                  </a:ext>
                </a:extLst>
              </a:tr>
              <a:tr h="24119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Bollards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Material:</a:t>
                      </a:r>
                    </a:p>
                  </a:txBody>
                  <a:tcPr marL="3429" marR="30861" marT="34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Material:</a:t>
                      </a:r>
                    </a:p>
                  </a:txBody>
                  <a:tcPr marL="3429" marR="30861" marT="34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Concrete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Inclusion of new concrete bollards at entry vestibule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Inclusion of new concrete bollards at entry vestibule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7660271"/>
                  </a:ext>
                </a:extLst>
              </a:tr>
              <a:tr h="12437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Signage - Directional / Handicapped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119774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Misc. Site work / Site Structures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Playground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Playground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Resurfaced playground and equipment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Resurfaced playground and equipment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0242075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Circulation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7165382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Sidewalks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Clean and clear of cracks or heaving.  Joint Sealer is properly in place. 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9912656"/>
                  </a:ext>
                </a:extLst>
              </a:tr>
              <a:tr h="36011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Stairs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Clean and clear of cracks or heaving.  Joint Sealer is properly in place. Rise and Run is compliant.  Handrails (if present) are compliant &amp; finish is in good standing.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908403"/>
                  </a:ext>
                </a:extLst>
              </a:tr>
              <a:tr h="36011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Ramps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Clean and clear of cracks or heaving.  Joint Sealer is properly in place. Slope is compliant.  Handrails (if present) are compliant &amp; finish is in good condition.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7395120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ADA Compliance / Accessibility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3716850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Compliant Sidewalks/Curbs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4767122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Compliant Ramps &amp; Handrails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2893237"/>
                  </a:ext>
                </a:extLst>
              </a:tr>
              <a:tr h="15943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Scored Categories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21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3806899"/>
                  </a:ext>
                </a:extLst>
              </a:tr>
              <a:tr h="15943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0861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70AD47"/>
                          </a:solidFill>
                          <a:effectLst/>
                          <a:latin typeface="Arial Narrow" panose="020B0606020202030204" pitchFamily="34" charset="0"/>
                        </a:rPr>
                        <a:t>15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70AD47"/>
                          </a:solidFill>
                          <a:effectLst/>
                          <a:latin typeface="Arial Narrow" panose="020B0606020202030204" pitchFamily="34" charset="0"/>
                        </a:rPr>
                        <a:t>19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Assessment Score: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92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92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1406181"/>
                  </a:ext>
                </a:extLst>
              </a:tr>
              <a:tr h="15943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3429" marR="30861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FFC000"/>
                          </a:solidFill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FFC000"/>
                          </a:solidFill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Score After Bond Improvements: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97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97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8748215"/>
                  </a:ext>
                </a:extLst>
              </a:tr>
              <a:tr h="15943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Poor</a:t>
                      </a:r>
                    </a:p>
                  </a:txBody>
                  <a:tcPr marL="3429" marR="30861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*Original Assessment did not evaluate video cameras on site.  Assigned a value of fair which decreased the assessment score from 95 to 92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5315780"/>
                  </a:ext>
                </a:extLst>
              </a:tr>
              <a:tr h="15200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429" marR="30861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5364174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9760971"/>
                  </a:ext>
                </a:extLst>
              </a:tr>
            </a:tbl>
          </a:graphicData>
        </a:graphic>
      </p:graphicFrame>
      <p:sp>
        <p:nvSpPr>
          <p:cNvPr id="7" name="object 7">
            <a:extLst>
              <a:ext uri="{FF2B5EF4-FFF2-40B4-BE49-F238E27FC236}">
                <a16:creationId xmlns:a16="http://schemas.microsoft.com/office/drawing/2014/main" id="{B9EF575E-2175-5E91-88FC-13EAEB9D4E92}"/>
              </a:ext>
            </a:extLst>
          </p:cNvPr>
          <p:cNvSpPr txBox="1">
            <a:spLocks/>
          </p:cNvSpPr>
          <p:nvPr/>
        </p:nvSpPr>
        <p:spPr>
          <a:xfrm>
            <a:off x="4785895" y="6082661"/>
            <a:ext cx="2754922" cy="4174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500" kern="0" spc="15" dirty="0">
                <a:solidFill>
                  <a:srgbClr val="FF0000"/>
                </a:solidFill>
              </a:rPr>
              <a:t>UPDATE</a:t>
            </a:r>
          </a:p>
        </p:txBody>
      </p:sp>
    </p:spTree>
    <p:extLst>
      <p:ext uri="{BB962C8B-B14F-4D97-AF65-F5344CB8AC3E}">
        <p14:creationId xmlns:p14="http://schemas.microsoft.com/office/powerpoint/2010/main" val="3292528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A2298B3-FC8A-4A31-92BF-76886D819952}"/>
              </a:ext>
            </a:extLst>
          </p:cNvPr>
          <p:cNvSpPr/>
          <p:nvPr/>
        </p:nvSpPr>
        <p:spPr>
          <a:xfrm>
            <a:off x="162756" y="70809"/>
            <a:ext cx="4134672" cy="6716382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745" t="1537" r="41102" b="82451"/>
          <a:stretch/>
        </p:blipFill>
        <p:spPr>
          <a:xfrm>
            <a:off x="9869556" y="0"/>
            <a:ext cx="1993584" cy="444614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object 7">
            <a:extLst>
              <a:ext uri="{FF2B5EF4-FFF2-40B4-BE49-F238E27FC236}">
                <a16:creationId xmlns:a16="http://schemas.microsoft.com/office/drawing/2014/main" id="{12E23581-C384-42F7-89DF-8F4E5E650119}"/>
              </a:ext>
            </a:extLst>
          </p:cNvPr>
          <p:cNvSpPr txBox="1">
            <a:spLocks/>
          </p:cNvSpPr>
          <p:nvPr/>
        </p:nvSpPr>
        <p:spPr>
          <a:xfrm>
            <a:off x="328860" y="147692"/>
            <a:ext cx="3189182" cy="336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sp>
        <p:nvSpPr>
          <p:cNvPr id="12" name="object 7">
            <a:extLst>
              <a:ext uri="{FF2B5EF4-FFF2-40B4-BE49-F238E27FC236}">
                <a16:creationId xmlns:a16="http://schemas.microsoft.com/office/drawing/2014/main" id="{70ADBE9B-3EA7-472B-8462-58026B7001B0}"/>
              </a:ext>
            </a:extLst>
          </p:cNvPr>
          <p:cNvSpPr txBox="1">
            <a:spLocks/>
          </p:cNvSpPr>
          <p:nvPr/>
        </p:nvSpPr>
        <p:spPr>
          <a:xfrm>
            <a:off x="328860" y="6544280"/>
            <a:ext cx="4134672" cy="2887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Exterior</a:t>
            </a:r>
            <a:endParaRPr lang="en-US" sz="28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C8E8994-7FB9-4891-8F3C-D2DA45AA1D97}"/>
              </a:ext>
            </a:extLst>
          </p:cNvPr>
          <p:cNvGraphicFramePr>
            <a:graphicFrameLocks noGrp="1"/>
          </p:cNvGraphicFramePr>
          <p:nvPr/>
        </p:nvGraphicFramePr>
        <p:xfrm>
          <a:off x="328860" y="484579"/>
          <a:ext cx="11700384" cy="6004820"/>
        </p:xfrm>
        <a:graphic>
          <a:graphicData uri="http://schemas.openxmlformats.org/drawingml/2006/table">
            <a:tbl>
              <a:tblPr/>
              <a:tblGrid>
                <a:gridCol w="193590">
                  <a:extLst>
                    <a:ext uri="{9D8B030D-6E8A-4147-A177-3AD203B41FA5}">
                      <a16:colId xmlns:a16="http://schemas.microsoft.com/office/drawing/2014/main" val="191498696"/>
                    </a:ext>
                  </a:extLst>
                </a:gridCol>
                <a:gridCol w="227413">
                  <a:extLst>
                    <a:ext uri="{9D8B030D-6E8A-4147-A177-3AD203B41FA5}">
                      <a16:colId xmlns:a16="http://schemas.microsoft.com/office/drawing/2014/main" val="2996546692"/>
                    </a:ext>
                  </a:extLst>
                </a:gridCol>
                <a:gridCol w="227413">
                  <a:extLst>
                    <a:ext uri="{9D8B030D-6E8A-4147-A177-3AD203B41FA5}">
                      <a16:colId xmlns:a16="http://schemas.microsoft.com/office/drawing/2014/main" val="4014620761"/>
                    </a:ext>
                  </a:extLst>
                </a:gridCol>
                <a:gridCol w="227413">
                  <a:extLst>
                    <a:ext uri="{9D8B030D-6E8A-4147-A177-3AD203B41FA5}">
                      <a16:colId xmlns:a16="http://schemas.microsoft.com/office/drawing/2014/main" val="2039583104"/>
                    </a:ext>
                  </a:extLst>
                </a:gridCol>
                <a:gridCol w="1441487">
                  <a:extLst>
                    <a:ext uri="{9D8B030D-6E8A-4147-A177-3AD203B41FA5}">
                      <a16:colId xmlns:a16="http://schemas.microsoft.com/office/drawing/2014/main" val="310165172"/>
                    </a:ext>
                  </a:extLst>
                </a:gridCol>
                <a:gridCol w="470854">
                  <a:extLst>
                    <a:ext uri="{9D8B030D-6E8A-4147-A177-3AD203B41FA5}">
                      <a16:colId xmlns:a16="http://schemas.microsoft.com/office/drawing/2014/main" val="2683278059"/>
                    </a:ext>
                  </a:extLst>
                </a:gridCol>
                <a:gridCol w="1013273">
                  <a:extLst>
                    <a:ext uri="{9D8B030D-6E8A-4147-A177-3AD203B41FA5}">
                      <a16:colId xmlns:a16="http://schemas.microsoft.com/office/drawing/2014/main" val="1452383029"/>
                    </a:ext>
                  </a:extLst>
                </a:gridCol>
                <a:gridCol w="988654">
                  <a:extLst>
                    <a:ext uri="{9D8B030D-6E8A-4147-A177-3AD203B41FA5}">
                      <a16:colId xmlns:a16="http://schemas.microsoft.com/office/drawing/2014/main" val="914082823"/>
                    </a:ext>
                  </a:extLst>
                </a:gridCol>
                <a:gridCol w="1163730">
                  <a:extLst>
                    <a:ext uri="{9D8B030D-6E8A-4147-A177-3AD203B41FA5}">
                      <a16:colId xmlns:a16="http://schemas.microsoft.com/office/drawing/2014/main" val="3168443709"/>
                    </a:ext>
                  </a:extLst>
                </a:gridCol>
                <a:gridCol w="2481936">
                  <a:extLst>
                    <a:ext uri="{9D8B030D-6E8A-4147-A177-3AD203B41FA5}">
                      <a16:colId xmlns:a16="http://schemas.microsoft.com/office/drawing/2014/main" val="1219363260"/>
                    </a:ext>
                  </a:extLst>
                </a:gridCol>
                <a:gridCol w="1318205">
                  <a:extLst>
                    <a:ext uri="{9D8B030D-6E8A-4147-A177-3AD203B41FA5}">
                      <a16:colId xmlns:a16="http://schemas.microsoft.com/office/drawing/2014/main" val="3486204619"/>
                    </a:ext>
                  </a:extLst>
                </a:gridCol>
                <a:gridCol w="1462385">
                  <a:extLst>
                    <a:ext uri="{9D8B030D-6E8A-4147-A177-3AD203B41FA5}">
                      <a16:colId xmlns:a16="http://schemas.microsoft.com/office/drawing/2014/main" val="1883196917"/>
                    </a:ext>
                  </a:extLst>
                </a:gridCol>
                <a:gridCol w="175076">
                  <a:extLst>
                    <a:ext uri="{9D8B030D-6E8A-4147-A177-3AD203B41FA5}">
                      <a16:colId xmlns:a16="http://schemas.microsoft.com/office/drawing/2014/main" val="2408470454"/>
                    </a:ext>
                  </a:extLst>
                </a:gridCol>
                <a:gridCol w="308955">
                  <a:extLst>
                    <a:ext uri="{9D8B030D-6E8A-4147-A177-3AD203B41FA5}">
                      <a16:colId xmlns:a16="http://schemas.microsoft.com/office/drawing/2014/main" val="1061801081"/>
                    </a:ext>
                  </a:extLst>
                </a:gridCol>
              </a:tblGrid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4210871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Building Element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Type/Material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Prior Condition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Current Condition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Description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Previous Comments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2021 Reno Comments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2887998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Building Structure/Foundation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399290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Foundation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Type:</a:t>
                      </a:r>
                    </a:p>
                  </a:txBody>
                  <a:tcPr marL="2432" marR="21890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Crawlspace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signs of cracking or heaving.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4162556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Substructure - Slab - on - Grade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9974912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Basement / Below Grade Exterior Walls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3885990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Miscellanous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941671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Superstructure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1650399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Fireproofing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1393760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Pre-Engineered Metal building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4582701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Building Exterior Shell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4256190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Roofing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CTEM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8819207"/>
                  </a:ext>
                </a:extLst>
              </a:tr>
              <a:tr h="17990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General Roof Condition (Visual Inspection)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Roof is nearing the end of it's expected useful life. Some leaks are reported with areas of ponding. Some sealants and flashings are in need of repair or replacement.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Repaired roofing as needed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8431649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Roof Warranty Status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641710"/>
                  </a:ext>
                </a:extLst>
              </a:tr>
              <a:tr h="108491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Roofing Manufacturer / Warranty Issuer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Hyload Armko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6865537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Years Remaining in Warranty Period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warranty began 05/15/2007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31213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Skylights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1527953"/>
                  </a:ext>
                </a:extLst>
              </a:tr>
              <a:tr h="176553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Roof Curbs / Openings / Misc.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Replaced curbs and adapters as needed with RTU replacement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5660478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Walls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1813203"/>
                  </a:ext>
                </a:extLst>
              </a:tr>
              <a:tr h="18271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Wall Material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Material:</a:t>
                      </a:r>
                    </a:p>
                  </a:txBody>
                  <a:tcPr marL="2432" marR="21890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Brick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Veneer is free of cracks, signs of settling, rotation or damage.  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8924239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Building Caulking/Sealant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1890" marT="243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condition.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8694300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Painting 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5986576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Windows/Glazed Walls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6548335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Windows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1890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1873919"/>
                  </a:ext>
                </a:extLst>
              </a:tr>
              <a:tr h="197372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Glazing Type:</a:t>
                      </a:r>
                    </a:p>
                  </a:txBody>
                  <a:tcPr marL="2432" marR="21890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Single Pane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 fontAlgn="b">
                        <a:lnSpc>
                          <a:spcPct val="300000"/>
                        </a:lnSpc>
                      </a:pP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visible damage, proper weatherproofing apparent.</a:t>
                      </a:r>
                    </a:p>
                  </a:txBody>
                  <a:tcPr marL="2432" marR="2432" marT="24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3155597"/>
                  </a:ext>
                </a:extLst>
              </a:tr>
              <a:tr h="120277"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Frame Type:</a:t>
                      </a:r>
                    </a:p>
                  </a:txBody>
                  <a:tcPr marL="2432" marR="21890" marT="243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Aluminum 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3257301"/>
                  </a:ext>
                </a:extLst>
              </a:tr>
              <a:tr h="89435">
                <a:tc v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Frame Type:</a:t>
                      </a:r>
                    </a:p>
                  </a:txBody>
                  <a:tcPr marL="2432" marR="21890" marT="243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Aluminum 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7263241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Doors Systems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E1E1E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E1E1E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E1E1E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E1E1E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E1E1E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994256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Doors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0186163"/>
                  </a:ext>
                </a:extLst>
              </a:tr>
              <a:tr h="31764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Frame Type:</a:t>
                      </a:r>
                    </a:p>
                  </a:txBody>
                  <a:tcPr marL="2432" marR="21890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Aluminum Storefront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visible damage, proper weatherproofing/threshold apparent, door hardware compliant and functioning properly.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2117117"/>
                  </a:ext>
                </a:extLst>
              </a:tr>
              <a:tr h="272673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Panel Type:</a:t>
                      </a:r>
                    </a:p>
                  </a:txBody>
                  <a:tcPr marL="2432" marR="21890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Aluminum Storefront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6234516"/>
                  </a:ext>
                </a:extLst>
              </a:tr>
              <a:tr h="137742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Overhead Doors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Type:</a:t>
                      </a:r>
                    </a:p>
                  </a:txBody>
                  <a:tcPr marL="2432" marR="21890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Manual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2849107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Card Access Reader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Yes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8775656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Door Bell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Yes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9657943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Peep Hole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1958124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Canopies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4258880"/>
                  </a:ext>
                </a:extLst>
              </a:tr>
              <a:tr h="18553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Canopy 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Type:</a:t>
                      </a:r>
                    </a:p>
                  </a:txBody>
                  <a:tcPr marL="2432" marR="21890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Attached to Building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scratches or signs of wear, may need a refresh of finish (if applicable). No signs of water leaking, settling or movement.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3488335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Loading Area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4545695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Raised Loading Dock 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0943559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Independent Loading Area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visible damage, no signs of settling or movement.  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8357967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Misc. Exterior 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4818009"/>
                  </a:ext>
                </a:extLst>
              </a:tr>
              <a:tr h="250183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Soffit - Material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Material:</a:t>
                      </a:r>
                    </a:p>
                  </a:txBody>
                  <a:tcPr marL="2432" marR="21890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Plaster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visible fading or stains.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133823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Louvers / Sunscreens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384300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9314393"/>
                  </a:ext>
                </a:extLst>
              </a:tr>
              <a:tr h="95576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Scored Categories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11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11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6442108"/>
                  </a:ext>
                </a:extLst>
              </a:tr>
              <a:tr h="95576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1890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70AD47"/>
                          </a:solidFill>
                          <a:effectLst/>
                          <a:latin typeface="Arial Narrow" panose="020B0606020202030204" pitchFamily="34" charset="0"/>
                        </a:rPr>
                        <a:t>8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70AD47"/>
                          </a:solidFill>
                          <a:effectLst/>
                          <a:latin typeface="Arial Narrow" panose="020B0606020202030204" pitchFamily="34" charset="0"/>
                        </a:rPr>
                        <a:t>10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Assessment Score: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91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0077663"/>
                  </a:ext>
                </a:extLst>
              </a:tr>
              <a:tr h="95576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2432" marR="21890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C000"/>
                          </a:solidFill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FFC000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Score After Bond Improvements: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97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8821045"/>
                  </a:ext>
                </a:extLst>
              </a:tr>
              <a:tr h="95576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Poor</a:t>
                      </a:r>
                    </a:p>
                  </a:txBody>
                  <a:tcPr marL="2432" marR="21890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8015553"/>
                  </a:ext>
                </a:extLst>
              </a:tr>
              <a:tr h="95576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1890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1458377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6973632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3730812"/>
                  </a:ext>
                </a:extLst>
              </a:tr>
            </a:tbl>
          </a:graphicData>
        </a:graphic>
      </p:graphicFrame>
      <p:sp>
        <p:nvSpPr>
          <p:cNvPr id="7" name="object 7">
            <a:extLst>
              <a:ext uri="{FF2B5EF4-FFF2-40B4-BE49-F238E27FC236}">
                <a16:creationId xmlns:a16="http://schemas.microsoft.com/office/drawing/2014/main" id="{09B13549-0B37-CE53-B6A9-13BFBD1EC85E}"/>
              </a:ext>
            </a:extLst>
          </p:cNvPr>
          <p:cNvSpPr txBox="1">
            <a:spLocks/>
          </p:cNvSpPr>
          <p:nvPr/>
        </p:nvSpPr>
        <p:spPr>
          <a:xfrm>
            <a:off x="4785895" y="6082661"/>
            <a:ext cx="2754922" cy="4174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500" kern="0" spc="15" dirty="0">
                <a:solidFill>
                  <a:srgbClr val="FF0000"/>
                </a:solidFill>
              </a:rPr>
              <a:t>UPDATE</a:t>
            </a:r>
          </a:p>
        </p:txBody>
      </p:sp>
    </p:spTree>
    <p:extLst>
      <p:ext uri="{BB962C8B-B14F-4D97-AF65-F5344CB8AC3E}">
        <p14:creationId xmlns:p14="http://schemas.microsoft.com/office/powerpoint/2010/main" val="18176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A2298B3-FC8A-4A31-92BF-76886D819952}"/>
              </a:ext>
            </a:extLst>
          </p:cNvPr>
          <p:cNvSpPr/>
          <p:nvPr/>
        </p:nvSpPr>
        <p:spPr>
          <a:xfrm>
            <a:off x="270223" y="73818"/>
            <a:ext cx="3609319" cy="6735463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45" t="1537" r="41102" b="82451"/>
          <a:stretch/>
        </p:blipFill>
        <p:spPr>
          <a:xfrm>
            <a:off x="9975153" y="73818"/>
            <a:ext cx="1946624" cy="433856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object 7">
            <a:extLst>
              <a:ext uri="{FF2B5EF4-FFF2-40B4-BE49-F238E27FC236}">
                <a16:creationId xmlns:a16="http://schemas.microsoft.com/office/drawing/2014/main" id="{12E23581-C384-42F7-89DF-8F4E5E650119}"/>
              </a:ext>
            </a:extLst>
          </p:cNvPr>
          <p:cNvSpPr txBox="1">
            <a:spLocks/>
          </p:cNvSpPr>
          <p:nvPr/>
        </p:nvSpPr>
        <p:spPr>
          <a:xfrm>
            <a:off x="-583613" y="188648"/>
            <a:ext cx="4299074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</a:t>
            </a:r>
            <a:r>
              <a:rPr lang="en-US" sz="28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Update</a:t>
            </a:r>
            <a:endParaRPr lang="en-US" sz="32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12" name="object 7">
            <a:extLst>
              <a:ext uri="{FF2B5EF4-FFF2-40B4-BE49-F238E27FC236}">
                <a16:creationId xmlns:a16="http://schemas.microsoft.com/office/drawing/2014/main" id="{70ADBE9B-3EA7-472B-8462-58026B7001B0}"/>
              </a:ext>
            </a:extLst>
          </p:cNvPr>
          <p:cNvSpPr txBox="1">
            <a:spLocks/>
          </p:cNvSpPr>
          <p:nvPr/>
        </p:nvSpPr>
        <p:spPr>
          <a:xfrm>
            <a:off x="442968" y="6521113"/>
            <a:ext cx="4134672" cy="336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Interior</a:t>
            </a: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F3CDD1B-B3BE-4BF2-AD83-F5CAFF1A0779}"/>
              </a:ext>
            </a:extLst>
          </p:cNvPr>
          <p:cNvGraphicFramePr>
            <a:graphicFrameLocks noGrp="1"/>
          </p:cNvGraphicFramePr>
          <p:nvPr/>
        </p:nvGraphicFramePr>
        <p:xfrm>
          <a:off x="442968" y="598945"/>
          <a:ext cx="11478805" cy="5778715"/>
        </p:xfrm>
        <a:graphic>
          <a:graphicData uri="http://schemas.openxmlformats.org/drawingml/2006/table">
            <a:tbl>
              <a:tblPr/>
              <a:tblGrid>
                <a:gridCol w="283274">
                  <a:extLst>
                    <a:ext uri="{9D8B030D-6E8A-4147-A177-3AD203B41FA5}">
                      <a16:colId xmlns:a16="http://schemas.microsoft.com/office/drawing/2014/main" val="1956226168"/>
                    </a:ext>
                  </a:extLst>
                </a:gridCol>
                <a:gridCol w="184616">
                  <a:extLst>
                    <a:ext uri="{9D8B030D-6E8A-4147-A177-3AD203B41FA5}">
                      <a16:colId xmlns:a16="http://schemas.microsoft.com/office/drawing/2014/main" val="1198391840"/>
                    </a:ext>
                  </a:extLst>
                </a:gridCol>
                <a:gridCol w="184616">
                  <a:extLst>
                    <a:ext uri="{9D8B030D-6E8A-4147-A177-3AD203B41FA5}">
                      <a16:colId xmlns:a16="http://schemas.microsoft.com/office/drawing/2014/main" val="2943556402"/>
                    </a:ext>
                  </a:extLst>
                </a:gridCol>
                <a:gridCol w="160521">
                  <a:extLst>
                    <a:ext uri="{9D8B030D-6E8A-4147-A177-3AD203B41FA5}">
                      <a16:colId xmlns:a16="http://schemas.microsoft.com/office/drawing/2014/main" val="3202302948"/>
                    </a:ext>
                  </a:extLst>
                </a:gridCol>
                <a:gridCol w="160521">
                  <a:extLst>
                    <a:ext uri="{9D8B030D-6E8A-4147-A177-3AD203B41FA5}">
                      <a16:colId xmlns:a16="http://schemas.microsoft.com/office/drawing/2014/main" val="1638638600"/>
                    </a:ext>
                  </a:extLst>
                </a:gridCol>
                <a:gridCol w="1450509">
                  <a:extLst>
                    <a:ext uri="{9D8B030D-6E8A-4147-A177-3AD203B41FA5}">
                      <a16:colId xmlns:a16="http://schemas.microsoft.com/office/drawing/2014/main" val="868181301"/>
                    </a:ext>
                  </a:extLst>
                </a:gridCol>
                <a:gridCol w="764242">
                  <a:extLst>
                    <a:ext uri="{9D8B030D-6E8A-4147-A177-3AD203B41FA5}">
                      <a16:colId xmlns:a16="http://schemas.microsoft.com/office/drawing/2014/main" val="3964767054"/>
                    </a:ext>
                  </a:extLst>
                </a:gridCol>
                <a:gridCol w="887595">
                  <a:extLst>
                    <a:ext uri="{9D8B030D-6E8A-4147-A177-3AD203B41FA5}">
                      <a16:colId xmlns:a16="http://schemas.microsoft.com/office/drawing/2014/main" val="2939462211"/>
                    </a:ext>
                  </a:extLst>
                </a:gridCol>
                <a:gridCol w="1067001">
                  <a:extLst>
                    <a:ext uri="{9D8B030D-6E8A-4147-A177-3AD203B41FA5}">
                      <a16:colId xmlns:a16="http://schemas.microsoft.com/office/drawing/2014/main" val="1249887981"/>
                    </a:ext>
                  </a:extLst>
                </a:gridCol>
                <a:gridCol w="1067001">
                  <a:extLst>
                    <a:ext uri="{9D8B030D-6E8A-4147-A177-3AD203B41FA5}">
                      <a16:colId xmlns:a16="http://schemas.microsoft.com/office/drawing/2014/main" val="572897095"/>
                    </a:ext>
                  </a:extLst>
                </a:gridCol>
                <a:gridCol w="2275641">
                  <a:extLst>
                    <a:ext uri="{9D8B030D-6E8A-4147-A177-3AD203B41FA5}">
                      <a16:colId xmlns:a16="http://schemas.microsoft.com/office/drawing/2014/main" val="2016818706"/>
                    </a:ext>
                  </a:extLst>
                </a:gridCol>
                <a:gridCol w="1208640">
                  <a:extLst>
                    <a:ext uri="{9D8B030D-6E8A-4147-A177-3AD203B41FA5}">
                      <a16:colId xmlns:a16="http://schemas.microsoft.com/office/drawing/2014/main" val="4139626801"/>
                    </a:ext>
                  </a:extLst>
                </a:gridCol>
                <a:gridCol w="1340833">
                  <a:extLst>
                    <a:ext uri="{9D8B030D-6E8A-4147-A177-3AD203B41FA5}">
                      <a16:colId xmlns:a16="http://schemas.microsoft.com/office/drawing/2014/main" val="3524051480"/>
                    </a:ext>
                  </a:extLst>
                </a:gridCol>
                <a:gridCol w="160521">
                  <a:extLst>
                    <a:ext uri="{9D8B030D-6E8A-4147-A177-3AD203B41FA5}">
                      <a16:colId xmlns:a16="http://schemas.microsoft.com/office/drawing/2014/main" val="2667087416"/>
                    </a:ext>
                  </a:extLst>
                </a:gridCol>
                <a:gridCol w="283274">
                  <a:extLst>
                    <a:ext uri="{9D8B030D-6E8A-4147-A177-3AD203B41FA5}">
                      <a16:colId xmlns:a16="http://schemas.microsoft.com/office/drawing/2014/main" val="3840046483"/>
                    </a:ext>
                  </a:extLst>
                </a:gridCol>
              </a:tblGrid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1624927"/>
                  </a:ext>
                </a:extLst>
              </a:tr>
              <a:tr h="1613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Building Element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Type/Material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Prior Condition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Current Condition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Description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Previous Comments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2021 Reno Comments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2134003"/>
                  </a:ext>
                </a:extLst>
              </a:tr>
              <a:tr h="14563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677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Finishes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677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3320626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677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677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Ceiling Finishes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2339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8583725"/>
                  </a:ext>
                </a:extLst>
              </a:tr>
              <a:tr h="253528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677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677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Acoustical Ceilings - 2x2 Tiles 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Scrubbable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Finish</a:t>
                      </a:r>
                    </a:p>
                  </a:txBody>
                  <a:tcPr marL="3593" marR="32339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Yes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sagging, damage, leaks, or stains.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Scrbbable in kitchen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762117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Acoustical Ceilings - 2x4 Tiles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Scrubbable Finish</a:t>
                      </a:r>
                    </a:p>
                  </a:txBody>
                  <a:tcPr marL="3593" marR="32339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5211776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Plaster Ceilings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298858"/>
                  </a:ext>
                </a:extLst>
              </a:tr>
              <a:tr h="25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Painted Gypsum Ceiling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sagging, damage, leaks, or stains.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7540872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Metal Ceilings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7630129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Exposed / Painted Ceilings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395137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Soffit / Bulkhead Walls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1189999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Special/Misc.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6493967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Floor Finishes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0494305"/>
                  </a:ext>
                </a:extLst>
              </a:tr>
              <a:tr h="25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Resilient Flooring - Cooridor, Cafeteria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signs of aging with minimal apparent stains or damage, may need to be resealed.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Replaced flooring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973522"/>
                  </a:ext>
                </a:extLst>
              </a:tr>
              <a:tr h="197807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Resilient Flooring - Hallways, Classrooms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0943290"/>
                  </a:ext>
                </a:extLst>
              </a:tr>
              <a:tr h="25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Quarry Tile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signs of aging with minimal apparent stains or damage, may need to be resealed.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0965219"/>
                  </a:ext>
                </a:extLst>
              </a:tr>
              <a:tr h="25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Ceramic Tile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 or stains, properly sealed and finished.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6706072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Terrazzo 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6667338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Poured Resinous Epoxy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637516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Finish Concrete - (sealed)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65186"/>
                  </a:ext>
                </a:extLst>
              </a:tr>
              <a:tr h="25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Carpet - Library, Makerspace, Admin Suite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signs of aging with minimal apparent stains or damage, may need to be resealed.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Replaced Carpet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5274515"/>
                  </a:ext>
                </a:extLst>
              </a:tr>
              <a:tr h="197807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Carpet - Classrooms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5903764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Natural Stone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9178372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Wood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571498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Special/Misc.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9351601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Wall Finishes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8627859"/>
                  </a:ext>
                </a:extLst>
              </a:tr>
              <a:tr h="25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Painted Gypsum Board - Full Height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2339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damage, stains or cracking.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5302735"/>
                  </a:ext>
                </a:extLst>
              </a:tr>
              <a:tr h="25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Painted CMU - Full Height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2339" marT="359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damage, stains or cracking.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Gym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9736074"/>
                  </a:ext>
                </a:extLst>
              </a:tr>
              <a:tr h="25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Painted Gypsum Board + Tile Wainscot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damage, stains or cracking.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5689748"/>
                  </a:ext>
                </a:extLst>
              </a:tr>
              <a:tr h="25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Full Height Tile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damage, stains or cracking.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Restrooms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8642026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PLAM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2339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2769115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677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677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FRP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2339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4332141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677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677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Wood Panels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2339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75824"/>
                  </a:ext>
                </a:extLst>
              </a:tr>
            </a:tbl>
          </a:graphicData>
        </a:graphic>
      </p:graphicFrame>
      <p:sp>
        <p:nvSpPr>
          <p:cNvPr id="7" name="object 7">
            <a:extLst>
              <a:ext uri="{FF2B5EF4-FFF2-40B4-BE49-F238E27FC236}">
                <a16:creationId xmlns:a16="http://schemas.microsoft.com/office/drawing/2014/main" id="{59F57018-5BFF-725A-2C44-7EF7F93A1BB9}"/>
              </a:ext>
            </a:extLst>
          </p:cNvPr>
          <p:cNvSpPr txBox="1">
            <a:spLocks/>
          </p:cNvSpPr>
          <p:nvPr/>
        </p:nvSpPr>
        <p:spPr>
          <a:xfrm>
            <a:off x="4785895" y="6082661"/>
            <a:ext cx="2754922" cy="4174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500" kern="0" spc="15" dirty="0">
                <a:solidFill>
                  <a:srgbClr val="FF0000"/>
                </a:solidFill>
              </a:rPr>
              <a:t>UPDATE</a:t>
            </a:r>
          </a:p>
        </p:txBody>
      </p:sp>
    </p:spTree>
    <p:extLst>
      <p:ext uri="{BB962C8B-B14F-4D97-AF65-F5344CB8AC3E}">
        <p14:creationId xmlns:p14="http://schemas.microsoft.com/office/powerpoint/2010/main" val="3450848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A2298B3-FC8A-4A31-92BF-76886D819952}"/>
              </a:ext>
            </a:extLst>
          </p:cNvPr>
          <p:cNvSpPr/>
          <p:nvPr/>
        </p:nvSpPr>
        <p:spPr>
          <a:xfrm>
            <a:off x="270225" y="48999"/>
            <a:ext cx="4134672" cy="6711195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45" t="1537" r="41102" b="82451"/>
          <a:stretch/>
        </p:blipFill>
        <p:spPr>
          <a:xfrm>
            <a:off x="10211693" y="48999"/>
            <a:ext cx="1710082" cy="433784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object 7">
            <a:extLst>
              <a:ext uri="{FF2B5EF4-FFF2-40B4-BE49-F238E27FC236}">
                <a16:creationId xmlns:a16="http://schemas.microsoft.com/office/drawing/2014/main" id="{12E23581-C384-42F7-89DF-8F4E5E650119}"/>
              </a:ext>
            </a:extLst>
          </p:cNvPr>
          <p:cNvSpPr txBox="1">
            <a:spLocks/>
          </p:cNvSpPr>
          <p:nvPr/>
        </p:nvSpPr>
        <p:spPr>
          <a:xfrm>
            <a:off x="-787337" y="97806"/>
            <a:ext cx="4299074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</a:t>
            </a: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</a:t>
            </a:r>
            <a:r>
              <a:rPr lang="en-US" sz="24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Update</a:t>
            </a:r>
            <a:endParaRPr lang="en-US" sz="32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12" name="object 7">
            <a:extLst>
              <a:ext uri="{FF2B5EF4-FFF2-40B4-BE49-F238E27FC236}">
                <a16:creationId xmlns:a16="http://schemas.microsoft.com/office/drawing/2014/main" id="{70ADBE9B-3EA7-472B-8462-58026B7001B0}"/>
              </a:ext>
            </a:extLst>
          </p:cNvPr>
          <p:cNvSpPr txBox="1">
            <a:spLocks/>
          </p:cNvSpPr>
          <p:nvPr/>
        </p:nvSpPr>
        <p:spPr>
          <a:xfrm>
            <a:off x="418994" y="6441858"/>
            <a:ext cx="4134672" cy="3608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Interior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C5D1D96-2227-481B-8F26-49768F7FDAB8}"/>
              </a:ext>
            </a:extLst>
          </p:cNvPr>
          <p:cNvGraphicFramePr>
            <a:graphicFrameLocks noGrp="1"/>
          </p:cNvGraphicFramePr>
          <p:nvPr/>
        </p:nvGraphicFramePr>
        <p:xfrm>
          <a:off x="418994" y="519073"/>
          <a:ext cx="11325331" cy="5857265"/>
        </p:xfrm>
        <a:graphic>
          <a:graphicData uri="http://schemas.openxmlformats.org/drawingml/2006/table">
            <a:tbl>
              <a:tblPr/>
              <a:tblGrid>
                <a:gridCol w="146888">
                  <a:extLst>
                    <a:ext uri="{9D8B030D-6E8A-4147-A177-3AD203B41FA5}">
                      <a16:colId xmlns:a16="http://schemas.microsoft.com/office/drawing/2014/main" val="1917463590"/>
                    </a:ext>
                  </a:extLst>
                </a:gridCol>
                <a:gridCol w="198936">
                  <a:extLst>
                    <a:ext uri="{9D8B030D-6E8A-4147-A177-3AD203B41FA5}">
                      <a16:colId xmlns:a16="http://schemas.microsoft.com/office/drawing/2014/main" val="215552898"/>
                    </a:ext>
                  </a:extLst>
                </a:gridCol>
                <a:gridCol w="306001">
                  <a:extLst>
                    <a:ext uri="{9D8B030D-6E8A-4147-A177-3AD203B41FA5}">
                      <a16:colId xmlns:a16="http://schemas.microsoft.com/office/drawing/2014/main" val="3293751989"/>
                    </a:ext>
                  </a:extLst>
                </a:gridCol>
                <a:gridCol w="1048661">
                  <a:extLst>
                    <a:ext uri="{9D8B030D-6E8A-4147-A177-3AD203B41FA5}">
                      <a16:colId xmlns:a16="http://schemas.microsoft.com/office/drawing/2014/main" val="496120928"/>
                    </a:ext>
                  </a:extLst>
                </a:gridCol>
                <a:gridCol w="719961">
                  <a:extLst>
                    <a:ext uri="{9D8B030D-6E8A-4147-A177-3AD203B41FA5}">
                      <a16:colId xmlns:a16="http://schemas.microsoft.com/office/drawing/2014/main" val="2736212533"/>
                    </a:ext>
                  </a:extLst>
                </a:gridCol>
                <a:gridCol w="950640">
                  <a:extLst>
                    <a:ext uri="{9D8B030D-6E8A-4147-A177-3AD203B41FA5}">
                      <a16:colId xmlns:a16="http://schemas.microsoft.com/office/drawing/2014/main" val="504378071"/>
                    </a:ext>
                  </a:extLst>
                </a:gridCol>
                <a:gridCol w="1028610">
                  <a:extLst>
                    <a:ext uri="{9D8B030D-6E8A-4147-A177-3AD203B41FA5}">
                      <a16:colId xmlns:a16="http://schemas.microsoft.com/office/drawing/2014/main" val="2449346741"/>
                    </a:ext>
                  </a:extLst>
                </a:gridCol>
                <a:gridCol w="1178226">
                  <a:extLst>
                    <a:ext uri="{9D8B030D-6E8A-4147-A177-3AD203B41FA5}">
                      <a16:colId xmlns:a16="http://schemas.microsoft.com/office/drawing/2014/main" val="3504449511"/>
                    </a:ext>
                  </a:extLst>
                </a:gridCol>
                <a:gridCol w="2770314">
                  <a:extLst>
                    <a:ext uri="{9D8B030D-6E8A-4147-A177-3AD203B41FA5}">
                      <a16:colId xmlns:a16="http://schemas.microsoft.com/office/drawing/2014/main" val="2328882945"/>
                    </a:ext>
                  </a:extLst>
                </a:gridCol>
                <a:gridCol w="799028">
                  <a:extLst>
                    <a:ext uri="{9D8B030D-6E8A-4147-A177-3AD203B41FA5}">
                      <a16:colId xmlns:a16="http://schemas.microsoft.com/office/drawing/2014/main" val="2965552305"/>
                    </a:ext>
                  </a:extLst>
                </a:gridCol>
                <a:gridCol w="1812785">
                  <a:extLst>
                    <a:ext uri="{9D8B030D-6E8A-4147-A177-3AD203B41FA5}">
                      <a16:colId xmlns:a16="http://schemas.microsoft.com/office/drawing/2014/main" val="821181610"/>
                    </a:ext>
                  </a:extLst>
                </a:gridCol>
                <a:gridCol w="189551">
                  <a:extLst>
                    <a:ext uri="{9D8B030D-6E8A-4147-A177-3AD203B41FA5}">
                      <a16:colId xmlns:a16="http://schemas.microsoft.com/office/drawing/2014/main" val="423052784"/>
                    </a:ext>
                  </a:extLst>
                </a:gridCol>
                <a:gridCol w="175730">
                  <a:extLst>
                    <a:ext uri="{9D8B030D-6E8A-4147-A177-3AD203B41FA5}">
                      <a16:colId xmlns:a16="http://schemas.microsoft.com/office/drawing/2014/main" val="2297925498"/>
                    </a:ext>
                  </a:extLst>
                </a:gridCol>
              </a:tblGrid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Wall Base &amp; Trim 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783854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Rubber Base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69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 and properly installed.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E1E1E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E1E1E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575378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Quarry Tile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69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 and properly installed.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5532956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69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Ceramic Tile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0658634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Terrazzo 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2853315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Poured Resinous Epoxy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2833823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Wood Base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3892791"/>
                  </a:ext>
                </a:extLst>
              </a:tr>
              <a:tr h="135062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Misc. Interior 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4198673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Door Systems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5284836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Frame Type: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Hollow Metal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visible damage, proper weatherproofing/threshold apparent, door hardware compliant and functioning properly.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647980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Panel Type: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Hollow Metal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122943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Overhead Door/Grille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Type: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3543594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Specialty Doors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Type: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0393195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Millwork Cabinets 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Replaced aging millwork in STEM classrooms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0944566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Corner Guards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Type: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882268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Signage 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9953286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Digital Clocks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Replaced Digital Clocks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4508854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Operable Partitions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Added Operable Wall to STEM classroom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859778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Marker &amp; Tack Boards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cracking or warping of the board surface.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6113294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Projection Screens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0529781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A/V Equipment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2980900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Lockers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152610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Railings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8017807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Elevator Cab Finishes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6920255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Wireless Access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7157074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Toilet Partitions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Material Type: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Plastic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261537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Toilet Accessories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condition, proper installation.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9464304"/>
                  </a:ext>
                </a:extLst>
              </a:tr>
              <a:tr h="118990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Window Blinds/Shades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 of Blinds: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Metal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visible damage, motor properly functions (if applicable).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8477531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 of Shades:</a:t>
                      </a:r>
                      <a:endParaRPr lang="en-US" sz="75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3453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mpd="sng">
                      <a:noFill/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mpd="sng">
                      <a:noFill/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9491699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Operation: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Manual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mpd="sng">
                      <a:noFill/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mpd="sng">
                      <a:noFill/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4850795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Food Service Area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9791398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Equipment Condition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1229097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Digital Menu Boards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9620560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Restrooms open to Kitchen?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6283738"/>
                  </a:ext>
                </a:extLst>
              </a:tr>
              <a:tr h="188877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Drinking Fountains in Cafeteria?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049675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Accessibility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1380371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Restrooms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Compliant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5401464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Drinking Fountains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Compliant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1918783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Ramps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5177628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Signage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Compliant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7482060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Doors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Compliant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5434153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Millwork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Compliant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4057436"/>
                  </a:ext>
                </a:extLst>
              </a:tr>
              <a:tr h="109257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1270129"/>
                  </a:ext>
                </a:extLst>
              </a:tr>
              <a:tr h="109257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Scored Categories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32</a:t>
                      </a:r>
                    </a:p>
                  </a:txBody>
                  <a:tcPr marL="2606" marR="2606" marT="26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33</a:t>
                      </a:r>
                    </a:p>
                  </a:txBody>
                  <a:tcPr marL="2606" marR="2606" marT="26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7146531"/>
                  </a:ext>
                </a:extLst>
              </a:tr>
              <a:tr h="109257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70AD47"/>
                          </a:solidFill>
                          <a:effectLst/>
                          <a:latin typeface="Arial Narrow" panose="020B0606020202030204" pitchFamily="34" charset="0"/>
                        </a:rPr>
                        <a:t>25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70AD47"/>
                          </a:solidFill>
                          <a:effectLst/>
                          <a:latin typeface="Arial Narrow" panose="020B0606020202030204" pitchFamily="34" charset="0"/>
                        </a:rPr>
                        <a:t>29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Assessment Score: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89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3564514"/>
                  </a:ext>
                </a:extLst>
              </a:tr>
              <a:tr h="109257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5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FFC000"/>
                          </a:solidFill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FFC000"/>
                          </a:solidFill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Score After Bond Improvements: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92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8684055"/>
                  </a:ext>
                </a:extLst>
              </a:tr>
              <a:tr h="109257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5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Poor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5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1146392"/>
                  </a:ext>
                </a:extLst>
              </a:tr>
              <a:tr h="109257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50" b="0" i="0" u="none" strike="noStrike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29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28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6145206"/>
                  </a:ext>
                </a:extLst>
              </a:tr>
              <a:tr h="109257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0039998"/>
                  </a:ext>
                </a:extLst>
              </a:tr>
            </a:tbl>
          </a:graphicData>
        </a:graphic>
      </p:graphicFrame>
      <p:sp>
        <p:nvSpPr>
          <p:cNvPr id="7" name="object 7">
            <a:extLst>
              <a:ext uri="{FF2B5EF4-FFF2-40B4-BE49-F238E27FC236}">
                <a16:creationId xmlns:a16="http://schemas.microsoft.com/office/drawing/2014/main" id="{15C269F0-0422-2287-4CB1-07B6A4007750}"/>
              </a:ext>
            </a:extLst>
          </p:cNvPr>
          <p:cNvSpPr txBox="1">
            <a:spLocks/>
          </p:cNvSpPr>
          <p:nvPr/>
        </p:nvSpPr>
        <p:spPr>
          <a:xfrm>
            <a:off x="4785895" y="6082661"/>
            <a:ext cx="2754922" cy="4174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500" kern="0" spc="15" dirty="0">
                <a:solidFill>
                  <a:srgbClr val="FF0000"/>
                </a:solidFill>
              </a:rPr>
              <a:t>UPDATE</a:t>
            </a:r>
          </a:p>
        </p:txBody>
      </p:sp>
    </p:spTree>
    <p:extLst>
      <p:ext uri="{BB962C8B-B14F-4D97-AF65-F5344CB8AC3E}">
        <p14:creationId xmlns:p14="http://schemas.microsoft.com/office/powerpoint/2010/main" val="1539109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A2298B3-FC8A-4A31-92BF-76886D819952}"/>
              </a:ext>
            </a:extLst>
          </p:cNvPr>
          <p:cNvSpPr/>
          <p:nvPr/>
        </p:nvSpPr>
        <p:spPr>
          <a:xfrm>
            <a:off x="270225" y="200296"/>
            <a:ext cx="4134672" cy="6418217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374A04-F9F4-4622-C9D3-2E34ED10D7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7207" y="938353"/>
            <a:ext cx="8212348" cy="5112322"/>
          </a:xfrm>
          <a:prstGeom prst="rect">
            <a:avLst/>
          </a:prstGeom>
        </p:spPr>
      </p:pic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object 7">
            <a:extLst>
              <a:ext uri="{FF2B5EF4-FFF2-40B4-BE49-F238E27FC236}">
                <a16:creationId xmlns:a16="http://schemas.microsoft.com/office/drawing/2014/main" id="{12E23581-C384-42F7-89DF-8F4E5E650119}"/>
              </a:ext>
            </a:extLst>
          </p:cNvPr>
          <p:cNvSpPr txBox="1">
            <a:spLocks/>
          </p:cNvSpPr>
          <p:nvPr/>
        </p:nvSpPr>
        <p:spPr>
          <a:xfrm>
            <a:off x="-512592" y="493113"/>
            <a:ext cx="4299074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sp>
        <p:nvSpPr>
          <p:cNvPr id="12" name="object 7">
            <a:extLst>
              <a:ext uri="{FF2B5EF4-FFF2-40B4-BE49-F238E27FC236}">
                <a16:creationId xmlns:a16="http://schemas.microsoft.com/office/drawing/2014/main" id="{70ADBE9B-3EA7-472B-8462-58026B7001B0}"/>
              </a:ext>
            </a:extLst>
          </p:cNvPr>
          <p:cNvSpPr txBox="1">
            <a:spLocks/>
          </p:cNvSpPr>
          <p:nvPr/>
        </p:nvSpPr>
        <p:spPr>
          <a:xfrm>
            <a:off x="460724" y="6110938"/>
            <a:ext cx="4134672" cy="3608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MEP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BB6B43-610D-48F9-B06A-F281348F4DD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5008" b="12918"/>
          <a:stretch/>
        </p:blipFill>
        <p:spPr>
          <a:xfrm>
            <a:off x="10251346" y="5897461"/>
            <a:ext cx="1329155" cy="721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849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A2298B3-FC8A-4A31-92BF-76886D819952}"/>
              </a:ext>
            </a:extLst>
          </p:cNvPr>
          <p:cNvSpPr/>
          <p:nvPr/>
        </p:nvSpPr>
        <p:spPr>
          <a:xfrm>
            <a:off x="270225" y="200296"/>
            <a:ext cx="4134672" cy="6418217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object 7">
            <a:extLst>
              <a:ext uri="{FF2B5EF4-FFF2-40B4-BE49-F238E27FC236}">
                <a16:creationId xmlns:a16="http://schemas.microsoft.com/office/drawing/2014/main" id="{12E23581-C384-42F7-89DF-8F4E5E650119}"/>
              </a:ext>
            </a:extLst>
          </p:cNvPr>
          <p:cNvSpPr txBox="1">
            <a:spLocks/>
          </p:cNvSpPr>
          <p:nvPr/>
        </p:nvSpPr>
        <p:spPr>
          <a:xfrm>
            <a:off x="-512592" y="493113"/>
            <a:ext cx="4299074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sp>
        <p:nvSpPr>
          <p:cNvPr id="12" name="object 7">
            <a:extLst>
              <a:ext uri="{FF2B5EF4-FFF2-40B4-BE49-F238E27FC236}">
                <a16:creationId xmlns:a16="http://schemas.microsoft.com/office/drawing/2014/main" id="{70ADBE9B-3EA7-472B-8462-58026B7001B0}"/>
              </a:ext>
            </a:extLst>
          </p:cNvPr>
          <p:cNvSpPr txBox="1">
            <a:spLocks/>
          </p:cNvSpPr>
          <p:nvPr/>
        </p:nvSpPr>
        <p:spPr>
          <a:xfrm>
            <a:off x="460724" y="6110938"/>
            <a:ext cx="4134672" cy="3608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Technology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E633157-E3B0-4117-937D-8358A506BD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1970189"/>
              </p:ext>
            </p:extLst>
          </p:nvPr>
        </p:nvGraphicFramePr>
        <p:xfrm>
          <a:off x="460724" y="986794"/>
          <a:ext cx="10752707" cy="4758492"/>
        </p:xfrm>
        <a:graphic>
          <a:graphicData uri="http://schemas.openxmlformats.org/drawingml/2006/table">
            <a:tbl>
              <a:tblPr/>
              <a:tblGrid>
                <a:gridCol w="2829490">
                  <a:extLst>
                    <a:ext uri="{9D8B030D-6E8A-4147-A177-3AD203B41FA5}">
                      <a16:colId xmlns:a16="http://schemas.microsoft.com/office/drawing/2014/main" val="3252486893"/>
                    </a:ext>
                  </a:extLst>
                </a:gridCol>
                <a:gridCol w="956084">
                  <a:extLst>
                    <a:ext uri="{9D8B030D-6E8A-4147-A177-3AD203B41FA5}">
                      <a16:colId xmlns:a16="http://schemas.microsoft.com/office/drawing/2014/main" val="4273297550"/>
                    </a:ext>
                  </a:extLst>
                </a:gridCol>
                <a:gridCol w="1253244">
                  <a:extLst>
                    <a:ext uri="{9D8B030D-6E8A-4147-A177-3AD203B41FA5}">
                      <a16:colId xmlns:a16="http://schemas.microsoft.com/office/drawing/2014/main" val="3178602988"/>
                    </a:ext>
                  </a:extLst>
                </a:gridCol>
                <a:gridCol w="1149883">
                  <a:extLst>
                    <a:ext uri="{9D8B030D-6E8A-4147-A177-3AD203B41FA5}">
                      <a16:colId xmlns:a16="http://schemas.microsoft.com/office/drawing/2014/main" val="3974655291"/>
                    </a:ext>
                  </a:extLst>
                </a:gridCol>
                <a:gridCol w="4564006">
                  <a:extLst>
                    <a:ext uri="{9D8B030D-6E8A-4147-A177-3AD203B41FA5}">
                      <a16:colId xmlns:a16="http://schemas.microsoft.com/office/drawing/2014/main" val="1042935979"/>
                    </a:ext>
                  </a:extLst>
                </a:gridCol>
              </a:tblGrid>
              <a:tr h="318149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Blair ES Technology and Security Status</a:t>
                      </a:r>
                    </a:p>
                  </a:txBody>
                  <a:tcPr marL="9479" marR="9479" marT="94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79" marR="9479" marT="94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79" marR="9479" marT="94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8138474"/>
                  </a:ext>
                </a:extLst>
              </a:tr>
              <a:tr h="5485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System</a:t>
                      </a:r>
                    </a:p>
                  </a:txBody>
                  <a:tcPr marL="9479" marR="9479" marT="947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Possible             Score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Corgan Score                (2018)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MEPCE Score (2022)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Notes</a:t>
                      </a:r>
                    </a:p>
                  </a:txBody>
                  <a:tcPr marL="9479" marR="9479" marT="9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9405415"/>
                  </a:ext>
                </a:extLst>
              </a:tr>
              <a:tr h="307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Cabling Infrastructure</a:t>
                      </a:r>
                    </a:p>
                  </a:txBody>
                  <a:tcPr marL="9479" marR="9479" marT="94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Upgrades done for wireless and major systems.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3762869"/>
                  </a:ext>
                </a:extLst>
              </a:tr>
              <a:tr h="307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Local Area Network</a:t>
                      </a:r>
                    </a:p>
                  </a:txBody>
                  <a:tcPr marL="9479" marR="9479" marT="94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7354527"/>
                  </a:ext>
                </a:extLst>
              </a:tr>
              <a:tr h="307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Wireless LAN</a:t>
                      </a:r>
                    </a:p>
                  </a:txBody>
                  <a:tcPr marL="9479" marR="9479" marT="94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8061540"/>
                  </a:ext>
                </a:extLst>
              </a:tr>
              <a:tr h="307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Unified Comm (Phone) System</a:t>
                      </a:r>
                    </a:p>
                  </a:txBody>
                  <a:tcPr marL="9479" marR="9479" marT="94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phones installed and active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2468686"/>
                  </a:ext>
                </a:extLst>
              </a:tr>
              <a:tr h="307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Video Management System</a:t>
                      </a:r>
                    </a:p>
                  </a:txBody>
                  <a:tcPr marL="9479" marR="9479" marT="94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High resolution cameras installed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2129201"/>
                  </a:ext>
                </a:extLst>
              </a:tr>
              <a:tr h="307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Public Address</a:t>
                      </a:r>
                    </a:p>
                  </a:txBody>
                  <a:tcPr marL="9479" marR="9479" marT="94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Informacast PA System.  Great Condition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0359880"/>
                  </a:ext>
                </a:extLst>
              </a:tr>
              <a:tr h="307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Premise Access Control</a:t>
                      </a:r>
                    </a:p>
                  </a:txBody>
                  <a:tcPr marL="9479" marR="9479" marT="94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Access controls at primary entrances and front office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6452093"/>
                  </a:ext>
                </a:extLst>
              </a:tr>
              <a:tr h="307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Intercom System</a:t>
                      </a:r>
                    </a:p>
                  </a:txBody>
                  <a:tcPr marL="9479" marR="9479" marT="94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video intercom integrated to phone system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3477138"/>
                  </a:ext>
                </a:extLst>
              </a:tr>
              <a:tr h="307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Special Space AV</a:t>
                      </a:r>
                    </a:p>
                  </a:txBody>
                  <a:tcPr marL="9479" marR="9479" marT="94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1152864"/>
                  </a:ext>
                </a:extLst>
              </a:tr>
              <a:tr h="307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Instruction Space Presentation</a:t>
                      </a:r>
                    </a:p>
                  </a:txBody>
                  <a:tcPr marL="9479" marR="9479" marT="94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interactive displays matching district standard.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7511665"/>
                  </a:ext>
                </a:extLst>
              </a:tr>
              <a:tr h="31814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Score</a:t>
                      </a:r>
                    </a:p>
                  </a:txBody>
                  <a:tcPr marL="9479" marR="9479" marT="94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801613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E6AA608C-8CAF-70B3-7364-DF1B6F15E6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8182" y="5503719"/>
            <a:ext cx="942975" cy="1214438"/>
          </a:xfrm>
          <a:prstGeom prst="rect">
            <a:avLst/>
          </a:prstGeom>
        </p:spPr>
      </p:pic>
      <p:sp>
        <p:nvSpPr>
          <p:cNvPr id="11" name="object 7">
            <a:extLst>
              <a:ext uri="{FF2B5EF4-FFF2-40B4-BE49-F238E27FC236}">
                <a16:creationId xmlns:a16="http://schemas.microsoft.com/office/drawing/2014/main" id="{2A7E6614-D728-81A4-31E7-8B69F19DDE57}"/>
              </a:ext>
            </a:extLst>
          </p:cNvPr>
          <p:cNvSpPr txBox="1">
            <a:spLocks/>
          </p:cNvSpPr>
          <p:nvPr/>
        </p:nvSpPr>
        <p:spPr>
          <a:xfrm>
            <a:off x="5032183" y="6114362"/>
            <a:ext cx="2754922" cy="4174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500" kern="0" spc="15" dirty="0">
                <a:solidFill>
                  <a:srgbClr val="FF0000"/>
                </a:solidFill>
              </a:rPr>
              <a:t>UPDATE</a:t>
            </a:r>
          </a:p>
        </p:txBody>
      </p:sp>
    </p:spTree>
    <p:extLst>
      <p:ext uri="{BB962C8B-B14F-4D97-AF65-F5344CB8AC3E}">
        <p14:creationId xmlns:p14="http://schemas.microsoft.com/office/powerpoint/2010/main" val="951691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E5B2B76-05DC-4696-A1D5-1C945ACC7C10}"/>
              </a:ext>
            </a:extLst>
          </p:cNvPr>
          <p:cNvGrpSpPr/>
          <p:nvPr/>
        </p:nvGrpSpPr>
        <p:grpSpPr>
          <a:xfrm>
            <a:off x="-95470" y="200296"/>
            <a:ext cx="4500367" cy="6418217"/>
            <a:chOff x="-95470" y="200296"/>
            <a:chExt cx="4500367" cy="641821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A2298B3-FC8A-4A31-92BF-76886D819952}"/>
                </a:ext>
              </a:extLst>
            </p:cNvPr>
            <p:cNvSpPr/>
            <p:nvPr/>
          </p:nvSpPr>
          <p:spPr>
            <a:xfrm>
              <a:off x="270225" y="200296"/>
              <a:ext cx="4134672" cy="6418217"/>
            </a:xfrm>
            <a:prstGeom prst="rect">
              <a:avLst/>
            </a:prstGeom>
            <a:solidFill>
              <a:srgbClr val="009E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18238F49-7605-4EDD-AF66-ADF3DCBEC5A3}"/>
                </a:ext>
              </a:extLst>
            </p:cNvPr>
            <p:cNvSpPr txBox="1">
              <a:spLocks/>
            </p:cNvSpPr>
            <p:nvPr/>
          </p:nvSpPr>
          <p:spPr>
            <a:xfrm>
              <a:off x="-95470" y="5838764"/>
              <a:ext cx="4299074" cy="7493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PROMISES MADE </a:t>
              </a:r>
            </a:p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            PROMISES KEPT</a:t>
              </a:r>
            </a:p>
          </p:txBody>
        </p:sp>
      </p:grp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object 7">
            <a:extLst>
              <a:ext uri="{FF2B5EF4-FFF2-40B4-BE49-F238E27FC236}">
                <a16:creationId xmlns:a16="http://schemas.microsoft.com/office/drawing/2014/main" id="{EAE760C8-887B-4CA7-969F-7FA409C1308C}"/>
              </a:ext>
            </a:extLst>
          </p:cNvPr>
          <p:cNvSpPr txBox="1">
            <a:spLocks/>
          </p:cNvSpPr>
          <p:nvPr/>
        </p:nvSpPr>
        <p:spPr>
          <a:xfrm>
            <a:off x="727424" y="1198072"/>
            <a:ext cx="4134672" cy="4118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Blair ES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Assessment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Site : 90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Exterior: 91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Interior: 88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MEP: 91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Technology: 85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Score: 89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1BDD1EC-AC48-4BCB-A1E9-95C04F7C1BBB}"/>
              </a:ext>
            </a:extLst>
          </p:cNvPr>
          <p:cNvSpPr/>
          <p:nvPr/>
        </p:nvSpPr>
        <p:spPr>
          <a:xfrm>
            <a:off x="4569299" y="200295"/>
            <a:ext cx="4134672" cy="6418217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bject 7">
            <a:extLst>
              <a:ext uri="{FF2B5EF4-FFF2-40B4-BE49-F238E27FC236}">
                <a16:creationId xmlns:a16="http://schemas.microsoft.com/office/drawing/2014/main" id="{D8BE7178-26C6-4B7C-B52B-C31BFB0242F0}"/>
              </a:ext>
            </a:extLst>
          </p:cNvPr>
          <p:cNvSpPr txBox="1">
            <a:spLocks/>
          </p:cNvSpPr>
          <p:nvPr/>
        </p:nvSpPr>
        <p:spPr>
          <a:xfrm>
            <a:off x="4984929" y="1198072"/>
            <a:ext cx="3596209" cy="44604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After Bond 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Improvements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Site : 93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Exterior: 94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Interior: 95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MEP: 98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Technology: 96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Score: 95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12" name="object 7">
            <a:extLst>
              <a:ext uri="{FF2B5EF4-FFF2-40B4-BE49-F238E27FC236}">
                <a16:creationId xmlns:a16="http://schemas.microsoft.com/office/drawing/2014/main" id="{F663891B-0A3E-479E-BD9D-2B450690D9B1}"/>
              </a:ext>
            </a:extLst>
          </p:cNvPr>
          <p:cNvSpPr txBox="1">
            <a:spLocks/>
          </p:cNvSpPr>
          <p:nvPr/>
        </p:nvSpPr>
        <p:spPr>
          <a:xfrm>
            <a:off x="-512592" y="493113"/>
            <a:ext cx="4299074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6D857D-7283-4D35-BE3A-BBE3928D67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7675" y="5170425"/>
            <a:ext cx="6134100" cy="13144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object 7">
            <a:extLst>
              <a:ext uri="{FF2B5EF4-FFF2-40B4-BE49-F238E27FC236}">
                <a16:creationId xmlns:a16="http://schemas.microsoft.com/office/drawing/2014/main" id="{53780D10-DFD5-F915-6AB3-662B3DCA85F2}"/>
              </a:ext>
            </a:extLst>
          </p:cNvPr>
          <p:cNvSpPr txBox="1">
            <a:spLocks/>
          </p:cNvSpPr>
          <p:nvPr/>
        </p:nvSpPr>
        <p:spPr>
          <a:xfrm>
            <a:off x="1413004" y="5036356"/>
            <a:ext cx="2754922" cy="4174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500" kern="0" spc="15" dirty="0">
                <a:solidFill>
                  <a:srgbClr val="FF0000"/>
                </a:solidFill>
              </a:rPr>
              <a:t>UPDATE</a:t>
            </a:r>
          </a:p>
        </p:txBody>
      </p:sp>
      <p:sp>
        <p:nvSpPr>
          <p:cNvPr id="14" name="object 7">
            <a:extLst>
              <a:ext uri="{FF2B5EF4-FFF2-40B4-BE49-F238E27FC236}">
                <a16:creationId xmlns:a16="http://schemas.microsoft.com/office/drawing/2014/main" id="{9C02FDF4-5C02-97AF-9685-AF067DEF4A82}"/>
              </a:ext>
            </a:extLst>
          </p:cNvPr>
          <p:cNvSpPr txBox="1">
            <a:spLocks/>
          </p:cNvSpPr>
          <p:nvPr/>
        </p:nvSpPr>
        <p:spPr>
          <a:xfrm>
            <a:off x="5887633" y="4738178"/>
            <a:ext cx="2754922" cy="4174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500" kern="0" spc="15" dirty="0">
                <a:solidFill>
                  <a:srgbClr val="FF0000"/>
                </a:solidFill>
              </a:rPr>
              <a:t>UPDATE</a:t>
            </a:r>
          </a:p>
        </p:txBody>
      </p:sp>
    </p:spTree>
    <p:extLst>
      <p:ext uri="{BB962C8B-B14F-4D97-AF65-F5344CB8AC3E}">
        <p14:creationId xmlns:p14="http://schemas.microsoft.com/office/powerpoint/2010/main" val="999303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" name="Google Shape;1003;p136"/>
          <p:cNvSpPr txBox="1"/>
          <p:nvPr/>
        </p:nvSpPr>
        <p:spPr>
          <a:xfrm>
            <a:off x="0" y="4839888"/>
            <a:ext cx="12192000" cy="8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33" tIns="30467" rIns="60933" bIns="30467" anchor="t" anchorCtr="0">
            <a:noAutofit/>
          </a:bodyPr>
          <a:lstStyle/>
          <a:p>
            <a:pPr algn="ctr"/>
            <a:endParaRPr sz="933"/>
          </a:p>
        </p:txBody>
      </p:sp>
      <p:pic>
        <p:nvPicPr>
          <p:cNvPr id="1004" name="Google Shape;1004;p1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46536" y="3243894"/>
            <a:ext cx="2096987" cy="124115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A466E4D-E426-4D28-808B-29A02085078C}"/>
              </a:ext>
            </a:extLst>
          </p:cNvPr>
          <p:cNvSpPr/>
          <p:nvPr/>
        </p:nvSpPr>
        <p:spPr>
          <a:xfrm>
            <a:off x="6296297" y="3805646"/>
            <a:ext cx="847226" cy="37446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bject 7">
            <a:extLst>
              <a:ext uri="{FF2B5EF4-FFF2-40B4-BE49-F238E27FC236}">
                <a16:creationId xmlns:a16="http://schemas.microsoft.com/office/drawing/2014/main" id="{5F5F3FAE-AF0F-4D85-A6A6-BF919E84D809}"/>
              </a:ext>
            </a:extLst>
          </p:cNvPr>
          <p:cNvSpPr txBox="1">
            <a:spLocks/>
          </p:cNvSpPr>
          <p:nvPr/>
        </p:nvSpPr>
        <p:spPr>
          <a:xfrm>
            <a:off x="6296297" y="3946973"/>
            <a:ext cx="3126381" cy="2331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kern="0" spc="15" dirty="0">
                <a:solidFill>
                  <a:srgbClr val="FFFFFF"/>
                </a:solidFill>
              </a:rPr>
              <a:t>Be the exception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kern="0" spc="15" dirty="0">
                <a:solidFill>
                  <a:srgbClr val="FFFFFF"/>
                </a:solidFill>
              </a:rPr>
              <a:t>Together we can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48a177a-9e1d-4964-858b-ea53c00f3f97" xsi:nil="true"/>
    <lcf76f155ced4ddcb4097134ff3c332f xmlns="d5133a0f-e125-48af-b6ad-e38296e4c99c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2A778500447AC4E8170F07530B9DC76" ma:contentTypeVersion="16" ma:contentTypeDescription="Create a new document." ma:contentTypeScope="" ma:versionID="cdaaaf90290e8e17a0ce6fe617cd2b43">
  <xsd:schema xmlns:xsd="http://www.w3.org/2001/XMLSchema" xmlns:xs="http://www.w3.org/2001/XMLSchema" xmlns:p="http://schemas.microsoft.com/office/2006/metadata/properties" xmlns:ns2="d5133a0f-e125-48af-b6ad-e38296e4c99c" xmlns:ns3="c48a177a-9e1d-4964-858b-ea53c00f3f97" targetNamespace="http://schemas.microsoft.com/office/2006/metadata/properties" ma:root="true" ma:fieldsID="12ad19b468f8c96ba5bc07ce8e4ba073" ns2:_="" ns3:_="">
    <xsd:import namespace="d5133a0f-e125-48af-b6ad-e38296e4c99c"/>
    <xsd:import namespace="c48a177a-9e1d-4964-858b-ea53c00f3f9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133a0f-e125-48af-b6ad-e38296e4c9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a43907d-6f8f-426c-8051-071ba343380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8a177a-9e1d-4964-858b-ea53c00f3f97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141bb94-8b0d-4c3d-b68d-c73b93b2512b}" ma:internalName="TaxCatchAll" ma:showField="CatchAllData" ma:web="c48a177a-9e1d-4964-858b-ea53c00f3f9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739CA8C-521A-4B9E-9BC9-EAA49007194F}">
  <ds:schemaRefs>
    <ds:schemaRef ds:uri="http://schemas.microsoft.com/office/2006/metadata/properties"/>
    <ds:schemaRef ds:uri="c48a177a-9e1d-4964-858b-ea53c00f3f97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elements/1.1/"/>
    <ds:schemaRef ds:uri="http://purl.org/dc/terms/"/>
    <ds:schemaRef ds:uri="http://schemas.openxmlformats.org/package/2006/metadata/core-properties"/>
    <ds:schemaRef ds:uri="d5133a0f-e125-48af-b6ad-e38296e4c99c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2B29BAD-5C28-4FCE-B9FB-4B76D68867D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624C106-9B3E-44AB-9232-C058A87C830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5133a0f-e125-48af-b6ad-e38296e4c99c"/>
    <ds:schemaRef ds:uri="c48a177a-9e1d-4964-858b-ea53c00f3f9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2235</TotalTime>
  <Words>4145</Words>
  <Application>Microsoft Office PowerPoint</Application>
  <PresentationFormat>Widescreen</PresentationFormat>
  <Paragraphs>2377</Paragraphs>
  <Slides>20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Adobe Gothic Std B</vt:lpstr>
      <vt:lpstr>Arial</vt:lpstr>
      <vt:lpstr>Arial Narrow</vt:lpstr>
      <vt:lpstr>Calibri</vt:lpstr>
      <vt:lpstr>Calibri Light</vt:lpstr>
      <vt:lpstr>Century Gothic</vt:lpstr>
      <vt:lpstr>Courier New</vt:lpstr>
      <vt:lpstr>Gotham Medium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Goehring, Lelia Ann</dc:creator>
  <cp:lastModifiedBy>Blackburn, Corey G.</cp:lastModifiedBy>
  <cp:revision>154</cp:revision>
  <cp:lastPrinted>2022-09-12T22:11:58Z</cp:lastPrinted>
  <dcterms:created xsi:type="dcterms:W3CDTF">2020-10-08T21:36:14Z</dcterms:created>
  <dcterms:modified xsi:type="dcterms:W3CDTF">2024-04-25T15:01:48Z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0x01010052A778500447AC4E8170F07530B9DC76</vt:lpwstr>
  </property>
</Properties>
</file>